
<file path=[Content_Types].xml><?xml version="1.0" encoding="utf-8"?>
<Types xmlns="http://schemas.openxmlformats.org/package/2006/content-types">
  <Default Extension="fntdata" ContentType="application/x-fontdata"/>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7" r:id="rId20"/>
    <p:sldId id="278" r:id="rId21"/>
    <p:sldId id="279" r:id="rId22"/>
    <p:sldId id="280" r:id="rId23"/>
    <p:sldId id="281" r:id="rId24"/>
  </p:sldIdLst>
  <p:sldSz cx="12192000" cy="6858000"/>
  <p:notesSz cx="6858000" cy="9144000"/>
  <p:embeddedFontLst>
    <p:embeddedFont>
      <p:font typeface="Arial Black" panose="020B0A04020102020204" pitchFamily="34" charset="0"/>
      <p:regular r:id="rId26"/>
      <p:bold r:id="rId27"/>
    </p:embeddedFont>
    <p:embeddedFont>
      <p:font typeface="Calibri" panose="020F0502020204030204" pitchFamily="34" charset="0"/>
      <p:regular r:id="rId28"/>
      <p:bold r:id="rId29"/>
      <p:italic r:id="rId30"/>
      <p:boldItalic r:id="rId31"/>
    </p:embeddedFont>
    <p:embeddedFont>
      <p:font typeface="Merriweather" panose="020B0604020202020204" charset="0"/>
      <p:regular r:id="rId32"/>
      <p:bold r:id="rId33"/>
      <p:italic r:id="rId34"/>
      <p:boldItalic r:id="rId35"/>
    </p:embeddedFont>
    <p:embeddedFont>
      <p:font typeface="Oi" panose="020B0604020202020204" charset="0"/>
      <p:regular r:id="rId36"/>
    </p:embeddedFont>
    <p:embeddedFont>
      <p:font typeface="Quattrocento Sans" panose="020B0604020202020204" charset="0"/>
      <p:regular r:id="rId37"/>
      <p:bold r:id="rId38"/>
      <p:italic r:id="rId39"/>
      <p:boldItalic r:id="rId40"/>
    </p:embeddedFont>
    <p:embeddedFont>
      <p:font typeface="Sylfaen" panose="010A0502050306030303" pitchFamily="18"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KIT SETHI" initials="SS" lastIdx="1" clrIdx="0">
    <p:extLst>
      <p:ext uri="{19B8F6BF-5375-455C-9EA6-DF929625EA0E}">
        <p15:presenceInfo xmlns:p15="http://schemas.microsoft.com/office/powerpoint/2012/main" userId="6bf04cdc3ebd73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E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32B895-4491-4100-8C91-68BB3BE7B738}">
  <a:tblStyle styleId="{7F32B895-4491-4100-8C91-68BB3BE7B738}"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2"/>
          </a:solidFill>
        </a:fill>
      </a:tcStyle>
    </a:wholeTbl>
    <a:band1H>
      <a:tcTxStyle/>
      <a:tcStyle>
        <a:tcBdr/>
        <a:fill>
          <a:solidFill>
            <a:srgbClr val="CDD9E4"/>
          </a:solidFill>
        </a:fill>
      </a:tcStyle>
    </a:band1H>
    <a:band2H>
      <a:tcTxStyle/>
      <a:tcStyle>
        <a:tcBdr/>
      </a:tcStyle>
    </a:band2H>
    <a:band1V>
      <a:tcTxStyle/>
      <a:tcStyle>
        <a:tcBdr/>
        <a:fill>
          <a:solidFill>
            <a:srgbClr val="CDD9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e6fe3d1b48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e6fe3d1b48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e6fe3d1b48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e6fe3d1b48_2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e6fe3d1b48_2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e6fe3d1b48_2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1" name="Google Shape;29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6e7278a11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6e7278a11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e6e7278a11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5" name="Google Shape;32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6fe3d1b4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6fe3d1b4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e6fe3d1b48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6"/>
        <p:cNvGrpSpPr/>
        <p:nvPr/>
      </p:nvGrpSpPr>
      <p:grpSpPr>
        <a:xfrm>
          <a:off x="0" y="0"/>
          <a:ext cx="0" cy="0"/>
          <a:chOff x="0" y="0"/>
          <a:chExt cx="0" cy="0"/>
        </a:xfrm>
      </p:grpSpPr>
      <p:sp>
        <p:nvSpPr>
          <p:cNvPr id="17" name="Google Shape;17;p2"/>
          <p:cNvSpPr/>
          <p:nvPr/>
        </p:nvSpPr>
        <p:spPr>
          <a:xfrm>
            <a:off x="0" y="4035485"/>
            <a:ext cx="12192000" cy="2822515"/>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18" name="Google Shape;18;p2" descr="C:\Users\Admin\Desktop\New folder (3)\PPT\AcroLogoTransparant.png"/>
          <p:cNvPicPr preferRelativeResize="0"/>
          <p:nvPr/>
        </p:nvPicPr>
        <p:blipFill rotWithShape="1">
          <a:blip r:embed="rId2">
            <a:alphaModFix/>
          </a:blip>
          <a:srcRect/>
          <a:stretch/>
        </p:blipFill>
        <p:spPr>
          <a:xfrm>
            <a:off x="2353479" y="1317808"/>
            <a:ext cx="7485043" cy="1516818"/>
          </a:xfrm>
          <a:prstGeom prst="rect">
            <a:avLst/>
          </a:prstGeom>
          <a:noFill/>
          <a:ln>
            <a:noFill/>
          </a:ln>
        </p:spPr>
      </p:pic>
      <p:sp>
        <p:nvSpPr>
          <p:cNvPr id="19" name="Google Shape;19;p2"/>
          <p:cNvSpPr/>
          <p:nvPr/>
        </p:nvSpPr>
        <p:spPr>
          <a:xfrm>
            <a:off x="246762" y="4621311"/>
            <a:ext cx="11698476" cy="150810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600"/>
              <a:buFont typeface="Arial"/>
              <a:buNone/>
            </a:pPr>
            <a:r>
              <a:rPr lang="en-US" sz="4600" b="1" i="0" u="none" strike="noStrike" cap="none">
                <a:solidFill>
                  <a:schemeClr val="lt1"/>
                </a:solidFill>
                <a:latin typeface="Arial Black"/>
                <a:ea typeface="Arial Black"/>
                <a:cs typeface="Arial Black"/>
                <a:sym typeface="Arial Black"/>
              </a:rPr>
              <a:t>Acropolis Institute of Technology &amp; Research, Indore</a:t>
            </a:r>
            <a:endParaRPr sz="4600" b="1" i="0" u="none" strike="noStrike" cap="none">
              <a:solidFill>
                <a:schemeClr val="lt1"/>
              </a:solidFill>
              <a:latin typeface="Arial Black"/>
              <a:ea typeface="Arial Black"/>
              <a:cs typeface="Arial Black"/>
              <a:sym typeface="Arial Black"/>
            </a:endParaRPr>
          </a:p>
        </p:txBody>
      </p:sp>
      <p:sp>
        <p:nvSpPr>
          <p:cNvPr id="20" name="Google Shape;20;p2"/>
          <p:cNvSpPr txBox="1"/>
          <p:nvPr/>
        </p:nvSpPr>
        <p:spPr>
          <a:xfrm>
            <a:off x="8498541" y="6454562"/>
            <a:ext cx="3680012"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Quattrocento Sans"/>
                <a:ea typeface="Quattrocento Sans"/>
                <a:cs typeface="Quattrocento Sans"/>
                <a:sym typeface="Quattrocento Sans"/>
              </a:rPr>
              <a:t>www.acropolis.in</a:t>
            </a:r>
            <a:endParaRPr sz="1800" b="1" i="0" u="none" strike="noStrike" cap="none">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8"/>
        <p:cNvGrpSpPr/>
        <p:nvPr/>
      </p:nvGrpSpPr>
      <p:grpSpPr>
        <a:xfrm>
          <a:off x="0" y="0"/>
          <a:ext cx="0" cy="0"/>
          <a:chOff x="0" y="0"/>
          <a:chExt cx="0" cy="0"/>
        </a:xfrm>
      </p:grpSpPr>
      <p:sp>
        <p:nvSpPr>
          <p:cNvPr id="79" name="Google Shape;79;p11"/>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0" name="Google Shape;80;p1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1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04559"/>
              </a:buClr>
              <a:buSzPts val="3200"/>
              <a:buFont typeface="Calibri"/>
              <a:buNone/>
              <a:defRPr sz="3200" b="1">
                <a:solidFill>
                  <a:srgbClr val="2045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87" name="Google Shape;87;p1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12"/>
          <p:cNvSpPr txBox="1">
            <a:spLocks noGrp="1"/>
          </p:cNvSpPr>
          <p:nvPr>
            <p:ph type="body" idx="2"/>
          </p:nvPr>
        </p:nvSpPr>
        <p:spPr>
          <a:xfrm>
            <a:off x="5378824" y="987298"/>
            <a:ext cx="6172200" cy="4873752"/>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04559"/>
              </a:buClr>
              <a:buSzPts val="3200"/>
              <a:buFont typeface="Calibri"/>
              <a:buNone/>
              <a:defRPr sz="3200" b="1">
                <a:solidFill>
                  <a:srgbClr val="2045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3"/>
          <p:cNvSpPr>
            <a:spLocks noGrp="1"/>
          </p:cNvSpPr>
          <p:nvPr>
            <p:ph type="pic" idx="2"/>
          </p:nvPr>
        </p:nvSpPr>
        <p:spPr>
          <a:xfrm>
            <a:off x="5384893" y="987427"/>
            <a:ext cx="6172200" cy="4873625"/>
          </a:xfrm>
          <a:prstGeom prst="rect">
            <a:avLst/>
          </a:prstGeom>
          <a:noFill/>
          <a:ln>
            <a:noFill/>
          </a:ln>
        </p:spPr>
        <p:txBody>
          <a:bodyPr spcFirstLastPara="1" wrap="square" lIns="91425" tIns="45700" rIns="91425" bIns="45700" anchor="t" anchorCtr="0">
            <a:noAutofit/>
          </a:bodyPr>
          <a:lstStyle>
            <a:lvl1pPr marR="0" lvl="0" algn="just" rtl="0">
              <a:lnSpc>
                <a:spcPct val="90000"/>
              </a:lnSpc>
              <a:spcBef>
                <a:spcPts val="960"/>
              </a:spcBef>
              <a:spcAft>
                <a:spcPts val="0"/>
              </a:spcAft>
              <a:buClr>
                <a:srgbClr val="0070C0"/>
              </a:buClr>
              <a:buSzPts val="3200"/>
              <a:buFont typeface="Noto Sans Symbols"/>
              <a:buNone/>
              <a:defRPr sz="3200" b="0" i="0" u="none" strike="noStrike" cap="none">
                <a:solidFill>
                  <a:schemeClr val="dk1"/>
                </a:solidFill>
                <a:latin typeface="Calibri"/>
                <a:ea typeface="Calibri"/>
                <a:cs typeface="Calibri"/>
                <a:sym typeface="Calibri"/>
              </a:defRPr>
            </a:lvl1pPr>
            <a:lvl2pPr marR="0" lvl="1" algn="just" rtl="0">
              <a:lnSpc>
                <a:spcPct val="90000"/>
              </a:lnSpc>
              <a:spcBef>
                <a:spcPts val="840"/>
              </a:spcBef>
              <a:spcAft>
                <a:spcPts val="0"/>
              </a:spcAft>
              <a:buClr>
                <a:srgbClr val="0070C0"/>
              </a:buClr>
              <a:buSzPts val="2800"/>
              <a:buFont typeface="Noto Sans Symbols"/>
              <a:buNone/>
              <a:defRPr sz="2800" b="0" i="0" u="none" strike="noStrike" cap="none">
                <a:solidFill>
                  <a:schemeClr val="dk1"/>
                </a:solidFill>
                <a:latin typeface="Calibri"/>
                <a:ea typeface="Calibri"/>
                <a:cs typeface="Calibri"/>
                <a:sym typeface="Calibri"/>
              </a:defRPr>
            </a:lvl2pPr>
            <a:lvl3pPr marR="0" lvl="2" algn="just" rtl="0">
              <a:lnSpc>
                <a:spcPct val="90000"/>
              </a:lnSpc>
              <a:spcBef>
                <a:spcPts val="720"/>
              </a:spcBef>
              <a:spcAft>
                <a:spcPts val="0"/>
              </a:spcAft>
              <a:buClr>
                <a:srgbClr val="0070C0"/>
              </a:buClr>
              <a:buSzPts val="2400"/>
              <a:buFont typeface="Noto Sans Symbols"/>
              <a:buNone/>
              <a:defRPr sz="2400" b="0" i="0" u="none" strike="noStrike" cap="none">
                <a:solidFill>
                  <a:schemeClr val="dk1"/>
                </a:solidFill>
                <a:latin typeface="Calibri"/>
                <a:ea typeface="Calibri"/>
                <a:cs typeface="Calibri"/>
                <a:sym typeface="Calibri"/>
              </a:defRPr>
            </a:lvl3pPr>
            <a:lvl4pPr marR="0" lvl="3" algn="just" rtl="0">
              <a:lnSpc>
                <a:spcPct val="90000"/>
              </a:lnSpc>
              <a:spcBef>
                <a:spcPts val="600"/>
              </a:spcBef>
              <a:spcAft>
                <a:spcPts val="0"/>
              </a:spcAft>
              <a:buClr>
                <a:srgbClr val="0070C0"/>
              </a:buClr>
              <a:buSzPts val="2000"/>
              <a:buFont typeface="Courier New"/>
              <a:buNone/>
              <a:defRPr sz="2000" b="0" i="0" u="none" strike="noStrike" cap="none">
                <a:solidFill>
                  <a:schemeClr val="dk1"/>
                </a:solidFill>
                <a:latin typeface="Calibri"/>
                <a:ea typeface="Calibri"/>
                <a:cs typeface="Calibri"/>
                <a:sym typeface="Calibri"/>
              </a:defRPr>
            </a:lvl4pPr>
            <a:lvl5pPr marR="0" lvl="4" algn="just" rtl="0">
              <a:lnSpc>
                <a:spcPct val="90000"/>
              </a:lnSpc>
              <a:spcBef>
                <a:spcPts val="600"/>
              </a:spcBef>
              <a:spcAft>
                <a:spcPts val="0"/>
              </a:spcAft>
              <a:buClr>
                <a:srgbClr val="0070C0"/>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4" name="Google Shape;94;p13"/>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5" name="Google Shape;95;p1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98"/>
        <p:cNvGrpSpPr/>
        <p:nvPr/>
      </p:nvGrpSpPr>
      <p:grpSpPr>
        <a:xfrm>
          <a:off x="0" y="0"/>
          <a:ext cx="0" cy="0"/>
          <a:chOff x="0" y="0"/>
          <a:chExt cx="0" cy="0"/>
        </a:xfrm>
      </p:grpSpPr>
      <p:sp>
        <p:nvSpPr>
          <p:cNvPr id="99" name="Google Shape;99;p14"/>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0" name="Google Shape;100;p14"/>
          <p:cNvSpPr txBox="1">
            <a:spLocks noGrp="1"/>
          </p:cNvSpPr>
          <p:nvPr>
            <p:ph type="body" idx="1"/>
          </p:nvPr>
        </p:nvSpPr>
        <p:spPr>
          <a:xfrm rot="5400000">
            <a:off x="3639324" y="-1885714"/>
            <a:ext cx="4904767" cy="1182280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1" name="Google Shape;101;p1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104" name="Google Shape;104;p1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5"/>
        <p:cNvGrpSpPr/>
        <p:nvPr/>
      </p:nvGrpSpPr>
      <p:grpSpPr>
        <a:xfrm>
          <a:off x="0" y="0"/>
          <a:ext cx="0" cy="0"/>
          <a:chOff x="0" y="0"/>
          <a:chExt cx="0" cy="0"/>
        </a:xfrm>
      </p:grpSpPr>
      <p:sp>
        <p:nvSpPr>
          <p:cNvPr id="106" name="Google Shape;106;p15"/>
          <p:cNvSpPr/>
          <p:nvPr/>
        </p:nvSpPr>
        <p:spPr>
          <a:xfrm>
            <a:off x="10095346" y="0"/>
            <a:ext cx="2096655" cy="68580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7" name="Google Shape;107;p15"/>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Calibri"/>
              <a:buNone/>
              <a:defRPr sz="3600" b="1">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5"/>
          <p:cNvSpPr txBox="1">
            <a:spLocks noGrp="1"/>
          </p:cNvSpPr>
          <p:nvPr>
            <p:ph type="body" idx="1"/>
          </p:nvPr>
        </p:nvSpPr>
        <p:spPr>
          <a:xfrm rot="5400000">
            <a:off x="2387740" y="-1184415"/>
            <a:ext cx="5811838" cy="8910917"/>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9" name="Google Shape;109;p1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1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p:nvPr/>
        </p:nvSpPr>
        <p:spPr>
          <a:xfrm>
            <a:off x="0" y="0"/>
            <a:ext cx="12192000" cy="4866468"/>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3" name="Google Shape;23;p3"/>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7200"/>
              <a:buFont typeface="Calibri"/>
              <a:buNone/>
              <a:defRPr sz="7200" b="1">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SzPts val="4000"/>
              <a:buNone/>
              <a:defRPr sz="4000" b="1">
                <a:solidFill>
                  <a:schemeClr val="dk1"/>
                </a:solidFill>
                <a:latin typeface="Oi"/>
                <a:ea typeface="Oi"/>
                <a:cs typeface="Oi"/>
                <a:sym typeface="Oi"/>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25" name="Google Shape;25;p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i="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p:nvPr/>
        </p:nvSpPr>
        <p:spPr>
          <a:xfrm>
            <a:off x="5656882" y="1709738"/>
            <a:ext cx="6535119" cy="357518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0" name="Google Shape;30;p4"/>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4400"/>
              <a:buFont typeface="Oi"/>
              <a:buNone/>
              <a:defRPr sz="4400" b="1">
                <a:solidFill>
                  <a:schemeClr val="dk1"/>
                </a:solidFill>
                <a:latin typeface="Oi"/>
                <a:ea typeface="Oi"/>
                <a:cs typeface="Oi"/>
                <a:sym typeface="O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1320"/>
              </a:spcBef>
              <a:spcAft>
                <a:spcPts val="0"/>
              </a:spcAft>
              <a:buSzPts val="4400"/>
              <a:buNone/>
              <a:defRPr sz="4400" b="1">
                <a:solidFill>
                  <a:schemeClr val="lt1"/>
                </a:solidFill>
                <a:latin typeface="Calibri"/>
                <a:ea typeface="Calibri"/>
                <a:cs typeface="Calibri"/>
                <a:sym typeface="Calibri"/>
              </a:defRPr>
            </a:lvl1pPr>
            <a:lvl2pPr marL="914400" lvl="1" indent="-228600" algn="just">
              <a:lnSpc>
                <a:spcPct val="90000"/>
              </a:lnSpc>
              <a:spcBef>
                <a:spcPts val="600"/>
              </a:spcBef>
              <a:spcAft>
                <a:spcPts val="0"/>
              </a:spcAft>
              <a:buSzPts val="2000"/>
              <a:buNone/>
              <a:defRPr sz="2000"/>
            </a:lvl2pPr>
            <a:lvl3pPr marL="1371600" lvl="2" indent="-228600" algn="just">
              <a:lnSpc>
                <a:spcPct val="90000"/>
              </a:lnSpc>
              <a:spcBef>
                <a:spcPts val="540"/>
              </a:spcBef>
              <a:spcAft>
                <a:spcPts val="0"/>
              </a:spcAft>
              <a:buSzPts val="1800"/>
              <a:buNone/>
              <a:defRPr sz="1800"/>
            </a:lvl3pPr>
            <a:lvl4pPr marL="1828800" lvl="3" indent="-228600" algn="just">
              <a:lnSpc>
                <a:spcPct val="90000"/>
              </a:lnSpc>
              <a:spcBef>
                <a:spcPts val="480"/>
              </a:spcBef>
              <a:spcAft>
                <a:spcPts val="0"/>
              </a:spcAft>
              <a:buSzPts val="1600"/>
              <a:buNone/>
              <a:defRPr sz="1600"/>
            </a:lvl4pPr>
            <a:lvl5pPr marL="2286000" lvl="4" indent="-228600" algn="just">
              <a:lnSpc>
                <a:spcPct val="90000"/>
              </a:lnSpc>
              <a:spcBef>
                <a:spcPts val="480"/>
              </a:spcBef>
              <a:spcAft>
                <a:spcPts val="0"/>
              </a:spcAft>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32" name="Google Shape;32;p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5"/>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7" name="Google Shape;37;p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5"/>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 With Animation">
  <p:cSld name="Title and Content - With Animation">
    <p:spTree>
      <p:nvGrpSpPr>
        <p:cNvPr id="1" name="Shape 46"/>
        <p:cNvGrpSpPr/>
        <p:nvPr/>
      </p:nvGrpSpPr>
      <p:grpSpPr>
        <a:xfrm>
          <a:off x="0" y="0"/>
          <a:ext cx="0" cy="0"/>
          <a:chOff x="0" y="0"/>
          <a:chExt cx="0" cy="0"/>
        </a:xfrm>
      </p:grpSpPr>
      <p:sp>
        <p:nvSpPr>
          <p:cNvPr id="47" name="Google Shape;47;p7"/>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8" name="Google Shape;48;p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7"/>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fade">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fade">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fade">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xEl>
                                              <p:pRg st="3" end="3"/>
                                            </p:txEl>
                                          </p:spTgt>
                                        </p:tgtEl>
                                        <p:attrNameLst>
                                          <p:attrName>style.visibility</p:attrName>
                                        </p:attrNameLst>
                                      </p:cBhvr>
                                      <p:to>
                                        <p:strVal val="visible"/>
                                      </p:to>
                                    </p:set>
                                    <p:animEffect transition="in" filter="fade">
                                      <p:cBhvr>
                                        <p:cTn id="22" dur="500"/>
                                        <p:tgtEl>
                                          <p:spTgt spid="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
                                            <p:txEl>
                                              <p:pRg st="4" end="4"/>
                                            </p:txEl>
                                          </p:spTgt>
                                        </p:tgtEl>
                                        <p:attrNameLst>
                                          <p:attrName>style.visibility</p:attrName>
                                        </p:attrNameLst>
                                      </p:cBhvr>
                                      <p:to>
                                        <p:strVal val="visible"/>
                                      </p:to>
                                    </p:set>
                                    <p:animEffect transition="in" filter="fade">
                                      <p:cBhvr>
                                        <p:cTn id="27" dur="500"/>
                                        <p:tgtEl>
                                          <p:spTgt spid="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xEl>
                                              <p:pRg st="5" end="5"/>
                                            </p:txEl>
                                          </p:spTgt>
                                        </p:tgtEl>
                                        <p:attrNameLst>
                                          <p:attrName>style.visibility</p:attrName>
                                        </p:attrNameLst>
                                      </p:cBhvr>
                                      <p:to>
                                        <p:strVal val="visible"/>
                                      </p:to>
                                    </p:set>
                                    <p:animEffect transition="in" filter="fade">
                                      <p:cBhvr>
                                        <p:cTn id="32" dur="500"/>
                                        <p:tgtEl>
                                          <p:spTgt spid="5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
                                            <p:txEl>
                                              <p:pRg st="6" end="6"/>
                                            </p:txEl>
                                          </p:spTgt>
                                        </p:tgtEl>
                                        <p:attrNameLst>
                                          <p:attrName>style.visibility</p:attrName>
                                        </p:attrNameLst>
                                      </p:cBhvr>
                                      <p:to>
                                        <p:strVal val="visible"/>
                                      </p:to>
                                    </p:set>
                                    <p:animEffect transition="in" filter="fade">
                                      <p:cBhvr>
                                        <p:cTn id="37" dur="500"/>
                                        <p:tgtEl>
                                          <p:spTgt spid="5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
                                            <p:txEl>
                                              <p:pRg st="7" end="7"/>
                                            </p:txEl>
                                          </p:spTgt>
                                        </p:tgtEl>
                                        <p:attrNameLst>
                                          <p:attrName>style.visibility</p:attrName>
                                        </p:attrNameLst>
                                      </p:cBhvr>
                                      <p:to>
                                        <p:strVal val="visible"/>
                                      </p:to>
                                    </p:set>
                                    <p:animEffect transition="in" filter="fade">
                                      <p:cBhvr>
                                        <p:cTn id="42" dur="500"/>
                                        <p:tgtEl>
                                          <p:spTgt spid="5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
                                            <p:txEl>
                                              <p:pRg st="8" end="8"/>
                                            </p:txEl>
                                          </p:spTgt>
                                        </p:tgtEl>
                                        <p:attrNameLst>
                                          <p:attrName>style.visibility</p:attrName>
                                        </p:attrNameLst>
                                      </p:cBhvr>
                                      <p:to>
                                        <p:strVal val="visible"/>
                                      </p:to>
                                    </p:set>
                                    <p:animEffect transition="in" filter="fade">
                                      <p:cBhvr>
                                        <p:cTn id="47" dur="500"/>
                                        <p:tgtEl>
                                          <p:spTgt spid="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 2 Columns">
  <p:cSld name="Title and Content - 2 Columns">
    <p:spTree>
      <p:nvGrpSpPr>
        <p:cNvPr id="1" name="Shape 53"/>
        <p:cNvGrpSpPr/>
        <p:nvPr/>
      </p:nvGrpSpPr>
      <p:grpSpPr>
        <a:xfrm>
          <a:off x="0" y="0"/>
          <a:ext cx="0" cy="0"/>
          <a:chOff x="0" y="0"/>
          <a:chExt cx="0" cy="0"/>
        </a:xfrm>
      </p:grpSpPr>
      <p:sp>
        <p:nvSpPr>
          <p:cNvPr id="54" name="Google Shape;54;p8"/>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5" name="Google Shape;55;p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8"/>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0"/>
        <p:cNvGrpSpPr/>
        <p:nvPr/>
      </p:nvGrpSpPr>
      <p:grpSpPr>
        <a:xfrm>
          <a:off x="0" y="0"/>
          <a:ext cx="0" cy="0"/>
          <a:chOff x="0" y="0"/>
          <a:chExt cx="0" cy="0"/>
        </a:xfrm>
      </p:grpSpPr>
      <p:sp>
        <p:nvSpPr>
          <p:cNvPr id="61" name="Google Shape;61;p9"/>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2" name="Google Shape;62;p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255307" y="1546225"/>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67" name="Google Shape;67;p9"/>
          <p:cNvSpPr txBox="1">
            <a:spLocks noGrp="1"/>
          </p:cNvSpPr>
          <p:nvPr>
            <p:ph type="body" idx="2"/>
          </p:nvPr>
        </p:nvSpPr>
        <p:spPr>
          <a:xfrm>
            <a:off x="6257152" y="1550708"/>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8"/>
        <p:cNvGrpSpPr/>
        <p:nvPr/>
      </p:nvGrpSpPr>
      <p:grpSpPr>
        <a:xfrm>
          <a:off x="0" y="0"/>
          <a:ext cx="0" cy="0"/>
          <a:chOff x="0" y="0"/>
          <a:chExt cx="0" cy="0"/>
        </a:xfrm>
      </p:grpSpPr>
      <p:sp>
        <p:nvSpPr>
          <p:cNvPr id="69" name="Google Shape;69;p10"/>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0" name="Google Shape;70;p10"/>
          <p:cNvSpPr txBox="1">
            <a:spLocks noGrp="1"/>
          </p:cNvSpPr>
          <p:nvPr>
            <p:ph type="body" idx="1"/>
          </p:nvPr>
        </p:nvSpPr>
        <p:spPr>
          <a:xfrm>
            <a:off x="268942" y="1489075"/>
            <a:ext cx="566121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1" name="Google Shape;71;p10"/>
          <p:cNvSpPr txBox="1">
            <a:spLocks noGrp="1"/>
          </p:cNvSpPr>
          <p:nvPr>
            <p:ph type="body" idx="2"/>
          </p:nvPr>
        </p:nvSpPr>
        <p:spPr>
          <a:xfrm>
            <a:off x="6243452" y="1489075"/>
            <a:ext cx="567064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2" name="Google Shape;72;p1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1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0"/>
          <p:cNvSpPr txBox="1">
            <a:spLocks noGrp="1"/>
          </p:cNvSpPr>
          <p:nvPr>
            <p:ph type="body" idx="3"/>
          </p:nvPr>
        </p:nvSpPr>
        <p:spPr>
          <a:xfrm>
            <a:off x="255307" y="2218765"/>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7" name="Google Shape;77;p10"/>
          <p:cNvSpPr txBox="1">
            <a:spLocks noGrp="1"/>
          </p:cNvSpPr>
          <p:nvPr>
            <p:ph type="body" idx="4"/>
          </p:nvPr>
        </p:nvSpPr>
        <p:spPr>
          <a:xfrm>
            <a:off x="6257152" y="2223248"/>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54545" y="154547"/>
            <a:ext cx="11835685" cy="153614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06786"/>
              </a:buClr>
              <a:buSzPts val="4400"/>
              <a:buFont typeface="Calibri"/>
              <a:buNone/>
              <a:defRPr sz="4400" b="1" i="0" u="none" strike="noStrike" cap="none">
                <a:solidFill>
                  <a:srgbClr val="306786"/>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180304" y="1825625"/>
            <a:ext cx="11822806" cy="4652448"/>
          </a:xfrm>
          <a:prstGeom prst="rect">
            <a:avLst/>
          </a:prstGeom>
          <a:noFill/>
          <a:ln>
            <a:noFill/>
          </a:ln>
        </p:spPr>
        <p:txBody>
          <a:bodyPr spcFirstLastPara="1" wrap="square" lIns="91425" tIns="45700" rIns="91425" bIns="45700" anchor="t" anchorCtr="0">
            <a:normAutofit/>
          </a:bodyPr>
          <a:lstStyle>
            <a:lvl1pPr marL="457200" marR="0" lvl="0" indent="-431800" algn="just" rtl="0">
              <a:lnSpc>
                <a:spcPct val="90000"/>
              </a:lnSpc>
              <a:spcBef>
                <a:spcPts val="960"/>
              </a:spcBef>
              <a:spcAft>
                <a:spcPts val="0"/>
              </a:spcAft>
              <a:buClr>
                <a:srgbClr val="0070C0"/>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just" rtl="0">
              <a:lnSpc>
                <a:spcPct val="90000"/>
              </a:lnSpc>
              <a:spcBef>
                <a:spcPts val="840"/>
              </a:spcBef>
              <a:spcAft>
                <a:spcPts val="0"/>
              </a:spcAft>
              <a:buClr>
                <a:srgbClr val="0070C0"/>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just" rtl="0">
              <a:lnSpc>
                <a:spcPct val="90000"/>
              </a:lnSpc>
              <a:spcBef>
                <a:spcPts val="720"/>
              </a:spcBef>
              <a:spcAft>
                <a:spcPts val="0"/>
              </a:spcAft>
              <a:buClr>
                <a:srgbClr val="0070C0"/>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just" rtl="0">
              <a:lnSpc>
                <a:spcPct val="90000"/>
              </a:lnSpc>
              <a:spcBef>
                <a:spcPts val="600"/>
              </a:spcBef>
              <a:spcAft>
                <a:spcPts val="0"/>
              </a:spcAft>
              <a:buClr>
                <a:srgbClr val="0070C0"/>
              </a:buClr>
              <a:buSzPts val="2000"/>
              <a:buFont typeface="Courier New"/>
              <a:buChar char="o"/>
              <a:defRPr sz="2000" b="0" i="0" u="none" strike="noStrike" cap="none">
                <a:solidFill>
                  <a:schemeClr val="dk1"/>
                </a:solidFill>
                <a:latin typeface="Calibri"/>
                <a:ea typeface="Calibri"/>
                <a:cs typeface="Calibri"/>
                <a:sym typeface="Calibri"/>
              </a:defRPr>
            </a:lvl4pPr>
            <a:lvl5pPr marL="2286000" marR="0" lvl="4" indent="-355600" algn="just" rtl="0">
              <a:lnSpc>
                <a:spcPct val="90000"/>
              </a:lnSpc>
              <a:spcBef>
                <a:spcPts val="600"/>
              </a:spcBef>
              <a:spcAft>
                <a:spcPts val="0"/>
              </a:spcAft>
              <a:buClr>
                <a:srgbClr val="0070C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1"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1"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200"/>
              <a:buFont typeface="Arial"/>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descr="C:\Users\Admin\Desktop\New folder (3)\PPT\AcroLogoTransparant.png"/>
          <p:cNvPicPr preferRelativeResize="0"/>
          <p:nvPr/>
        </p:nvPicPr>
        <p:blipFill rotWithShape="1">
          <a:blip r:embed="rId16">
            <a:alphaModFix/>
          </a:blip>
          <a:srcRect/>
          <a:stretch/>
        </p:blipFill>
        <p:spPr>
          <a:xfrm>
            <a:off x="10167750" y="6460506"/>
            <a:ext cx="1828800" cy="37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4000"/>
            <a:lum/>
          </a:blip>
          <a:srcRect/>
          <a:tile tx="0" ty="0" sx="100000" sy="100000" flip="none" algn="tl"/>
        </a:blipFill>
        <a:effectLst/>
      </p:bgPr>
    </p:bg>
    <p:spTree>
      <p:nvGrpSpPr>
        <p:cNvPr id="1" name="Shape 193"/>
        <p:cNvGrpSpPr/>
        <p:nvPr/>
      </p:nvGrpSpPr>
      <p:grpSpPr>
        <a:xfrm>
          <a:off x="0" y="0"/>
          <a:ext cx="0" cy="0"/>
          <a:chOff x="0" y="0"/>
          <a:chExt cx="0" cy="0"/>
        </a:xfrm>
      </p:grpSpPr>
      <p:sp>
        <p:nvSpPr>
          <p:cNvPr id="194" name="Google Shape;194;p25"/>
          <p:cNvSpPr txBox="1">
            <a:spLocks noGrp="1"/>
          </p:cNvSpPr>
          <p:nvPr>
            <p:ph type="title"/>
          </p:nvPr>
        </p:nvSpPr>
        <p:spPr>
          <a:xfrm>
            <a:off x="154546" y="0"/>
            <a:ext cx="11874300" cy="130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IN" dirty="0"/>
              <a:t>Zomato</a:t>
            </a:r>
            <a:endParaRPr dirty="0"/>
          </a:p>
        </p:txBody>
      </p:sp>
      <p:sp>
        <p:nvSpPr>
          <p:cNvPr id="195" name="Google Shape;195;p25"/>
          <p:cNvSpPr txBox="1">
            <a:spLocks noGrp="1"/>
          </p:cNvSpPr>
          <p:nvPr>
            <p:ph type="sldNum" idx="12"/>
          </p:nvPr>
        </p:nvSpPr>
        <p:spPr>
          <a:xfrm>
            <a:off x="8757642" y="6562416"/>
            <a:ext cx="13716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
        <p:nvSpPr>
          <p:cNvPr id="7" name="Flowchart: Connector 6">
            <a:extLst>
              <a:ext uri="{FF2B5EF4-FFF2-40B4-BE49-F238E27FC236}">
                <a16:creationId xmlns:a16="http://schemas.microsoft.com/office/drawing/2014/main" id="{165B6AD1-7118-448B-A757-5D4F21856461}"/>
              </a:ext>
            </a:extLst>
          </p:cNvPr>
          <p:cNvSpPr/>
          <p:nvPr/>
        </p:nvSpPr>
        <p:spPr>
          <a:xfrm>
            <a:off x="154546" y="1426820"/>
            <a:ext cx="6600825" cy="3043238"/>
          </a:xfrm>
          <a:prstGeom prst="flowChartConnector">
            <a:avLst/>
          </a:prstGeom>
          <a:gradFill flip="none" rotWithShape="1">
            <a:gsLst>
              <a:gs pos="11000">
                <a:schemeClr val="accent6">
                  <a:lumMod val="20000"/>
                  <a:lumOff val="80000"/>
                  <a:shade val="30000"/>
                  <a:satMod val="115000"/>
                </a:schemeClr>
              </a:gs>
              <a:gs pos="50000">
                <a:schemeClr val="accent6">
                  <a:lumMod val="20000"/>
                  <a:lumOff val="80000"/>
                  <a:shade val="67500"/>
                  <a:satMod val="115000"/>
                </a:schemeClr>
              </a:gs>
              <a:gs pos="100000">
                <a:schemeClr val="accent6">
                  <a:lumMod val="20000"/>
                  <a:lumOff val="80000"/>
                  <a:shade val="100000"/>
                  <a:satMod val="115000"/>
                </a:schemeClr>
              </a:gs>
            </a:gsLst>
            <a:lin ang="5400000" scaled="1"/>
            <a:tileRect/>
          </a:gra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rtl="0">
              <a:spcBef>
                <a:spcPts val="0"/>
              </a:spcBef>
              <a:spcAft>
                <a:spcPts val="1125"/>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Zomato was started as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foodieway</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in 2008.Zomato came up with the idea of dining and ordering food to make easier for people to explore various hotels and restaurants.</a:t>
            </a:r>
            <a:endParaRPr lang="en-US" sz="2400" b="0" dirty="0">
              <a:effectLst/>
              <a:latin typeface="Times New Roman" panose="02020603050405020304" pitchFamily="18" charset="0"/>
              <a:cs typeface="Times New Roman" panose="02020603050405020304" pitchFamily="18" charset="0"/>
            </a:endParaRPr>
          </a:p>
          <a:p>
            <a:br>
              <a:rPr lang="en-US" dirty="0"/>
            </a:br>
            <a:endParaRPr lang="en-IN" dirty="0"/>
          </a:p>
        </p:txBody>
      </p:sp>
      <p:grpSp>
        <p:nvGrpSpPr>
          <p:cNvPr id="8" name="Group 7">
            <a:extLst>
              <a:ext uri="{FF2B5EF4-FFF2-40B4-BE49-F238E27FC236}">
                <a16:creationId xmlns:a16="http://schemas.microsoft.com/office/drawing/2014/main" id="{036ECD75-788F-4B56-AFF2-64A645039500}"/>
              </a:ext>
            </a:extLst>
          </p:cNvPr>
          <p:cNvGrpSpPr/>
          <p:nvPr/>
        </p:nvGrpSpPr>
        <p:grpSpPr>
          <a:xfrm>
            <a:off x="6557963" y="2601600"/>
            <a:ext cx="5210557" cy="3736916"/>
            <a:chOff x="6557963" y="2601600"/>
            <a:chExt cx="5210557" cy="3736916"/>
          </a:xfrm>
          <a:gradFill flip="none" rotWithShape="1">
            <a:gsLst>
              <a:gs pos="0">
                <a:schemeClr val="accent6">
                  <a:lumMod val="20000"/>
                  <a:lumOff val="80000"/>
                  <a:shade val="30000"/>
                  <a:satMod val="115000"/>
                </a:schemeClr>
              </a:gs>
              <a:gs pos="50000">
                <a:schemeClr val="accent6">
                  <a:lumMod val="20000"/>
                  <a:lumOff val="80000"/>
                  <a:shade val="67500"/>
                  <a:satMod val="115000"/>
                </a:schemeClr>
              </a:gs>
              <a:gs pos="100000">
                <a:schemeClr val="accent6">
                  <a:lumMod val="20000"/>
                  <a:lumOff val="80000"/>
                  <a:shade val="100000"/>
                  <a:satMod val="115000"/>
                </a:schemeClr>
              </a:gs>
            </a:gsLst>
            <a:lin ang="5400000" scaled="1"/>
            <a:tileRect/>
          </a:gradFill>
        </p:grpSpPr>
        <p:sp>
          <p:nvSpPr>
            <p:cNvPr id="9" name="Rectangle: Rounded Corners 8">
              <a:extLst>
                <a:ext uri="{FF2B5EF4-FFF2-40B4-BE49-F238E27FC236}">
                  <a16:creationId xmlns:a16="http://schemas.microsoft.com/office/drawing/2014/main" id="{1D8ED619-373B-4E10-B276-21FCA93C054D}"/>
                </a:ext>
              </a:extLst>
            </p:cNvPr>
            <p:cNvSpPr/>
            <p:nvPr/>
          </p:nvSpPr>
          <p:spPr>
            <a:xfrm>
              <a:off x="6557963" y="2601600"/>
              <a:ext cx="5210557" cy="3736916"/>
            </a:xfrm>
            <a:prstGeom prst="roundRect">
              <a:avLst/>
            </a:prstGeom>
            <a:grp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C79F464F-3611-40FA-923E-AA2FA52A73B4}"/>
                </a:ext>
              </a:extLst>
            </p:cNvPr>
            <p:cNvSpPr txBox="1"/>
            <p:nvPr/>
          </p:nvSpPr>
          <p:spPr>
            <a:xfrm>
              <a:off x="6748653" y="2787546"/>
              <a:ext cx="4829175" cy="3365024"/>
            </a:xfrm>
            <a:prstGeom prst="rect">
              <a:avLst/>
            </a:prstGeom>
            <a:grpFill/>
          </p:spPr>
          <p:txBody>
            <a:bodyPr wrap="square">
              <a:spAutoFit/>
            </a:bodyPr>
            <a:lstStyle/>
            <a:p>
              <a:pPr algn="just" rtl="0">
                <a:spcBef>
                  <a:spcPts val="0"/>
                </a:spcBef>
                <a:spcAft>
                  <a:spcPts val="1125"/>
                </a:spcAft>
              </a:pPr>
              <a:r>
                <a:rPr lang="en-US" sz="2800" b="1" i="0" u="none" strike="noStrike" dirty="0">
                  <a:solidFill>
                    <a:srgbClr val="000000"/>
                  </a:solidFill>
                  <a:effectLst/>
                  <a:latin typeface="Times New Roman" panose="02020603050405020304" pitchFamily="18" charset="0"/>
                </a:rPr>
                <a:t>Advantages:</a:t>
              </a:r>
            </a:p>
            <a:p>
              <a:pPr marL="342900" indent="-342900" algn="just" rtl="0">
                <a:spcBef>
                  <a:spcPts val="0"/>
                </a:spcBef>
                <a:spcAft>
                  <a:spcPts val="1125"/>
                </a:spcAft>
                <a:buFont typeface="+mj-lt"/>
                <a:buAutoNum type="arabicPeriod"/>
              </a:pPr>
              <a:r>
                <a:rPr lang="en-US" sz="2400" b="0" i="0" u="none" strike="noStrike" dirty="0">
                  <a:solidFill>
                    <a:srgbClr val="000000"/>
                  </a:solidFill>
                  <a:effectLst/>
                  <a:latin typeface="Times New Roman" panose="02020603050405020304" pitchFamily="18" charset="0"/>
                </a:rPr>
                <a:t>Table Booking</a:t>
              </a:r>
            </a:p>
            <a:p>
              <a:pPr marL="342900" indent="-342900" algn="just" rtl="0">
                <a:spcBef>
                  <a:spcPts val="0"/>
                </a:spcBef>
                <a:spcAft>
                  <a:spcPts val="1125"/>
                </a:spcAft>
                <a:buFont typeface="+mj-lt"/>
                <a:buAutoNum type="arabicPeriod"/>
              </a:pPr>
              <a:r>
                <a:rPr lang="en-US" sz="2400" b="0" i="0" u="none" strike="noStrike" dirty="0">
                  <a:solidFill>
                    <a:srgbClr val="000000"/>
                  </a:solidFill>
                  <a:effectLst/>
                  <a:latin typeface="Times New Roman" panose="02020603050405020304" pitchFamily="18" charset="0"/>
                </a:rPr>
                <a:t>Self-Pickup</a:t>
              </a:r>
            </a:p>
            <a:p>
              <a:pPr algn="just" rtl="0">
                <a:spcBef>
                  <a:spcPts val="0"/>
                </a:spcBef>
                <a:spcAft>
                  <a:spcPts val="1125"/>
                </a:spcAft>
              </a:pPr>
              <a:r>
                <a:rPr lang="en-US" sz="1800" b="0" i="0" u="none" strike="noStrike" dirty="0">
                  <a:solidFill>
                    <a:srgbClr val="000000"/>
                  </a:solidFill>
                  <a:effectLst/>
                  <a:latin typeface="Times New Roman" panose="02020603050405020304" pitchFamily="18" charset="0"/>
                </a:rPr>
                <a:t> </a:t>
              </a:r>
              <a:r>
                <a:rPr lang="en-US" sz="2800" b="1" i="0" u="none" strike="noStrike" dirty="0">
                  <a:solidFill>
                    <a:srgbClr val="000000"/>
                  </a:solidFill>
                  <a:effectLst/>
                  <a:latin typeface="Times New Roman" panose="02020603050405020304" pitchFamily="18" charset="0"/>
                </a:rPr>
                <a:t>Disadvantages:</a:t>
              </a:r>
              <a:endParaRPr lang="en-US" sz="2800" b="1" dirty="0">
                <a:effectLst/>
              </a:endParaRPr>
            </a:p>
            <a:p>
              <a:pPr algn="just" rtl="0" fontAlgn="base">
                <a:spcBef>
                  <a:spcPts val="0"/>
                </a:spcBef>
                <a:spcAft>
                  <a:spcPts val="0"/>
                </a:spcAft>
                <a:buFont typeface="+mj-lt"/>
                <a:buAutoNum type="arabicPeriod"/>
              </a:pPr>
              <a:r>
                <a:rPr lang="en-US" sz="2400" b="0" i="0" u="none" strike="noStrike" dirty="0">
                  <a:solidFill>
                    <a:srgbClr val="000000"/>
                  </a:solidFill>
                  <a:effectLst/>
                  <a:latin typeface="Times New Roman" panose="02020603050405020304" pitchFamily="18" charset="0"/>
                </a:rPr>
                <a:t>Fake ratings.</a:t>
              </a:r>
              <a:endParaRPr lang="en-US" sz="2400" b="0" i="0" u="none" strike="noStrike" dirty="0">
                <a:solidFill>
                  <a:srgbClr val="0070C0"/>
                </a:solidFill>
                <a:effectLst/>
                <a:latin typeface="Times New Roman" panose="02020603050405020304" pitchFamily="18" charset="0"/>
              </a:endParaRPr>
            </a:p>
            <a:p>
              <a:pPr algn="just" rtl="0" fontAlgn="base">
                <a:spcBef>
                  <a:spcPts val="0"/>
                </a:spcBef>
                <a:spcAft>
                  <a:spcPts val="1125"/>
                </a:spcAft>
                <a:buFont typeface="+mj-lt"/>
                <a:buAutoNum type="arabicPeriod"/>
              </a:pPr>
              <a:r>
                <a:rPr lang="en-US" sz="2400" b="0" i="0" u="none" strike="noStrike" dirty="0">
                  <a:solidFill>
                    <a:srgbClr val="000000"/>
                  </a:solidFill>
                  <a:effectLst/>
                  <a:latin typeface="Times New Roman" panose="02020603050405020304" pitchFamily="18" charset="0"/>
                </a:rPr>
                <a:t>Wrong orders and delivery system is not efficient</a:t>
              </a:r>
              <a:r>
                <a:rPr lang="en-US" sz="1800" b="0" i="0" u="none" strike="noStrike" dirty="0">
                  <a:solidFill>
                    <a:srgbClr val="000000"/>
                  </a:solidFill>
                  <a:effectLst/>
                  <a:latin typeface="Times New Roman" panose="02020603050405020304" pitchFamily="18" charset="0"/>
                </a:rPr>
                <a:t>.</a:t>
              </a:r>
              <a:endParaRPr lang="en-US" sz="1800" b="0" i="0" u="none" strike="noStrike" dirty="0">
                <a:solidFill>
                  <a:srgbClr val="0070C0"/>
                </a:solidFill>
                <a:effectLst/>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42"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5000"/>
            <a:lum/>
          </a:blip>
          <a:srcRect/>
          <a:stretch>
            <a:fillRect t="23000" r="-5000" b="5000"/>
          </a:stretch>
        </a:blipFill>
        <a:effectLst/>
      </p:bgPr>
    </p:bg>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154546" y="0"/>
            <a:ext cx="11874300" cy="130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IN" dirty="0" err="1"/>
              <a:t>Foodpanda</a:t>
            </a:r>
            <a:endParaRPr dirty="0"/>
          </a:p>
        </p:txBody>
      </p:sp>
      <p:sp>
        <p:nvSpPr>
          <p:cNvPr id="203" name="Google Shape;203;p26"/>
          <p:cNvSpPr txBox="1">
            <a:spLocks noGrp="1"/>
          </p:cNvSpPr>
          <p:nvPr>
            <p:ph type="sldNum" idx="12"/>
          </p:nvPr>
        </p:nvSpPr>
        <p:spPr>
          <a:xfrm>
            <a:off x="8757642" y="6562416"/>
            <a:ext cx="13716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
        <p:nvSpPr>
          <p:cNvPr id="7" name="Flowchart: Connector 6">
            <a:extLst>
              <a:ext uri="{FF2B5EF4-FFF2-40B4-BE49-F238E27FC236}">
                <a16:creationId xmlns:a16="http://schemas.microsoft.com/office/drawing/2014/main" id="{E348DD99-B1D7-4F99-8F41-48D4F4FA876D}"/>
              </a:ext>
            </a:extLst>
          </p:cNvPr>
          <p:cNvSpPr/>
          <p:nvPr/>
        </p:nvSpPr>
        <p:spPr>
          <a:xfrm>
            <a:off x="97014" y="1407318"/>
            <a:ext cx="7306057" cy="2586037"/>
          </a:xfrm>
          <a:prstGeom prst="flowChartConnector">
            <a:avLst/>
          </a:prstGeom>
          <a:solidFill>
            <a:srgbClr val="FADEF3"/>
          </a:solidFill>
          <a:ln>
            <a:noFill/>
          </a:ln>
          <a:effectLst>
            <a:outerShdw blurRad="63500" sx="102000" sy="102000" algn="ctr"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125"/>
              </a:spcAft>
            </a:pPr>
            <a:r>
              <a:rPr lang="en-US" dirty="0"/>
              <a:t> </a:t>
            </a:r>
            <a:r>
              <a:rPr lang="en-US" sz="2800" dirty="0">
                <a:solidFill>
                  <a:schemeClr val="tx1"/>
                </a:solidFill>
                <a:latin typeface="Times New Roman" panose="02020603050405020304" pitchFamily="18" charset="0"/>
                <a:cs typeface="Times New Roman" panose="02020603050405020304" pitchFamily="18" charset="0"/>
              </a:rPr>
              <a:t>Food panda is an online food and grocery delivery platform brand owned by Delivery Hero, which is headquartered in Berlin, Germany. </a:t>
            </a:r>
            <a:br>
              <a:rPr lang="en-US" sz="2800" dirty="0">
                <a:solidFill>
                  <a:schemeClr val="tx1"/>
                </a:solidFill>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9E4B278-1D5F-47DC-81E9-5928D28EE99C}"/>
              </a:ext>
            </a:extLst>
          </p:cNvPr>
          <p:cNvSpPr txBox="1"/>
          <p:nvPr/>
        </p:nvSpPr>
        <p:spPr>
          <a:xfrm>
            <a:off x="6772275" y="1736327"/>
            <a:ext cx="5256571" cy="4514056"/>
          </a:xfrm>
          <a:prstGeom prst="rect">
            <a:avLst/>
          </a:prstGeom>
          <a:solidFill>
            <a:srgbClr val="FADEF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1143000" rtl="0">
              <a:spcBef>
                <a:spcPts val="0"/>
              </a:spcBef>
              <a:spcAft>
                <a:spcPts val="1125"/>
              </a:spcAft>
            </a:pPr>
            <a:r>
              <a:rPr lang="en-US" sz="2400" b="1" i="0" u="none" strike="noStrike" dirty="0">
                <a:solidFill>
                  <a:srgbClr val="000000"/>
                </a:solidFill>
                <a:effectLst/>
                <a:latin typeface="Times New Roman" panose="02020603050405020304" pitchFamily="18" charset="0"/>
                <a:cs typeface="Times New Roman" panose="02020603050405020304" pitchFamily="18" charset="0"/>
              </a:rPr>
              <a:t>Advantages:</a:t>
            </a:r>
            <a:endParaRPr lang="en-US" sz="2400" b="1" dirty="0">
              <a:effectLst/>
              <a:latin typeface="Times New Roman" panose="02020603050405020304" pitchFamily="18" charset="0"/>
              <a:cs typeface="Times New Roman" panose="02020603050405020304" pitchFamily="18" charset="0"/>
            </a:endParaRPr>
          </a:p>
          <a:p>
            <a:pPr marL="1143000" rtl="0" fontAlgn="base">
              <a:spcBef>
                <a:spcPts val="0"/>
              </a:spcBef>
              <a:spcAft>
                <a:spcPts val="300"/>
              </a:spcAft>
              <a:buFont typeface="+mj-lt"/>
              <a:buAutoNum type="arabicPeriod"/>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Shouldering of unnecessary expenses on bad orders. </a:t>
            </a:r>
          </a:p>
          <a:p>
            <a:pPr marL="1143000" rtl="0" fontAlgn="base">
              <a:spcBef>
                <a:spcPts val="0"/>
              </a:spcBef>
              <a:spcAft>
                <a:spcPts val="300"/>
              </a:spcAft>
              <a:buFont typeface="+mj-lt"/>
              <a:buAutoNum type="arabicPeriod"/>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Providing subsidies for basic/operational services. </a:t>
            </a:r>
          </a:p>
          <a:p>
            <a:pPr marL="1143000" rtl="0">
              <a:spcBef>
                <a:spcPts val="0"/>
              </a:spcBef>
              <a:spcAft>
                <a:spcPts val="1125"/>
              </a:spcAft>
            </a:pPr>
            <a:r>
              <a:rPr lang="en-US" sz="2400" b="1" i="0" u="none" strike="noStrike" dirty="0">
                <a:solidFill>
                  <a:srgbClr val="000000"/>
                </a:solidFill>
                <a:effectLst/>
                <a:latin typeface="Times New Roman" panose="02020603050405020304" pitchFamily="18" charset="0"/>
                <a:cs typeface="Times New Roman" panose="02020603050405020304" pitchFamily="18" charset="0"/>
              </a:rPr>
              <a:t>Disadvantages:</a:t>
            </a:r>
            <a:endParaRPr lang="en-US" sz="2400" b="1" dirty="0">
              <a:effectLst/>
              <a:latin typeface="Times New Roman" panose="02020603050405020304" pitchFamily="18" charset="0"/>
              <a:cs typeface="Times New Roman" panose="02020603050405020304" pitchFamily="18" charset="0"/>
            </a:endParaRPr>
          </a:p>
          <a:p>
            <a:pPr marL="1143000" rtl="0" fontAlgn="base">
              <a:spcBef>
                <a:spcPts val="0"/>
              </a:spcBef>
              <a:spcAft>
                <a:spcPts val="0"/>
              </a:spcAft>
              <a:buFont typeface="+mj-lt"/>
              <a:buAutoNum type="arabicPeriod"/>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They won’t able to track sometimes the order, which causes the chances of fraud.</a:t>
            </a:r>
          </a:p>
          <a:p>
            <a:pPr marL="1143000" rtl="0" fontAlgn="base">
              <a:spcBef>
                <a:spcPts val="0"/>
              </a:spcBef>
              <a:spcAft>
                <a:spcPts val="0"/>
              </a:spcAft>
              <a:buFont typeface="+mj-lt"/>
              <a:buAutoNum type="arabicPeriod"/>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They are not providing vegan food and other healthier food.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Calibri"/>
              <a:buNone/>
            </a:pPr>
            <a:r>
              <a:rPr lang="en-US"/>
              <a:t>Objectives</a:t>
            </a:r>
            <a:endParaRPr/>
          </a:p>
        </p:txBody>
      </p:sp>
      <p:sp>
        <p:nvSpPr>
          <p:cNvPr id="211" name="Google Shape;211;p2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5 August 2021</a:t>
            </a:r>
            <a:endParaRPr/>
          </a:p>
        </p:txBody>
      </p:sp>
      <p:sp>
        <p:nvSpPr>
          <p:cNvPr id="212" name="Google Shape;212;p2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213" name="Google Shape;213;p2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endParaRPr/>
          </a:p>
        </p:txBody>
      </p:sp>
      <p:sp>
        <p:nvSpPr>
          <p:cNvPr id="2" name="Rectangle: Rounded Corners 1">
            <a:extLst>
              <a:ext uri="{FF2B5EF4-FFF2-40B4-BE49-F238E27FC236}">
                <a16:creationId xmlns:a16="http://schemas.microsoft.com/office/drawing/2014/main" id="{62D856F1-55C7-44EA-B38B-554EF4631056}"/>
              </a:ext>
            </a:extLst>
          </p:cNvPr>
          <p:cNvSpPr/>
          <p:nvPr/>
        </p:nvSpPr>
        <p:spPr>
          <a:xfrm>
            <a:off x="118946" y="5634764"/>
            <a:ext cx="11762366" cy="565132"/>
          </a:xfrm>
          <a:prstGeom prst="roundRect">
            <a:avLst>
              <a:gd name="adj" fmla="val 50000"/>
            </a:avLst>
          </a:prstGeom>
          <a:solidFill>
            <a:schemeClr val="bg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ea typeface="Calibri"/>
                <a:cs typeface="Times New Roman" panose="02020603050405020304" pitchFamily="18" charset="0"/>
                <a:sym typeface="Calibri"/>
              </a:rPr>
              <a:t>      </a:t>
            </a:r>
          </a:p>
          <a:p>
            <a:pPr lvl="3">
              <a:lnSpc>
                <a:spcPct val="90000"/>
              </a:lnSpc>
              <a:buSzPts val="3200"/>
            </a:pPr>
            <a:r>
              <a:rPr lang="en-US" sz="2400" dirty="0">
                <a:solidFill>
                  <a:schemeClr val="tx1"/>
                </a:solidFill>
                <a:latin typeface="Times New Roman" panose="02020603050405020304" pitchFamily="18" charset="0"/>
                <a:ea typeface="Calibri"/>
                <a:cs typeface="Times New Roman" panose="02020603050405020304" pitchFamily="18" charset="0"/>
                <a:sym typeface="Calibri"/>
              </a:rPr>
              <a:t>To create a customer interface where they can choose items they wish to buy and collect them to their wish list.</a:t>
            </a:r>
          </a:p>
          <a:p>
            <a:pPr lvl="3">
              <a:lnSpc>
                <a:spcPct val="90000"/>
              </a:lnSpc>
              <a:buSzPts val="3200"/>
            </a:pPr>
            <a:r>
              <a:rPr lang="en-US" sz="2400" dirty="0">
                <a:solidFill>
                  <a:schemeClr val="tx1"/>
                </a:solidFill>
                <a:latin typeface="Times New Roman" panose="02020603050405020304" pitchFamily="18" charset="0"/>
                <a:cs typeface="Times New Roman" panose="02020603050405020304" pitchFamily="18" charset="0"/>
              </a:rPr>
              <a:t>    </a:t>
            </a:r>
          </a:p>
          <a:p>
            <a:endParaRPr lang="en-IN" dirty="0"/>
          </a:p>
        </p:txBody>
      </p:sp>
      <p:sp>
        <p:nvSpPr>
          <p:cNvPr id="12" name="Rectangle: Rounded Corners 11">
            <a:extLst>
              <a:ext uri="{FF2B5EF4-FFF2-40B4-BE49-F238E27FC236}">
                <a16:creationId xmlns:a16="http://schemas.microsoft.com/office/drawing/2014/main" id="{58840961-06EF-4A35-9D97-EA574AF6F94E}"/>
              </a:ext>
            </a:extLst>
          </p:cNvPr>
          <p:cNvSpPr/>
          <p:nvPr/>
        </p:nvSpPr>
        <p:spPr>
          <a:xfrm>
            <a:off x="0" y="1347130"/>
            <a:ext cx="11765252" cy="572525"/>
          </a:xfrm>
          <a:prstGeom prst="roundRect">
            <a:avLst>
              <a:gd name="adj" fmla="val 50000"/>
            </a:avLst>
          </a:prstGeom>
          <a:solidFill>
            <a:schemeClr val="bg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ea typeface="Calibri"/>
                <a:cs typeface="Times New Roman" panose="02020603050405020304" pitchFamily="18" charset="0"/>
                <a:sym typeface="Calibri"/>
              </a:rPr>
              <a:t>To integrate with restaurant partners and provide an optimal experience to customers.</a:t>
            </a:r>
            <a:endParaRPr lang="en-US" sz="24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15" name="Rectangle: Rounded Corners 14">
            <a:extLst>
              <a:ext uri="{FF2B5EF4-FFF2-40B4-BE49-F238E27FC236}">
                <a16:creationId xmlns:a16="http://schemas.microsoft.com/office/drawing/2014/main" id="{9D8C8723-5D3D-41B5-89AA-38B1A725C281}"/>
              </a:ext>
            </a:extLst>
          </p:cNvPr>
          <p:cNvSpPr/>
          <p:nvPr/>
        </p:nvSpPr>
        <p:spPr>
          <a:xfrm>
            <a:off x="58029" y="2518529"/>
            <a:ext cx="11691434" cy="695233"/>
          </a:xfrm>
          <a:prstGeom prst="roundRect">
            <a:avLst>
              <a:gd name="adj" fmla="val 50000"/>
            </a:avLst>
          </a:prstGeom>
          <a:solidFill>
            <a:schemeClr val="bg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ea typeface="Calibri"/>
                <a:cs typeface="Times New Roman" panose="02020603050405020304" pitchFamily="18" charset="0"/>
                <a:sym typeface="Calibri"/>
              </a:rPr>
              <a:t>      </a:t>
            </a:r>
          </a:p>
          <a:p>
            <a:r>
              <a:rPr lang="en-US" sz="2400" dirty="0">
                <a:solidFill>
                  <a:schemeClr val="tx1"/>
                </a:solidFill>
                <a:latin typeface="Times New Roman" panose="02020603050405020304" pitchFamily="18" charset="0"/>
                <a:ea typeface="Calibri"/>
                <a:cs typeface="Times New Roman" panose="02020603050405020304" pitchFamily="18" charset="0"/>
                <a:sym typeface="Calibri"/>
              </a:rPr>
              <a:t>To create a user-friendly UI where user can easily access the functions efficiently.</a:t>
            </a:r>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17" name="Rectangle: Rounded Corners 16">
            <a:extLst>
              <a:ext uri="{FF2B5EF4-FFF2-40B4-BE49-F238E27FC236}">
                <a16:creationId xmlns:a16="http://schemas.microsoft.com/office/drawing/2014/main" id="{79D975CC-9671-486C-AF9C-BF5F317845CF}"/>
              </a:ext>
            </a:extLst>
          </p:cNvPr>
          <p:cNvSpPr/>
          <p:nvPr/>
        </p:nvSpPr>
        <p:spPr>
          <a:xfrm>
            <a:off x="58029" y="4879225"/>
            <a:ext cx="11762366" cy="604085"/>
          </a:xfrm>
          <a:prstGeom prst="roundRect">
            <a:avLst>
              <a:gd name="adj" fmla="val 50000"/>
            </a:avLst>
          </a:prstGeom>
          <a:solidFill>
            <a:schemeClr val="bg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ea typeface="Calibri"/>
                <a:cs typeface="Times New Roman" panose="02020603050405020304" pitchFamily="18" charset="0"/>
                <a:sym typeface="Calibri"/>
              </a:rPr>
              <a:t>      </a:t>
            </a:r>
          </a:p>
          <a:p>
            <a:pPr lvl="0" algn="just" rtl="0">
              <a:lnSpc>
                <a:spcPct val="90000"/>
              </a:lnSpc>
              <a:spcBef>
                <a:spcPts val="0"/>
              </a:spcBef>
              <a:spcAft>
                <a:spcPts val="0"/>
              </a:spcAft>
              <a:buSzPts val="3200"/>
            </a:pPr>
            <a:r>
              <a:rPr lang="en-US" sz="2400" dirty="0">
                <a:solidFill>
                  <a:schemeClr val="tx1"/>
                </a:solidFill>
                <a:latin typeface="Times New Roman" panose="02020603050405020304" pitchFamily="18" charset="0"/>
                <a:ea typeface="Calibri"/>
                <a:cs typeface="Times New Roman" panose="02020603050405020304" pitchFamily="18" charset="0"/>
                <a:sym typeface="Calibri"/>
              </a:rPr>
              <a:t>To develop an interface where customers can change their food delivery location after ordering of food and can add voice instructions.</a:t>
            </a:r>
            <a:endParaRPr lang="en-US" sz="4800" dirty="0">
              <a:solidFill>
                <a:schemeClr val="tx1"/>
              </a:solidFill>
              <a:latin typeface="Times New Roman" panose="02020603050405020304" pitchFamily="18" charset="0"/>
              <a:cs typeface="Times New Roman" panose="02020603050405020304" pitchFamily="18" charset="0"/>
            </a:endParaRPr>
          </a:p>
          <a:p>
            <a:pPr lvl="3">
              <a:lnSpc>
                <a:spcPct val="90000"/>
              </a:lnSpc>
              <a:buSzPts val="3200"/>
            </a:pPr>
            <a:r>
              <a:rPr lang="en-US" sz="2400" dirty="0">
                <a:solidFill>
                  <a:schemeClr val="tx1"/>
                </a:solidFill>
                <a:latin typeface="Times New Roman" panose="02020603050405020304" pitchFamily="18" charset="0"/>
                <a:cs typeface="Times New Roman" panose="02020603050405020304" pitchFamily="18" charset="0"/>
              </a:rPr>
              <a:t>    </a:t>
            </a:r>
          </a:p>
          <a:p>
            <a:endParaRPr lang="en-IN" dirty="0"/>
          </a:p>
        </p:txBody>
      </p:sp>
      <p:sp>
        <p:nvSpPr>
          <p:cNvPr id="18" name="Rectangle: Rounded Corners 17">
            <a:extLst>
              <a:ext uri="{FF2B5EF4-FFF2-40B4-BE49-F238E27FC236}">
                <a16:creationId xmlns:a16="http://schemas.microsoft.com/office/drawing/2014/main" id="{1656D5F9-576F-4D62-8752-D73708625805}"/>
              </a:ext>
            </a:extLst>
          </p:cNvPr>
          <p:cNvSpPr/>
          <p:nvPr/>
        </p:nvSpPr>
        <p:spPr>
          <a:xfrm>
            <a:off x="73818" y="4002731"/>
            <a:ext cx="11838566" cy="755539"/>
          </a:xfrm>
          <a:prstGeom prst="roundRect">
            <a:avLst>
              <a:gd name="adj" fmla="val 50000"/>
            </a:avLst>
          </a:prstGeom>
          <a:solidFill>
            <a:schemeClr val="bg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ea typeface="Calibri"/>
                <a:cs typeface="Times New Roman" panose="02020603050405020304" pitchFamily="18" charset="0"/>
                <a:sym typeface="Calibri"/>
              </a:rPr>
              <a:t>To develop an interface for uploading stories, posts, follow each other’s account etc.</a:t>
            </a:r>
            <a:endParaRPr lang="en-US" sz="24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19" name="Rectangle: Rounded Corners 18">
            <a:extLst>
              <a:ext uri="{FF2B5EF4-FFF2-40B4-BE49-F238E27FC236}">
                <a16:creationId xmlns:a16="http://schemas.microsoft.com/office/drawing/2014/main" id="{66644B2A-97A3-42B4-9868-118C39E636F1}"/>
              </a:ext>
            </a:extLst>
          </p:cNvPr>
          <p:cNvSpPr/>
          <p:nvPr/>
        </p:nvSpPr>
        <p:spPr>
          <a:xfrm>
            <a:off x="11673" y="3207795"/>
            <a:ext cx="11838566" cy="794936"/>
          </a:xfrm>
          <a:prstGeom prst="roundRect">
            <a:avLst>
              <a:gd name="adj" fmla="val 50000"/>
            </a:avLst>
          </a:prstGeom>
          <a:solidFill>
            <a:schemeClr val="bg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rtl="0">
              <a:lnSpc>
                <a:spcPct val="90000"/>
              </a:lnSpc>
              <a:spcBef>
                <a:spcPts val="0"/>
              </a:spcBef>
              <a:spcAft>
                <a:spcPts val="0"/>
              </a:spcAft>
              <a:buSzPts val="3200"/>
            </a:pPr>
            <a:r>
              <a:rPr lang="en-US" sz="2400" dirty="0">
                <a:solidFill>
                  <a:schemeClr val="tx1"/>
                </a:solidFill>
                <a:latin typeface="Times New Roman" panose="02020603050405020304" pitchFamily="18" charset="0"/>
                <a:ea typeface="Calibri"/>
                <a:cs typeface="Times New Roman" panose="02020603050405020304" pitchFamily="18" charset="0"/>
                <a:sym typeface="Calibri"/>
              </a:rPr>
              <a:t>To create interface where customer can check for quantity of vegan food, they should intake.</a:t>
            </a:r>
            <a:endParaRPr lang="en-US" sz="4800" dirty="0">
              <a:solidFill>
                <a:schemeClr val="tx1"/>
              </a:solidFill>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5FB2393A-0D48-476E-BB3F-CB6C50BCEB95}"/>
              </a:ext>
            </a:extLst>
          </p:cNvPr>
          <p:cNvSpPr/>
          <p:nvPr/>
        </p:nvSpPr>
        <p:spPr>
          <a:xfrm>
            <a:off x="42241" y="1881280"/>
            <a:ext cx="11723011" cy="637248"/>
          </a:xfrm>
          <a:prstGeom prst="roundRect">
            <a:avLst>
              <a:gd name="adj" fmla="val 50000"/>
            </a:avLst>
          </a:prstGeom>
          <a:solidFill>
            <a:schemeClr val="bg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latin typeface="Times New Roman" panose="02020603050405020304" pitchFamily="18" charset="0"/>
              <a:ea typeface="Calibri"/>
              <a:cs typeface="Times New Roman" panose="02020603050405020304" pitchFamily="18" charset="0"/>
              <a:sym typeface="Calibri"/>
            </a:endParaRPr>
          </a:p>
          <a:p>
            <a:r>
              <a:rPr lang="en-US" sz="2400" dirty="0">
                <a:solidFill>
                  <a:schemeClr val="tx1"/>
                </a:solidFill>
                <a:latin typeface="Times New Roman" panose="02020603050405020304" pitchFamily="18" charset="0"/>
                <a:ea typeface="Calibri"/>
                <a:cs typeface="Times New Roman" panose="02020603050405020304" pitchFamily="18" charset="0"/>
                <a:sym typeface="Calibri"/>
              </a:rPr>
              <a:t>To create feedback module for customers as well as delivery staff. </a:t>
            </a:r>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500"/>
                                        <p:tgtEl>
                                          <p:spTgt spid="12"/>
                                        </p:tgtEl>
                                      </p:cBhvr>
                                    </p:animEffect>
                                    <p:anim calcmode="lin" valueType="num">
                                      <p:cBhvr>
                                        <p:cTn id="8" dur="1500" fill="hold"/>
                                        <p:tgtEl>
                                          <p:spTgt spid="12"/>
                                        </p:tgtEl>
                                        <p:attrNameLst>
                                          <p:attrName>ppt_x</p:attrName>
                                        </p:attrNameLst>
                                      </p:cBhvr>
                                      <p:tavLst>
                                        <p:tav tm="0">
                                          <p:val>
                                            <p:strVal val="#ppt_x"/>
                                          </p:val>
                                        </p:tav>
                                        <p:tav tm="100000">
                                          <p:val>
                                            <p:strVal val="#ppt_x"/>
                                          </p:val>
                                        </p:tav>
                                      </p:tavLst>
                                    </p:anim>
                                    <p:anim calcmode="lin" valueType="num">
                                      <p:cBhvr>
                                        <p:cTn id="9" dur="1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500"/>
                                        <p:tgtEl>
                                          <p:spTgt spid="20"/>
                                        </p:tgtEl>
                                      </p:cBhvr>
                                    </p:animEffect>
                                    <p:anim calcmode="lin" valueType="num">
                                      <p:cBhvr>
                                        <p:cTn id="15" dur="1500" fill="hold"/>
                                        <p:tgtEl>
                                          <p:spTgt spid="20"/>
                                        </p:tgtEl>
                                        <p:attrNameLst>
                                          <p:attrName>ppt_x</p:attrName>
                                        </p:attrNameLst>
                                      </p:cBhvr>
                                      <p:tavLst>
                                        <p:tav tm="0">
                                          <p:val>
                                            <p:strVal val="#ppt_x"/>
                                          </p:val>
                                        </p:tav>
                                        <p:tav tm="100000">
                                          <p:val>
                                            <p:strVal val="#ppt_x"/>
                                          </p:val>
                                        </p:tav>
                                      </p:tavLst>
                                    </p:anim>
                                    <p:anim calcmode="lin" valueType="num">
                                      <p:cBhvr>
                                        <p:cTn id="16" dur="1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500"/>
                                        <p:tgtEl>
                                          <p:spTgt spid="15"/>
                                        </p:tgtEl>
                                      </p:cBhvr>
                                    </p:animEffect>
                                    <p:anim calcmode="lin" valueType="num">
                                      <p:cBhvr>
                                        <p:cTn id="22" dur="1500" fill="hold"/>
                                        <p:tgtEl>
                                          <p:spTgt spid="15"/>
                                        </p:tgtEl>
                                        <p:attrNameLst>
                                          <p:attrName>ppt_x</p:attrName>
                                        </p:attrNameLst>
                                      </p:cBhvr>
                                      <p:tavLst>
                                        <p:tav tm="0">
                                          <p:val>
                                            <p:strVal val="#ppt_x"/>
                                          </p:val>
                                        </p:tav>
                                        <p:tav tm="100000">
                                          <p:val>
                                            <p:strVal val="#ppt_x"/>
                                          </p:val>
                                        </p:tav>
                                      </p:tavLst>
                                    </p:anim>
                                    <p:anim calcmode="lin" valueType="num">
                                      <p:cBhvr>
                                        <p:cTn id="23" dur="1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500"/>
                                        <p:tgtEl>
                                          <p:spTgt spid="19"/>
                                        </p:tgtEl>
                                      </p:cBhvr>
                                    </p:animEffect>
                                    <p:anim calcmode="lin" valueType="num">
                                      <p:cBhvr>
                                        <p:cTn id="29" dur="1500" fill="hold"/>
                                        <p:tgtEl>
                                          <p:spTgt spid="19"/>
                                        </p:tgtEl>
                                        <p:attrNameLst>
                                          <p:attrName>ppt_x</p:attrName>
                                        </p:attrNameLst>
                                      </p:cBhvr>
                                      <p:tavLst>
                                        <p:tav tm="0">
                                          <p:val>
                                            <p:strVal val="#ppt_x"/>
                                          </p:val>
                                        </p:tav>
                                        <p:tav tm="100000">
                                          <p:val>
                                            <p:strVal val="#ppt_x"/>
                                          </p:val>
                                        </p:tav>
                                      </p:tavLst>
                                    </p:anim>
                                    <p:anim calcmode="lin" valueType="num">
                                      <p:cBhvr>
                                        <p:cTn id="30" dur="1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500"/>
                                        <p:tgtEl>
                                          <p:spTgt spid="18"/>
                                        </p:tgtEl>
                                      </p:cBhvr>
                                    </p:animEffect>
                                    <p:anim calcmode="lin" valueType="num">
                                      <p:cBhvr>
                                        <p:cTn id="36" dur="1500" fill="hold"/>
                                        <p:tgtEl>
                                          <p:spTgt spid="18"/>
                                        </p:tgtEl>
                                        <p:attrNameLst>
                                          <p:attrName>ppt_x</p:attrName>
                                        </p:attrNameLst>
                                      </p:cBhvr>
                                      <p:tavLst>
                                        <p:tav tm="0">
                                          <p:val>
                                            <p:strVal val="#ppt_x"/>
                                          </p:val>
                                        </p:tav>
                                        <p:tav tm="100000">
                                          <p:val>
                                            <p:strVal val="#ppt_x"/>
                                          </p:val>
                                        </p:tav>
                                      </p:tavLst>
                                    </p:anim>
                                    <p:anim calcmode="lin" valueType="num">
                                      <p:cBhvr>
                                        <p:cTn id="37" dur="1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500"/>
                                        <p:tgtEl>
                                          <p:spTgt spid="17"/>
                                        </p:tgtEl>
                                      </p:cBhvr>
                                    </p:animEffect>
                                    <p:anim calcmode="lin" valueType="num">
                                      <p:cBhvr>
                                        <p:cTn id="43" dur="1500" fill="hold"/>
                                        <p:tgtEl>
                                          <p:spTgt spid="17"/>
                                        </p:tgtEl>
                                        <p:attrNameLst>
                                          <p:attrName>ppt_x</p:attrName>
                                        </p:attrNameLst>
                                      </p:cBhvr>
                                      <p:tavLst>
                                        <p:tav tm="0">
                                          <p:val>
                                            <p:strVal val="#ppt_x"/>
                                          </p:val>
                                        </p:tav>
                                        <p:tav tm="100000">
                                          <p:val>
                                            <p:strVal val="#ppt_x"/>
                                          </p:val>
                                        </p:tav>
                                      </p:tavLst>
                                    </p:anim>
                                    <p:anim calcmode="lin" valueType="num">
                                      <p:cBhvr>
                                        <p:cTn id="44" dur="1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500"/>
                                        <p:tgtEl>
                                          <p:spTgt spid="2"/>
                                        </p:tgtEl>
                                      </p:cBhvr>
                                    </p:animEffect>
                                    <p:anim calcmode="lin" valueType="num">
                                      <p:cBhvr>
                                        <p:cTn id="50" dur="1500" fill="hold"/>
                                        <p:tgtEl>
                                          <p:spTgt spid="2"/>
                                        </p:tgtEl>
                                        <p:attrNameLst>
                                          <p:attrName>ppt_x</p:attrName>
                                        </p:attrNameLst>
                                      </p:cBhvr>
                                      <p:tavLst>
                                        <p:tav tm="0">
                                          <p:val>
                                            <p:strVal val="#ppt_x"/>
                                          </p:val>
                                        </p:tav>
                                        <p:tav tm="100000">
                                          <p:val>
                                            <p:strVal val="#ppt_x"/>
                                          </p:val>
                                        </p:tav>
                                      </p:tavLst>
                                    </p:anim>
                                    <p:anim calcmode="lin" valueType="num">
                                      <p:cBhvr>
                                        <p:cTn id="51" dur="1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5" grpId="0" animBg="1"/>
      <p:bldP spid="17" grpId="0" animBg="1"/>
      <p:bldP spid="18" grpId="0" animBg="1"/>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Calibri"/>
              <a:buNone/>
            </a:pPr>
            <a:r>
              <a:rPr lang="en-US"/>
              <a:t>Requirement Analysis</a:t>
            </a:r>
            <a:endParaRPr/>
          </a:p>
        </p:txBody>
      </p:sp>
      <p:sp>
        <p:nvSpPr>
          <p:cNvPr id="219" name="Google Shape;219;p2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5 August 2021</a:t>
            </a:r>
            <a:endParaRPr/>
          </a:p>
        </p:txBody>
      </p:sp>
      <p:sp>
        <p:nvSpPr>
          <p:cNvPr id="220" name="Google Shape;220;p2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221" name="Google Shape;221;p2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endParaRPr/>
          </a:p>
        </p:txBody>
      </p:sp>
      <p:graphicFrame>
        <p:nvGraphicFramePr>
          <p:cNvPr id="222" name="Google Shape;222;p28"/>
          <p:cNvGraphicFramePr/>
          <p:nvPr>
            <p:extLst>
              <p:ext uri="{D42A27DB-BD31-4B8C-83A1-F6EECF244321}">
                <p14:modId xmlns:p14="http://schemas.microsoft.com/office/powerpoint/2010/main" val="322341099"/>
              </p:ext>
            </p:extLst>
          </p:nvPr>
        </p:nvGraphicFramePr>
        <p:xfrm>
          <a:off x="330994" y="1736981"/>
          <a:ext cx="11521425" cy="4389220"/>
        </p:xfrm>
        <a:graphic>
          <a:graphicData uri="http://schemas.openxmlformats.org/drawingml/2006/table">
            <a:tbl>
              <a:tblPr bandRow="1">
                <a:noFill/>
                <a:tableStyleId>{7F32B895-4491-4100-8C91-68BB3BE7B738}</a:tableStyleId>
              </a:tblPr>
              <a:tblGrid>
                <a:gridCol w="5618475">
                  <a:extLst>
                    <a:ext uri="{9D8B030D-6E8A-4147-A177-3AD203B41FA5}">
                      <a16:colId xmlns:a16="http://schemas.microsoft.com/office/drawing/2014/main" val="20000"/>
                    </a:ext>
                  </a:extLst>
                </a:gridCol>
                <a:gridCol w="5902950">
                  <a:extLst>
                    <a:ext uri="{9D8B030D-6E8A-4147-A177-3AD203B41FA5}">
                      <a16:colId xmlns:a16="http://schemas.microsoft.com/office/drawing/2014/main" val="20001"/>
                    </a:ext>
                  </a:extLst>
                </a:gridCol>
              </a:tblGrid>
              <a:tr h="807485">
                <a:tc>
                  <a:txBody>
                    <a:bodyPr/>
                    <a:lstStyle/>
                    <a:p>
                      <a:pPr marL="0" marR="0" lvl="0" indent="0" algn="ctr" rtl="0">
                        <a:lnSpc>
                          <a:spcPct val="100000"/>
                        </a:lnSpc>
                        <a:spcBef>
                          <a:spcPts val="0"/>
                        </a:spcBef>
                        <a:spcAft>
                          <a:spcPts val="0"/>
                        </a:spcAft>
                        <a:buNone/>
                      </a:pPr>
                      <a:r>
                        <a:rPr lang="en-US" sz="2400" b="1" u="none" strike="noStrike" cap="none">
                          <a:latin typeface="Arial Black"/>
                          <a:ea typeface="Arial Black"/>
                          <a:cs typeface="Arial Black"/>
                          <a:sym typeface="Arial Black"/>
                        </a:rPr>
                        <a:t>Functional Requirements</a:t>
                      </a:r>
                      <a:endParaRPr sz="2400" b="1" u="none" strike="noStrike" cap="none">
                        <a:latin typeface="Arial Black"/>
                        <a:ea typeface="Arial Black"/>
                        <a:cs typeface="Arial Black"/>
                        <a:sym typeface="Arial Black"/>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cell3D prstMaterial="dkEdge">
                      <a:bevel prst="riblet"/>
                      <a:lightRig rig="flood" dir="t"/>
                    </a:cell3D>
                    <a:solidFill>
                      <a:srgbClr val="C6C6C6"/>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a:latin typeface="Arial Black"/>
                          <a:ea typeface="Arial Black"/>
                          <a:cs typeface="Arial Black"/>
                          <a:sym typeface="Arial Black"/>
                        </a:rPr>
                        <a:t>Non-Functional Requirements</a:t>
                      </a:r>
                      <a:endParaRPr sz="2400" b="1" u="none" strike="noStrike" cap="none">
                        <a:latin typeface="Arial Black"/>
                        <a:ea typeface="Arial Black"/>
                        <a:cs typeface="Arial Black"/>
                        <a:sym typeface="Arial Black"/>
                      </a:endParaRPr>
                    </a:p>
                    <a:p>
                      <a:pPr marL="0" marR="0" lvl="0" indent="0" algn="ctr" rtl="0">
                        <a:lnSpc>
                          <a:spcPct val="100000"/>
                        </a:lnSpc>
                        <a:spcBef>
                          <a:spcPts val="0"/>
                        </a:spcBef>
                        <a:spcAft>
                          <a:spcPts val="0"/>
                        </a:spcAft>
                        <a:buNone/>
                      </a:pP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cell3D prstMaterial="dkEdge">
                      <a:bevel prst="riblet"/>
                      <a:lightRig rig="flood" dir="t"/>
                    </a:cell3D>
                    <a:solidFill>
                      <a:srgbClr val="C6C6C6"/>
                    </a:solidFill>
                  </a:tcPr>
                </a:tc>
                <a:extLst>
                  <a:ext uri="{0D108BD9-81ED-4DB2-BD59-A6C34878D82A}">
                    <a16:rowId xmlns:a16="http://schemas.microsoft.com/office/drawing/2014/main" val="10000"/>
                  </a:ext>
                </a:extLst>
              </a:tr>
              <a:tr h="388794">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2000" b="0" u="none" strike="noStrike" cap="none" dirty="0">
                          <a:latin typeface="Times New Roman" panose="02020603050405020304" pitchFamily="18" charset="0"/>
                          <a:ea typeface="Calibri"/>
                          <a:cs typeface="Times New Roman" panose="02020603050405020304" pitchFamily="18" charset="0"/>
                          <a:sym typeface="Calibri"/>
                        </a:rPr>
                        <a:t>Registration, Login</a:t>
                      </a:r>
                      <a:endParaRPr sz="2000" b="0" u="none" strike="noStrike" cap="none" dirty="0">
                        <a:latin typeface="Times New Roman" panose="02020603050405020304" pitchFamily="18" charset="0"/>
                        <a:ea typeface="Calibri"/>
                        <a:cs typeface="Times New Roman" panose="02020603050405020304" pitchFamily="18"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cell3D prstMaterial="dkEdge">
                      <a:bevel prst="riblet"/>
                      <a:lightRig rig="flood" dir="t"/>
                    </a:cell3D>
                    <a:solidFill>
                      <a:srgbClr val="D6E7F0"/>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2000" b="0" u="none" strike="noStrike" cap="none">
                          <a:latin typeface="Times New Roman" panose="02020603050405020304" pitchFamily="18" charset="0"/>
                          <a:ea typeface="Calibri"/>
                          <a:cs typeface="Times New Roman" panose="02020603050405020304" pitchFamily="18" charset="0"/>
                          <a:sym typeface="Calibri"/>
                        </a:rPr>
                        <a:t>Portability</a:t>
                      </a:r>
                      <a:endParaRPr sz="2000" b="0" u="none" strike="noStrike" cap="none">
                        <a:latin typeface="Times New Roman" panose="02020603050405020304" pitchFamily="18" charset="0"/>
                        <a:ea typeface="Calibri"/>
                        <a:cs typeface="Times New Roman" panose="02020603050405020304" pitchFamily="18"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cell3D prstMaterial="dkEdge">
                      <a:bevel prst="riblet"/>
                      <a:lightRig rig="flood" dir="t"/>
                    </a:cell3D>
                    <a:solidFill>
                      <a:srgbClr val="D6E7F0"/>
                    </a:solidFill>
                  </a:tcPr>
                </a:tc>
                <a:extLst>
                  <a:ext uri="{0D108BD9-81ED-4DB2-BD59-A6C34878D82A}">
                    <a16:rowId xmlns:a16="http://schemas.microsoft.com/office/drawing/2014/main" val="10001"/>
                  </a:ext>
                </a:extLst>
              </a:tr>
              <a:tr h="388794">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2000" b="0" u="none" strike="noStrike" cap="none">
                          <a:latin typeface="Times New Roman" panose="02020603050405020304" pitchFamily="18" charset="0"/>
                          <a:ea typeface="Calibri"/>
                          <a:cs typeface="Times New Roman" panose="02020603050405020304" pitchFamily="18" charset="0"/>
                          <a:sym typeface="Calibri"/>
                        </a:rPr>
                        <a:t>Display and modify menu</a:t>
                      </a:r>
                      <a:endParaRPr sz="2000">
                        <a:latin typeface="Times New Roman" panose="02020603050405020304" pitchFamily="18" charset="0"/>
                        <a:cs typeface="Times New Roman" panose="02020603050405020304"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cell3D prstMaterial="dkEdge">
                      <a:bevel prst="riblet"/>
                      <a:lightRig rig="flood" dir="t"/>
                    </a:cell3D>
                    <a:solidFill>
                      <a:srgbClr val="D6E7F0"/>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2000" b="0" u="none" strike="noStrike" cap="none">
                          <a:latin typeface="Times New Roman" panose="02020603050405020304" pitchFamily="18" charset="0"/>
                          <a:ea typeface="Calibri"/>
                          <a:cs typeface="Times New Roman" panose="02020603050405020304" pitchFamily="18" charset="0"/>
                          <a:sym typeface="Calibri"/>
                        </a:rPr>
                        <a:t>Reliability</a:t>
                      </a:r>
                      <a:endParaRPr sz="2000" b="0" u="none" strike="noStrike" cap="none">
                        <a:latin typeface="Times New Roman" panose="02020603050405020304" pitchFamily="18" charset="0"/>
                        <a:ea typeface="Calibri"/>
                        <a:cs typeface="Times New Roman" panose="02020603050405020304" pitchFamily="18"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cell3D prstMaterial="dkEdge">
                      <a:bevel prst="riblet"/>
                      <a:lightRig rig="flood" dir="t"/>
                    </a:cell3D>
                    <a:solidFill>
                      <a:srgbClr val="D6E7F0"/>
                    </a:solidFill>
                  </a:tcPr>
                </a:tc>
                <a:extLst>
                  <a:ext uri="{0D108BD9-81ED-4DB2-BD59-A6C34878D82A}">
                    <a16:rowId xmlns:a16="http://schemas.microsoft.com/office/drawing/2014/main" val="10002"/>
                  </a:ext>
                </a:extLst>
              </a:tr>
              <a:tr h="388794">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2000" b="0" u="none" strike="noStrike" cap="none" dirty="0">
                          <a:latin typeface="Times New Roman" panose="02020603050405020304" pitchFamily="18" charset="0"/>
                          <a:ea typeface="Calibri"/>
                          <a:cs typeface="Times New Roman" panose="02020603050405020304" pitchFamily="18" charset="0"/>
                          <a:sym typeface="Calibri"/>
                        </a:rPr>
                        <a:t>Select food items and add them to Wishlist</a:t>
                      </a:r>
                      <a:endParaRPr sz="2000" b="0" u="none" strike="noStrike" cap="none" dirty="0">
                        <a:latin typeface="Times New Roman" panose="02020603050405020304" pitchFamily="18" charset="0"/>
                        <a:ea typeface="Calibri"/>
                        <a:cs typeface="Times New Roman" panose="02020603050405020304" pitchFamily="18"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cell3D prstMaterial="dkEdge">
                      <a:bevel prst="riblet"/>
                      <a:lightRig rig="flood" dir="t"/>
                    </a:cell3D>
                    <a:solidFill>
                      <a:srgbClr val="D6E7F0"/>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2000" b="0" u="none" strike="noStrike" cap="none">
                          <a:latin typeface="Times New Roman" panose="02020603050405020304" pitchFamily="18" charset="0"/>
                          <a:ea typeface="Calibri"/>
                          <a:cs typeface="Times New Roman" panose="02020603050405020304" pitchFamily="18" charset="0"/>
                          <a:sym typeface="Calibri"/>
                        </a:rPr>
                        <a:t>Availability</a:t>
                      </a:r>
                      <a:endParaRPr sz="2000" b="0" u="none" strike="noStrike" cap="none">
                        <a:latin typeface="Times New Roman" panose="02020603050405020304" pitchFamily="18" charset="0"/>
                        <a:ea typeface="Calibri"/>
                        <a:cs typeface="Times New Roman" panose="02020603050405020304" pitchFamily="18"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cell3D prstMaterial="dkEdge">
                      <a:bevel prst="riblet"/>
                      <a:lightRig rig="flood" dir="t"/>
                    </a:cell3D>
                    <a:solidFill>
                      <a:srgbClr val="D6E7F0"/>
                    </a:solidFill>
                  </a:tcPr>
                </a:tc>
                <a:extLst>
                  <a:ext uri="{0D108BD9-81ED-4DB2-BD59-A6C34878D82A}">
                    <a16:rowId xmlns:a16="http://schemas.microsoft.com/office/drawing/2014/main" val="10003"/>
                  </a:ext>
                </a:extLst>
              </a:tr>
              <a:tr h="388794">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2000" b="0" u="none" strike="noStrike" cap="none">
                          <a:latin typeface="Times New Roman" panose="02020603050405020304" pitchFamily="18" charset="0"/>
                          <a:ea typeface="Calibri"/>
                          <a:cs typeface="Times New Roman" panose="02020603050405020304" pitchFamily="18" charset="0"/>
                          <a:sym typeface="Calibri"/>
                        </a:rPr>
                        <a:t>Changes to the order</a:t>
                      </a:r>
                      <a:endParaRPr sz="2000" b="0" u="none" strike="noStrike" cap="none">
                        <a:latin typeface="Times New Roman" panose="02020603050405020304" pitchFamily="18" charset="0"/>
                        <a:ea typeface="Calibri"/>
                        <a:cs typeface="Times New Roman" panose="02020603050405020304" pitchFamily="18"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cell3D prstMaterial="dkEdge">
                      <a:bevel prst="riblet"/>
                      <a:lightRig rig="flood" dir="t"/>
                    </a:cell3D>
                    <a:solidFill>
                      <a:srgbClr val="D6E7F0"/>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2000" b="0" u="none" strike="noStrike" cap="none">
                          <a:latin typeface="Times New Roman" panose="02020603050405020304" pitchFamily="18" charset="0"/>
                          <a:ea typeface="Calibri"/>
                          <a:cs typeface="Times New Roman" panose="02020603050405020304" pitchFamily="18" charset="0"/>
                          <a:sym typeface="Calibri"/>
                        </a:rPr>
                        <a:t>Maintainability</a:t>
                      </a:r>
                      <a:endParaRPr sz="2000" b="0" u="none" strike="noStrike" cap="none">
                        <a:latin typeface="Times New Roman" panose="02020603050405020304" pitchFamily="18" charset="0"/>
                        <a:ea typeface="Calibri"/>
                        <a:cs typeface="Times New Roman" panose="02020603050405020304" pitchFamily="18"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cell3D prstMaterial="dkEdge">
                      <a:bevel prst="riblet"/>
                      <a:lightRig rig="flood" dir="t"/>
                    </a:cell3D>
                    <a:solidFill>
                      <a:srgbClr val="D6E7F0"/>
                    </a:solidFill>
                  </a:tcPr>
                </a:tc>
                <a:extLst>
                  <a:ext uri="{0D108BD9-81ED-4DB2-BD59-A6C34878D82A}">
                    <a16:rowId xmlns:a16="http://schemas.microsoft.com/office/drawing/2014/main" val="10004"/>
                  </a:ext>
                </a:extLst>
              </a:tr>
              <a:tr h="388794">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2000" b="0" u="none" strike="noStrike" cap="none" dirty="0">
                          <a:latin typeface="Times New Roman" panose="02020603050405020304" pitchFamily="18" charset="0"/>
                          <a:ea typeface="Calibri"/>
                          <a:cs typeface="Times New Roman" panose="02020603050405020304" pitchFamily="18" charset="0"/>
                          <a:sym typeface="Calibri"/>
                        </a:rPr>
                        <a:t>Change delivery location after placing order</a:t>
                      </a:r>
                      <a:endParaRPr sz="2000" b="0" u="none" strike="noStrike" cap="none" dirty="0">
                        <a:latin typeface="Times New Roman" panose="02020603050405020304" pitchFamily="18" charset="0"/>
                        <a:ea typeface="Calibri"/>
                        <a:cs typeface="Times New Roman" panose="02020603050405020304" pitchFamily="18"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cell3D prstMaterial="dkEdge">
                      <a:bevel prst="riblet"/>
                      <a:lightRig rig="flood" dir="t"/>
                    </a:cell3D>
                    <a:solidFill>
                      <a:srgbClr val="D6E7F0"/>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2000" b="0" u="none" strike="noStrike" cap="none" dirty="0">
                          <a:latin typeface="Times New Roman" panose="02020603050405020304" pitchFamily="18" charset="0"/>
                          <a:ea typeface="Calibri"/>
                          <a:cs typeface="Times New Roman" panose="02020603050405020304" pitchFamily="18" charset="0"/>
                          <a:sym typeface="Calibri"/>
                        </a:rPr>
                        <a:t>Security</a:t>
                      </a:r>
                      <a:endParaRPr sz="2000" b="0" u="none" strike="noStrike" cap="none" dirty="0">
                        <a:latin typeface="Times New Roman" panose="02020603050405020304" pitchFamily="18" charset="0"/>
                        <a:ea typeface="Calibri"/>
                        <a:cs typeface="Times New Roman" panose="02020603050405020304" pitchFamily="18"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cell3D prstMaterial="dkEdge">
                      <a:bevel prst="riblet"/>
                      <a:lightRig rig="flood" dir="t"/>
                    </a:cell3D>
                    <a:solidFill>
                      <a:srgbClr val="D6E7F0"/>
                    </a:solidFill>
                  </a:tcPr>
                </a:tc>
                <a:extLst>
                  <a:ext uri="{0D108BD9-81ED-4DB2-BD59-A6C34878D82A}">
                    <a16:rowId xmlns:a16="http://schemas.microsoft.com/office/drawing/2014/main" val="10005"/>
                  </a:ext>
                </a:extLst>
              </a:tr>
              <a:tr h="388794">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2000" b="0" u="none" strike="noStrike" cap="none">
                          <a:latin typeface="Times New Roman" panose="02020603050405020304" pitchFamily="18" charset="0"/>
                          <a:ea typeface="Calibri"/>
                          <a:cs typeface="Times New Roman" panose="02020603050405020304" pitchFamily="18" charset="0"/>
                          <a:sym typeface="Calibri"/>
                        </a:rPr>
                        <a:t>Review order details</a:t>
                      </a:r>
                      <a:endParaRPr sz="2000" b="0" u="none" strike="noStrike" cap="none">
                        <a:latin typeface="Times New Roman" panose="02020603050405020304" pitchFamily="18" charset="0"/>
                        <a:ea typeface="Calibri"/>
                        <a:cs typeface="Times New Roman" panose="02020603050405020304" pitchFamily="18"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cell3D prstMaterial="dkEdge">
                      <a:bevel prst="riblet"/>
                      <a:lightRig rig="flood" dir="t"/>
                    </a:cell3D>
                    <a:solidFill>
                      <a:srgbClr val="D6E7F0"/>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2000" b="0" u="none" strike="noStrike" cap="none" dirty="0">
                          <a:latin typeface="Times New Roman" panose="02020603050405020304" pitchFamily="18" charset="0"/>
                          <a:ea typeface="Calibri"/>
                          <a:cs typeface="Times New Roman" panose="02020603050405020304" pitchFamily="18" charset="0"/>
                          <a:sym typeface="Calibri"/>
                        </a:rPr>
                        <a:t>User friendly</a:t>
                      </a:r>
                      <a:endParaRPr sz="2000" b="0" u="none" strike="noStrike" cap="none" dirty="0">
                        <a:latin typeface="Times New Roman" panose="02020603050405020304" pitchFamily="18" charset="0"/>
                        <a:ea typeface="Calibri"/>
                        <a:cs typeface="Times New Roman" panose="02020603050405020304" pitchFamily="18"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cell3D prstMaterial="dkEdge">
                      <a:bevel prst="riblet"/>
                      <a:lightRig rig="flood" dir="t"/>
                    </a:cell3D>
                    <a:solidFill>
                      <a:srgbClr val="D6E7F0"/>
                    </a:solidFill>
                  </a:tcPr>
                </a:tc>
                <a:extLst>
                  <a:ext uri="{0D108BD9-81ED-4DB2-BD59-A6C34878D82A}">
                    <a16:rowId xmlns:a16="http://schemas.microsoft.com/office/drawing/2014/main" val="10006"/>
                  </a:ext>
                </a:extLst>
              </a:tr>
              <a:tr h="388794">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2000" b="0" u="none" strike="noStrike" cap="none">
                          <a:latin typeface="Times New Roman" panose="02020603050405020304" pitchFamily="18" charset="0"/>
                          <a:ea typeface="Calibri"/>
                          <a:cs typeface="Times New Roman" panose="02020603050405020304" pitchFamily="18" charset="0"/>
                          <a:sym typeface="Calibri"/>
                        </a:rPr>
                        <a:t>Payment and delivery details and track order</a:t>
                      </a:r>
                      <a:endParaRPr sz="2000" b="0" u="none" strike="noStrike" cap="none">
                        <a:latin typeface="Times New Roman" panose="02020603050405020304" pitchFamily="18" charset="0"/>
                        <a:ea typeface="Calibri"/>
                        <a:cs typeface="Times New Roman" panose="02020603050405020304" pitchFamily="18"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cell3D prstMaterial="dkEdge">
                      <a:bevel prst="riblet"/>
                      <a:lightRig rig="flood" dir="t"/>
                    </a:cell3D>
                    <a:solidFill>
                      <a:srgbClr val="D6E7F0"/>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2000" b="0" u="none" strike="noStrike" cap="none" dirty="0">
                          <a:latin typeface="Times New Roman" panose="02020603050405020304" pitchFamily="18" charset="0"/>
                          <a:ea typeface="Calibri"/>
                          <a:cs typeface="Times New Roman" panose="02020603050405020304" pitchFamily="18" charset="0"/>
                          <a:sym typeface="Calibri"/>
                        </a:rPr>
                        <a:t>Performance</a:t>
                      </a:r>
                      <a:endParaRPr sz="2000" b="0" u="none" strike="noStrike" cap="none" dirty="0">
                        <a:latin typeface="Times New Roman" panose="02020603050405020304" pitchFamily="18" charset="0"/>
                        <a:ea typeface="Calibri"/>
                        <a:cs typeface="Times New Roman" panose="02020603050405020304" pitchFamily="18"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cell3D prstMaterial="dkEdge">
                      <a:bevel prst="riblet"/>
                      <a:lightRig rig="flood" dir="t"/>
                    </a:cell3D>
                    <a:solidFill>
                      <a:srgbClr val="D6E7F0"/>
                    </a:solidFill>
                  </a:tcPr>
                </a:tc>
                <a:extLst>
                  <a:ext uri="{0D108BD9-81ED-4DB2-BD59-A6C34878D82A}">
                    <a16:rowId xmlns:a16="http://schemas.microsoft.com/office/drawing/2014/main" val="10007"/>
                  </a:ext>
                </a:extLst>
              </a:tr>
              <a:tr h="388794">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2000" b="0" u="none" strike="noStrike" cap="none">
                          <a:latin typeface="Times New Roman" panose="02020603050405020304" pitchFamily="18" charset="0"/>
                          <a:ea typeface="Calibri"/>
                          <a:cs typeface="Times New Roman" panose="02020603050405020304" pitchFamily="18" charset="0"/>
                          <a:sym typeface="Calibri"/>
                        </a:rPr>
                        <a:t>Feedback by customer and delivery staff</a:t>
                      </a:r>
                      <a:endParaRPr sz="2000" b="0" u="none" strike="noStrike" cap="none">
                        <a:latin typeface="Times New Roman" panose="02020603050405020304" pitchFamily="18" charset="0"/>
                        <a:ea typeface="Calibri"/>
                        <a:cs typeface="Times New Roman" panose="02020603050405020304" pitchFamily="18"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cell3D prstMaterial="dkEdge">
                      <a:bevel prst="riblet"/>
                      <a:lightRig rig="flood" dir="t"/>
                    </a:cell3D>
                    <a:solidFill>
                      <a:srgbClr val="D6E7F0"/>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2000" b="0" u="none" strike="noStrike" cap="none" dirty="0">
                          <a:latin typeface="Times New Roman" panose="02020603050405020304" pitchFamily="18" charset="0"/>
                          <a:ea typeface="Calibri"/>
                          <a:cs typeface="Times New Roman" panose="02020603050405020304" pitchFamily="18" charset="0"/>
                          <a:sym typeface="Calibri"/>
                        </a:rPr>
                        <a:t>Efficiency</a:t>
                      </a:r>
                      <a:endParaRPr sz="2000" b="0" u="none" strike="noStrike" cap="none" dirty="0">
                        <a:latin typeface="Times New Roman" panose="02020603050405020304" pitchFamily="18" charset="0"/>
                        <a:ea typeface="Calibri"/>
                        <a:cs typeface="Times New Roman" panose="02020603050405020304" pitchFamily="18"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cell3D prstMaterial="dkEdge">
                      <a:bevel prst="riblet"/>
                      <a:lightRig rig="flood" dir="t"/>
                    </a:cell3D>
                    <a:solidFill>
                      <a:srgbClr val="D6E7F0"/>
                    </a:solidFill>
                  </a:tcPr>
                </a:tc>
                <a:extLst>
                  <a:ext uri="{0D108BD9-81ED-4DB2-BD59-A6C34878D82A}">
                    <a16:rowId xmlns:a16="http://schemas.microsoft.com/office/drawing/2014/main" val="10008"/>
                  </a:ext>
                </a:extLst>
              </a:tr>
              <a:tr h="388794">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2000" b="0" u="none" strike="noStrike" cap="none">
                          <a:latin typeface="Times New Roman" panose="02020603050405020304" pitchFamily="18" charset="0"/>
                          <a:ea typeface="Calibri"/>
                          <a:cs typeface="Times New Roman" panose="02020603050405020304" pitchFamily="18" charset="0"/>
                          <a:sym typeface="Calibri"/>
                        </a:rPr>
                        <a:t>Logout</a:t>
                      </a:r>
                      <a:endParaRPr sz="2000" b="0" u="none" strike="noStrike" cap="none">
                        <a:latin typeface="Times New Roman" panose="02020603050405020304" pitchFamily="18" charset="0"/>
                        <a:ea typeface="Calibri"/>
                        <a:cs typeface="Times New Roman" panose="02020603050405020304" pitchFamily="18"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cell3D prstMaterial="dkEdge">
                      <a:bevel prst="riblet"/>
                      <a:lightRig rig="flood" dir="t"/>
                    </a:cell3D>
                    <a:solidFill>
                      <a:srgbClr val="D6E7F0"/>
                    </a:solidFill>
                  </a:tcPr>
                </a:tc>
                <a:tc>
                  <a:txBody>
                    <a:bodyPr/>
                    <a:lstStyle/>
                    <a:p>
                      <a:pPr marL="285750" marR="0" lvl="0" indent="-285750" algn="l" rtl="0">
                        <a:lnSpc>
                          <a:spcPct val="100000"/>
                        </a:lnSpc>
                        <a:spcBef>
                          <a:spcPts val="0"/>
                        </a:spcBef>
                        <a:spcAft>
                          <a:spcPts val="0"/>
                        </a:spcAft>
                        <a:buClr>
                          <a:srgbClr val="000000"/>
                        </a:buClr>
                        <a:buSzPts val="1800"/>
                        <a:buFont typeface="Arial"/>
                        <a:buChar char="•"/>
                      </a:pPr>
                      <a:r>
                        <a:rPr lang="en-US" sz="2000" b="0" u="none" strike="noStrike" cap="none" dirty="0">
                          <a:latin typeface="Times New Roman" panose="02020603050405020304" pitchFamily="18" charset="0"/>
                          <a:ea typeface="Calibri"/>
                          <a:cs typeface="Times New Roman" panose="02020603050405020304" pitchFamily="18" charset="0"/>
                          <a:sym typeface="Calibri"/>
                        </a:rPr>
                        <a:t>Privacy</a:t>
                      </a:r>
                      <a:endParaRPr sz="2000" b="0" u="none" strike="noStrike" cap="none" dirty="0">
                        <a:latin typeface="Times New Roman" panose="02020603050405020304" pitchFamily="18" charset="0"/>
                        <a:ea typeface="Calibri"/>
                        <a:cs typeface="Times New Roman" panose="02020603050405020304" pitchFamily="18"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cell3D prstMaterial="dkEdge">
                      <a:bevel prst="riblet"/>
                      <a:lightRig rig="flood" dir="t"/>
                    </a:cell3D>
                    <a:solidFill>
                      <a:srgbClr val="D6E7F0"/>
                    </a:solidFill>
                  </a:tcPr>
                </a:tc>
                <a:extLst>
                  <a:ext uri="{0D108BD9-81ED-4DB2-BD59-A6C34878D82A}">
                    <a16:rowId xmlns:a16="http://schemas.microsoft.com/office/drawing/2014/main" val="10009"/>
                  </a:ext>
                </a:extLst>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Calibri"/>
              <a:buNone/>
            </a:pPr>
            <a:r>
              <a:rPr lang="en-US"/>
              <a:t>Solution Proposed</a:t>
            </a:r>
            <a:endParaRPr/>
          </a:p>
        </p:txBody>
      </p:sp>
      <p:sp>
        <p:nvSpPr>
          <p:cNvPr id="228" name="Google Shape;228;p2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5 August 2021</a:t>
            </a:r>
            <a:endParaRPr/>
          </a:p>
        </p:txBody>
      </p:sp>
      <p:sp>
        <p:nvSpPr>
          <p:cNvPr id="229" name="Google Shape;229;p2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endParaRPr/>
          </a:p>
        </p:txBody>
      </p:sp>
      <p:sp>
        <p:nvSpPr>
          <p:cNvPr id="230" name="Google Shape;230;p2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231" name="Google Shape;231;p29"/>
          <p:cNvSpPr txBox="1">
            <a:spLocks noGrp="1"/>
          </p:cNvSpPr>
          <p:nvPr>
            <p:ph type="body" idx="1"/>
          </p:nvPr>
        </p:nvSpPr>
        <p:spPr>
          <a:xfrm>
            <a:off x="298975" y="1420175"/>
            <a:ext cx="11720400" cy="5718300"/>
          </a:xfrm>
          <a:prstGeom prst="rect">
            <a:avLst/>
          </a:prstGeom>
          <a:noFill/>
          <a:ln>
            <a:noFill/>
          </a:ln>
        </p:spPr>
        <p:txBody>
          <a:bodyPr spcFirstLastPara="1" wrap="square" lIns="91425" tIns="45700" rIns="91425" bIns="45700" anchor="t" anchorCtr="0">
            <a:normAutofit/>
          </a:bodyPr>
          <a:lstStyle/>
          <a:p>
            <a:pPr marL="0" lvl="1" indent="0" algn="just" rtl="0">
              <a:lnSpc>
                <a:spcPct val="90000"/>
              </a:lnSpc>
              <a:spcBef>
                <a:spcPts val="0"/>
              </a:spcBef>
              <a:spcAft>
                <a:spcPts val="0"/>
              </a:spcAft>
              <a:buSzPct val="144144"/>
              <a:buNone/>
            </a:pPr>
            <a:endParaRPr sz="2400" dirty="0">
              <a:solidFill>
                <a:srgbClr val="000000"/>
              </a:solidFill>
              <a:latin typeface="Calibri"/>
              <a:ea typeface="Calibri"/>
              <a:cs typeface="Calibri"/>
              <a:sym typeface="Calibri"/>
            </a:endParaRPr>
          </a:p>
          <a:p>
            <a:pPr marL="0" lvl="1" indent="0" algn="just" rtl="0">
              <a:lnSpc>
                <a:spcPct val="90000"/>
              </a:lnSpc>
              <a:spcBef>
                <a:spcPts val="0"/>
              </a:spcBef>
              <a:spcAft>
                <a:spcPts val="0"/>
              </a:spcAft>
              <a:buSzPct val="144144"/>
              <a:buNone/>
            </a:pPr>
            <a:endParaRPr sz="2400" dirty="0">
              <a:solidFill>
                <a:srgbClr val="000000"/>
              </a:solidFill>
              <a:latin typeface="Calibri"/>
              <a:ea typeface="Calibri"/>
              <a:cs typeface="Calibri"/>
              <a:sym typeface="Calibri"/>
            </a:endParaRPr>
          </a:p>
          <a:p>
            <a:pPr marL="0" lvl="1" indent="0" algn="just" rtl="0">
              <a:lnSpc>
                <a:spcPct val="90000"/>
              </a:lnSpc>
              <a:spcBef>
                <a:spcPts val="0"/>
              </a:spcBef>
              <a:spcAft>
                <a:spcPts val="0"/>
              </a:spcAft>
              <a:buSzPct val="144144"/>
              <a:buNone/>
            </a:pPr>
            <a:endParaRPr sz="2400" dirty="0">
              <a:solidFill>
                <a:srgbClr val="000000"/>
              </a:solidFill>
              <a:latin typeface="Calibri"/>
              <a:ea typeface="Calibri"/>
              <a:cs typeface="Calibri"/>
              <a:sym typeface="Calibri"/>
            </a:endParaRPr>
          </a:p>
          <a:p>
            <a:pPr marL="0" lvl="1" indent="0" algn="just" rtl="0">
              <a:lnSpc>
                <a:spcPct val="90000"/>
              </a:lnSpc>
              <a:spcBef>
                <a:spcPts val="0"/>
              </a:spcBef>
              <a:spcAft>
                <a:spcPts val="0"/>
              </a:spcAft>
              <a:buSzPct val="144144"/>
              <a:buNone/>
            </a:pPr>
            <a:endParaRPr sz="2400" dirty="0">
              <a:solidFill>
                <a:srgbClr val="000000"/>
              </a:solidFill>
              <a:latin typeface="Calibri"/>
              <a:ea typeface="Calibri"/>
              <a:cs typeface="Calibri"/>
              <a:sym typeface="Calibri"/>
            </a:endParaRPr>
          </a:p>
          <a:p>
            <a:pPr marL="0" lvl="1" indent="0" algn="just" rtl="0">
              <a:lnSpc>
                <a:spcPct val="90000"/>
              </a:lnSpc>
              <a:spcBef>
                <a:spcPts val="0"/>
              </a:spcBef>
              <a:spcAft>
                <a:spcPts val="0"/>
              </a:spcAft>
              <a:buSzPct val="144144"/>
              <a:buNone/>
            </a:pPr>
            <a:r>
              <a:rPr lang="en-US" sz="2400" dirty="0">
                <a:solidFill>
                  <a:srgbClr val="000000"/>
                </a:solidFill>
                <a:latin typeface="Calibri"/>
                <a:ea typeface="Calibri"/>
                <a:cs typeface="Calibri"/>
                <a:sym typeface="Calibri"/>
              </a:rPr>
              <a:t> </a:t>
            </a:r>
          </a:p>
          <a:p>
            <a:pPr marL="0" lvl="1" indent="0" algn="just" rtl="0">
              <a:lnSpc>
                <a:spcPct val="90000"/>
              </a:lnSpc>
              <a:spcBef>
                <a:spcPts val="0"/>
              </a:spcBef>
              <a:spcAft>
                <a:spcPts val="0"/>
              </a:spcAft>
              <a:buSzPct val="144144"/>
              <a:buNone/>
            </a:pPr>
            <a:endParaRPr lang="en-US" sz="2400" dirty="0">
              <a:solidFill>
                <a:srgbClr val="000000"/>
              </a:solidFill>
            </a:endParaRPr>
          </a:p>
          <a:p>
            <a:pPr marL="0" lvl="1" indent="0" algn="just" rtl="0">
              <a:lnSpc>
                <a:spcPct val="90000"/>
              </a:lnSpc>
              <a:spcBef>
                <a:spcPts val="0"/>
              </a:spcBef>
              <a:spcAft>
                <a:spcPts val="0"/>
              </a:spcAft>
              <a:buSzPct val="144144"/>
              <a:buNone/>
            </a:pPr>
            <a:endParaRPr lang="en-US" sz="2400" dirty="0">
              <a:solidFill>
                <a:srgbClr val="000000"/>
              </a:solidFill>
              <a:latin typeface="Calibri"/>
              <a:ea typeface="Calibri"/>
              <a:cs typeface="Calibri"/>
              <a:sym typeface="Calibri"/>
            </a:endParaRPr>
          </a:p>
          <a:p>
            <a:pPr marL="0" lvl="1" indent="0" algn="just" rtl="0">
              <a:lnSpc>
                <a:spcPct val="90000"/>
              </a:lnSpc>
              <a:spcBef>
                <a:spcPts val="0"/>
              </a:spcBef>
              <a:spcAft>
                <a:spcPts val="0"/>
              </a:spcAft>
              <a:buSzPct val="144144"/>
              <a:buNone/>
            </a:pPr>
            <a:endParaRPr lang="en-US" sz="2400" dirty="0">
              <a:solidFill>
                <a:srgbClr val="000000"/>
              </a:solidFill>
            </a:endParaRPr>
          </a:p>
          <a:p>
            <a:pPr marL="0" lvl="1" indent="0" algn="just" rtl="0">
              <a:lnSpc>
                <a:spcPct val="90000"/>
              </a:lnSpc>
              <a:spcBef>
                <a:spcPts val="0"/>
              </a:spcBef>
              <a:spcAft>
                <a:spcPts val="0"/>
              </a:spcAft>
              <a:buSzPct val="144144"/>
              <a:buNone/>
            </a:pPr>
            <a:endParaRPr lang="en-US" sz="2400" dirty="0">
              <a:solidFill>
                <a:srgbClr val="000000"/>
              </a:solidFill>
              <a:latin typeface="Calibri"/>
              <a:ea typeface="Calibri"/>
              <a:cs typeface="Calibri"/>
              <a:sym typeface="Calibri"/>
            </a:endParaRPr>
          </a:p>
          <a:p>
            <a:pPr marL="0" lvl="1" indent="0" algn="just" rtl="0">
              <a:lnSpc>
                <a:spcPct val="90000"/>
              </a:lnSpc>
              <a:spcBef>
                <a:spcPts val="0"/>
              </a:spcBef>
              <a:spcAft>
                <a:spcPts val="0"/>
              </a:spcAft>
              <a:buSzPct val="144144"/>
              <a:buNone/>
            </a:pPr>
            <a:endParaRPr sz="2400" dirty="0">
              <a:latin typeface="Calibri"/>
              <a:ea typeface="Calibri"/>
              <a:cs typeface="Calibri"/>
              <a:sym typeface="Calibri"/>
            </a:endParaRPr>
          </a:p>
          <a:p>
            <a:pPr marL="0" lvl="1" indent="0" algn="just" rtl="0">
              <a:lnSpc>
                <a:spcPct val="90000"/>
              </a:lnSpc>
              <a:spcBef>
                <a:spcPts val="0"/>
              </a:spcBef>
              <a:spcAft>
                <a:spcPts val="0"/>
              </a:spcAft>
              <a:buSzPct val="144144"/>
              <a:buNone/>
            </a:pPr>
            <a:endParaRPr lang="en-IN" sz="2400" dirty="0">
              <a:solidFill>
                <a:srgbClr val="000000"/>
              </a:solidFill>
              <a:latin typeface="Calibri"/>
              <a:ea typeface="Calibri"/>
              <a:cs typeface="Calibri"/>
              <a:sym typeface="Calibri"/>
            </a:endParaRPr>
          </a:p>
          <a:p>
            <a:pPr marL="0" lvl="1" indent="0" algn="just" rtl="0">
              <a:lnSpc>
                <a:spcPct val="90000"/>
              </a:lnSpc>
              <a:spcBef>
                <a:spcPts val="0"/>
              </a:spcBef>
              <a:spcAft>
                <a:spcPts val="0"/>
              </a:spcAft>
              <a:buSzPct val="144144"/>
              <a:buNone/>
            </a:pPr>
            <a:endParaRPr lang="en-IN" sz="2400" dirty="0">
              <a:solidFill>
                <a:srgbClr val="000000"/>
              </a:solidFill>
            </a:endParaRPr>
          </a:p>
          <a:p>
            <a:pPr marL="0" lvl="1" indent="0" algn="just" rtl="0">
              <a:lnSpc>
                <a:spcPct val="90000"/>
              </a:lnSpc>
              <a:spcBef>
                <a:spcPts val="0"/>
              </a:spcBef>
              <a:spcAft>
                <a:spcPts val="0"/>
              </a:spcAft>
              <a:buSzPct val="144144"/>
              <a:buNone/>
            </a:pPr>
            <a:endParaRPr lang="en-IN" sz="2400" dirty="0">
              <a:solidFill>
                <a:srgbClr val="000000"/>
              </a:solidFill>
              <a:latin typeface="Calibri"/>
              <a:ea typeface="Calibri"/>
              <a:cs typeface="Calibri"/>
              <a:sym typeface="Calibri"/>
            </a:endParaRPr>
          </a:p>
          <a:p>
            <a:pPr marL="0" lvl="1" indent="0" algn="just" rtl="0">
              <a:lnSpc>
                <a:spcPct val="90000"/>
              </a:lnSpc>
              <a:spcBef>
                <a:spcPts val="0"/>
              </a:spcBef>
              <a:spcAft>
                <a:spcPts val="0"/>
              </a:spcAft>
              <a:buSzPct val="144144"/>
              <a:buNone/>
            </a:pPr>
            <a:endParaRPr lang="en-IN" sz="2400" dirty="0">
              <a:solidFill>
                <a:srgbClr val="000000"/>
              </a:solidFill>
            </a:endParaRPr>
          </a:p>
          <a:p>
            <a:pPr marL="0" lvl="1" indent="0" algn="just" rtl="0">
              <a:lnSpc>
                <a:spcPct val="90000"/>
              </a:lnSpc>
              <a:spcBef>
                <a:spcPts val="0"/>
              </a:spcBef>
              <a:spcAft>
                <a:spcPts val="0"/>
              </a:spcAft>
              <a:buSzPct val="144144"/>
              <a:buNone/>
            </a:pPr>
            <a:endParaRPr sz="2400" dirty="0">
              <a:solidFill>
                <a:srgbClr val="000000"/>
              </a:solidFill>
              <a:latin typeface="Calibri"/>
              <a:ea typeface="Calibri"/>
              <a:cs typeface="Calibri"/>
              <a:sym typeface="Calibri"/>
            </a:endParaRPr>
          </a:p>
          <a:p>
            <a:pPr marL="0" lvl="1" indent="0" algn="just" rtl="0">
              <a:lnSpc>
                <a:spcPct val="90000"/>
              </a:lnSpc>
              <a:spcBef>
                <a:spcPts val="0"/>
              </a:spcBef>
              <a:spcAft>
                <a:spcPts val="0"/>
              </a:spcAft>
              <a:buSzPct val="144144"/>
              <a:buNone/>
            </a:pPr>
            <a:r>
              <a:rPr lang="en-US" sz="2400" dirty="0">
                <a:solidFill>
                  <a:srgbClr val="000000"/>
                </a:solidFill>
                <a:latin typeface="Calibri"/>
                <a:ea typeface="Calibri"/>
                <a:cs typeface="Calibri"/>
                <a:sym typeface="Calibri"/>
              </a:rPr>
              <a:t> </a:t>
            </a:r>
            <a:endParaRPr dirty="0"/>
          </a:p>
          <a:p>
            <a:pPr marL="0" lvl="1" indent="0" algn="just" rtl="0">
              <a:lnSpc>
                <a:spcPct val="90000"/>
              </a:lnSpc>
              <a:spcBef>
                <a:spcPts val="0"/>
              </a:spcBef>
              <a:spcAft>
                <a:spcPts val="0"/>
              </a:spcAft>
              <a:buSzPct val="144144"/>
              <a:buNone/>
            </a:pPr>
            <a:endParaRPr sz="2400" dirty="0">
              <a:solidFill>
                <a:srgbClr val="000000"/>
              </a:solidFill>
              <a:latin typeface="Calibri"/>
              <a:ea typeface="Calibri"/>
              <a:cs typeface="Calibri"/>
              <a:sym typeface="Calibri"/>
            </a:endParaRPr>
          </a:p>
          <a:p>
            <a:pPr marL="228600" lvl="1" indent="-25400" algn="just" rtl="0">
              <a:lnSpc>
                <a:spcPct val="90000"/>
              </a:lnSpc>
              <a:spcBef>
                <a:spcPts val="0"/>
              </a:spcBef>
              <a:spcAft>
                <a:spcPts val="0"/>
              </a:spcAft>
              <a:buSzPct val="192192"/>
              <a:buFont typeface="Noto Sans Symbols"/>
              <a:buNone/>
            </a:pPr>
            <a:endParaRPr sz="1800" dirty="0">
              <a:solidFill>
                <a:srgbClr val="000000"/>
              </a:solidFill>
              <a:latin typeface="Times New Roman"/>
              <a:ea typeface="Times New Roman"/>
              <a:cs typeface="Times New Roman"/>
              <a:sym typeface="Times New Roman"/>
            </a:endParaRPr>
          </a:p>
        </p:txBody>
      </p:sp>
      <p:sp>
        <p:nvSpPr>
          <p:cNvPr id="4" name="Rectangle 3">
            <a:extLst>
              <a:ext uri="{FF2B5EF4-FFF2-40B4-BE49-F238E27FC236}">
                <a16:creationId xmlns:a16="http://schemas.microsoft.com/office/drawing/2014/main" id="{69A93A30-C5BD-4579-8BB4-71A480E3EAD6}"/>
              </a:ext>
            </a:extLst>
          </p:cNvPr>
          <p:cNvSpPr/>
          <p:nvPr/>
        </p:nvSpPr>
        <p:spPr>
          <a:xfrm>
            <a:off x="172625" y="1627207"/>
            <a:ext cx="11594050" cy="971550"/>
          </a:xfrm>
          <a:prstGeom prst="rect">
            <a:avLst/>
          </a:prstGeom>
          <a:solidFill>
            <a:schemeClr val="bg1">
              <a:lumMod val="8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ea typeface="Calibri"/>
                <a:cs typeface="Times New Roman" panose="02020603050405020304" pitchFamily="18" charset="0"/>
                <a:sym typeface="Calibri"/>
              </a:rPr>
              <a:t>It helps to do billing very easily. Account maintenance becomes also easier. They can keep track of their purchases ,inventories, staff and customer details.</a:t>
            </a: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IN" dirty="0"/>
          </a:p>
        </p:txBody>
      </p:sp>
      <p:sp>
        <p:nvSpPr>
          <p:cNvPr id="13" name="Rectangle 12">
            <a:extLst>
              <a:ext uri="{FF2B5EF4-FFF2-40B4-BE49-F238E27FC236}">
                <a16:creationId xmlns:a16="http://schemas.microsoft.com/office/drawing/2014/main" id="{5CC03878-94BF-45D7-9007-6858F8D935D0}"/>
              </a:ext>
            </a:extLst>
          </p:cNvPr>
          <p:cNvSpPr/>
          <p:nvPr/>
        </p:nvSpPr>
        <p:spPr>
          <a:xfrm>
            <a:off x="172624" y="2534510"/>
            <a:ext cx="11575971" cy="971550"/>
          </a:xfrm>
          <a:prstGeom prst="rect">
            <a:avLst/>
          </a:prstGeom>
          <a:solidFill>
            <a:schemeClr val="bg1">
              <a:lumMod val="8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rtl="0">
              <a:lnSpc>
                <a:spcPct val="90000"/>
              </a:lnSpc>
              <a:spcBef>
                <a:spcPts val="0"/>
              </a:spcBef>
              <a:spcAft>
                <a:spcPts val="0"/>
              </a:spcAft>
              <a:buSzPct val="144144"/>
            </a:pPr>
            <a:r>
              <a:rPr lang="en-US" sz="2400" dirty="0">
                <a:solidFill>
                  <a:srgbClr val="000000"/>
                </a:solidFill>
                <a:latin typeface="Times New Roman" panose="02020603050405020304" pitchFamily="18" charset="0"/>
                <a:ea typeface="Calibri"/>
                <a:cs typeface="Times New Roman" panose="02020603050405020304" pitchFamily="18" charset="0"/>
                <a:sym typeface="Calibri"/>
              </a:rPr>
              <a:t>The software is provided with the facility to find out the </a:t>
            </a:r>
            <a:r>
              <a:rPr lang="en-US" sz="2400" dirty="0" err="1">
                <a:solidFill>
                  <a:srgbClr val="000000"/>
                </a:solidFill>
                <a:latin typeface="Times New Roman" panose="02020603050405020304" pitchFamily="18" charset="0"/>
                <a:ea typeface="Calibri"/>
                <a:cs typeface="Times New Roman" panose="02020603050405020304" pitchFamily="18" charset="0"/>
                <a:sym typeface="Calibri"/>
              </a:rPr>
              <a:t>favourite</a:t>
            </a:r>
            <a:r>
              <a:rPr lang="en-US" sz="2400" dirty="0">
                <a:solidFill>
                  <a:srgbClr val="000000"/>
                </a:solidFill>
                <a:latin typeface="Times New Roman" panose="02020603050405020304" pitchFamily="18" charset="0"/>
                <a:ea typeface="Calibri"/>
                <a:cs typeface="Times New Roman" panose="02020603050405020304" pitchFamily="18" charset="0"/>
                <a:sym typeface="Calibri"/>
              </a:rPr>
              <a:t> food of the customers and the seasonal foods or customers to add or modify and delete their items in their Wishlist.</a:t>
            </a:r>
            <a:endParaRPr lang="en-US" sz="4400" dirty="0">
              <a:latin typeface="Times New Roman" panose="02020603050405020304" pitchFamily="18" charset="0"/>
              <a:cs typeface="Times New Roman" panose="02020603050405020304" pitchFamily="18" charset="0"/>
            </a:endParaRPr>
          </a:p>
          <a:p>
            <a:pPr algn="ctr"/>
            <a:endParaRPr lang="en-IN" dirty="0"/>
          </a:p>
        </p:txBody>
      </p:sp>
      <p:sp>
        <p:nvSpPr>
          <p:cNvPr id="14" name="Rectangle 13">
            <a:extLst>
              <a:ext uri="{FF2B5EF4-FFF2-40B4-BE49-F238E27FC236}">
                <a16:creationId xmlns:a16="http://schemas.microsoft.com/office/drawing/2014/main" id="{B50AC434-065D-40B3-A11B-D17D669F0954}"/>
              </a:ext>
            </a:extLst>
          </p:cNvPr>
          <p:cNvSpPr/>
          <p:nvPr/>
        </p:nvSpPr>
        <p:spPr>
          <a:xfrm>
            <a:off x="144804" y="3506060"/>
            <a:ext cx="11621872" cy="1068462"/>
          </a:xfrm>
          <a:prstGeom prst="rect">
            <a:avLst/>
          </a:prstGeom>
          <a:solidFill>
            <a:schemeClr val="bg1">
              <a:lumMod val="8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lnSpc>
                <a:spcPct val="90000"/>
              </a:lnSpc>
              <a:buSzPct val="144144"/>
            </a:pPr>
            <a:endParaRPr lang="en-US" sz="2400" dirty="0">
              <a:solidFill>
                <a:srgbClr val="000000"/>
              </a:solidFill>
              <a:latin typeface="Times New Roman" panose="02020603050405020304" pitchFamily="18" charset="0"/>
              <a:ea typeface="Calibri"/>
              <a:cs typeface="Times New Roman" panose="02020603050405020304" pitchFamily="18" charset="0"/>
              <a:sym typeface="Calibri"/>
            </a:endParaRPr>
          </a:p>
          <a:p>
            <a:pPr lvl="1" algn="just">
              <a:lnSpc>
                <a:spcPct val="90000"/>
              </a:lnSpc>
              <a:buSzPct val="144144"/>
            </a:pPr>
            <a:endParaRPr lang="en-US" sz="2400" dirty="0">
              <a:solidFill>
                <a:srgbClr val="000000"/>
              </a:solidFill>
              <a:latin typeface="Times New Roman" panose="02020603050405020304" pitchFamily="18" charset="0"/>
              <a:ea typeface="Calibri"/>
              <a:cs typeface="Times New Roman" panose="02020603050405020304" pitchFamily="18" charset="0"/>
              <a:sym typeface="Calibri"/>
            </a:endParaRPr>
          </a:p>
          <a:p>
            <a:pPr lvl="1" algn="just">
              <a:lnSpc>
                <a:spcPct val="90000"/>
              </a:lnSpc>
              <a:buSzPct val="144144"/>
            </a:pPr>
            <a:endParaRPr lang="en-US" sz="2400" dirty="0">
              <a:solidFill>
                <a:srgbClr val="000000"/>
              </a:solidFill>
              <a:latin typeface="Times New Roman" panose="02020603050405020304" pitchFamily="18" charset="0"/>
              <a:ea typeface="Calibri"/>
              <a:cs typeface="Times New Roman" panose="02020603050405020304" pitchFamily="18" charset="0"/>
              <a:sym typeface="Calibri"/>
            </a:endParaRPr>
          </a:p>
          <a:p>
            <a:pPr lvl="1" algn="just">
              <a:lnSpc>
                <a:spcPct val="90000"/>
              </a:lnSpc>
              <a:buSzPct val="144144"/>
            </a:pPr>
            <a:r>
              <a:rPr lang="en-US" sz="2400" dirty="0">
                <a:solidFill>
                  <a:srgbClr val="000000"/>
                </a:solidFill>
                <a:latin typeface="Times New Roman" panose="02020603050405020304" pitchFamily="18" charset="0"/>
                <a:ea typeface="Calibri"/>
                <a:cs typeface="Times New Roman" panose="02020603050405020304" pitchFamily="18" charset="0"/>
                <a:sym typeface="Calibri"/>
              </a:rPr>
              <a:t>Here, we are adding socializing feature like food blogging. In this customers or restaurant owners can add posts, add stories, polls etc. And alike many other social networking websites people can follow each other and they  can follow restaurant of their choices as well.</a:t>
            </a:r>
            <a:endParaRPr lang="en-US" sz="2400" dirty="0">
              <a:latin typeface="Times New Roman" panose="02020603050405020304" pitchFamily="18" charset="0"/>
              <a:cs typeface="Times New Roman" panose="02020603050405020304" pitchFamily="18" charset="0"/>
            </a:endParaRPr>
          </a:p>
          <a:p>
            <a:pPr lvl="1" algn="just" rtl="0">
              <a:lnSpc>
                <a:spcPct val="90000"/>
              </a:lnSpc>
              <a:spcBef>
                <a:spcPts val="0"/>
              </a:spcBef>
              <a:spcAft>
                <a:spcPts val="0"/>
              </a:spcAft>
              <a:buSzPct val="144144"/>
            </a:pPr>
            <a:endParaRPr lang="en-US" sz="44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99896D40-DA3F-4CC9-87E1-87C8DF19D5C4}"/>
              </a:ext>
            </a:extLst>
          </p:cNvPr>
          <p:cNvSpPr/>
          <p:nvPr/>
        </p:nvSpPr>
        <p:spPr>
          <a:xfrm>
            <a:off x="144804" y="4574522"/>
            <a:ext cx="11603792" cy="1068462"/>
          </a:xfrm>
          <a:prstGeom prst="rect">
            <a:avLst/>
          </a:prstGeom>
          <a:solidFill>
            <a:schemeClr val="bg1">
              <a:lumMod val="8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lnSpc>
                <a:spcPct val="90000"/>
              </a:lnSpc>
              <a:buSzPct val="144144"/>
            </a:pPr>
            <a:endParaRPr lang="en-US" sz="2400" dirty="0">
              <a:solidFill>
                <a:srgbClr val="000000"/>
              </a:solidFill>
              <a:latin typeface="Times New Roman" panose="02020603050405020304" pitchFamily="18" charset="0"/>
              <a:ea typeface="Calibri"/>
              <a:cs typeface="Times New Roman" panose="02020603050405020304" pitchFamily="18" charset="0"/>
              <a:sym typeface="Calibri"/>
            </a:endParaRPr>
          </a:p>
          <a:p>
            <a:pPr lvl="1" algn="just">
              <a:lnSpc>
                <a:spcPct val="90000"/>
              </a:lnSpc>
              <a:buSzPct val="144144"/>
            </a:pPr>
            <a:endParaRPr lang="en-US" sz="2400" dirty="0">
              <a:solidFill>
                <a:srgbClr val="000000"/>
              </a:solidFill>
              <a:latin typeface="Times New Roman" panose="02020603050405020304" pitchFamily="18" charset="0"/>
              <a:ea typeface="Calibri"/>
              <a:cs typeface="Times New Roman" panose="02020603050405020304" pitchFamily="18" charset="0"/>
              <a:sym typeface="Calibri"/>
            </a:endParaRPr>
          </a:p>
          <a:p>
            <a:pPr lvl="1" algn="just">
              <a:lnSpc>
                <a:spcPct val="90000"/>
              </a:lnSpc>
              <a:buSzPct val="144144"/>
            </a:pPr>
            <a:endParaRPr lang="en-US" sz="2400" dirty="0">
              <a:solidFill>
                <a:srgbClr val="000000"/>
              </a:solidFill>
              <a:latin typeface="Times New Roman" panose="02020603050405020304" pitchFamily="18" charset="0"/>
              <a:ea typeface="Calibri"/>
              <a:cs typeface="Times New Roman" panose="02020603050405020304" pitchFamily="18" charset="0"/>
              <a:sym typeface="Calibri"/>
            </a:endParaRPr>
          </a:p>
          <a:p>
            <a:pPr lvl="1" algn="just" rtl="0">
              <a:lnSpc>
                <a:spcPct val="90000"/>
              </a:lnSpc>
              <a:spcBef>
                <a:spcPts val="0"/>
              </a:spcBef>
              <a:spcAft>
                <a:spcPts val="0"/>
              </a:spcAft>
              <a:buSzPct val="144144"/>
            </a:pPr>
            <a:r>
              <a:rPr lang="en-US" sz="2400" dirty="0">
                <a:solidFill>
                  <a:srgbClr val="000000"/>
                </a:solidFill>
                <a:latin typeface="Times New Roman" panose="02020603050405020304" pitchFamily="18" charset="0"/>
                <a:ea typeface="Calibri"/>
                <a:cs typeface="Times New Roman" panose="02020603050405020304" pitchFamily="18" charset="0"/>
                <a:sym typeface="Calibri"/>
              </a:rPr>
              <a:t>As in existing systems customers cannot change location after ordering the food but in proposed system, they can change up to certain distance &amp; time.</a:t>
            </a:r>
            <a:endParaRPr lang="en-US" sz="4400" dirty="0">
              <a:latin typeface="Times New Roman" panose="02020603050405020304" pitchFamily="18" charset="0"/>
              <a:cs typeface="Times New Roman" panose="02020603050405020304" pitchFamily="18" charset="0"/>
            </a:endParaRPr>
          </a:p>
          <a:p>
            <a:pPr lvl="1" algn="just" rtl="0">
              <a:lnSpc>
                <a:spcPct val="90000"/>
              </a:lnSpc>
              <a:spcBef>
                <a:spcPts val="0"/>
              </a:spcBef>
              <a:spcAft>
                <a:spcPts val="0"/>
              </a:spcAft>
              <a:buSzPct val="144144"/>
            </a:pPr>
            <a:endParaRPr lang="en-US" sz="44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2EF25312-F92D-46AE-A2CD-4246D7BE1ECA}"/>
              </a:ext>
            </a:extLst>
          </p:cNvPr>
          <p:cNvSpPr/>
          <p:nvPr/>
        </p:nvSpPr>
        <p:spPr>
          <a:xfrm>
            <a:off x="126725" y="5647056"/>
            <a:ext cx="11621872" cy="749738"/>
          </a:xfrm>
          <a:prstGeom prst="rect">
            <a:avLst/>
          </a:prstGeom>
          <a:solidFill>
            <a:schemeClr val="bg1">
              <a:lumMod val="8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lnSpc>
                <a:spcPct val="90000"/>
              </a:lnSpc>
              <a:buSzPct val="144144"/>
            </a:pPr>
            <a:endParaRPr lang="en-US" sz="2400" dirty="0">
              <a:solidFill>
                <a:srgbClr val="000000"/>
              </a:solidFill>
              <a:latin typeface="Times New Roman" panose="02020603050405020304" pitchFamily="18" charset="0"/>
              <a:ea typeface="Calibri"/>
              <a:cs typeface="Times New Roman" panose="02020603050405020304" pitchFamily="18" charset="0"/>
              <a:sym typeface="Calibri"/>
            </a:endParaRPr>
          </a:p>
          <a:p>
            <a:pPr lvl="1" algn="just">
              <a:lnSpc>
                <a:spcPct val="90000"/>
              </a:lnSpc>
              <a:buSzPct val="144144"/>
            </a:pPr>
            <a:endParaRPr lang="en-US" sz="2400" dirty="0">
              <a:solidFill>
                <a:srgbClr val="000000"/>
              </a:solidFill>
              <a:latin typeface="Times New Roman" panose="02020603050405020304" pitchFamily="18" charset="0"/>
              <a:ea typeface="Calibri"/>
              <a:cs typeface="Times New Roman" panose="02020603050405020304" pitchFamily="18" charset="0"/>
              <a:sym typeface="Calibri"/>
            </a:endParaRPr>
          </a:p>
          <a:p>
            <a:pPr lvl="1" algn="just" rtl="0">
              <a:lnSpc>
                <a:spcPct val="90000"/>
              </a:lnSpc>
              <a:spcBef>
                <a:spcPts val="0"/>
              </a:spcBef>
              <a:spcAft>
                <a:spcPts val="0"/>
              </a:spcAft>
              <a:buSzPct val="144144"/>
            </a:pPr>
            <a:r>
              <a:rPr lang="en-US" sz="2400" dirty="0">
                <a:solidFill>
                  <a:srgbClr val="000000"/>
                </a:solidFill>
                <a:latin typeface="Times New Roman" panose="02020603050405020304" pitchFamily="18" charset="0"/>
                <a:ea typeface="Calibri"/>
                <a:cs typeface="Times New Roman" panose="02020603050405020304" pitchFamily="18" charset="0"/>
                <a:sym typeface="Calibri"/>
              </a:rPr>
              <a:t>It eliminates the drawbacks of existing system and also includes some more features.</a:t>
            </a:r>
            <a:endParaRPr lang="en-US" sz="4400" dirty="0">
              <a:latin typeface="Times New Roman" panose="02020603050405020304" pitchFamily="18" charset="0"/>
              <a:cs typeface="Times New Roman" panose="02020603050405020304" pitchFamily="18" charset="0"/>
            </a:endParaRPr>
          </a:p>
          <a:p>
            <a:pPr lvl="1" algn="just" rtl="0">
              <a:lnSpc>
                <a:spcPct val="90000"/>
              </a:lnSpc>
              <a:spcBef>
                <a:spcPts val="0"/>
              </a:spcBef>
              <a:spcAft>
                <a:spcPts val="0"/>
              </a:spcAft>
              <a:buSzPct val="144144"/>
            </a:pPr>
            <a:endParaRPr lang="en-US" sz="44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ppt_x</p:attrName>
                                        </p:attrNameLst>
                                      </p:cBhvr>
                                      <p:tavLst>
                                        <p:tav tm="0">
                                          <p:val>
                                            <p:strVal val="#ppt_x"/>
                                          </p:val>
                                        </p:tav>
                                        <p:tav tm="100000">
                                          <p:val>
                                            <p:strVal val="#ppt_x"/>
                                          </p:val>
                                        </p:tav>
                                      </p:tavLst>
                                    </p:anim>
                                    <p:anim calcmode="lin" valueType="num">
                                      <p:cBhvr>
                                        <p:cTn id="9" dur="2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2000"/>
                                        <p:tgtEl>
                                          <p:spTgt spid="13"/>
                                        </p:tgtEl>
                                      </p:cBhvr>
                                    </p:animEffect>
                                    <p:anim calcmode="lin" valueType="num">
                                      <p:cBhvr>
                                        <p:cTn id="15" dur="2000" fill="hold"/>
                                        <p:tgtEl>
                                          <p:spTgt spid="13"/>
                                        </p:tgtEl>
                                        <p:attrNameLst>
                                          <p:attrName>ppt_x</p:attrName>
                                        </p:attrNameLst>
                                      </p:cBhvr>
                                      <p:tavLst>
                                        <p:tav tm="0">
                                          <p:val>
                                            <p:strVal val="#ppt_x"/>
                                          </p:val>
                                        </p:tav>
                                        <p:tav tm="100000">
                                          <p:val>
                                            <p:strVal val="#ppt_x"/>
                                          </p:val>
                                        </p:tav>
                                      </p:tavLst>
                                    </p:anim>
                                    <p:anim calcmode="lin" valueType="num">
                                      <p:cBhvr>
                                        <p:cTn id="16" dur="2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2000"/>
                                        <p:tgtEl>
                                          <p:spTgt spid="14"/>
                                        </p:tgtEl>
                                      </p:cBhvr>
                                    </p:animEffect>
                                    <p:anim calcmode="lin" valueType="num">
                                      <p:cBhvr>
                                        <p:cTn id="22" dur="2000" fill="hold"/>
                                        <p:tgtEl>
                                          <p:spTgt spid="14"/>
                                        </p:tgtEl>
                                        <p:attrNameLst>
                                          <p:attrName>ppt_x</p:attrName>
                                        </p:attrNameLst>
                                      </p:cBhvr>
                                      <p:tavLst>
                                        <p:tav tm="0">
                                          <p:val>
                                            <p:strVal val="#ppt_x"/>
                                          </p:val>
                                        </p:tav>
                                        <p:tav tm="100000">
                                          <p:val>
                                            <p:strVal val="#ppt_x"/>
                                          </p:val>
                                        </p:tav>
                                      </p:tavLst>
                                    </p:anim>
                                    <p:anim calcmode="lin" valueType="num">
                                      <p:cBhvr>
                                        <p:cTn id="23" dur="2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2000"/>
                                        <p:tgtEl>
                                          <p:spTgt spid="15"/>
                                        </p:tgtEl>
                                      </p:cBhvr>
                                    </p:animEffect>
                                    <p:anim calcmode="lin" valueType="num">
                                      <p:cBhvr>
                                        <p:cTn id="29" dur="2000" fill="hold"/>
                                        <p:tgtEl>
                                          <p:spTgt spid="15"/>
                                        </p:tgtEl>
                                        <p:attrNameLst>
                                          <p:attrName>ppt_x</p:attrName>
                                        </p:attrNameLst>
                                      </p:cBhvr>
                                      <p:tavLst>
                                        <p:tav tm="0">
                                          <p:val>
                                            <p:strVal val="#ppt_x"/>
                                          </p:val>
                                        </p:tav>
                                        <p:tav tm="100000">
                                          <p:val>
                                            <p:strVal val="#ppt_x"/>
                                          </p:val>
                                        </p:tav>
                                      </p:tavLst>
                                    </p:anim>
                                    <p:anim calcmode="lin" valueType="num">
                                      <p:cBhvr>
                                        <p:cTn id="30" dur="2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2000"/>
                                        <p:tgtEl>
                                          <p:spTgt spid="16"/>
                                        </p:tgtEl>
                                      </p:cBhvr>
                                    </p:animEffect>
                                    <p:anim calcmode="lin" valueType="num">
                                      <p:cBhvr>
                                        <p:cTn id="36" dur="2000" fill="hold"/>
                                        <p:tgtEl>
                                          <p:spTgt spid="16"/>
                                        </p:tgtEl>
                                        <p:attrNameLst>
                                          <p:attrName>ppt_x</p:attrName>
                                        </p:attrNameLst>
                                      </p:cBhvr>
                                      <p:tavLst>
                                        <p:tav tm="0">
                                          <p:val>
                                            <p:strVal val="#ppt_x"/>
                                          </p:val>
                                        </p:tav>
                                        <p:tav tm="100000">
                                          <p:val>
                                            <p:strVal val="#ppt_x"/>
                                          </p:val>
                                        </p:tav>
                                      </p:tavLst>
                                    </p:anim>
                                    <p:anim calcmode="lin" valueType="num">
                                      <p:cBhvr>
                                        <p:cTn id="37" dur="2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Calibri"/>
              <a:buNone/>
            </a:pPr>
            <a:r>
              <a:rPr lang="en-US"/>
              <a:t>Solution Proposed</a:t>
            </a:r>
            <a:endParaRPr/>
          </a:p>
        </p:txBody>
      </p:sp>
      <p:sp>
        <p:nvSpPr>
          <p:cNvPr id="237" name="Google Shape;237;p3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2" name="Arrow: Right 1">
            <a:extLst>
              <a:ext uri="{FF2B5EF4-FFF2-40B4-BE49-F238E27FC236}">
                <a16:creationId xmlns:a16="http://schemas.microsoft.com/office/drawing/2014/main" id="{7516E731-EDC1-4C0B-97B1-FCFF0180DD0C}"/>
              </a:ext>
            </a:extLst>
          </p:cNvPr>
          <p:cNvSpPr/>
          <p:nvPr/>
        </p:nvSpPr>
        <p:spPr>
          <a:xfrm>
            <a:off x="0" y="1300766"/>
            <a:ext cx="3646967" cy="1137683"/>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bg1"/>
                </a:solidFill>
                <a:latin typeface="Times New Roman" panose="02020603050405020304" pitchFamily="18" charset="0"/>
                <a:cs typeface="Times New Roman" panose="02020603050405020304" pitchFamily="18" charset="0"/>
              </a:rPr>
              <a:t>Modules</a:t>
            </a:r>
          </a:p>
        </p:txBody>
      </p:sp>
      <p:sp>
        <p:nvSpPr>
          <p:cNvPr id="3" name="Oval 2">
            <a:extLst>
              <a:ext uri="{FF2B5EF4-FFF2-40B4-BE49-F238E27FC236}">
                <a16:creationId xmlns:a16="http://schemas.microsoft.com/office/drawing/2014/main" id="{BF2845E0-C854-4A53-9DA4-D510AC6D57A6}"/>
              </a:ext>
            </a:extLst>
          </p:cNvPr>
          <p:cNvSpPr/>
          <p:nvPr/>
        </p:nvSpPr>
        <p:spPr>
          <a:xfrm>
            <a:off x="225976" y="2528135"/>
            <a:ext cx="1786270" cy="1137683"/>
          </a:xfrm>
          <a:prstGeom prst="ellipse">
            <a:avLst/>
          </a:prstGeom>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540000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Customer</a:t>
            </a:r>
          </a:p>
        </p:txBody>
      </p:sp>
      <p:sp>
        <p:nvSpPr>
          <p:cNvPr id="7" name="Oval 6">
            <a:extLst>
              <a:ext uri="{FF2B5EF4-FFF2-40B4-BE49-F238E27FC236}">
                <a16:creationId xmlns:a16="http://schemas.microsoft.com/office/drawing/2014/main" id="{F54A447F-F59A-401B-84B9-8F792AF6C73B}"/>
              </a:ext>
            </a:extLst>
          </p:cNvPr>
          <p:cNvSpPr/>
          <p:nvPr/>
        </p:nvSpPr>
        <p:spPr>
          <a:xfrm>
            <a:off x="9140929" y="2876993"/>
            <a:ext cx="2677674" cy="1029231"/>
          </a:xfrm>
          <a:prstGeom prst="ellipse">
            <a:avLst/>
          </a:prstGeom>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540000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Food item management</a:t>
            </a:r>
          </a:p>
        </p:txBody>
      </p:sp>
      <p:sp>
        <p:nvSpPr>
          <p:cNvPr id="8" name="Oval 7">
            <a:extLst>
              <a:ext uri="{FF2B5EF4-FFF2-40B4-BE49-F238E27FC236}">
                <a16:creationId xmlns:a16="http://schemas.microsoft.com/office/drawing/2014/main" id="{91D10277-E4B6-4544-9BEC-33C766C565CE}"/>
              </a:ext>
            </a:extLst>
          </p:cNvPr>
          <p:cNvSpPr/>
          <p:nvPr/>
        </p:nvSpPr>
        <p:spPr>
          <a:xfrm>
            <a:off x="1398933" y="3442933"/>
            <a:ext cx="2677674" cy="976619"/>
          </a:xfrm>
          <a:prstGeom prst="ellipse">
            <a:avLst/>
          </a:prstGeom>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540000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Delivery</a:t>
            </a:r>
          </a:p>
        </p:txBody>
      </p:sp>
      <p:sp>
        <p:nvSpPr>
          <p:cNvPr id="9" name="Oval 8">
            <a:extLst>
              <a:ext uri="{FF2B5EF4-FFF2-40B4-BE49-F238E27FC236}">
                <a16:creationId xmlns:a16="http://schemas.microsoft.com/office/drawing/2014/main" id="{11722F2D-CA76-45E0-83C3-05B8D7FBA688}"/>
              </a:ext>
            </a:extLst>
          </p:cNvPr>
          <p:cNvSpPr/>
          <p:nvPr/>
        </p:nvSpPr>
        <p:spPr>
          <a:xfrm>
            <a:off x="6405389" y="3318269"/>
            <a:ext cx="1745595" cy="693506"/>
          </a:xfrm>
          <a:prstGeom prst="ellipse">
            <a:avLst/>
          </a:prstGeom>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540000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Cart</a:t>
            </a:r>
          </a:p>
        </p:txBody>
      </p:sp>
      <p:sp>
        <p:nvSpPr>
          <p:cNvPr id="10" name="Oval 9">
            <a:extLst>
              <a:ext uri="{FF2B5EF4-FFF2-40B4-BE49-F238E27FC236}">
                <a16:creationId xmlns:a16="http://schemas.microsoft.com/office/drawing/2014/main" id="{4F4E76D3-9C9E-431A-9C06-9EF07F27DAF7}"/>
              </a:ext>
            </a:extLst>
          </p:cNvPr>
          <p:cNvSpPr/>
          <p:nvPr/>
        </p:nvSpPr>
        <p:spPr>
          <a:xfrm>
            <a:off x="4179737" y="3612661"/>
            <a:ext cx="1826329" cy="1029232"/>
          </a:xfrm>
          <a:prstGeom prst="ellipse">
            <a:avLst/>
          </a:prstGeom>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540000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Wishlist</a:t>
            </a:r>
          </a:p>
        </p:txBody>
      </p:sp>
      <p:sp>
        <p:nvSpPr>
          <p:cNvPr id="11" name="Oval 10">
            <a:extLst>
              <a:ext uri="{FF2B5EF4-FFF2-40B4-BE49-F238E27FC236}">
                <a16:creationId xmlns:a16="http://schemas.microsoft.com/office/drawing/2014/main" id="{F0965139-4B0F-4BF3-8A99-BA4801B43B58}"/>
              </a:ext>
            </a:extLst>
          </p:cNvPr>
          <p:cNvSpPr/>
          <p:nvPr/>
        </p:nvSpPr>
        <p:spPr>
          <a:xfrm>
            <a:off x="6868160" y="1885556"/>
            <a:ext cx="1939514" cy="1029232"/>
          </a:xfrm>
          <a:prstGeom prst="ellipse">
            <a:avLst/>
          </a:prstGeom>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540000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Login</a:t>
            </a:r>
          </a:p>
        </p:txBody>
      </p:sp>
      <p:sp>
        <p:nvSpPr>
          <p:cNvPr id="12" name="Oval 11">
            <a:extLst>
              <a:ext uri="{FF2B5EF4-FFF2-40B4-BE49-F238E27FC236}">
                <a16:creationId xmlns:a16="http://schemas.microsoft.com/office/drawing/2014/main" id="{8B921226-A057-4BD0-B3BE-9206CE3C5296}"/>
              </a:ext>
            </a:extLst>
          </p:cNvPr>
          <p:cNvSpPr/>
          <p:nvPr/>
        </p:nvSpPr>
        <p:spPr>
          <a:xfrm>
            <a:off x="4192718" y="4893592"/>
            <a:ext cx="1939514" cy="1029232"/>
          </a:xfrm>
          <a:prstGeom prst="ellipse">
            <a:avLst/>
          </a:prstGeom>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540000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User</a:t>
            </a:r>
          </a:p>
        </p:txBody>
      </p:sp>
      <p:sp>
        <p:nvSpPr>
          <p:cNvPr id="13" name="Oval 12">
            <a:extLst>
              <a:ext uri="{FF2B5EF4-FFF2-40B4-BE49-F238E27FC236}">
                <a16:creationId xmlns:a16="http://schemas.microsoft.com/office/drawing/2014/main" id="{BD6CDABF-8D12-4249-9D54-1077FB00D013}"/>
              </a:ext>
            </a:extLst>
          </p:cNvPr>
          <p:cNvSpPr/>
          <p:nvPr/>
        </p:nvSpPr>
        <p:spPr>
          <a:xfrm>
            <a:off x="9842440" y="4662778"/>
            <a:ext cx="1745595" cy="693506"/>
          </a:xfrm>
          <a:prstGeom prst="ellipse">
            <a:avLst/>
          </a:prstGeom>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540000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Feedback</a:t>
            </a:r>
          </a:p>
        </p:txBody>
      </p:sp>
      <p:sp>
        <p:nvSpPr>
          <p:cNvPr id="14" name="Oval 13">
            <a:extLst>
              <a:ext uri="{FF2B5EF4-FFF2-40B4-BE49-F238E27FC236}">
                <a16:creationId xmlns:a16="http://schemas.microsoft.com/office/drawing/2014/main" id="{8FC62431-0E2C-46EC-859C-E34CCE1E042A}"/>
              </a:ext>
            </a:extLst>
          </p:cNvPr>
          <p:cNvSpPr/>
          <p:nvPr/>
        </p:nvSpPr>
        <p:spPr>
          <a:xfrm>
            <a:off x="798256" y="4903042"/>
            <a:ext cx="1939514" cy="1029232"/>
          </a:xfrm>
          <a:prstGeom prst="ellipse">
            <a:avLst/>
          </a:prstGeom>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540000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Vendor</a:t>
            </a:r>
          </a:p>
        </p:txBody>
      </p:sp>
      <p:sp>
        <p:nvSpPr>
          <p:cNvPr id="15" name="Oval 14">
            <a:extLst>
              <a:ext uri="{FF2B5EF4-FFF2-40B4-BE49-F238E27FC236}">
                <a16:creationId xmlns:a16="http://schemas.microsoft.com/office/drawing/2014/main" id="{D0EADE8E-C19E-4440-9D5D-292D01F65096}"/>
              </a:ext>
            </a:extLst>
          </p:cNvPr>
          <p:cNvSpPr/>
          <p:nvPr/>
        </p:nvSpPr>
        <p:spPr>
          <a:xfrm>
            <a:off x="6273167" y="4287293"/>
            <a:ext cx="2484475" cy="930614"/>
          </a:xfrm>
          <a:prstGeom prst="ellipse">
            <a:avLst/>
          </a:prstGeom>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540000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Generate report</a:t>
            </a:r>
          </a:p>
        </p:txBody>
      </p:sp>
      <p:sp>
        <p:nvSpPr>
          <p:cNvPr id="16" name="Oval 15">
            <a:extLst>
              <a:ext uri="{FF2B5EF4-FFF2-40B4-BE49-F238E27FC236}">
                <a16:creationId xmlns:a16="http://schemas.microsoft.com/office/drawing/2014/main" id="{D67E4B38-37E0-4652-BE8E-01CA8A9A678F}"/>
              </a:ext>
            </a:extLst>
          </p:cNvPr>
          <p:cNvSpPr/>
          <p:nvPr/>
        </p:nvSpPr>
        <p:spPr>
          <a:xfrm>
            <a:off x="9747674" y="1824242"/>
            <a:ext cx="1745595" cy="693506"/>
          </a:xfrm>
          <a:prstGeom prst="ellipse">
            <a:avLst/>
          </a:prstGeom>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540000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Menu</a:t>
            </a:r>
          </a:p>
        </p:txBody>
      </p:sp>
      <p:sp>
        <p:nvSpPr>
          <p:cNvPr id="17" name="Oval 16">
            <a:extLst>
              <a:ext uri="{FF2B5EF4-FFF2-40B4-BE49-F238E27FC236}">
                <a16:creationId xmlns:a16="http://schemas.microsoft.com/office/drawing/2014/main" id="{D90B0407-6079-4208-AACF-E722230F02E9}"/>
              </a:ext>
            </a:extLst>
          </p:cNvPr>
          <p:cNvSpPr/>
          <p:nvPr/>
        </p:nvSpPr>
        <p:spPr>
          <a:xfrm>
            <a:off x="4007346" y="2174588"/>
            <a:ext cx="1939514" cy="1029232"/>
          </a:xfrm>
          <a:prstGeom prst="ellipse">
            <a:avLst/>
          </a:prstGeom>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lin ang="540000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order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circle(in)">
                                      <p:cBhvr>
                                        <p:cTn id="20" dur="20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ircle(in)">
                                      <p:cBhvr>
                                        <p:cTn id="25" dur="20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circle(in)">
                                      <p:cBhvr>
                                        <p:cTn id="30" dur="20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circle(in)">
                                      <p:cBhvr>
                                        <p:cTn id="35" dur="20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circle(in)">
                                      <p:cBhvr>
                                        <p:cTn id="40" dur="20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circle(in)">
                                      <p:cBhvr>
                                        <p:cTn id="45" dur="20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circle(in)">
                                      <p:cBhvr>
                                        <p:cTn id="50" dur="20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circle(in)">
                                      <p:cBhvr>
                                        <p:cTn id="55" dur="20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circle(in)">
                                      <p:cBhvr>
                                        <p:cTn id="60" dur="20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circle(in)">
                                      <p:cBhvr>
                                        <p:cTn id="65" dur="20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circle(in)">
                                      <p:cBhvr>
                                        <p:cTn id="7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
            <a:lum/>
          </a:blip>
          <a:srcRect/>
          <a:stretch>
            <a:fillRect t="-9000" b="-9000"/>
          </a:stretch>
        </a:blipFill>
        <a:effectLst/>
      </p:bgPr>
    </p:bg>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154546" y="0"/>
            <a:ext cx="11874322" cy="83997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Calibri"/>
              <a:buNone/>
            </a:pPr>
            <a:r>
              <a:rPr lang="en-US"/>
              <a:t>Solution Proposed</a:t>
            </a:r>
            <a:endParaRPr/>
          </a:p>
        </p:txBody>
      </p:sp>
      <p:sp>
        <p:nvSpPr>
          <p:cNvPr id="244" name="Google Shape;244;p3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2" name="Flowchart: Connector 1">
            <a:extLst>
              <a:ext uri="{FF2B5EF4-FFF2-40B4-BE49-F238E27FC236}">
                <a16:creationId xmlns:a16="http://schemas.microsoft.com/office/drawing/2014/main" id="{ABCC333C-0E57-4D39-89DC-EF6CBEF67CB2}"/>
              </a:ext>
            </a:extLst>
          </p:cNvPr>
          <p:cNvSpPr/>
          <p:nvPr/>
        </p:nvSpPr>
        <p:spPr>
          <a:xfrm>
            <a:off x="680483" y="3051547"/>
            <a:ext cx="1658680" cy="1539995"/>
          </a:xfrm>
          <a:prstGeom prst="flowChartConnector">
            <a:avLst/>
          </a:prstGeom>
          <a:solidFill>
            <a:schemeClr val="bg2">
              <a:lumMod val="20000"/>
              <a:lumOff val="8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solidFill>
                <a:latin typeface="Times New Roman" panose="02020603050405020304" pitchFamily="18" charset="0"/>
                <a:cs typeface="Times New Roman" panose="02020603050405020304" pitchFamily="18" charset="0"/>
              </a:rPr>
              <a:t>Consumer</a:t>
            </a:r>
          </a:p>
        </p:txBody>
      </p:sp>
      <p:grpSp>
        <p:nvGrpSpPr>
          <p:cNvPr id="46" name="Group 45">
            <a:extLst>
              <a:ext uri="{FF2B5EF4-FFF2-40B4-BE49-F238E27FC236}">
                <a16:creationId xmlns:a16="http://schemas.microsoft.com/office/drawing/2014/main" id="{27DF3D70-DC99-4655-8F61-D289FA8B3C90}"/>
              </a:ext>
            </a:extLst>
          </p:cNvPr>
          <p:cNvGrpSpPr/>
          <p:nvPr/>
        </p:nvGrpSpPr>
        <p:grpSpPr>
          <a:xfrm>
            <a:off x="5305647" y="1616149"/>
            <a:ext cx="3615069" cy="4571996"/>
            <a:chOff x="5305647" y="1616149"/>
            <a:chExt cx="3615069" cy="4571996"/>
          </a:xfrm>
        </p:grpSpPr>
        <p:sp>
          <p:nvSpPr>
            <p:cNvPr id="3" name="Flowchart: Process 2">
              <a:extLst>
                <a:ext uri="{FF2B5EF4-FFF2-40B4-BE49-F238E27FC236}">
                  <a16:creationId xmlns:a16="http://schemas.microsoft.com/office/drawing/2014/main" id="{C42A447C-1D90-4B8D-BC23-E37B1B51E3EE}"/>
                </a:ext>
              </a:extLst>
            </p:cNvPr>
            <p:cNvSpPr/>
            <p:nvPr/>
          </p:nvSpPr>
          <p:spPr>
            <a:xfrm>
              <a:off x="5305647" y="1616149"/>
              <a:ext cx="3615069" cy="4571996"/>
            </a:xfrm>
            <a:prstGeom prst="flowChartProcess">
              <a:avLst/>
            </a:prstGeom>
            <a:solidFill>
              <a:schemeClr val="accent6">
                <a:lumMod val="20000"/>
                <a:lumOff val="80000"/>
              </a:schemeClr>
            </a:solidFill>
            <a:ln>
              <a:no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2ECA6E05-23DB-4AD5-83BF-D8D14FA44ED0}"/>
                </a:ext>
              </a:extLst>
            </p:cNvPr>
            <p:cNvSpPr/>
            <p:nvPr/>
          </p:nvSpPr>
          <p:spPr>
            <a:xfrm>
              <a:off x="5507665" y="2105247"/>
              <a:ext cx="3249977" cy="637953"/>
            </a:xfrm>
            <a:prstGeom prst="roundRect">
              <a:avLst/>
            </a:prstGeom>
            <a:solidFill>
              <a:schemeClr val="tx2">
                <a:lumMod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Online Vegan food delivery system</a:t>
              </a:r>
            </a:p>
          </p:txBody>
        </p:sp>
      </p:grpSp>
      <p:sp>
        <p:nvSpPr>
          <p:cNvPr id="5" name="Flowchart: Terminator 4">
            <a:extLst>
              <a:ext uri="{FF2B5EF4-FFF2-40B4-BE49-F238E27FC236}">
                <a16:creationId xmlns:a16="http://schemas.microsoft.com/office/drawing/2014/main" id="{276A3C39-173B-4A65-9777-B05D3CC41F3D}"/>
              </a:ext>
            </a:extLst>
          </p:cNvPr>
          <p:cNvSpPr/>
          <p:nvPr/>
        </p:nvSpPr>
        <p:spPr>
          <a:xfrm>
            <a:off x="5808921" y="5418351"/>
            <a:ext cx="2399414" cy="637953"/>
          </a:xfrm>
          <a:prstGeom prst="flowChartTerminator">
            <a:avLst/>
          </a:prstGeom>
          <a:solidFill>
            <a:schemeClr val="tx2">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Delivery Person</a:t>
            </a:r>
          </a:p>
        </p:txBody>
      </p:sp>
      <p:cxnSp>
        <p:nvCxnSpPr>
          <p:cNvPr id="11" name="Straight Arrow Connector 10">
            <a:extLst>
              <a:ext uri="{FF2B5EF4-FFF2-40B4-BE49-F238E27FC236}">
                <a16:creationId xmlns:a16="http://schemas.microsoft.com/office/drawing/2014/main" id="{CB0AF823-82F1-46E2-98F7-0540A38C3FC3}"/>
              </a:ext>
            </a:extLst>
          </p:cNvPr>
          <p:cNvCxnSpPr/>
          <p:nvPr/>
        </p:nvCxnSpPr>
        <p:spPr>
          <a:xfrm>
            <a:off x="2445489" y="4507343"/>
            <a:ext cx="2796362" cy="110750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0D20687-295F-433F-BC9A-84E03BACC0AF}"/>
              </a:ext>
            </a:extLst>
          </p:cNvPr>
          <p:cNvCxnSpPr>
            <a:cxnSpLocks/>
          </p:cNvCxnSpPr>
          <p:nvPr/>
        </p:nvCxnSpPr>
        <p:spPr>
          <a:xfrm flipH="1" flipV="1">
            <a:off x="2094614" y="4779334"/>
            <a:ext cx="3062178" cy="125145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4344BB8-2575-4B3C-B9CE-A5A5ECBCDE65}"/>
              </a:ext>
            </a:extLst>
          </p:cNvPr>
          <p:cNvCxnSpPr>
            <a:cxnSpLocks/>
          </p:cNvCxnSpPr>
          <p:nvPr/>
        </p:nvCxnSpPr>
        <p:spPr>
          <a:xfrm flipV="1">
            <a:off x="9069571" y="4591542"/>
            <a:ext cx="1329071" cy="105966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8AA038BC-14B9-43AB-8C77-16E50A6A3907}"/>
              </a:ext>
            </a:extLst>
          </p:cNvPr>
          <p:cNvCxnSpPr>
            <a:cxnSpLocks/>
          </p:cNvCxnSpPr>
          <p:nvPr/>
        </p:nvCxnSpPr>
        <p:spPr>
          <a:xfrm flipH="1">
            <a:off x="9218428" y="4880344"/>
            <a:ext cx="1329069" cy="114513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8" name="Flowchart: Connector 27">
            <a:extLst>
              <a:ext uri="{FF2B5EF4-FFF2-40B4-BE49-F238E27FC236}">
                <a16:creationId xmlns:a16="http://schemas.microsoft.com/office/drawing/2014/main" id="{661FD0EF-AE8B-4B89-B51D-1021C6D7733A}"/>
              </a:ext>
            </a:extLst>
          </p:cNvPr>
          <p:cNvSpPr/>
          <p:nvPr/>
        </p:nvSpPr>
        <p:spPr>
          <a:xfrm>
            <a:off x="10217887" y="3051546"/>
            <a:ext cx="1658680" cy="1539995"/>
          </a:xfrm>
          <a:prstGeom prst="flowChartConnector">
            <a:avLst/>
          </a:prstGeom>
          <a:gradFill flip="none" rotWithShape="1">
            <a:gsLst>
              <a:gs pos="0">
                <a:schemeClr val="bg2">
                  <a:lumMod val="20000"/>
                  <a:lumOff val="80000"/>
                  <a:shade val="30000"/>
                  <a:satMod val="115000"/>
                </a:schemeClr>
              </a:gs>
              <a:gs pos="50000">
                <a:schemeClr val="bg2">
                  <a:lumMod val="20000"/>
                  <a:lumOff val="80000"/>
                  <a:shade val="67500"/>
                  <a:satMod val="115000"/>
                </a:schemeClr>
              </a:gs>
              <a:gs pos="100000">
                <a:schemeClr val="bg2">
                  <a:lumMod val="20000"/>
                  <a:lumOff val="80000"/>
                  <a:shade val="100000"/>
                  <a:satMod val="115000"/>
                </a:schemeClr>
              </a:gs>
            </a:gsLst>
            <a:path path="circle">
              <a:fillToRect l="50000" t="50000" r="50000" b="50000"/>
            </a:path>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solidFill>
                <a:latin typeface="Times New Roman" panose="02020603050405020304" pitchFamily="18" charset="0"/>
                <a:cs typeface="Times New Roman" panose="02020603050405020304" pitchFamily="18" charset="0"/>
              </a:rPr>
              <a:t>Restaurant</a:t>
            </a:r>
          </a:p>
        </p:txBody>
      </p:sp>
      <p:grpSp>
        <p:nvGrpSpPr>
          <p:cNvPr id="49" name="Group 48">
            <a:extLst>
              <a:ext uri="{FF2B5EF4-FFF2-40B4-BE49-F238E27FC236}">
                <a16:creationId xmlns:a16="http://schemas.microsoft.com/office/drawing/2014/main" id="{576A34C4-9B94-4FF9-9B76-0B77D9C54142}"/>
              </a:ext>
            </a:extLst>
          </p:cNvPr>
          <p:cNvGrpSpPr/>
          <p:nvPr/>
        </p:nvGrpSpPr>
        <p:grpSpPr>
          <a:xfrm>
            <a:off x="2445489" y="2754132"/>
            <a:ext cx="3035596" cy="674868"/>
            <a:chOff x="2445489" y="2754132"/>
            <a:chExt cx="3035596" cy="674868"/>
          </a:xfrm>
        </p:grpSpPr>
        <p:cxnSp>
          <p:nvCxnSpPr>
            <p:cNvPr id="9" name="Straight Arrow Connector 8">
              <a:extLst>
                <a:ext uri="{FF2B5EF4-FFF2-40B4-BE49-F238E27FC236}">
                  <a16:creationId xmlns:a16="http://schemas.microsoft.com/office/drawing/2014/main" id="{EB580EE7-38EF-433D-B7F6-C2ECC3197E40}"/>
                </a:ext>
              </a:extLst>
            </p:cNvPr>
            <p:cNvCxnSpPr/>
            <p:nvPr/>
          </p:nvCxnSpPr>
          <p:spPr>
            <a:xfrm flipH="1">
              <a:off x="2445489" y="3429000"/>
              <a:ext cx="2679404" cy="0"/>
            </a:xfrm>
            <a:prstGeom prst="straightConnector1">
              <a:avLst/>
            </a:prstGeom>
            <a:ln w="57150">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77589A34-5A8C-4D5D-BB8F-AE358E255086}"/>
                </a:ext>
              </a:extLst>
            </p:cNvPr>
            <p:cNvSpPr txBox="1"/>
            <p:nvPr/>
          </p:nvSpPr>
          <p:spPr>
            <a:xfrm>
              <a:off x="2535867" y="2754132"/>
              <a:ext cx="2945218" cy="646331"/>
            </a:xfrm>
            <a:prstGeom prst="rect">
              <a:avLst/>
            </a:prstGeom>
            <a:noFill/>
          </p:spPr>
          <p:txBody>
            <a:bodyPr wrap="square" rtlCol="0">
              <a:spAutoFit/>
            </a:bodyPr>
            <a:lstStyle/>
            <a:p>
              <a:r>
                <a:rPr lang="en-IN" sz="1800" dirty="0">
                  <a:solidFill>
                    <a:schemeClr val="tx1"/>
                  </a:solidFill>
                  <a:latin typeface="Times New Roman" panose="02020603050405020304" pitchFamily="18" charset="0"/>
                  <a:cs typeface="Times New Roman" panose="02020603050405020304" pitchFamily="18" charset="0"/>
                </a:rPr>
                <a:t>Provides array of restaurants and meal options</a:t>
              </a:r>
            </a:p>
          </p:txBody>
        </p:sp>
      </p:grpSp>
      <p:grpSp>
        <p:nvGrpSpPr>
          <p:cNvPr id="43" name="Group 42">
            <a:extLst>
              <a:ext uri="{FF2B5EF4-FFF2-40B4-BE49-F238E27FC236}">
                <a16:creationId xmlns:a16="http://schemas.microsoft.com/office/drawing/2014/main" id="{F0BBF736-C2E5-4C05-BCB8-A67A340AEB3D}"/>
              </a:ext>
            </a:extLst>
          </p:cNvPr>
          <p:cNvGrpSpPr/>
          <p:nvPr/>
        </p:nvGrpSpPr>
        <p:grpSpPr>
          <a:xfrm>
            <a:off x="2445489" y="3560643"/>
            <a:ext cx="2828260" cy="646331"/>
            <a:chOff x="2445489" y="3560643"/>
            <a:chExt cx="2828260" cy="646331"/>
          </a:xfrm>
        </p:grpSpPr>
        <p:cxnSp>
          <p:nvCxnSpPr>
            <p:cNvPr id="7" name="Straight Arrow Connector 6">
              <a:extLst>
                <a:ext uri="{FF2B5EF4-FFF2-40B4-BE49-F238E27FC236}">
                  <a16:creationId xmlns:a16="http://schemas.microsoft.com/office/drawing/2014/main" id="{67FEA00C-EE1F-497B-ABE3-143468213484}"/>
                </a:ext>
              </a:extLst>
            </p:cNvPr>
            <p:cNvCxnSpPr/>
            <p:nvPr/>
          </p:nvCxnSpPr>
          <p:spPr>
            <a:xfrm>
              <a:off x="2445489" y="4178595"/>
              <a:ext cx="271130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6B071865-BCB4-4199-BB71-86280E9C1F06}"/>
                </a:ext>
              </a:extLst>
            </p:cNvPr>
            <p:cNvSpPr txBox="1"/>
            <p:nvPr/>
          </p:nvSpPr>
          <p:spPr>
            <a:xfrm>
              <a:off x="2445489" y="3560643"/>
              <a:ext cx="2828260" cy="646331"/>
            </a:xfrm>
            <a:prstGeom prst="rect">
              <a:avLst/>
            </a:prstGeom>
            <a:noFill/>
          </p:spPr>
          <p:txBody>
            <a:bodyPr wrap="square" rtlCol="0">
              <a:spAutoFit/>
            </a:bodyPr>
            <a:lstStyle/>
            <a:p>
              <a:r>
                <a:rPr lang="en-IN" sz="1800" dirty="0">
                  <a:solidFill>
                    <a:schemeClr val="tx1"/>
                  </a:solidFill>
                  <a:latin typeface="Times New Roman" panose="02020603050405020304" pitchFamily="18" charset="0"/>
                  <a:cs typeface="Times New Roman" panose="02020603050405020304" pitchFamily="18" charset="0"/>
                </a:rPr>
                <a:t>Browse menu options, order and pays</a:t>
              </a:r>
            </a:p>
          </p:txBody>
        </p:sp>
      </p:grpSp>
      <p:sp>
        <p:nvSpPr>
          <p:cNvPr id="31" name="TextBox 30">
            <a:extLst>
              <a:ext uri="{FF2B5EF4-FFF2-40B4-BE49-F238E27FC236}">
                <a16:creationId xmlns:a16="http://schemas.microsoft.com/office/drawing/2014/main" id="{24490B42-73AD-4F7C-A1A7-AB9811CBA914}"/>
              </a:ext>
            </a:extLst>
          </p:cNvPr>
          <p:cNvSpPr txBox="1"/>
          <p:nvPr/>
        </p:nvSpPr>
        <p:spPr>
          <a:xfrm rot="1450722">
            <a:off x="2538917" y="5662369"/>
            <a:ext cx="2945218" cy="369332"/>
          </a:xfrm>
          <a:prstGeom prst="rect">
            <a:avLst/>
          </a:prstGeom>
          <a:noFill/>
        </p:spPr>
        <p:txBody>
          <a:bodyPr wrap="square" rtlCol="0">
            <a:spAutoFit/>
          </a:bodyPr>
          <a:lstStyle/>
          <a:p>
            <a:r>
              <a:rPr lang="en-IN" sz="1800" dirty="0">
                <a:solidFill>
                  <a:schemeClr val="tx1"/>
                </a:solidFill>
                <a:latin typeface="Times New Roman" panose="02020603050405020304" pitchFamily="18" charset="0"/>
                <a:cs typeface="Times New Roman" panose="02020603050405020304" pitchFamily="18" charset="0"/>
              </a:rPr>
              <a:t>Delivers meal</a:t>
            </a:r>
          </a:p>
        </p:txBody>
      </p:sp>
      <p:sp>
        <p:nvSpPr>
          <p:cNvPr id="32" name="TextBox 31">
            <a:extLst>
              <a:ext uri="{FF2B5EF4-FFF2-40B4-BE49-F238E27FC236}">
                <a16:creationId xmlns:a16="http://schemas.microsoft.com/office/drawing/2014/main" id="{4702A8EE-F674-4D4E-BA69-3A0509881D72}"/>
              </a:ext>
            </a:extLst>
          </p:cNvPr>
          <p:cNvSpPr txBox="1"/>
          <p:nvPr/>
        </p:nvSpPr>
        <p:spPr>
          <a:xfrm rot="989452">
            <a:off x="3482164" y="4957573"/>
            <a:ext cx="2945218" cy="369332"/>
          </a:xfrm>
          <a:prstGeom prst="rect">
            <a:avLst/>
          </a:prstGeom>
          <a:noFill/>
        </p:spPr>
        <p:txBody>
          <a:bodyPr wrap="square" rtlCol="0">
            <a:spAutoFit/>
          </a:bodyPr>
          <a:lstStyle/>
          <a:p>
            <a:r>
              <a:rPr lang="en-IN" sz="1800" dirty="0">
                <a:solidFill>
                  <a:schemeClr val="tx1"/>
                </a:solidFill>
                <a:latin typeface="Times New Roman" panose="02020603050405020304" pitchFamily="18" charset="0"/>
                <a:cs typeface="Times New Roman" panose="02020603050405020304" pitchFamily="18" charset="0"/>
              </a:rPr>
              <a:t>Feedback</a:t>
            </a:r>
          </a:p>
        </p:txBody>
      </p:sp>
      <p:sp>
        <p:nvSpPr>
          <p:cNvPr id="33" name="TextBox 32">
            <a:extLst>
              <a:ext uri="{FF2B5EF4-FFF2-40B4-BE49-F238E27FC236}">
                <a16:creationId xmlns:a16="http://schemas.microsoft.com/office/drawing/2014/main" id="{384C0A7C-0039-4699-A8A9-7D30976AABEC}"/>
              </a:ext>
            </a:extLst>
          </p:cNvPr>
          <p:cNvSpPr txBox="1"/>
          <p:nvPr/>
        </p:nvSpPr>
        <p:spPr>
          <a:xfrm rot="19231363">
            <a:off x="9267441" y="5030496"/>
            <a:ext cx="2945218" cy="369332"/>
          </a:xfrm>
          <a:prstGeom prst="rect">
            <a:avLst/>
          </a:prstGeom>
          <a:noFill/>
        </p:spPr>
        <p:txBody>
          <a:bodyPr wrap="square" rtlCol="0">
            <a:spAutoFit/>
          </a:bodyPr>
          <a:lstStyle/>
          <a:p>
            <a:r>
              <a:rPr lang="en-IN" sz="1800" dirty="0">
                <a:solidFill>
                  <a:schemeClr val="tx1"/>
                </a:solidFill>
                <a:latin typeface="Times New Roman" panose="02020603050405020304" pitchFamily="18" charset="0"/>
                <a:cs typeface="Times New Roman" panose="02020603050405020304" pitchFamily="18" charset="0"/>
              </a:rPr>
              <a:t>Pick up the  meal</a:t>
            </a:r>
          </a:p>
        </p:txBody>
      </p:sp>
      <p:cxnSp>
        <p:nvCxnSpPr>
          <p:cNvPr id="34" name="Straight Arrow Connector 33">
            <a:extLst>
              <a:ext uri="{FF2B5EF4-FFF2-40B4-BE49-F238E27FC236}">
                <a16:creationId xmlns:a16="http://schemas.microsoft.com/office/drawing/2014/main" id="{F0C8D8DA-529D-4CCA-9D3C-B01C794F1C92}"/>
              </a:ext>
            </a:extLst>
          </p:cNvPr>
          <p:cNvCxnSpPr>
            <a:cxnSpLocks/>
          </p:cNvCxnSpPr>
          <p:nvPr/>
        </p:nvCxnSpPr>
        <p:spPr>
          <a:xfrm>
            <a:off x="7664292" y="2780036"/>
            <a:ext cx="52105" cy="262502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8DF0161-09E1-41B1-8B2E-495EAC3AFCCD}"/>
              </a:ext>
            </a:extLst>
          </p:cNvPr>
          <p:cNvCxnSpPr>
            <a:cxnSpLocks/>
          </p:cNvCxnSpPr>
          <p:nvPr/>
        </p:nvCxnSpPr>
        <p:spPr>
          <a:xfrm flipH="1" flipV="1">
            <a:off x="6599981" y="2780037"/>
            <a:ext cx="58478" cy="267287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6F32B5FE-D51D-4D2D-86A2-23D560E2B775}"/>
              </a:ext>
            </a:extLst>
          </p:cNvPr>
          <p:cNvSpPr txBox="1"/>
          <p:nvPr/>
        </p:nvSpPr>
        <p:spPr>
          <a:xfrm>
            <a:off x="5611337" y="4514174"/>
            <a:ext cx="1165475" cy="646331"/>
          </a:xfrm>
          <a:prstGeom prst="rect">
            <a:avLst/>
          </a:prstGeom>
          <a:noFill/>
        </p:spPr>
        <p:txBody>
          <a:bodyPr wrap="square" rtlCol="0">
            <a:spAutoFit/>
          </a:bodyPr>
          <a:lstStyle/>
          <a:p>
            <a:r>
              <a:rPr lang="en-IN" sz="1800" dirty="0">
                <a:solidFill>
                  <a:schemeClr val="tx1"/>
                </a:solidFill>
                <a:latin typeface="Times New Roman" panose="02020603050405020304" pitchFamily="18" charset="0"/>
                <a:cs typeface="Times New Roman" panose="02020603050405020304" pitchFamily="18" charset="0"/>
              </a:rPr>
              <a:t>Accepts order</a:t>
            </a:r>
          </a:p>
        </p:txBody>
      </p:sp>
      <p:sp>
        <p:nvSpPr>
          <p:cNvPr id="45" name="TextBox 44">
            <a:extLst>
              <a:ext uri="{FF2B5EF4-FFF2-40B4-BE49-F238E27FC236}">
                <a16:creationId xmlns:a16="http://schemas.microsoft.com/office/drawing/2014/main" id="{08D404F8-4F34-4F9A-B08B-FCC88C4B7A55}"/>
              </a:ext>
            </a:extLst>
          </p:cNvPr>
          <p:cNvSpPr txBox="1"/>
          <p:nvPr/>
        </p:nvSpPr>
        <p:spPr>
          <a:xfrm>
            <a:off x="7794544" y="4541973"/>
            <a:ext cx="1165475" cy="646331"/>
          </a:xfrm>
          <a:prstGeom prst="rect">
            <a:avLst/>
          </a:prstGeom>
          <a:noFill/>
        </p:spPr>
        <p:txBody>
          <a:bodyPr wrap="square" rtlCol="0">
            <a:spAutoFit/>
          </a:bodyPr>
          <a:lstStyle/>
          <a:p>
            <a:r>
              <a:rPr lang="en-IN" sz="1800" dirty="0">
                <a:solidFill>
                  <a:schemeClr val="tx1"/>
                </a:solidFill>
                <a:latin typeface="Times New Roman" panose="02020603050405020304" pitchFamily="18" charset="0"/>
                <a:cs typeface="Times New Roman" panose="02020603050405020304" pitchFamily="18" charset="0"/>
              </a:rPr>
              <a:t>Assigns order</a:t>
            </a:r>
          </a:p>
        </p:txBody>
      </p:sp>
      <p:sp>
        <p:nvSpPr>
          <p:cNvPr id="41" name="Arc 40">
            <a:extLst>
              <a:ext uri="{FF2B5EF4-FFF2-40B4-BE49-F238E27FC236}">
                <a16:creationId xmlns:a16="http://schemas.microsoft.com/office/drawing/2014/main" id="{0BE18E82-9265-46C0-8627-45DD1AD692D3}"/>
              </a:ext>
            </a:extLst>
          </p:cNvPr>
          <p:cNvSpPr/>
          <p:nvPr/>
        </p:nvSpPr>
        <p:spPr>
          <a:xfrm>
            <a:off x="868761" y="1452940"/>
            <a:ext cx="11007806" cy="2078872"/>
          </a:xfrm>
          <a:prstGeom prst="arc">
            <a:avLst>
              <a:gd name="adj1" fmla="val 10376631"/>
              <a:gd name="adj2" fmla="val 375521"/>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47" name="TextBox 46">
            <a:extLst>
              <a:ext uri="{FF2B5EF4-FFF2-40B4-BE49-F238E27FC236}">
                <a16:creationId xmlns:a16="http://schemas.microsoft.com/office/drawing/2014/main" id="{E7A9CCF2-7CE3-479A-AA6B-D66F2FCF12B8}"/>
              </a:ext>
            </a:extLst>
          </p:cNvPr>
          <p:cNvSpPr txBox="1"/>
          <p:nvPr/>
        </p:nvSpPr>
        <p:spPr>
          <a:xfrm>
            <a:off x="5660044" y="1232752"/>
            <a:ext cx="2945218" cy="369332"/>
          </a:xfrm>
          <a:prstGeom prst="rect">
            <a:avLst/>
          </a:prstGeom>
          <a:noFill/>
        </p:spPr>
        <p:txBody>
          <a:bodyPr wrap="square" rtlCol="0">
            <a:spAutoFit/>
          </a:bodyPr>
          <a:lstStyle/>
          <a:p>
            <a:r>
              <a:rPr lang="en-IN" sz="1800" dirty="0">
                <a:solidFill>
                  <a:schemeClr val="tx1"/>
                </a:solidFill>
                <a:latin typeface="Times New Roman" panose="02020603050405020304" pitchFamily="18" charset="0"/>
                <a:cs typeface="Times New Roman" panose="02020603050405020304" pitchFamily="18" charset="0"/>
              </a:rPr>
              <a:t>Reviews and feedback</a:t>
            </a:r>
          </a:p>
        </p:txBody>
      </p:sp>
      <p:sp>
        <p:nvSpPr>
          <p:cNvPr id="42" name="Arc 41">
            <a:extLst>
              <a:ext uri="{FF2B5EF4-FFF2-40B4-BE49-F238E27FC236}">
                <a16:creationId xmlns:a16="http://schemas.microsoft.com/office/drawing/2014/main" id="{92D3DD77-AF80-4208-AB37-1A0B0C9ECEBB}"/>
              </a:ext>
            </a:extLst>
          </p:cNvPr>
          <p:cNvSpPr/>
          <p:nvPr/>
        </p:nvSpPr>
        <p:spPr>
          <a:xfrm>
            <a:off x="868761" y="3695022"/>
            <a:ext cx="5322297" cy="2916840"/>
          </a:xfrm>
          <a:prstGeom prst="arc">
            <a:avLst>
              <a:gd name="adj1" fmla="val 1678116"/>
              <a:gd name="adj2" fmla="val 11665281"/>
            </a:avLst>
          </a:prstGeom>
          <a:ln>
            <a:prstDash val="sysDot"/>
          </a:ln>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50" name="TextBox 49">
            <a:extLst>
              <a:ext uri="{FF2B5EF4-FFF2-40B4-BE49-F238E27FC236}">
                <a16:creationId xmlns:a16="http://schemas.microsoft.com/office/drawing/2014/main" id="{00083D25-17D9-4897-BB0D-1B23BB0774B8}"/>
              </a:ext>
            </a:extLst>
          </p:cNvPr>
          <p:cNvSpPr txBox="1"/>
          <p:nvPr/>
        </p:nvSpPr>
        <p:spPr>
          <a:xfrm rot="1396685">
            <a:off x="1023454" y="5986268"/>
            <a:ext cx="2945218" cy="369332"/>
          </a:xfrm>
          <a:prstGeom prst="rect">
            <a:avLst/>
          </a:prstGeom>
          <a:noFill/>
        </p:spPr>
        <p:txBody>
          <a:bodyPr wrap="square" rtlCol="0">
            <a:spAutoFit/>
          </a:bodyPr>
          <a:lstStyle/>
          <a:p>
            <a:r>
              <a:rPr lang="en-IN" sz="1800" dirty="0">
                <a:solidFill>
                  <a:schemeClr val="tx1"/>
                </a:solidFill>
                <a:latin typeface="Times New Roman" panose="02020603050405020304" pitchFamily="18" charset="0"/>
                <a:cs typeface="Times New Roman" panose="02020603050405020304" pitchFamily="18" charset="0"/>
              </a:rPr>
              <a:t>Feedback and reviews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250" fill="hold"/>
                                        <p:tgtEl>
                                          <p:spTgt spid="43"/>
                                        </p:tgtEl>
                                        <p:attrNameLst>
                                          <p:attrName>ppt_x</p:attrName>
                                        </p:attrNameLst>
                                      </p:cBhvr>
                                      <p:tavLst>
                                        <p:tav tm="0">
                                          <p:val>
                                            <p:strVal val="#ppt_x"/>
                                          </p:val>
                                        </p:tav>
                                        <p:tav tm="100000">
                                          <p:val>
                                            <p:strVal val="#ppt_x"/>
                                          </p:val>
                                        </p:tav>
                                      </p:tavLst>
                                    </p:anim>
                                    <p:anim calcmode="lin" valueType="num">
                                      <p:cBhvr additive="base">
                                        <p:cTn id="13" dur="25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circle(in)">
                                      <p:cBhvr>
                                        <p:cTn id="18" dur="20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250"/>
                                        <p:tgtEl>
                                          <p:spTgt spid="49"/>
                                        </p:tgtEl>
                                      </p:cBhvr>
                                    </p:animEffect>
                                    <p:anim calcmode="lin" valueType="num">
                                      <p:cBhvr>
                                        <p:cTn id="24" dur="250" fill="hold"/>
                                        <p:tgtEl>
                                          <p:spTgt spid="49"/>
                                        </p:tgtEl>
                                        <p:attrNameLst>
                                          <p:attrName>ppt_x</p:attrName>
                                        </p:attrNameLst>
                                      </p:cBhvr>
                                      <p:tavLst>
                                        <p:tav tm="0">
                                          <p:val>
                                            <p:strVal val="#ppt_x"/>
                                          </p:val>
                                        </p:tav>
                                        <p:tav tm="100000">
                                          <p:val>
                                            <p:strVal val="#ppt_x"/>
                                          </p:val>
                                        </p:tav>
                                      </p:tavLst>
                                    </p:anim>
                                    <p:anim calcmode="lin" valueType="num">
                                      <p:cBhvr>
                                        <p:cTn id="25" dur="25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barn(inVertical)">
                                      <p:cBhvr>
                                        <p:cTn id="30" dur="25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barn(inVertical)">
                                      <p:cBhvr>
                                        <p:cTn id="35" dur="25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barn(inVertical)">
                                      <p:cBhvr>
                                        <p:cTn id="45" dur="25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barn(inVertical)">
                                      <p:cBhvr>
                                        <p:cTn id="50" dur="250"/>
                                        <p:tgtEl>
                                          <p:spTgt spid="44"/>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arn(inVertical)">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250"/>
                                        <p:tgtEl>
                                          <p:spTgt spid="28"/>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barn(inVertical)">
                                      <p:cBhvr>
                                        <p:cTn id="65" dur="5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down)">
                                      <p:cBhvr>
                                        <p:cTn id="70" dur="25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barn(inVertical)">
                                      <p:cBhvr>
                                        <p:cTn id="75" dur="250"/>
                                        <p:tgtEl>
                                          <p:spTgt spid="13"/>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grpId="0" nodeType="click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barn(inVertical)">
                                      <p:cBhvr>
                                        <p:cTn id="80" dur="250"/>
                                        <p:tgtEl>
                                          <p:spTgt spid="31"/>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nodeType="click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barn(inVertical)">
                                      <p:cBhvr>
                                        <p:cTn id="85" dur="250"/>
                                        <p:tgtEl>
                                          <p:spTgt spid="11"/>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wipe(down)">
                                      <p:cBhvr>
                                        <p:cTn id="90" dur="250"/>
                                        <p:tgtEl>
                                          <p:spTgt spid="3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wipe(down)">
                                      <p:cBhvr>
                                        <p:cTn id="95" dur="500"/>
                                        <p:tgtEl>
                                          <p:spTgt spid="50"/>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42"/>
                                        </p:tgtEl>
                                        <p:attrNameLst>
                                          <p:attrName>style.visibility</p:attrName>
                                        </p:attrNameLst>
                                      </p:cBhvr>
                                      <p:to>
                                        <p:strVal val="visible"/>
                                      </p:to>
                                    </p:set>
                                    <p:animEffect transition="in" filter="wipe(down)">
                                      <p:cBhvr>
                                        <p:cTn id="98" dur="500"/>
                                        <p:tgtEl>
                                          <p:spTgt spid="42"/>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wipe(down)">
                                      <p:cBhvr>
                                        <p:cTn id="103" dur="250"/>
                                        <p:tgtEl>
                                          <p:spTgt spid="41"/>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wipe(down)">
                                      <p:cBhvr>
                                        <p:cTn id="108" dur="2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28" grpId="0" animBg="1"/>
      <p:bldP spid="31" grpId="0"/>
      <p:bldP spid="32" grpId="0"/>
      <p:bldP spid="33" grpId="0"/>
      <p:bldP spid="44" grpId="0"/>
      <p:bldP spid="45" grpId="0"/>
      <p:bldP spid="41" grpId="0" animBg="1"/>
      <p:bldP spid="47" grpId="0"/>
      <p:bldP spid="42" grpId="0" animBg="1"/>
      <p:bldP spid="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Calibri"/>
              <a:buNone/>
            </a:pPr>
            <a:r>
              <a:rPr lang="en-US"/>
              <a:t>Planning OF Project </a:t>
            </a:r>
            <a:endParaRPr/>
          </a:p>
        </p:txBody>
      </p:sp>
      <p:sp>
        <p:nvSpPr>
          <p:cNvPr id="251" name="Google Shape;251;p3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pic>
        <p:nvPicPr>
          <p:cNvPr id="252" name="Google Shape;252;p32"/>
          <p:cNvPicPr preferRelativeResize="0"/>
          <p:nvPr/>
        </p:nvPicPr>
        <p:blipFill rotWithShape="1">
          <a:blip r:embed="rId3">
            <a:alphaModFix/>
          </a:blip>
          <a:srcRect/>
          <a:stretch/>
        </p:blipFill>
        <p:spPr>
          <a:xfrm>
            <a:off x="71120" y="1493520"/>
            <a:ext cx="11957748" cy="48463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1000"/>
            <a:lum/>
          </a:blip>
          <a:srcRect/>
          <a:stretch>
            <a:fillRect t="-9000" b="-9000"/>
          </a:stretch>
        </a:blipFill>
        <a:effectLst/>
      </p:bgPr>
    </p:bg>
    <p:spTree>
      <p:nvGrpSpPr>
        <p:cNvPr id="1" name="Shape 283"/>
        <p:cNvGrpSpPr/>
        <p:nvPr/>
      </p:nvGrpSpPr>
      <p:grpSpPr>
        <a:xfrm>
          <a:off x="0" y="0"/>
          <a:ext cx="0" cy="0"/>
          <a:chOff x="0" y="0"/>
          <a:chExt cx="0" cy="0"/>
        </a:xfrm>
      </p:grpSpPr>
      <p:sp>
        <p:nvSpPr>
          <p:cNvPr id="284" name="Google Shape;284;p36"/>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Calibri"/>
              <a:buNone/>
            </a:pPr>
            <a:r>
              <a:rPr lang="en-US"/>
              <a:t>The Outcome Discussion</a:t>
            </a:r>
            <a:endParaRPr/>
          </a:p>
        </p:txBody>
      </p:sp>
      <p:sp>
        <p:nvSpPr>
          <p:cNvPr id="286" name="Google Shape;286;p3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5 August 2021</a:t>
            </a:r>
            <a:endParaRPr/>
          </a:p>
        </p:txBody>
      </p:sp>
      <p:sp>
        <p:nvSpPr>
          <p:cNvPr id="287" name="Google Shape;287;p3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288" name="Google Shape;288;p3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endParaRPr/>
          </a:p>
        </p:txBody>
      </p:sp>
      <p:sp>
        <p:nvSpPr>
          <p:cNvPr id="5" name="Oval 4">
            <a:extLst>
              <a:ext uri="{FF2B5EF4-FFF2-40B4-BE49-F238E27FC236}">
                <a16:creationId xmlns:a16="http://schemas.microsoft.com/office/drawing/2014/main" id="{3F10E24B-7FA9-41C5-904F-48E4A3067F2D}"/>
              </a:ext>
            </a:extLst>
          </p:cNvPr>
          <p:cNvSpPr/>
          <p:nvPr/>
        </p:nvSpPr>
        <p:spPr>
          <a:xfrm>
            <a:off x="510363" y="1568302"/>
            <a:ext cx="4359349" cy="3721395"/>
          </a:xfrm>
          <a:prstGeom prst="ellipse">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08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000" i="1" dirty="0">
                <a:solidFill>
                  <a:schemeClr val="tx1"/>
                </a:solidFill>
                <a:latin typeface="Sylfaen" panose="010A0502050306030303" pitchFamily="18" charset="0"/>
                <a:cs typeface="Aharoni" panose="02010803020104030203" pitchFamily="2" charset="-79"/>
              </a:rPr>
              <a:t>With the help of this system, people can easily order the food. It can also ensure that the people do not waste their precious time and user their time productively in the other works</a:t>
            </a:r>
          </a:p>
        </p:txBody>
      </p:sp>
      <p:sp>
        <p:nvSpPr>
          <p:cNvPr id="11" name="Oval 10">
            <a:extLst>
              <a:ext uri="{FF2B5EF4-FFF2-40B4-BE49-F238E27FC236}">
                <a16:creationId xmlns:a16="http://schemas.microsoft.com/office/drawing/2014/main" id="{2F0F7EF8-F1F9-476C-A563-0F48165D1C4B}"/>
              </a:ext>
            </a:extLst>
          </p:cNvPr>
          <p:cNvSpPr/>
          <p:nvPr/>
        </p:nvSpPr>
        <p:spPr>
          <a:xfrm>
            <a:off x="6723321" y="1568302"/>
            <a:ext cx="4359349" cy="3721395"/>
          </a:xfrm>
          <a:prstGeom prst="ellipse">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08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000" i="1" dirty="0">
                <a:solidFill>
                  <a:schemeClr val="tx1"/>
                </a:solidFill>
                <a:latin typeface="Sylfaen" panose="010A0502050306030303" pitchFamily="18" charset="0"/>
                <a:cs typeface="Aharoni" panose="02010803020104030203" pitchFamily="2" charset="-79"/>
              </a:rPr>
              <a:t>This system proves to  be  more cost effective and reliable over other systems. It is very easy to use.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ircle(in)">
                                      <p:cBhvr>
                                        <p:cTn id="1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Calibri"/>
              <a:buNone/>
            </a:pPr>
            <a:r>
              <a:rPr lang="en-US" dirty="0"/>
              <a:t>Conclusion </a:t>
            </a:r>
            <a:endParaRPr dirty="0"/>
          </a:p>
        </p:txBody>
      </p:sp>
      <p:sp>
        <p:nvSpPr>
          <p:cNvPr id="295" name="Google Shape;295;p3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5 August 2021</a:t>
            </a:r>
            <a:endParaRPr/>
          </a:p>
        </p:txBody>
      </p:sp>
      <p:sp>
        <p:nvSpPr>
          <p:cNvPr id="296" name="Google Shape;296;p3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297" name="Google Shape;297;p3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endParaRPr/>
          </a:p>
        </p:txBody>
      </p:sp>
      <p:sp>
        <p:nvSpPr>
          <p:cNvPr id="2" name="Flowchart: Process 1">
            <a:extLst>
              <a:ext uri="{FF2B5EF4-FFF2-40B4-BE49-F238E27FC236}">
                <a16:creationId xmlns:a16="http://schemas.microsoft.com/office/drawing/2014/main" id="{653EAAA0-9FCE-4143-893D-1DFFF0B6ADFA}"/>
              </a:ext>
            </a:extLst>
          </p:cNvPr>
          <p:cNvSpPr/>
          <p:nvPr/>
        </p:nvSpPr>
        <p:spPr>
          <a:xfrm>
            <a:off x="500063" y="1657350"/>
            <a:ext cx="10972800" cy="4157663"/>
          </a:xfrm>
          <a:prstGeom prst="flowChartProcess">
            <a:avLst/>
          </a:prstGeom>
          <a:solidFill>
            <a:schemeClr val="accent1">
              <a:lumMod val="20000"/>
              <a:lumOff val="80000"/>
            </a:schemeClr>
          </a:solidFill>
          <a:ln>
            <a:noFill/>
          </a:ln>
          <a:effectLst>
            <a:outerShdw blurRad="149987" dist="250190" dir="8460000" algn="ctr">
              <a:srgbClr val="000000">
                <a:alpha val="28000"/>
              </a:srgbClr>
            </a:outerShdw>
            <a:softEdge rad="6350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a:solidFill>
                  <a:schemeClr val="tx1"/>
                </a:solidFill>
                <a:latin typeface="Times New Roman" panose="02020603050405020304" pitchFamily="18" charset="0"/>
                <a:cs typeface="Times New Roman" panose="02020603050405020304" pitchFamily="18" charset="0"/>
              </a:rPr>
              <a:t>We have developed secure, user friendly food ordering Management System. This system can take care of each member whether it is an administrator or customer. System is completely secure since every user is provided with user id and password. So this system will provide more facility for Customer to like the services.</a:t>
            </a:r>
          </a:p>
          <a:p>
            <a:pPr algn="ct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17"/>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fontScale="55000" lnSpcReduction="20000"/>
          </a:bodyPr>
          <a:lstStyle/>
          <a:p>
            <a:pPr marL="0" lvl="0" indent="0" algn="r" rtl="0">
              <a:lnSpc>
                <a:spcPct val="150000"/>
              </a:lnSpc>
              <a:spcBef>
                <a:spcPts val="0"/>
              </a:spcBef>
              <a:spcAft>
                <a:spcPts val="0"/>
              </a:spcAft>
              <a:buSzPct val="100000"/>
              <a:buNone/>
            </a:pPr>
            <a:r>
              <a:rPr lang="en-US">
                <a:latin typeface="Merriweather"/>
                <a:ea typeface="Merriweather"/>
                <a:cs typeface="Merriweather"/>
                <a:sym typeface="Merriweather"/>
              </a:rPr>
              <a:t>Submitted to: </a:t>
            </a:r>
            <a:endParaRPr>
              <a:latin typeface="Merriweather"/>
              <a:ea typeface="Merriweather"/>
              <a:cs typeface="Merriweather"/>
              <a:sym typeface="Merriweather"/>
            </a:endParaRPr>
          </a:p>
          <a:p>
            <a:pPr marL="0" lvl="0" indent="0" algn="r" rtl="0">
              <a:lnSpc>
                <a:spcPct val="150000"/>
              </a:lnSpc>
              <a:spcBef>
                <a:spcPts val="600"/>
              </a:spcBef>
              <a:spcAft>
                <a:spcPts val="0"/>
              </a:spcAft>
              <a:buSzPct val="100000"/>
              <a:buNone/>
            </a:pPr>
            <a:r>
              <a:rPr lang="en-US">
                <a:latin typeface="Merriweather"/>
                <a:ea typeface="Merriweather"/>
                <a:cs typeface="Merriweather"/>
                <a:sym typeface="Merriweather"/>
              </a:rPr>
              <a:t>Department of Computer Science and Engineering</a:t>
            </a:r>
            <a:endParaRPr>
              <a:latin typeface="Merriweather"/>
              <a:ea typeface="Merriweather"/>
              <a:cs typeface="Merriweather"/>
              <a:sym typeface="Merriweather"/>
            </a:endParaRPr>
          </a:p>
        </p:txBody>
      </p:sp>
      <p:sp>
        <p:nvSpPr>
          <p:cNvPr id="5" name="Arrow: Right 4">
            <a:extLst>
              <a:ext uri="{FF2B5EF4-FFF2-40B4-BE49-F238E27FC236}">
                <a16:creationId xmlns:a16="http://schemas.microsoft.com/office/drawing/2014/main" id="{D2B050E7-BFB2-4C09-8B69-EA96BCE7B25A}"/>
              </a:ext>
            </a:extLst>
          </p:cNvPr>
          <p:cNvSpPr/>
          <p:nvPr/>
        </p:nvSpPr>
        <p:spPr>
          <a:xfrm>
            <a:off x="776287" y="1593056"/>
            <a:ext cx="2795588" cy="985837"/>
          </a:xfrm>
          <a:prstGeom prst="rightArrow">
            <a:avLst/>
          </a:prstGeom>
          <a:solidFill>
            <a:schemeClr val="accent1">
              <a:lumMod val="20000"/>
              <a:lumOff val="80000"/>
            </a:schemeClr>
          </a:solidFill>
          <a:ln>
            <a:no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6FBBE003-A6D2-4FBD-970A-DA22CC237579}"/>
              </a:ext>
            </a:extLst>
          </p:cNvPr>
          <p:cNvSpPr/>
          <p:nvPr/>
        </p:nvSpPr>
        <p:spPr>
          <a:xfrm>
            <a:off x="3757614" y="842963"/>
            <a:ext cx="8001000" cy="3057525"/>
          </a:xfrm>
          <a:prstGeom prst="ellips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3500000" scaled="1"/>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a:solidFill>
                  <a:schemeClr val="tx1"/>
                </a:solidFill>
              </a:rPr>
              <a:t>Online Vegan  Food Delivery System</a:t>
            </a:r>
          </a:p>
        </p:txBody>
      </p:sp>
      <p:pic>
        <p:nvPicPr>
          <p:cNvPr id="7" name="2D Animation - Delivery Service">
            <a:hlinkClick r:id="" action="ppaction://media"/>
            <a:extLst>
              <a:ext uri="{FF2B5EF4-FFF2-40B4-BE49-F238E27FC236}">
                <a16:creationId xmlns:a16="http://schemas.microsoft.com/office/drawing/2014/main" id="{FAAC081A-8A3C-46DF-8046-34197F511491}"/>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00075" y="478631"/>
            <a:ext cx="11158539" cy="3786188"/>
          </a:xfrm>
          <a:prstGeom prst="rect">
            <a:avLst/>
          </a:prstGeom>
        </p:spPr>
      </p:pic>
      <p:cxnSp>
        <p:nvCxnSpPr>
          <p:cNvPr id="9" name="Connector: Curved 8">
            <a:extLst>
              <a:ext uri="{FF2B5EF4-FFF2-40B4-BE49-F238E27FC236}">
                <a16:creationId xmlns:a16="http://schemas.microsoft.com/office/drawing/2014/main" id="{B0161985-896D-43BD-A108-4E55CFF7B6C7}"/>
              </a:ext>
            </a:extLst>
          </p:cNvPr>
          <p:cNvCxnSpPr>
            <a:cxnSpLocks/>
          </p:cNvCxnSpPr>
          <p:nvPr/>
        </p:nvCxnSpPr>
        <p:spPr>
          <a:xfrm>
            <a:off x="3217070" y="1214437"/>
            <a:ext cx="3655218" cy="1364456"/>
          </a:xfrm>
          <a:prstGeom prst="curvedConnector3">
            <a:avLst>
              <a:gd name="adj1" fmla="val 50000"/>
            </a:avLst>
          </a:prstGeom>
          <a:ln>
            <a:solidFill>
              <a:schemeClr val="tx1"/>
            </a:solidFill>
            <a:tailEnd type="triangle"/>
          </a:ln>
          <a:effectLst>
            <a:glow rad="63500">
              <a:schemeClr val="accent4">
                <a:satMod val="175000"/>
                <a:alpha val="40000"/>
              </a:schemeClr>
            </a:glow>
            <a:outerShdw blurRad="50800" dist="38100" dir="16200000"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52BF98E-9F70-4D6E-87AD-7954B336DD21}"/>
              </a:ext>
            </a:extLst>
          </p:cNvPr>
          <p:cNvSpPr/>
          <p:nvPr/>
        </p:nvSpPr>
        <p:spPr>
          <a:xfrm>
            <a:off x="7290199" y="1144785"/>
            <a:ext cx="3167061" cy="2868216"/>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b="1" dirty="0">
              <a:solidFill>
                <a:schemeClr val="tx1"/>
              </a:solidFill>
              <a:latin typeface="Sylfaen" panose="010A0502050306030303" pitchFamily="18" charset="0"/>
            </a:endParaRPr>
          </a:p>
        </p:txBody>
      </p:sp>
      <p:sp>
        <p:nvSpPr>
          <p:cNvPr id="20" name="Oval 19">
            <a:extLst>
              <a:ext uri="{FF2B5EF4-FFF2-40B4-BE49-F238E27FC236}">
                <a16:creationId xmlns:a16="http://schemas.microsoft.com/office/drawing/2014/main" id="{A036C765-CFE7-4CED-9617-F2C6DED01FC4}"/>
              </a:ext>
            </a:extLst>
          </p:cNvPr>
          <p:cNvSpPr/>
          <p:nvPr/>
        </p:nvSpPr>
        <p:spPr>
          <a:xfrm>
            <a:off x="7143753" y="1161751"/>
            <a:ext cx="3486150" cy="2641403"/>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Sylfaen" panose="010A0502050306030303" pitchFamily="18" charset="0"/>
              </a:rPr>
              <a:t>Online Vegan Food Delivery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046"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circle(in)">
                                      <p:cBhvr>
                                        <p:cTn id="2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21" fill="hold" display="0">
                  <p:stCondLst>
                    <p:cond delay="indefinite"/>
                  </p:stCondLst>
                </p:cTn>
                <p:tgtEl>
                  <p:spTgt spid="7"/>
                </p:tgtEl>
              </p:cMediaNode>
            </p:video>
          </p:childTnLst>
        </p:cTn>
      </p:par>
    </p:tnLst>
    <p:bldLst>
      <p:bldP spid="16" grpId="0" animBg="1"/>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8"/>
          <p:cNvSpPr txBox="1">
            <a:spLocks noGrp="1"/>
          </p:cNvSpPr>
          <p:nvPr>
            <p:ph type="title"/>
          </p:nvPr>
        </p:nvSpPr>
        <p:spPr>
          <a:xfrm>
            <a:off x="154546" y="0"/>
            <a:ext cx="11874300" cy="130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Limitations</a:t>
            </a:r>
            <a:endParaRPr/>
          </a:p>
        </p:txBody>
      </p:sp>
      <p:sp>
        <p:nvSpPr>
          <p:cNvPr id="304" name="Google Shape;304;p38"/>
          <p:cNvSpPr txBox="1">
            <a:spLocks noGrp="1"/>
          </p:cNvSpPr>
          <p:nvPr>
            <p:ph type="sldNum" idx="12"/>
          </p:nvPr>
        </p:nvSpPr>
        <p:spPr>
          <a:xfrm>
            <a:off x="8757642" y="6562416"/>
            <a:ext cx="13716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
        <p:nvSpPr>
          <p:cNvPr id="2" name="Arrow: Right 1">
            <a:extLst>
              <a:ext uri="{FF2B5EF4-FFF2-40B4-BE49-F238E27FC236}">
                <a16:creationId xmlns:a16="http://schemas.microsoft.com/office/drawing/2014/main" id="{577FB029-1632-421B-AA3B-D305CDFD55A3}"/>
              </a:ext>
            </a:extLst>
          </p:cNvPr>
          <p:cNvSpPr/>
          <p:nvPr/>
        </p:nvSpPr>
        <p:spPr>
          <a:xfrm>
            <a:off x="277136" y="1919606"/>
            <a:ext cx="1851384" cy="342900"/>
          </a:xfrm>
          <a:prstGeom prst="rightArrow">
            <a:avLst/>
          </a:prstGeom>
          <a:solidFill>
            <a:schemeClr val="tx1"/>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lowchart: Process 2">
            <a:extLst>
              <a:ext uri="{FF2B5EF4-FFF2-40B4-BE49-F238E27FC236}">
                <a16:creationId xmlns:a16="http://schemas.microsoft.com/office/drawing/2014/main" id="{AB2D3A6F-412D-4D84-A4B4-6BA7F164B758}"/>
              </a:ext>
            </a:extLst>
          </p:cNvPr>
          <p:cNvSpPr/>
          <p:nvPr/>
        </p:nvSpPr>
        <p:spPr>
          <a:xfrm>
            <a:off x="2238376" y="1454548"/>
            <a:ext cx="5572124" cy="714375"/>
          </a:xfrm>
          <a:prstGeom prst="flowChartProcess">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tx1"/>
                </a:solidFill>
                <a:latin typeface="Times New Roman" panose="02020603050405020304" pitchFamily="18" charset="0"/>
                <a:cs typeface="Times New Roman" panose="02020603050405020304" pitchFamily="18" charset="0"/>
              </a:rPr>
              <a:t>Server capabilities</a:t>
            </a:r>
          </a:p>
        </p:txBody>
      </p:sp>
      <p:sp>
        <p:nvSpPr>
          <p:cNvPr id="7" name="Arrow: Right 6">
            <a:extLst>
              <a:ext uri="{FF2B5EF4-FFF2-40B4-BE49-F238E27FC236}">
                <a16:creationId xmlns:a16="http://schemas.microsoft.com/office/drawing/2014/main" id="{E7D6EBB0-C87B-4274-824D-5477AD51E758}"/>
              </a:ext>
            </a:extLst>
          </p:cNvPr>
          <p:cNvSpPr/>
          <p:nvPr/>
        </p:nvSpPr>
        <p:spPr>
          <a:xfrm>
            <a:off x="277136" y="2969028"/>
            <a:ext cx="1851384" cy="342900"/>
          </a:xfrm>
          <a:prstGeom prst="rightArrow">
            <a:avLst/>
          </a:prstGeom>
          <a:solidFill>
            <a:schemeClr val="tx1"/>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Process 7">
            <a:extLst>
              <a:ext uri="{FF2B5EF4-FFF2-40B4-BE49-F238E27FC236}">
                <a16:creationId xmlns:a16="http://schemas.microsoft.com/office/drawing/2014/main" id="{5D5A27DC-17D3-4D34-BA68-4092D6D7F584}"/>
              </a:ext>
            </a:extLst>
          </p:cNvPr>
          <p:cNvSpPr/>
          <p:nvPr/>
        </p:nvSpPr>
        <p:spPr>
          <a:xfrm>
            <a:off x="2228851" y="2565599"/>
            <a:ext cx="5572124" cy="714375"/>
          </a:xfrm>
          <a:prstGeom prst="flowChartProcess">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tx1"/>
                </a:solidFill>
                <a:latin typeface="Times New Roman" panose="02020603050405020304" pitchFamily="18" charset="0"/>
                <a:cs typeface="Times New Roman" panose="02020603050405020304" pitchFamily="18" charset="0"/>
              </a:rPr>
              <a:t>Our system won’t generate offline reports</a:t>
            </a:r>
          </a:p>
        </p:txBody>
      </p:sp>
      <p:sp>
        <p:nvSpPr>
          <p:cNvPr id="9" name="Arrow: Right 8">
            <a:extLst>
              <a:ext uri="{FF2B5EF4-FFF2-40B4-BE49-F238E27FC236}">
                <a16:creationId xmlns:a16="http://schemas.microsoft.com/office/drawing/2014/main" id="{178FF78F-7606-44EA-A58E-2404E9307164}"/>
              </a:ext>
            </a:extLst>
          </p:cNvPr>
          <p:cNvSpPr/>
          <p:nvPr/>
        </p:nvSpPr>
        <p:spPr>
          <a:xfrm>
            <a:off x="277136" y="4060351"/>
            <a:ext cx="1851384" cy="342900"/>
          </a:xfrm>
          <a:prstGeom prst="rightArrow">
            <a:avLst/>
          </a:prstGeom>
          <a:solidFill>
            <a:schemeClr val="tx1"/>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Process 9">
            <a:extLst>
              <a:ext uri="{FF2B5EF4-FFF2-40B4-BE49-F238E27FC236}">
                <a16:creationId xmlns:a16="http://schemas.microsoft.com/office/drawing/2014/main" id="{294BF1EA-60C6-4869-8D97-4D72EB23BC4C}"/>
              </a:ext>
            </a:extLst>
          </p:cNvPr>
          <p:cNvSpPr/>
          <p:nvPr/>
        </p:nvSpPr>
        <p:spPr>
          <a:xfrm>
            <a:off x="2238376" y="5576885"/>
            <a:ext cx="5572124" cy="714375"/>
          </a:xfrm>
          <a:prstGeom prst="flowChartProcess">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tx1"/>
                </a:solidFill>
                <a:latin typeface="Times New Roman" panose="02020603050405020304" pitchFamily="18" charset="0"/>
                <a:cs typeface="Times New Roman" panose="02020603050405020304" pitchFamily="18" charset="0"/>
              </a:rPr>
              <a:t>Logistics Dilemma</a:t>
            </a:r>
          </a:p>
        </p:txBody>
      </p:sp>
      <p:sp>
        <p:nvSpPr>
          <p:cNvPr id="11" name="Arrow: Right 10">
            <a:extLst>
              <a:ext uri="{FF2B5EF4-FFF2-40B4-BE49-F238E27FC236}">
                <a16:creationId xmlns:a16="http://schemas.microsoft.com/office/drawing/2014/main" id="{10868605-B0B2-47DD-AE59-7DB09BBBCE9A}"/>
              </a:ext>
            </a:extLst>
          </p:cNvPr>
          <p:cNvSpPr/>
          <p:nvPr/>
        </p:nvSpPr>
        <p:spPr>
          <a:xfrm>
            <a:off x="377467" y="5900097"/>
            <a:ext cx="1851384" cy="342900"/>
          </a:xfrm>
          <a:prstGeom prst="rightArrow">
            <a:avLst/>
          </a:prstGeom>
          <a:solidFill>
            <a:schemeClr val="tx1"/>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Process 11">
            <a:extLst>
              <a:ext uri="{FF2B5EF4-FFF2-40B4-BE49-F238E27FC236}">
                <a16:creationId xmlns:a16="http://schemas.microsoft.com/office/drawing/2014/main" id="{F546D565-0FE7-4D4A-8996-BAD34FD5E951}"/>
              </a:ext>
            </a:extLst>
          </p:cNvPr>
          <p:cNvSpPr/>
          <p:nvPr/>
        </p:nvSpPr>
        <p:spPr>
          <a:xfrm>
            <a:off x="2238376" y="3567112"/>
            <a:ext cx="5572124" cy="714375"/>
          </a:xfrm>
          <a:prstGeom prst="flowChartProcess">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tx1"/>
                </a:solidFill>
                <a:latin typeface="Times New Roman" panose="02020603050405020304" pitchFamily="18" charset="0"/>
                <a:cs typeface="Times New Roman" panose="02020603050405020304" pitchFamily="18" charset="0"/>
              </a:rPr>
              <a:t>Timelines</a:t>
            </a:r>
          </a:p>
        </p:txBody>
      </p:sp>
      <p:sp>
        <p:nvSpPr>
          <p:cNvPr id="15" name="Arrow: Right 14">
            <a:extLst>
              <a:ext uri="{FF2B5EF4-FFF2-40B4-BE49-F238E27FC236}">
                <a16:creationId xmlns:a16="http://schemas.microsoft.com/office/drawing/2014/main" id="{245999A8-5587-467C-BBC6-BD58E5B43084}"/>
              </a:ext>
            </a:extLst>
          </p:cNvPr>
          <p:cNvSpPr/>
          <p:nvPr/>
        </p:nvSpPr>
        <p:spPr>
          <a:xfrm>
            <a:off x="277136" y="4894499"/>
            <a:ext cx="1851384" cy="342900"/>
          </a:xfrm>
          <a:prstGeom prst="rightArrow">
            <a:avLst/>
          </a:prstGeom>
          <a:solidFill>
            <a:schemeClr val="tx1"/>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Process 15">
            <a:extLst>
              <a:ext uri="{FF2B5EF4-FFF2-40B4-BE49-F238E27FC236}">
                <a16:creationId xmlns:a16="http://schemas.microsoft.com/office/drawing/2014/main" id="{FBA19DA7-7861-4CCE-B609-C0BD0B136EF7}"/>
              </a:ext>
            </a:extLst>
          </p:cNvPr>
          <p:cNvSpPr/>
          <p:nvPr/>
        </p:nvSpPr>
        <p:spPr>
          <a:xfrm>
            <a:off x="2228851" y="4523024"/>
            <a:ext cx="5572124" cy="714375"/>
          </a:xfrm>
          <a:prstGeom prst="flowChartProcess">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tx1"/>
                </a:solidFill>
                <a:latin typeface="Times New Roman" panose="02020603050405020304" pitchFamily="18" charset="0"/>
                <a:cs typeface="Times New Roman" panose="02020603050405020304" pitchFamily="18" charset="0"/>
              </a:rPr>
              <a:t>Threat of big players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anim calcmode="lin" valueType="num">
                                      <p:cBhvr additive="base">
                                        <p:cTn id="66" dur="500" fill="hold"/>
                                        <p:tgtEl>
                                          <p:spTgt spid="10"/>
                                        </p:tgtEl>
                                        <p:attrNameLst>
                                          <p:attrName>ppt_x</p:attrName>
                                        </p:attrNameLst>
                                      </p:cBhvr>
                                      <p:tavLst>
                                        <p:tav tm="0">
                                          <p:val>
                                            <p:strVal val="#ppt_x"/>
                                          </p:val>
                                        </p:tav>
                                        <p:tav tm="100000">
                                          <p:val>
                                            <p:strVal val="#ppt_x"/>
                                          </p:val>
                                        </p:tav>
                                      </p:tavLst>
                                    </p:anim>
                                    <p:anim calcmode="lin" valueType="num">
                                      <p:cBhvr additive="base">
                                        <p:cTn id="6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animBg="1"/>
      <p:bldP spid="10" grpId="0" animBg="1"/>
      <p:bldP spid="11" grpId="0" animBg="1"/>
      <p:bldP spid="12"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4400"/>
              <a:buFont typeface="Calibri"/>
              <a:buNone/>
            </a:pPr>
            <a:r>
              <a:rPr lang="en-US"/>
              <a:t>Acknowledgment</a:t>
            </a:r>
            <a:endParaRPr/>
          </a:p>
        </p:txBody>
      </p:sp>
      <p:sp>
        <p:nvSpPr>
          <p:cNvPr id="312" name="Google Shape;312;p3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5 August 2021</a:t>
            </a:r>
            <a:endParaRPr/>
          </a:p>
        </p:txBody>
      </p:sp>
      <p:sp>
        <p:nvSpPr>
          <p:cNvPr id="313" name="Google Shape;313;p3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
        <p:nvSpPr>
          <p:cNvPr id="314" name="Google Shape;314;p3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endParaRPr/>
          </a:p>
        </p:txBody>
      </p:sp>
      <p:sp>
        <p:nvSpPr>
          <p:cNvPr id="2" name="Flowchart: Process 1">
            <a:extLst>
              <a:ext uri="{FF2B5EF4-FFF2-40B4-BE49-F238E27FC236}">
                <a16:creationId xmlns:a16="http://schemas.microsoft.com/office/drawing/2014/main" id="{7C6F16C5-FAB5-4E9F-B1F3-05D7D577C263}"/>
              </a:ext>
            </a:extLst>
          </p:cNvPr>
          <p:cNvSpPr/>
          <p:nvPr/>
        </p:nvSpPr>
        <p:spPr>
          <a:xfrm>
            <a:off x="1143000" y="1985963"/>
            <a:ext cx="10058400" cy="3814762"/>
          </a:xfrm>
          <a:prstGeom prst="flowChartProcess">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solidFill>
                  <a:schemeClr val="tx1"/>
                </a:solidFill>
                <a:latin typeface="Times New Roman" panose="02020603050405020304" pitchFamily="18" charset="0"/>
                <a:cs typeface="Times New Roman" panose="02020603050405020304" pitchFamily="18" charset="0"/>
              </a:rPr>
              <a:t>First and foremost , we would like to express our sincere gratitude to our mentor Praveen sir for the continuous support , guidance and his immense knowledge.</a:t>
            </a:r>
          </a:p>
          <a:p>
            <a:r>
              <a:rPr lang="en-IN" sz="2800" dirty="0">
                <a:solidFill>
                  <a:schemeClr val="tx1"/>
                </a:solidFill>
                <a:latin typeface="Times New Roman" panose="02020603050405020304" pitchFamily="18" charset="0"/>
                <a:cs typeface="Times New Roman" panose="02020603050405020304" pitchFamily="18" charset="0"/>
              </a:rPr>
              <a:t>Finally we would like to thank our team mates for all the support and encouragement during the project work.</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0"/>
          <p:cNvSpPr/>
          <p:nvPr/>
        </p:nvSpPr>
        <p:spPr>
          <a:xfrm>
            <a:off x="91888" y="1843951"/>
            <a:ext cx="12008224" cy="31700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0"/>
              <a:buFont typeface="Arial"/>
              <a:buNone/>
            </a:pPr>
            <a:r>
              <a:rPr lang="en-US" sz="20000" b="1" i="0" u="none" strike="noStrike" cap="none">
                <a:solidFill>
                  <a:srgbClr val="6D9BC1"/>
                </a:solidFill>
                <a:latin typeface="Quattrocento Sans"/>
                <a:ea typeface="Quattrocento Sans"/>
                <a:cs typeface="Quattrocento Sans"/>
                <a:sym typeface="Quattrocento Sans"/>
              </a:rPr>
              <a:t>Q&amp;A</a:t>
            </a:r>
            <a:endParaRPr sz="20000" b="1" i="0" u="none" strike="noStrike" cap="none">
              <a:solidFill>
                <a:srgbClr val="6D9BC1"/>
              </a:solidFill>
              <a:latin typeface="Quattrocento Sans"/>
              <a:ea typeface="Quattrocento Sans"/>
              <a:cs typeface="Quattrocento Sans"/>
              <a:sym typeface="Quattrocento Sans"/>
            </a:endParaRPr>
          </a:p>
        </p:txBody>
      </p:sp>
      <p:sp>
        <p:nvSpPr>
          <p:cNvPr id="320" name="Google Shape;320;p4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5 August 2021</a:t>
            </a:r>
            <a:endParaRPr/>
          </a:p>
        </p:txBody>
      </p:sp>
      <p:sp>
        <p:nvSpPr>
          <p:cNvPr id="321" name="Google Shape;321;p4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322" name="Google Shape;322;p4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1"/>
          <p:cNvSpPr/>
          <p:nvPr/>
        </p:nvSpPr>
        <p:spPr>
          <a:xfrm>
            <a:off x="91888" y="1843951"/>
            <a:ext cx="12008224" cy="31700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0"/>
              <a:buFont typeface="Arial"/>
              <a:buNone/>
            </a:pPr>
            <a:r>
              <a:rPr lang="en-US" sz="20000" b="1" i="0" u="none" strike="noStrike" cap="none">
                <a:solidFill>
                  <a:srgbClr val="6D9BC1"/>
                </a:solidFill>
                <a:latin typeface="Quattrocento Sans"/>
                <a:ea typeface="Quattrocento Sans"/>
                <a:cs typeface="Quattrocento Sans"/>
                <a:sym typeface="Quattrocento Sans"/>
              </a:rPr>
              <a:t>THANKS</a:t>
            </a:r>
            <a:endParaRPr sz="20000" b="1" i="0" u="none" strike="noStrike" cap="none">
              <a:solidFill>
                <a:srgbClr val="6D9BC1"/>
              </a:solidFill>
              <a:latin typeface="Quattrocento Sans"/>
              <a:ea typeface="Quattrocento Sans"/>
              <a:cs typeface="Quattrocento Sans"/>
              <a:sym typeface="Quattrocento Sans"/>
            </a:endParaRPr>
          </a:p>
        </p:txBody>
      </p:sp>
      <p:sp>
        <p:nvSpPr>
          <p:cNvPr id="328" name="Google Shape;328;p4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5 August 2021</a:t>
            </a:r>
            <a:endParaRPr/>
          </a:p>
        </p:txBody>
      </p:sp>
      <p:sp>
        <p:nvSpPr>
          <p:cNvPr id="329" name="Google Shape;329;p4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
        <p:nvSpPr>
          <p:cNvPr id="330" name="Google Shape;330;p4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248925" y="2335375"/>
            <a:ext cx="5132700" cy="21873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Font typeface="Oi"/>
              <a:buNone/>
            </a:pPr>
            <a:r>
              <a:rPr lang="en-US" sz="3200" dirty="0">
                <a:latin typeface="Merriweather"/>
                <a:ea typeface="Merriweather"/>
                <a:cs typeface="Merriweather"/>
                <a:sym typeface="Merriweather"/>
              </a:rPr>
              <a:t>Supervised by:</a:t>
            </a:r>
            <a:br>
              <a:rPr lang="en-US" sz="3200" dirty="0">
                <a:latin typeface="Merriweather"/>
                <a:ea typeface="Merriweather"/>
                <a:cs typeface="Merriweather"/>
                <a:sym typeface="Merriweather"/>
              </a:rPr>
            </a:br>
            <a:r>
              <a:rPr lang="en-US" sz="3200" dirty="0">
                <a:latin typeface="Merriweather"/>
                <a:ea typeface="Merriweather"/>
                <a:cs typeface="Merriweather"/>
                <a:sym typeface="Merriweather"/>
              </a:rPr>
              <a:t>Prof.  Praveen </a:t>
            </a:r>
            <a:r>
              <a:rPr lang="en-US" sz="3200" dirty="0" err="1">
                <a:latin typeface="Merriweather"/>
                <a:ea typeface="Merriweather"/>
                <a:cs typeface="Merriweather"/>
                <a:sym typeface="Merriweather"/>
              </a:rPr>
              <a:t>Bhanodia</a:t>
            </a:r>
            <a:endParaRPr sz="3200" dirty="0">
              <a:latin typeface="Merriweather"/>
              <a:ea typeface="Merriweather"/>
              <a:cs typeface="Merriweather"/>
              <a:sym typeface="Merriweather"/>
            </a:endParaRPr>
          </a:p>
        </p:txBody>
      </p:sp>
      <p:sp>
        <p:nvSpPr>
          <p:cNvPr id="127" name="Google Shape;127;p18"/>
          <p:cNvSpPr txBox="1">
            <a:spLocks noGrp="1"/>
          </p:cNvSpPr>
          <p:nvPr>
            <p:ph type="body" idx="1"/>
          </p:nvPr>
        </p:nvSpPr>
        <p:spPr>
          <a:xfrm>
            <a:off x="5608320" y="2025748"/>
            <a:ext cx="5984412" cy="2827606"/>
          </a:xfrm>
          <a:prstGeom prst="rect">
            <a:avLst/>
          </a:prstGeom>
          <a:noFill/>
          <a:ln>
            <a:noFill/>
          </a:ln>
        </p:spPr>
        <p:txBody>
          <a:bodyPr spcFirstLastPara="1" wrap="square" lIns="91425" tIns="45700" rIns="91425" bIns="45700" anchor="ctr" anchorCtr="0">
            <a:normAutofit fontScale="62500" lnSpcReduction="20000"/>
          </a:bodyPr>
          <a:lstStyle/>
          <a:p>
            <a:pPr marL="0" lvl="0" indent="0" algn="l" rtl="0">
              <a:lnSpc>
                <a:spcPct val="120000"/>
              </a:lnSpc>
              <a:spcBef>
                <a:spcPts val="0"/>
              </a:spcBef>
              <a:spcAft>
                <a:spcPts val="0"/>
              </a:spcAft>
              <a:buSzPct val="100000"/>
              <a:buNone/>
            </a:pPr>
            <a:r>
              <a:rPr lang="en-US" dirty="0"/>
              <a:t>Team Members</a:t>
            </a:r>
            <a:endParaRPr dirty="0"/>
          </a:p>
          <a:p>
            <a:pPr marL="0" lvl="0" indent="0" algn="l" rtl="0">
              <a:lnSpc>
                <a:spcPct val="120000"/>
              </a:lnSpc>
              <a:spcBef>
                <a:spcPts val="0"/>
              </a:spcBef>
              <a:spcAft>
                <a:spcPts val="0"/>
              </a:spcAft>
              <a:buSzPct val="100000"/>
              <a:buNone/>
            </a:pPr>
            <a:r>
              <a:rPr lang="en-US" dirty="0"/>
              <a:t>1.Mahak Chittoda(0827CS191141)</a:t>
            </a:r>
            <a:endParaRPr dirty="0"/>
          </a:p>
          <a:p>
            <a:pPr marL="0" lvl="0" indent="0" algn="l" rtl="0">
              <a:lnSpc>
                <a:spcPct val="120000"/>
              </a:lnSpc>
              <a:spcBef>
                <a:spcPts val="0"/>
              </a:spcBef>
              <a:spcAft>
                <a:spcPts val="0"/>
              </a:spcAft>
              <a:buSzPct val="100000"/>
              <a:buNone/>
            </a:pPr>
            <a:r>
              <a:rPr lang="en-US" dirty="0"/>
              <a:t>2.Neelesh Vaishnav(0827CS191164)</a:t>
            </a:r>
            <a:endParaRPr dirty="0"/>
          </a:p>
          <a:p>
            <a:pPr marL="0" lvl="0" indent="0" algn="l" rtl="0">
              <a:lnSpc>
                <a:spcPct val="120000"/>
              </a:lnSpc>
              <a:spcBef>
                <a:spcPts val="0"/>
              </a:spcBef>
              <a:spcAft>
                <a:spcPts val="0"/>
              </a:spcAft>
              <a:buSzPct val="100000"/>
              <a:buNone/>
            </a:pPr>
            <a:r>
              <a:rPr lang="en-US" dirty="0"/>
              <a:t>3.Palash Jain(0827CS191169)</a:t>
            </a:r>
            <a:endParaRPr dirty="0"/>
          </a:p>
          <a:p>
            <a:pPr marL="0" lvl="0" indent="0" algn="l" rtl="0">
              <a:lnSpc>
                <a:spcPct val="120000"/>
              </a:lnSpc>
              <a:spcBef>
                <a:spcPts val="0"/>
              </a:spcBef>
              <a:spcAft>
                <a:spcPts val="0"/>
              </a:spcAft>
              <a:buSzPct val="100000"/>
              <a:buNone/>
            </a:pPr>
            <a:r>
              <a:rPr lang="en-US" dirty="0"/>
              <a:t>4.Purvi Parashar(0827CS191181)</a:t>
            </a:r>
            <a:endParaRPr dirty="0"/>
          </a:p>
        </p:txBody>
      </p:sp>
      <p:sp>
        <p:nvSpPr>
          <p:cNvPr id="128" name="Google Shape;128;p1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5 August 2021</a:t>
            </a:r>
            <a:endParaRPr/>
          </a:p>
        </p:txBody>
      </p:sp>
      <p:sp>
        <p:nvSpPr>
          <p:cNvPr id="129" name="Google Shape;129;p1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endParaRPr/>
          </a:p>
        </p:txBody>
      </p:sp>
      <p:sp>
        <p:nvSpPr>
          <p:cNvPr id="130" name="Google Shape;130;p1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1000"/>
                                        <p:tgtEl>
                                          <p:spTgt spid="126"/>
                                        </p:tgtEl>
                                      </p:cBhvr>
                                    </p:animEffect>
                                    <p:anim calcmode="lin" valueType="num">
                                      <p:cBhvr>
                                        <p:cTn id="8" dur="1000" fill="hold"/>
                                        <p:tgtEl>
                                          <p:spTgt spid="126"/>
                                        </p:tgtEl>
                                        <p:attrNameLst>
                                          <p:attrName>ppt_x</p:attrName>
                                        </p:attrNameLst>
                                      </p:cBhvr>
                                      <p:tavLst>
                                        <p:tav tm="0">
                                          <p:val>
                                            <p:strVal val="#ppt_x"/>
                                          </p:val>
                                        </p:tav>
                                        <p:tav tm="100000">
                                          <p:val>
                                            <p:strVal val="#ppt_x"/>
                                          </p:val>
                                        </p:tav>
                                      </p:tavLst>
                                    </p:anim>
                                    <p:anim calcmode="lin" valueType="num">
                                      <p:cBhvr>
                                        <p:cTn id="9" dur="1000" fill="hold"/>
                                        <p:tgtEl>
                                          <p:spTgt spid="1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7">
                                            <p:txEl>
                                              <p:pRg st="0" end="0"/>
                                            </p:txEl>
                                          </p:spTgt>
                                        </p:tgtEl>
                                        <p:attrNameLst>
                                          <p:attrName>style.visibility</p:attrName>
                                        </p:attrNameLst>
                                      </p:cBhvr>
                                      <p:to>
                                        <p:strVal val="visible"/>
                                      </p:to>
                                    </p:set>
                                    <p:animEffect transition="in" filter="fade">
                                      <p:cBhvr>
                                        <p:cTn id="14" dur="1000"/>
                                        <p:tgtEl>
                                          <p:spTgt spid="127">
                                            <p:txEl>
                                              <p:pRg st="0" end="0"/>
                                            </p:txEl>
                                          </p:spTgt>
                                        </p:tgtEl>
                                      </p:cBhvr>
                                    </p:animEffect>
                                    <p:anim calcmode="lin" valueType="num">
                                      <p:cBhvr>
                                        <p:cTn id="15" dur="1000" fill="hold"/>
                                        <p:tgtEl>
                                          <p:spTgt spid="12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7">
                                            <p:txEl>
                                              <p:pRg st="1" end="1"/>
                                            </p:txEl>
                                          </p:spTgt>
                                        </p:tgtEl>
                                        <p:attrNameLst>
                                          <p:attrName>style.visibility</p:attrName>
                                        </p:attrNameLst>
                                      </p:cBhvr>
                                      <p:to>
                                        <p:strVal val="visible"/>
                                      </p:to>
                                    </p:set>
                                    <p:animEffect transition="in" filter="fade">
                                      <p:cBhvr>
                                        <p:cTn id="21" dur="1000"/>
                                        <p:tgtEl>
                                          <p:spTgt spid="127">
                                            <p:txEl>
                                              <p:pRg st="1" end="1"/>
                                            </p:txEl>
                                          </p:spTgt>
                                        </p:tgtEl>
                                      </p:cBhvr>
                                    </p:animEffect>
                                    <p:anim calcmode="lin" valueType="num">
                                      <p:cBhvr>
                                        <p:cTn id="22" dur="1000" fill="hold"/>
                                        <p:tgtEl>
                                          <p:spTgt spid="12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7">
                                            <p:txEl>
                                              <p:pRg st="2" end="2"/>
                                            </p:txEl>
                                          </p:spTgt>
                                        </p:tgtEl>
                                        <p:attrNameLst>
                                          <p:attrName>style.visibility</p:attrName>
                                        </p:attrNameLst>
                                      </p:cBhvr>
                                      <p:to>
                                        <p:strVal val="visible"/>
                                      </p:to>
                                    </p:set>
                                    <p:animEffect transition="in" filter="fade">
                                      <p:cBhvr>
                                        <p:cTn id="28" dur="1000"/>
                                        <p:tgtEl>
                                          <p:spTgt spid="127">
                                            <p:txEl>
                                              <p:pRg st="2" end="2"/>
                                            </p:txEl>
                                          </p:spTgt>
                                        </p:tgtEl>
                                      </p:cBhvr>
                                    </p:animEffect>
                                    <p:anim calcmode="lin" valueType="num">
                                      <p:cBhvr>
                                        <p:cTn id="29" dur="1000" fill="hold"/>
                                        <p:tgtEl>
                                          <p:spTgt spid="12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7">
                                            <p:txEl>
                                              <p:pRg st="3" end="3"/>
                                            </p:txEl>
                                          </p:spTgt>
                                        </p:tgtEl>
                                        <p:attrNameLst>
                                          <p:attrName>style.visibility</p:attrName>
                                        </p:attrNameLst>
                                      </p:cBhvr>
                                      <p:to>
                                        <p:strVal val="visible"/>
                                      </p:to>
                                    </p:set>
                                    <p:animEffect transition="in" filter="fade">
                                      <p:cBhvr>
                                        <p:cTn id="35" dur="1000"/>
                                        <p:tgtEl>
                                          <p:spTgt spid="127">
                                            <p:txEl>
                                              <p:pRg st="3" end="3"/>
                                            </p:txEl>
                                          </p:spTgt>
                                        </p:tgtEl>
                                      </p:cBhvr>
                                    </p:animEffect>
                                    <p:anim calcmode="lin" valueType="num">
                                      <p:cBhvr>
                                        <p:cTn id="36" dur="1000" fill="hold"/>
                                        <p:tgtEl>
                                          <p:spTgt spid="12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27">
                                            <p:txEl>
                                              <p:pRg st="4" end="4"/>
                                            </p:txEl>
                                          </p:spTgt>
                                        </p:tgtEl>
                                        <p:attrNameLst>
                                          <p:attrName>style.visibility</p:attrName>
                                        </p:attrNameLst>
                                      </p:cBhvr>
                                      <p:to>
                                        <p:strVal val="visible"/>
                                      </p:to>
                                    </p:set>
                                    <p:animEffect transition="in" filter="fade">
                                      <p:cBhvr>
                                        <p:cTn id="42" dur="1000"/>
                                        <p:tgtEl>
                                          <p:spTgt spid="127">
                                            <p:txEl>
                                              <p:pRg st="4" end="4"/>
                                            </p:txEl>
                                          </p:spTgt>
                                        </p:tgtEl>
                                      </p:cBhvr>
                                    </p:animEffect>
                                    <p:anim calcmode="lin" valueType="num">
                                      <p:cBhvr>
                                        <p:cTn id="43" dur="1000" fill="hold"/>
                                        <p:tgtEl>
                                          <p:spTgt spid="12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2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Calibri"/>
              <a:buNone/>
            </a:pPr>
            <a:r>
              <a:rPr lang="en-US"/>
              <a:t>Project Presentation Outline</a:t>
            </a:r>
            <a:endParaRPr/>
          </a:p>
        </p:txBody>
      </p:sp>
      <p:sp>
        <p:nvSpPr>
          <p:cNvPr id="136" name="Google Shape;136;p19"/>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816"/>
              </a:spcBef>
              <a:spcAft>
                <a:spcPts val="0"/>
              </a:spcAft>
              <a:buSzPct val="100000"/>
              <a:buNone/>
            </a:pPr>
            <a:endParaRPr dirty="0"/>
          </a:p>
        </p:txBody>
      </p:sp>
      <p:sp>
        <p:nvSpPr>
          <p:cNvPr id="137" name="Google Shape;137;p1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5 August 2021</a:t>
            </a:r>
            <a:endParaRPr/>
          </a:p>
        </p:txBody>
      </p:sp>
      <p:sp>
        <p:nvSpPr>
          <p:cNvPr id="138" name="Google Shape;138;p1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39" name="Google Shape;139;p1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endParaRPr/>
          </a:p>
        </p:txBody>
      </p:sp>
      <p:grpSp>
        <p:nvGrpSpPr>
          <p:cNvPr id="7" name="Group 6">
            <a:extLst>
              <a:ext uri="{FF2B5EF4-FFF2-40B4-BE49-F238E27FC236}">
                <a16:creationId xmlns:a16="http://schemas.microsoft.com/office/drawing/2014/main" id="{7DE1E032-7FFD-496F-847A-F559D12BB92F}"/>
              </a:ext>
            </a:extLst>
          </p:cNvPr>
          <p:cNvGrpSpPr/>
          <p:nvPr/>
        </p:nvGrpSpPr>
        <p:grpSpPr>
          <a:xfrm>
            <a:off x="260350" y="1566967"/>
            <a:ext cx="4984748" cy="749300"/>
            <a:chOff x="279400" y="1949939"/>
            <a:chExt cx="4356100" cy="749300"/>
          </a:xfrm>
        </p:grpSpPr>
        <p:sp>
          <p:nvSpPr>
            <p:cNvPr id="15" name="Flowchart: Alternate Process 14">
              <a:extLst>
                <a:ext uri="{FF2B5EF4-FFF2-40B4-BE49-F238E27FC236}">
                  <a16:creationId xmlns:a16="http://schemas.microsoft.com/office/drawing/2014/main" id="{80FC955D-7D6B-494F-8366-DF0EE32DE05C}"/>
                </a:ext>
              </a:extLst>
            </p:cNvPr>
            <p:cNvSpPr/>
            <p:nvPr/>
          </p:nvSpPr>
          <p:spPr>
            <a:xfrm>
              <a:off x="279400" y="1949939"/>
              <a:ext cx="4356100" cy="749300"/>
            </a:xfrm>
            <a:prstGeom prst="flowChartAlternateProcess">
              <a:avLst/>
            </a:prstGeom>
            <a:solidFill>
              <a:schemeClr val="accent1">
                <a:lumMod val="20000"/>
                <a:lumOff val="80000"/>
              </a:schemeClr>
            </a:solidFill>
            <a:ln>
              <a:noFill/>
            </a:ln>
            <a:effectLst>
              <a:glow rad="635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Abstract</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23" name="Oval 22">
              <a:extLst>
                <a:ext uri="{FF2B5EF4-FFF2-40B4-BE49-F238E27FC236}">
                  <a16:creationId xmlns:a16="http://schemas.microsoft.com/office/drawing/2014/main" id="{168962AB-9714-4ED0-BDDB-3E5E9E009DE2}"/>
                </a:ext>
              </a:extLst>
            </p:cNvPr>
            <p:cNvSpPr/>
            <p:nvPr/>
          </p:nvSpPr>
          <p:spPr>
            <a:xfrm>
              <a:off x="492125" y="2042496"/>
              <a:ext cx="685800" cy="590109"/>
            </a:xfrm>
            <a:prstGeom prst="ellipse">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F6C266F1-9D55-414C-9C1B-E602775BE066}"/>
                </a:ext>
              </a:extLst>
            </p:cNvPr>
            <p:cNvSpPr/>
            <p:nvPr/>
          </p:nvSpPr>
          <p:spPr>
            <a:xfrm>
              <a:off x="582613" y="2188778"/>
              <a:ext cx="438150" cy="341049"/>
            </a:xfrm>
            <a:prstGeom prst="ellipse">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 name="Group 10">
            <a:extLst>
              <a:ext uri="{FF2B5EF4-FFF2-40B4-BE49-F238E27FC236}">
                <a16:creationId xmlns:a16="http://schemas.microsoft.com/office/drawing/2014/main" id="{EC57CEEE-74C4-4694-A7D6-DB92B17A4C1E}"/>
              </a:ext>
            </a:extLst>
          </p:cNvPr>
          <p:cNvGrpSpPr/>
          <p:nvPr/>
        </p:nvGrpSpPr>
        <p:grpSpPr>
          <a:xfrm>
            <a:off x="260349" y="5276821"/>
            <a:ext cx="5050913" cy="749300"/>
            <a:chOff x="260349" y="5276821"/>
            <a:chExt cx="5050913" cy="749300"/>
          </a:xfrm>
        </p:grpSpPr>
        <p:sp>
          <p:nvSpPr>
            <p:cNvPr id="14" name="Flowchart: Alternate Process 13">
              <a:extLst>
                <a:ext uri="{FF2B5EF4-FFF2-40B4-BE49-F238E27FC236}">
                  <a16:creationId xmlns:a16="http://schemas.microsoft.com/office/drawing/2014/main" id="{3DF7C243-4615-4331-B3A4-216F97523738}"/>
                </a:ext>
              </a:extLst>
            </p:cNvPr>
            <p:cNvSpPr/>
            <p:nvPr/>
          </p:nvSpPr>
          <p:spPr>
            <a:xfrm>
              <a:off x="260349" y="5276821"/>
              <a:ext cx="5050913" cy="749300"/>
            </a:xfrm>
            <a:prstGeom prst="flowChartAlternateProcess">
              <a:avLst/>
            </a:prstGeom>
            <a:solidFill>
              <a:schemeClr val="accent1">
                <a:lumMod val="20000"/>
                <a:lumOff val="80000"/>
              </a:schemeClr>
            </a:solidFill>
            <a:ln>
              <a:noFill/>
            </a:ln>
            <a:effectLst>
              <a:glow rad="635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Survey of existing system</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27" name="Oval 26">
              <a:extLst>
                <a:ext uri="{FF2B5EF4-FFF2-40B4-BE49-F238E27FC236}">
                  <a16:creationId xmlns:a16="http://schemas.microsoft.com/office/drawing/2014/main" id="{C7769E44-00C8-4FBE-8F7D-9EDB1A39A13F}"/>
                </a:ext>
              </a:extLst>
            </p:cNvPr>
            <p:cNvSpPr/>
            <p:nvPr/>
          </p:nvSpPr>
          <p:spPr>
            <a:xfrm>
              <a:off x="334092" y="5360661"/>
              <a:ext cx="685800" cy="590109"/>
            </a:xfrm>
            <a:prstGeom prst="ellipse">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E41A1DCC-AA9F-4895-85F7-2CF8747BAA90}"/>
                </a:ext>
              </a:extLst>
            </p:cNvPr>
            <p:cNvSpPr/>
            <p:nvPr/>
          </p:nvSpPr>
          <p:spPr>
            <a:xfrm>
              <a:off x="419861" y="5480946"/>
              <a:ext cx="438150" cy="341049"/>
            </a:xfrm>
            <a:prstGeom prst="ellipse">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a:extLst>
              <a:ext uri="{FF2B5EF4-FFF2-40B4-BE49-F238E27FC236}">
                <a16:creationId xmlns:a16="http://schemas.microsoft.com/office/drawing/2014/main" id="{086A1867-62EF-4165-8D22-C11E84AB051E}"/>
              </a:ext>
            </a:extLst>
          </p:cNvPr>
          <p:cNvGrpSpPr/>
          <p:nvPr/>
        </p:nvGrpSpPr>
        <p:grpSpPr>
          <a:xfrm>
            <a:off x="6086988" y="1605251"/>
            <a:ext cx="4984748" cy="749300"/>
            <a:chOff x="6086988" y="1605251"/>
            <a:chExt cx="4984748" cy="749300"/>
          </a:xfrm>
        </p:grpSpPr>
        <p:sp>
          <p:nvSpPr>
            <p:cNvPr id="19" name="Flowchart: Alternate Process 18">
              <a:extLst>
                <a:ext uri="{FF2B5EF4-FFF2-40B4-BE49-F238E27FC236}">
                  <a16:creationId xmlns:a16="http://schemas.microsoft.com/office/drawing/2014/main" id="{8C9BF63F-B64B-4142-8CD2-D694B2C151AC}"/>
                </a:ext>
              </a:extLst>
            </p:cNvPr>
            <p:cNvSpPr/>
            <p:nvPr/>
          </p:nvSpPr>
          <p:spPr>
            <a:xfrm>
              <a:off x="6086988" y="1605251"/>
              <a:ext cx="4984748" cy="749300"/>
            </a:xfrm>
            <a:prstGeom prst="flowChartAlternateProcess">
              <a:avLst/>
            </a:prstGeom>
            <a:solidFill>
              <a:schemeClr val="accent1">
                <a:lumMod val="20000"/>
                <a:lumOff val="80000"/>
              </a:schemeClr>
            </a:solidFill>
            <a:ln>
              <a:noFill/>
            </a:ln>
            <a:effectLst>
              <a:glow rad="635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Objectives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9DBD1F03-34A9-485E-B04A-015DA3365E8F}"/>
                </a:ext>
              </a:extLst>
            </p:cNvPr>
            <p:cNvSpPr/>
            <p:nvPr/>
          </p:nvSpPr>
          <p:spPr>
            <a:xfrm>
              <a:off x="6164634" y="1646562"/>
              <a:ext cx="685800" cy="590109"/>
            </a:xfrm>
            <a:prstGeom prst="ellipse">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105115AF-8CEE-4892-B85B-ABBDC12C504F}"/>
                </a:ext>
              </a:extLst>
            </p:cNvPr>
            <p:cNvSpPr/>
            <p:nvPr/>
          </p:nvSpPr>
          <p:spPr>
            <a:xfrm>
              <a:off x="6272584" y="1784053"/>
              <a:ext cx="438150" cy="341049"/>
            </a:xfrm>
            <a:prstGeom prst="ellipse">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a:extLst>
              <a:ext uri="{FF2B5EF4-FFF2-40B4-BE49-F238E27FC236}">
                <a16:creationId xmlns:a16="http://schemas.microsoft.com/office/drawing/2014/main" id="{212804D6-8FFE-4097-8BCE-3219B20B860E}"/>
              </a:ext>
            </a:extLst>
          </p:cNvPr>
          <p:cNvGrpSpPr/>
          <p:nvPr/>
        </p:nvGrpSpPr>
        <p:grpSpPr>
          <a:xfrm>
            <a:off x="6082595" y="2688236"/>
            <a:ext cx="4965699" cy="749300"/>
            <a:chOff x="6082595" y="2688236"/>
            <a:chExt cx="4965699" cy="749300"/>
          </a:xfrm>
        </p:grpSpPr>
        <p:sp>
          <p:nvSpPr>
            <p:cNvPr id="20" name="Flowchart: Alternate Process 19">
              <a:extLst>
                <a:ext uri="{FF2B5EF4-FFF2-40B4-BE49-F238E27FC236}">
                  <a16:creationId xmlns:a16="http://schemas.microsoft.com/office/drawing/2014/main" id="{1D9E9365-E21E-4715-BBDD-AD75138F5FFE}"/>
                </a:ext>
              </a:extLst>
            </p:cNvPr>
            <p:cNvSpPr/>
            <p:nvPr/>
          </p:nvSpPr>
          <p:spPr>
            <a:xfrm>
              <a:off x="6082595" y="2688236"/>
              <a:ext cx="4965699" cy="749300"/>
            </a:xfrm>
            <a:prstGeom prst="flowChartAlternateProcess">
              <a:avLst/>
            </a:prstGeom>
            <a:solidFill>
              <a:schemeClr val="accent1">
                <a:lumMod val="20000"/>
                <a:lumOff val="80000"/>
              </a:schemeClr>
            </a:solidFill>
            <a:ln>
              <a:noFill/>
            </a:ln>
            <a:effectLst>
              <a:glow rad="635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Requirement analysis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8036621F-2FC1-4CD3-8BD1-4858413F19A9}"/>
                </a:ext>
              </a:extLst>
            </p:cNvPr>
            <p:cNvSpPr/>
            <p:nvPr/>
          </p:nvSpPr>
          <p:spPr>
            <a:xfrm>
              <a:off x="6164634" y="2779314"/>
              <a:ext cx="685800" cy="590109"/>
            </a:xfrm>
            <a:prstGeom prst="ellipse">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60F8935B-3B66-4F37-8DBA-7F031F2D8239}"/>
                </a:ext>
              </a:extLst>
            </p:cNvPr>
            <p:cNvSpPr/>
            <p:nvPr/>
          </p:nvSpPr>
          <p:spPr>
            <a:xfrm>
              <a:off x="6288459" y="2937186"/>
              <a:ext cx="438150" cy="341049"/>
            </a:xfrm>
            <a:prstGeom prst="ellipse">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 name="Group 36">
            <a:extLst>
              <a:ext uri="{FF2B5EF4-FFF2-40B4-BE49-F238E27FC236}">
                <a16:creationId xmlns:a16="http://schemas.microsoft.com/office/drawing/2014/main" id="{BAF90C13-0046-4B16-B0A2-CFD94BDA1C2C}"/>
              </a:ext>
            </a:extLst>
          </p:cNvPr>
          <p:cNvGrpSpPr/>
          <p:nvPr/>
        </p:nvGrpSpPr>
        <p:grpSpPr>
          <a:xfrm>
            <a:off x="6164634" y="4001596"/>
            <a:ext cx="4907102" cy="749300"/>
            <a:chOff x="6164634" y="4001596"/>
            <a:chExt cx="4907102" cy="749300"/>
          </a:xfrm>
        </p:grpSpPr>
        <p:sp>
          <p:nvSpPr>
            <p:cNvPr id="22" name="Flowchart: Alternate Process 21">
              <a:extLst>
                <a:ext uri="{FF2B5EF4-FFF2-40B4-BE49-F238E27FC236}">
                  <a16:creationId xmlns:a16="http://schemas.microsoft.com/office/drawing/2014/main" id="{7EBA6724-8497-4193-A002-FE6007C95386}"/>
                </a:ext>
              </a:extLst>
            </p:cNvPr>
            <p:cNvSpPr/>
            <p:nvPr/>
          </p:nvSpPr>
          <p:spPr>
            <a:xfrm>
              <a:off x="6164634" y="4001596"/>
              <a:ext cx="4907102" cy="749300"/>
            </a:xfrm>
            <a:prstGeom prst="flowChartAlternateProcess">
              <a:avLst/>
            </a:prstGeom>
            <a:solidFill>
              <a:schemeClr val="accent1">
                <a:lumMod val="20000"/>
                <a:lumOff val="80000"/>
              </a:schemeClr>
            </a:solidFill>
            <a:ln>
              <a:noFill/>
            </a:ln>
            <a:effectLst>
              <a:glow rad="635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Solution Proposed</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4A0ABB9C-0545-4BAB-8B3A-6A4B352BBF76}"/>
                </a:ext>
              </a:extLst>
            </p:cNvPr>
            <p:cNvSpPr/>
            <p:nvPr/>
          </p:nvSpPr>
          <p:spPr>
            <a:xfrm>
              <a:off x="6272584" y="4081190"/>
              <a:ext cx="685800" cy="590109"/>
            </a:xfrm>
            <a:prstGeom prst="ellipse">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0C1D4317-3223-43C7-8F0C-45C39DB52EEC}"/>
                </a:ext>
              </a:extLst>
            </p:cNvPr>
            <p:cNvSpPr/>
            <p:nvPr/>
          </p:nvSpPr>
          <p:spPr>
            <a:xfrm>
              <a:off x="6412284" y="4199524"/>
              <a:ext cx="438150" cy="341049"/>
            </a:xfrm>
            <a:prstGeom prst="ellipse">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9" name="Group 38">
            <a:extLst>
              <a:ext uri="{FF2B5EF4-FFF2-40B4-BE49-F238E27FC236}">
                <a16:creationId xmlns:a16="http://schemas.microsoft.com/office/drawing/2014/main" id="{DD1DFDAE-9320-41FB-B7D4-9D27E4029EF0}"/>
              </a:ext>
            </a:extLst>
          </p:cNvPr>
          <p:cNvGrpSpPr/>
          <p:nvPr/>
        </p:nvGrpSpPr>
        <p:grpSpPr>
          <a:xfrm>
            <a:off x="269874" y="2674808"/>
            <a:ext cx="4965699" cy="749300"/>
            <a:chOff x="279400" y="1949939"/>
            <a:chExt cx="4356100" cy="749300"/>
          </a:xfrm>
        </p:grpSpPr>
        <p:sp>
          <p:nvSpPr>
            <p:cNvPr id="40" name="Flowchart: Alternate Process 39">
              <a:extLst>
                <a:ext uri="{FF2B5EF4-FFF2-40B4-BE49-F238E27FC236}">
                  <a16:creationId xmlns:a16="http://schemas.microsoft.com/office/drawing/2014/main" id="{8F05D4B6-B391-4307-8F7B-78A8F566CDE3}"/>
                </a:ext>
              </a:extLst>
            </p:cNvPr>
            <p:cNvSpPr/>
            <p:nvPr/>
          </p:nvSpPr>
          <p:spPr>
            <a:xfrm>
              <a:off x="279400" y="1949939"/>
              <a:ext cx="4356100" cy="749300"/>
            </a:xfrm>
            <a:prstGeom prst="flowChartAlternateProcess">
              <a:avLst/>
            </a:prstGeom>
            <a:solidFill>
              <a:schemeClr val="accent1">
                <a:lumMod val="20000"/>
                <a:lumOff val="80000"/>
              </a:schemeClr>
            </a:solidFill>
            <a:ln>
              <a:noFill/>
            </a:ln>
            <a:effectLst>
              <a:glow rad="635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Introduction</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1" name="Oval 40">
              <a:extLst>
                <a:ext uri="{FF2B5EF4-FFF2-40B4-BE49-F238E27FC236}">
                  <a16:creationId xmlns:a16="http://schemas.microsoft.com/office/drawing/2014/main" id="{8074F0FD-9BDA-4CA5-B604-66B5115434EF}"/>
                </a:ext>
              </a:extLst>
            </p:cNvPr>
            <p:cNvSpPr/>
            <p:nvPr/>
          </p:nvSpPr>
          <p:spPr>
            <a:xfrm>
              <a:off x="435057" y="2029534"/>
              <a:ext cx="685800" cy="590109"/>
            </a:xfrm>
            <a:prstGeom prst="ellipse">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EF1C7966-F15F-42DB-BD5B-E49EADF7E3EA}"/>
                </a:ext>
              </a:extLst>
            </p:cNvPr>
            <p:cNvSpPr/>
            <p:nvPr/>
          </p:nvSpPr>
          <p:spPr>
            <a:xfrm>
              <a:off x="548623" y="2153867"/>
              <a:ext cx="438150" cy="341049"/>
            </a:xfrm>
            <a:prstGeom prst="ellipse">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3" name="Group 42">
            <a:extLst>
              <a:ext uri="{FF2B5EF4-FFF2-40B4-BE49-F238E27FC236}">
                <a16:creationId xmlns:a16="http://schemas.microsoft.com/office/drawing/2014/main" id="{E0A77B3D-D67E-4CC4-943D-9805D6D54C80}"/>
              </a:ext>
            </a:extLst>
          </p:cNvPr>
          <p:cNvGrpSpPr/>
          <p:nvPr/>
        </p:nvGrpSpPr>
        <p:grpSpPr>
          <a:xfrm>
            <a:off x="194186" y="4100056"/>
            <a:ext cx="5050913" cy="749300"/>
            <a:chOff x="213237" y="2791796"/>
            <a:chExt cx="4356100" cy="749300"/>
          </a:xfrm>
        </p:grpSpPr>
        <p:sp>
          <p:nvSpPr>
            <p:cNvPr id="44" name="Flowchart: Alternate Process 43">
              <a:extLst>
                <a:ext uri="{FF2B5EF4-FFF2-40B4-BE49-F238E27FC236}">
                  <a16:creationId xmlns:a16="http://schemas.microsoft.com/office/drawing/2014/main" id="{45FB1962-FEC8-4185-83E7-C83DD608B89A}"/>
                </a:ext>
              </a:extLst>
            </p:cNvPr>
            <p:cNvSpPr/>
            <p:nvPr/>
          </p:nvSpPr>
          <p:spPr>
            <a:xfrm>
              <a:off x="213237" y="2791796"/>
              <a:ext cx="4356100" cy="749300"/>
            </a:xfrm>
            <a:prstGeom prst="flowChartAlternateProcess">
              <a:avLst/>
            </a:prstGeom>
            <a:solidFill>
              <a:schemeClr val="accent1">
                <a:lumMod val="20000"/>
                <a:lumOff val="80000"/>
              </a:schemeClr>
            </a:solidFill>
            <a:ln>
              <a:noFill/>
            </a:ln>
            <a:effectLst>
              <a:glow rad="635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Problem statement</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5" name="Oval 44">
              <a:extLst>
                <a:ext uri="{FF2B5EF4-FFF2-40B4-BE49-F238E27FC236}">
                  <a16:creationId xmlns:a16="http://schemas.microsoft.com/office/drawing/2014/main" id="{2AA8CD15-4EF9-45A5-A549-BF4F8B0DE741}"/>
                </a:ext>
              </a:extLst>
            </p:cNvPr>
            <p:cNvSpPr/>
            <p:nvPr/>
          </p:nvSpPr>
          <p:spPr>
            <a:xfrm>
              <a:off x="286728" y="2874318"/>
              <a:ext cx="685800" cy="590109"/>
            </a:xfrm>
            <a:prstGeom prst="ellipse">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F2797697-67DC-48DE-A523-695462DB3091}"/>
                </a:ext>
              </a:extLst>
            </p:cNvPr>
            <p:cNvSpPr/>
            <p:nvPr/>
          </p:nvSpPr>
          <p:spPr>
            <a:xfrm>
              <a:off x="386628" y="2989725"/>
              <a:ext cx="438150" cy="341049"/>
            </a:xfrm>
            <a:prstGeom prst="ellipse">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8" name="Group 47">
            <a:extLst>
              <a:ext uri="{FF2B5EF4-FFF2-40B4-BE49-F238E27FC236}">
                <a16:creationId xmlns:a16="http://schemas.microsoft.com/office/drawing/2014/main" id="{71AB49CB-5270-4263-B84D-D73C552E2673}"/>
              </a:ext>
            </a:extLst>
          </p:cNvPr>
          <p:cNvGrpSpPr/>
          <p:nvPr/>
        </p:nvGrpSpPr>
        <p:grpSpPr>
          <a:xfrm>
            <a:off x="6111893" y="5276821"/>
            <a:ext cx="4907102" cy="749300"/>
            <a:chOff x="6164634" y="4001596"/>
            <a:chExt cx="4907102" cy="749300"/>
          </a:xfrm>
        </p:grpSpPr>
        <p:sp>
          <p:nvSpPr>
            <p:cNvPr id="51" name="Flowchart: Alternate Process 50">
              <a:extLst>
                <a:ext uri="{FF2B5EF4-FFF2-40B4-BE49-F238E27FC236}">
                  <a16:creationId xmlns:a16="http://schemas.microsoft.com/office/drawing/2014/main" id="{3A89D9D1-AFD6-4D10-89A2-E0E65E1AB496}"/>
                </a:ext>
              </a:extLst>
            </p:cNvPr>
            <p:cNvSpPr/>
            <p:nvPr/>
          </p:nvSpPr>
          <p:spPr>
            <a:xfrm>
              <a:off x="6164634" y="4001596"/>
              <a:ext cx="4907102" cy="749300"/>
            </a:xfrm>
            <a:prstGeom prst="flowChartAlternateProcess">
              <a:avLst/>
            </a:prstGeom>
            <a:solidFill>
              <a:schemeClr val="accent1">
                <a:lumMod val="20000"/>
                <a:lumOff val="80000"/>
              </a:schemeClr>
            </a:solidFill>
            <a:ln>
              <a:noFill/>
            </a:ln>
            <a:effectLst>
              <a:glow rad="635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Outcomes and limitations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52" name="Oval 51">
              <a:extLst>
                <a:ext uri="{FF2B5EF4-FFF2-40B4-BE49-F238E27FC236}">
                  <a16:creationId xmlns:a16="http://schemas.microsoft.com/office/drawing/2014/main" id="{A12DAEFF-A036-4E74-9C8B-EC8D022B50CA}"/>
                </a:ext>
              </a:extLst>
            </p:cNvPr>
            <p:cNvSpPr/>
            <p:nvPr/>
          </p:nvSpPr>
          <p:spPr>
            <a:xfrm>
              <a:off x="6272584" y="4081190"/>
              <a:ext cx="685800" cy="590109"/>
            </a:xfrm>
            <a:prstGeom prst="ellipse">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49E09A25-37A7-4F8B-89B8-06631E9D88B7}"/>
                </a:ext>
              </a:extLst>
            </p:cNvPr>
            <p:cNvSpPr/>
            <p:nvPr/>
          </p:nvSpPr>
          <p:spPr>
            <a:xfrm>
              <a:off x="6412284" y="4199524"/>
              <a:ext cx="438150" cy="341049"/>
            </a:xfrm>
            <a:prstGeom prst="ellipse">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anim calcmode="lin" valueType="num">
                                      <p:cBhvr>
                                        <p:cTn id="21" dur="500" fill="hold"/>
                                        <p:tgtEl>
                                          <p:spTgt spid="43"/>
                                        </p:tgtEl>
                                        <p:attrNameLst>
                                          <p:attrName>ppt_w</p:attrName>
                                        </p:attrNameLst>
                                      </p:cBhvr>
                                      <p:tavLst>
                                        <p:tav tm="0">
                                          <p:val>
                                            <p:fltVal val="0"/>
                                          </p:val>
                                        </p:tav>
                                        <p:tav tm="100000">
                                          <p:val>
                                            <p:strVal val="#ppt_w"/>
                                          </p:val>
                                        </p:tav>
                                      </p:tavLst>
                                    </p:anim>
                                    <p:anim calcmode="lin" valueType="num">
                                      <p:cBhvr>
                                        <p:cTn id="22" dur="500" fill="hold"/>
                                        <p:tgtEl>
                                          <p:spTgt spid="43"/>
                                        </p:tgtEl>
                                        <p:attrNameLst>
                                          <p:attrName>ppt_h</p:attrName>
                                        </p:attrNameLst>
                                      </p:cBhvr>
                                      <p:tavLst>
                                        <p:tav tm="0">
                                          <p:val>
                                            <p:fltVal val="0"/>
                                          </p:val>
                                        </p:tav>
                                        <p:tav tm="100000">
                                          <p:val>
                                            <p:strVal val="#ppt_h"/>
                                          </p:val>
                                        </p:tav>
                                      </p:tavLst>
                                    </p:anim>
                                    <p:animEffect transition="in" filter="fade">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ppt_w</p:attrName>
                                        </p:attrNameLst>
                                      </p:cBhvr>
                                      <p:tavLst>
                                        <p:tav tm="0">
                                          <p:val>
                                            <p:fltVal val="0"/>
                                          </p:val>
                                        </p:tav>
                                        <p:tav tm="100000">
                                          <p:val>
                                            <p:strVal val="#ppt_w"/>
                                          </p:val>
                                        </p:tav>
                                      </p:tavLst>
                                    </p:anim>
                                    <p:anim calcmode="lin" valueType="num">
                                      <p:cBhvr>
                                        <p:cTn id="50" dur="500" fill="hold"/>
                                        <p:tgtEl>
                                          <p:spTgt spid="37"/>
                                        </p:tgtEl>
                                        <p:attrNameLst>
                                          <p:attrName>ppt_h</p:attrName>
                                        </p:attrNameLst>
                                      </p:cBhvr>
                                      <p:tavLst>
                                        <p:tav tm="0">
                                          <p:val>
                                            <p:fltVal val="0"/>
                                          </p:val>
                                        </p:tav>
                                        <p:tav tm="100000">
                                          <p:val>
                                            <p:strVal val="#ppt_h"/>
                                          </p:val>
                                        </p:tav>
                                      </p:tavLst>
                                    </p:anim>
                                    <p:animEffect transition="in" filter="fade">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48"/>
                                        </p:tgtEl>
                                        <p:attrNameLst>
                                          <p:attrName>style.visibility</p:attrName>
                                        </p:attrNameLst>
                                      </p:cBhvr>
                                      <p:to>
                                        <p:strVal val="visible"/>
                                      </p:to>
                                    </p:set>
                                    <p:anim calcmode="lin" valueType="num">
                                      <p:cBhvr>
                                        <p:cTn id="56" dur="500" fill="hold"/>
                                        <p:tgtEl>
                                          <p:spTgt spid="48"/>
                                        </p:tgtEl>
                                        <p:attrNameLst>
                                          <p:attrName>ppt_w</p:attrName>
                                        </p:attrNameLst>
                                      </p:cBhvr>
                                      <p:tavLst>
                                        <p:tav tm="0">
                                          <p:val>
                                            <p:fltVal val="0"/>
                                          </p:val>
                                        </p:tav>
                                        <p:tav tm="100000">
                                          <p:val>
                                            <p:strVal val="#ppt_w"/>
                                          </p:val>
                                        </p:tav>
                                      </p:tavLst>
                                    </p:anim>
                                    <p:anim calcmode="lin" valueType="num">
                                      <p:cBhvr>
                                        <p:cTn id="57" dur="500" fill="hold"/>
                                        <p:tgtEl>
                                          <p:spTgt spid="48"/>
                                        </p:tgtEl>
                                        <p:attrNameLst>
                                          <p:attrName>ppt_h</p:attrName>
                                        </p:attrNameLst>
                                      </p:cBhvr>
                                      <p:tavLst>
                                        <p:tav tm="0">
                                          <p:val>
                                            <p:fltVal val="0"/>
                                          </p:val>
                                        </p:tav>
                                        <p:tav tm="100000">
                                          <p:val>
                                            <p:strVal val="#ppt_h"/>
                                          </p:val>
                                        </p:tav>
                                      </p:tavLst>
                                    </p:anim>
                                    <p:animEffect transition="in" filter="fade">
                                      <p:cBhvr>
                                        <p:cTn id="5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Calibri"/>
              <a:buNone/>
            </a:pPr>
            <a:r>
              <a:rPr lang="en-US"/>
              <a:t>Abstract</a:t>
            </a:r>
            <a:endParaRPr/>
          </a:p>
        </p:txBody>
      </p:sp>
      <p:sp>
        <p:nvSpPr>
          <p:cNvPr id="146" name="Google Shape;146;p2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5 August 2021</a:t>
            </a:r>
            <a:endParaRPr/>
          </a:p>
        </p:txBody>
      </p:sp>
      <p:sp>
        <p:nvSpPr>
          <p:cNvPr id="147" name="Google Shape;147;p2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48" name="Google Shape;148;p2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endParaRPr/>
          </a:p>
        </p:txBody>
      </p:sp>
      <p:sp>
        <p:nvSpPr>
          <p:cNvPr id="2" name="Rectangle: Rounded Corners 1">
            <a:extLst>
              <a:ext uri="{FF2B5EF4-FFF2-40B4-BE49-F238E27FC236}">
                <a16:creationId xmlns:a16="http://schemas.microsoft.com/office/drawing/2014/main" id="{34F73EA6-39E5-4F29-9EE5-DD4F96F4862D}"/>
              </a:ext>
            </a:extLst>
          </p:cNvPr>
          <p:cNvSpPr/>
          <p:nvPr/>
        </p:nvSpPr>
        <p:spPr>
          <a:xfrm>
            <a:off x="1314450" y="2128838"/>
            <a:ext cx="10058399" cy="3086100"/>
          </a:xfrm>
          <a:prstGeom prst="roundRect">
            <a:avLst>
              <a:gd name="adj" fmla="val 17130"/>
            </a:avLst>
          </a:prstGeom>
          <a:gradFill flip="none" rotWithShape="1">
            <a:gsLst>
              <a:gs pos="0">
                <a:schemeClr val="bg2">
                  <a:lumMod val="20000"/>
                  <a:lumOff val="80000"/>
                  <a:shade val="30000"/>
                  <a:satMod val="115000"/>
                </a:schemeClr>
              </a:gs>
              <a:gs pos="50000">
                <a:schemeClr val="bg2">
                  <a:lumMod val="20000"/>
                  <a:lumOff val="80000"/>
                  <a:shade val="67500"/>
                  <a:satMod val="115000"/>
                </a:schemeClr>
              </a:gs>
              <a:gs pos="100000">
                <a:schemeClr val="bg2">
                  <a:lumMod val="20000"/>
                  <a:lumOff val="80000"/>
                  <a:shade val="100000"/>
                  <a:satMod val="115000"/>
                </a:scheme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latin typeface="Calibri" panose="020F0502020204030204" pitchFamily="34" charset="0"/>
                <a:cs typeface="Calibri" panose="020F0502020204030204" pitchFamily="34" charset="0"/>
              </a:rPr>
              <a:t>The system proposed here signifies Vegan food delivery process .This system will allow restaurants to quickly and easily manage an online menu which customers can browse and use to place orders with just a few clicks. The system then relays these orders to restaurant’s employees through an easy to navigate graphical interface for efficient processing.</a:t>
            </a:r>
          </a:p>
          <a:p>
            <a:pPr algn="ctr"/>
            <a:endParaRPr lang="en-IN"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Calibri"/>
              <a:buNone/>
            </a:pPr>
            <a:r>
              <a:rPr lang="en-US" dirty="0"/>
              <a:t>Introduction </a:t>
            </a:r>
            <a:endParaRPr dirty="0"/>
          </a:p>
        </p:txBody>
      </p:sp>
      <p:sp>
        <p:nvSpPr>
          <p:cNvPr id="155" name="Google Shape;155;p2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5 August 2021</a:t>
            </a:r>
            <a:endParaRPr/>
          </a:p>
        </p:txBody>
      </p:sp>
      <p:sp>
        <p:nvSpPr>
          <p:cNvPr id="156" name="Google Shape;156;p2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57" name="Google Shape;157;p2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endParaRPr/>
          </a:p>
        </p:txBody>
      </p:sp>
      <p:grpSp>
        <p:nvGrpSpPr>
          <p:cNvPr id="8" name="Group 7">
            <a:extLst>
              <a:ext uri="{FF2B5EF4-FFF2-40B4-BE49-F238E27FC236}">
                <a16:creationId xmlns:a16="http://schemas.microsoft.com/office/drawing/2014/main" id="{9422D78A-81CF-4CFD-81BF-18438E92BB47}"/>
              </a:ext>
            </a:extLst>
          </p:cNvPr>
          <p:cNvGrpSpPr/>
          <p:nvPr/>
        </p:nvGrpSpPr>
        <p:grpSpPr>
          <a:xfrm>
            <a:off x="3843338" y="1418447"/>
            <a:ext cx="8185530" cy="1383142"/>
            <a:chOff x="831392" y="1589232"/>
            <a:chExt cx="5917002" cy="1706584"/>
          </a:xfrm>
        </p:grpSpPr>
        <p:sp>
          <p:nvSpPr>
            <p:cNvPr id="2" name="Flowchart: Stored Data 1">
              <a:extLst>
                <a:ext uri="{FF2B5EF4-FFF2-40B4-BE49-F238E27FC236}">
                  <a16:creationId xmlns:a16="http://schemas.microsoft.com/office/drawing/2014/main" id="{7FCCB7E6-B56A-4F30-92CB-6322445EEC51}"/>
                </a:ext>
              </a:extLst>
            </p:cNvPr>
            <p:cNvSpPr/>
            <p:nvPr/>
          </p:nvSpPr>
          <p:spPr>
            <a:xfrm>
              <a:off x="831392" y="1589232"/>
              <a:ext cx="5773569" cy="1706584"/>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dirty="0">
                  <a:solidFill>
                    <a:schemeClr val="tx1"/>
                  </a:solidFill>
                  <a:latin typeface="Sylfaen" panose="010A0502050306030303" pitchFamily="18" charset="0"/>
                </a:rPr>
                <a:t>The food industry is highly </a:t>
              </a:r>
              <a:r>
                <a:rPr lang="en-US" sz="1800" dirty="0" err="1">
                  <a:solidFill>
                    <a:schemeClr val="tx1"/>
                  </a:solidFill>
                  <a:latin typeface="Sylfaen" panose="010A0502050306030303" pitchFamily="18" charset="0"/>
                </a:rPr>
                <a:t>labour</a:t>
              </a:r>
              <a:r>
                <a:rPr lang="en-US" sz="1800" dirty="0">
                  <a:solidFill>
                    <a:schemeClr val="tx1"/>
                  </a:solidFill>
                  <a:latin typeface="Sylfaen" panose="010A0502050306030303" pitchFamily="18" charset="0"/>
                </a:rPr>
                <a:t> intensive and the biggest expense in the food industry is the cost of employing the right kind of people to do the work. </a:t>
              </a:r>
            </a:p>
            <a:p>
              <a:pPr algn="ctr"/>
              <a:endParaRPr lang="en-IN" dirty="0"/>
            </a:p>
          </p:txBody>
        </p:sp>
        <p:sp>
          <p:nvSpPr>
            <p:cNvPr id="6" name="Flowchart: Connector 5">
              <a:extLst>
                <a:ext uri="{FF2B5EF4-FFF2-40B4-BE49-F238E27FC236}">
                  <a16:creationId xmlns:a16="http://schemas.microsoft.com/office/drawing/2014/main" id="{E6399425-3E91-4216-AC15-3AA2725E22FA}"/>
                </a:ext>
              </a:extLst>
            </p:cNvPr>
            <p:cNvSpPr/>
            <p:nvPr/>
          </p:nvSpPr>
          <p:spPr>
            <a:xfrm>
              <a:off x="5867592" y="1815148"/>
              <a:ext cx="880802" cy="1254752"/>
            </a:xfrm>
            <a:prstGeom prst="flowChartConnector">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Flowchart: Connector 6">
              <a:extLst>
                <a:ext uri="{FF2B5EF4-FFF2-40B4-BE49-F238E27FC236}">
                  <a16:creationId xmlns:a16="http://schemas.microsoft.com/office/drawing/2014/main" id="{C01F9CF2-B7E5-4D34-8135-BEE59722887B}"/>
                </a:ext>
              </a:extLst>
            </p:cNvPr>
            <p:cNvSpPr/>
            <p:nvPr/>
          </p:nvSpPr>
          <p:spPr>
            <a:xfrm>
              <a:off x="6080206" y="2121055"/>
              <a:ext cx="455574" cy="6429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 name="Group 25">
            <a:extLst>
              <a:ext uri="{FF2B5EF4-FFF2-40B4-BE49-F238E27FC236}">
                <a16:creationId xmlns:a16="http://schemas.microsoft.com/office/drawing/2014/main" id="{4E73CF63-569E-4F32-B069-EC0E0D03A243}"/>
              </a:ext>
            </a:extLst>
          </p:cNvPr>
          <p:cNvGrpSpPr/>
          <p:nvPr/>
        </p:nvGrpSpPr>
        <p:grpSpPr>
          <a:xfrm>
            <a:off x="-1" y="3014664"/>
            <a:ext cx="8372475" cy="1383142"/>
            <a:chOff x="831392" y="1556554"/>
            <a:chExt cx="5917002" cy="1941120"/>
          </a:xfrm>
        </p:grpSpPr>
        <p:sp>
          <p:nvSpPr>
            <p:cNvPr id="27" name="Flowchart: Stored Data 26">
              <a:extLst>
                <a:ext uri="{FF2B5EF4-FFF2-40B4-BE49-F238E27FC236}">
                  <a16:creationId xmlns:a16="http://schemas.microsoft.com/office/drawing/2014/main" id="{2BE1D72A-5FA6-40C4-ACB8-6652903BA6F6}"/>
                </a:ext>
              </a:extLst>
            </p:cNvPr>
            <p:cNvSpPr/>
            <p:nvPr/>
          </p:nvSpPr>
          <p:spPr>
            <a:xfrm>
              <a:off x="831392" y="1556554"/>
              <a:ext cx="5773569" cy="1941120"/>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800" dirty="0">
                <a:solidFill>
                  <a:schemeClr val="tx1"/>
                </a:solidFill>
                <a:latin typeface="Sylfaen" panose="010A0502050306030303" pitchFamily="18" charset="0"/>
              </a:endParaRPr>
            </a:p>
            <a:p>
              <a:pPr algn="just"/>
              <a:endParaRPr lang="en-US" sz="1800" dirty="0">
                <a:solidFill>
                  <a:schemeClr val="tx1"/>
                </a:solidFill>
                <a:latin typeface="Sylfaen" panose="010A0502050306030303" pitchFamily="18" charset="0"/>
              </a:endParaRPr>
            </a:p>
            <a:p>
              <a:pPr algn="just"/>
              <a:r>
                <a:rPr lang="en-US" sz="1800" dirty="0">
                  <a:solidFill>
                    <a:schemeClr val="tx1"/>
                  </a:solidFill>
                  <a:latin typeface="Sylfaen" panose="010A0502050306030303" pitchFamily="18" charset="0"/>
                </a:rPr>
                <a:t>One of the ways to reduce this expense is to use modern technology to replace some of the jobs done by human beings and make machines do the work. Here we propose an “Online Vegan Food Delivery System”. </a:t>
              </a:r>
            </a:p>
            <a:p>
              <a:pPr algn="just"/>
              <a:endParaRPr lang="en-US" sz="1800" dirty="0">
                <a:solidFill>
                  <a:schemeClr val="tx1"/>
                </a:solidFill>
                <a:latin typeface="Sylfaen" panose="010A0502050306030303" pitchFamily="18" charset="0"/>
              </a:endParaRPr>
            </a:p>
            <a:p>
              <a:pPr algn="ctr"/>
              <a:endParaRPr lang="en-IN" dirty="0"/>
            </a:p>
          </p:txBody>
        </p:sp>
        <p:sp>
          <p:nvSpPr>
            <p:cNvPr id="28" name="Flowchart: Connector 27">
              <a:extLst>
                <a:ext uri="{FF2B5EF4-FFF2-40B4-BE49-F238E27FC236}">
                  <a16:creationId xmlns:a16="http://schemas.microsoft.com/office/drawing/2014/main" id="{8914D370-616C-4D85-80A5-1E4628B2368F}"/>
                </a:ext>
              </a:extLst>
            </p:cNvPr>
            <p:cNvSpPr/>
            <p:nvPr/>
          </p:nvSpPr>
          <p:spPr>
            <a:xfrm>
              <a:off x="5867592" y="1815148"/>
              <a:ext cx="880802" cy="1254752"/>
            </a:xfrm>
            <a:prstGeom prst="flowChartConnector">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Flowchart: Connector 28">
              <a:extLst>
                <a:ext uri="{FF2B5EF4-FFF2-40B4-BE49-F238E27FC236}">
                  <a16:creationId xmlns:a16="http://schemas.microsoft.com/office/drawing/2014/main" id="{0EDD79F2-BAE6-4CAF-8AB7-FE9D27B1164D}"/>
                </a:ext>
              </a:extLst>
            </p:cNvPr>
            <p:cNvSpPr/>
            <p:nvPr/>
          </p:nvSpPr>
          <p:spPr>
            <a:xfrm>
              <a:off x="6080206" y="2121055"/>
              <a:ext cx="455574" cy="6429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0" name="Group 29">
            <a:extLst>
              <a:ext uri="{FF2B5EF4-FFF2-40B4-BE49-F238E27FC236}">
                <a16:creationId xmlns:a16="http://schemas.microsoft.com/office/drawing/2014/main" id="{820F51F8-7518-4950-A499-15C37AC817ED}"/>
              </a:ext>
            </a:extLst>
          </p:cNvPr>
          <p:cNvGrpSpPr/>
          <p:nvPr/>
        </p:nvGrpSpPr>
        <p:grpSpPr>
          <a:xfrm>
            <a:off x="3732166" y="4616619"/>
            <a:ext cx="8296701" cy="1383143"/>
            <a:chOff x="306637" y="1363317"/>
            <a:chExt cx="5934291" cy="1629732"/>
          </a:xfrm>
        </p:grpSpPr>
        <p:sp>
          <p:nvSpPr>
            <p:cNvPr id="31" name="Flowchart: Stored Data 30">
              <a:extLst>
                <a:ext uri="{FF2B5EF4-FFF2-40B4-BE49-F238E27FC236}">
                  <a16:creationId xmlns:a16="http://schemas.microsoft.com/office/drawing/2014/main" id="{771C7FB9-F5BA-433C-8ABC-E0DCCEAD45FC}"/>
                </a:ext>
              </a:extLst>
            </p:cNvPr>
            <p:cNvSpPr/>
            <p:nvPr/>
          </p:nvSpPr>
          <p:spPr>
            <a:xfrm>
              <a:off x="306637" y="1363317"/>
              <a:ext cx="5773569" cy="1629732"/>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800" b="0" i="0" u="none" strike="noStrike" dirty="0">
                <a:solidFill>
                  <a:srgbClr val="000000"/>
                </a:solidFill>
                <a:effectLst/>
                <a:latin typeface="Calibri" panose="020F0502020204030204" pitchFamily="34" charset="0"/>
              </a:endParaRPr>
            </a:p>
            <a:p>
              <a:pPr algn="just"/>
              <a:endParaRPr lang="en-US" sz="1800" dirty="0">
                <a:solidFill>
                  <a:srgbClr val="000000"/>
                </a:solidFill>
                <a:latin typeface="Calibri" panose="020F0502020204030204" pitchFamily="34" charset="0"/>
              </a:endParaRPr>
            </a:p>
            <a:p>
              <a:pPr algn="just"/>
              <a:r>
                <a:rPr lang="en-US" sz="1800" b="0" i="0" u="none" strike="noStrike" dirty="0">
                  <a:solidFill>
                    <a:srgbClr val="000000"/>
                  </a:solidFill>
                  <a:effectLst/>
                  <a:latin typeface="Calibri" panose="020F0502020204030204" pitchFamily="34" charset="0"/>
                </a:rPr>
                <a:t>Through this website one can order various variety of vegan food from some local restaurant and hotels through the use of internet, just by sitting at home or any place. </a:t>
              </a:r>
              <a:endParaRPr lang="en-US" sz="1800" b="0" i="0" u="none" strike="noStrike" dirty="0">
                <a:solidFill>
                  <a:srgbClr val="0070C0"/>
                </a:solidFill>
                <a:effectLst/>
                <a:latin typeface="Noto Sans Symbols"/>
              </a:endParaRPr>
            </a:p>
            <a:p>
              <a:pPr algn="just"/>
              <a:endParaRPr lang="en-US" sz="2400" dirty="0">
                <a:solidFill>
                  <a:schemeClr val="tx1"/>
                </a:solidFill>
                <a:latin typeface="Sylfaen" panose="010A0502050306030303" pitchFamily="18" charset="0"/>
              </a:endParaRPr>
            </a:p>
            <a:p>
              <a:pPr algn="ctr"/>
              <a:endParaRPr lang="en-IN" dirty="0"/>
            </a:p>
          </p:txBody>
        </p:sp>
        <p:sp>
          <p:nvSpPr>
            <p:cNvPr id="32" name="Flowchart: Connector 31">
              <a:extLst>
                <a:ext uri="{FF2B5EF4-FFF2-40B4-BE49-F238E27FC236}">
                  <a16:creationId xmlns:a16="http://schemas.microsoft.com/office/drawing/2014/main" id="{26530AE4-21D6-43FA-B5B3-A0CBCF2112B9}"/>
                </a:ext>
              </a:extLst>
            </p:cNvPr>
            <p:cNvSpPr/>
            <p:nvPr/>
          </p:nvSpPr>
          <p:spPr>
            <a:xfrm>
              <a:off x="5360126" y="1574840"/>
              <a:ext cx="880802" cy="1254752"/>
            </a:xfrm>
            <a:prstGeom prst="flowChartConnector">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Flowchart: Connector 32">
              <a:extLst>
                <a:ext uri="{FF2B5EF4-FFF2-40B4-BE49-F238E27FC236}">
                  <a16:creationId xmlns:a16="http://schemas.microsoft.com/office/drawing/2014/main" id="{A004230F-069A-4ECD-BBD2-5D5BFCD95313}"/>
                </a:ext>
              </a:extLst>
            </p:cNvPr>
            <p:cNvSpPr/>
            <p:nvPr/>
          </p:nvSpPr>
          <p:spPr>
            <a:xfrm>
              <a:off x="5572740" y="1895140"/>
              <a:ext cx="455574" cy="6429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heel(1)">
                                      <p:cBhvr>
                                        <p:cTn id="11" dur="2000"/>
                                        <p:tgtEl>
                                          <p:spTgt spid="26"/>
                                        </p:tgtEl>
                                      </p:cBhvr>
                                    </p:animEffect>
                                  </p:childTnLst>
                                </p:cTn>
                              </p:par>
                            </p:childTnLst>
                          </p:cTn>
                        </p:par>
                        <p:par>
                          <p:cTn id="12" fill="hold">
                            <p:stCondLst>
                              <p:cond delay="4000"/>
                            </p:stCondLst>
                            <p:childTnLst>
                              <p:par>
                                <p:cTn id="13" presetID="21"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heel(1)">
                                      <p:cBhvr>
                                        <p:cTn id="15"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Calibri"/>
              <a:buNone/>
            </a:pPr>
            <a:r>
              <a:rPr lang="en-US"/>
              <a:t>The Problem Statement</a:t>
            </a:r>
            <a:endParaRPr/>
          </a:p>
        </p:txBody>
      </p:sp>
      <p:sp>
        <p:nvSpPr>
          <p:cNvPr id="164" name="Google Shape;164;p2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5 August 2021</a:t>
            </a:r>
            <a:endParaRPr/>
          </a:p>
        </p:txBody>
      </p:sp>
      <p:sp>
        <p:nvSpPr>
          <p:cNvPr id="165" name="Google Shape;165;p2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66" name="Google Shape;166;p2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endParaRPr/>
          </a:p>
        </p:txBody>
      </p:sp>
      <p:sp>
        <p:nvSpPr>
          <p:cNvPr id="2" name="Rectangle: Rounded Corners 1">
            <a:extLst>
              <a:ext uri="{FF2B5EF4-FFF2-40B4-BE49-F238E27FC236}">
                <a16:creationId xmlns:a16="http://schemas.microsoft.com/office/drawing/2014/main" id="{3D9B505C-FBA2-491A-9752-DADB7C4FCD43}"/>
              </a:ext>
            </a:extLst>
          </p:cNvPr>
          <p:cNvSpPr/>
          <p:nvPr/>
        </p:nvSpPr>
        <p:spPr>
          <a:xfrm>
            <a:off x="1614489" y="2143126"/>
            <a:ext cx="9101136" cy="3328987"/>
          </a:xfrm>
          <a:prstGeom prst="roundRect">
            <a:avLst/>
          </a:prstGeom>
          <a:gradFill flip="none" rotWithShape="1">
            <a:gsLst>
              <a:gs pos="0">
                <a:schemeClr val="tx2">
                  <a:lumMod val="90000"/>
                  <a:shade val="30000"/>
                  <a:satMod val="115000"/>
                </a:schemeClr>
              </a:gs>
              <a:gs pos="50000">
                <a:schemeClr val="tx2">
                  <a:lumMod val="90000"/>
                  <a:shade val="67500"/>
                  <a:satMod val="115000"/>
                </a:schemeClr>
              </a:gs>
              <a:gs pos="100000">
                <a:schemeClr val="tx2">
                  <a:lumMod val="90000"/>
                  <a:shade val="100000"/>
                  <a:satMod val="115000"/>
                </a:schemeClr>
              </a:gs>
            </a:gsLst>
            <a:path path="circle">
              <a:fillToRect l="100000" b="100000"/>
            </a:path>
            <a:tileRect t="-100000" r="-10000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400" dirty="0">
                <a:solidFill>
                  <a:schemeClr val="tx1"/>
                </a:solidFill>
                <a:latin typeface="Calibri" panose="020F0502020204030204" pitchFamily="34" charset="0"/>
                <a:cs typeface="Calibri" panose="020F0502020204030204" pitchFamily="34" charset="0"/>
              </a:rPr>
              <a:t>Many Restaurants  are storing all their data in manual way. They have huge number of customers daily. So because larger number of customers, they need the help of some features so they can maintain and stores the data accurately.</a:t>
            </a:r>
          </a:p>
          <a:p>
            <a:pPr algn="just"/>
            <a:r>
              <a:rPr lang="en-IN" sz="2400" dirty="0">
                <a:solidFill>
                  <a:schemeClr val="tx1"/>
                </a:solidFill>
                <a:latin typeface="Calibri" panose="020F0502020204030204" pitchFamily="34" charset="0"/>
                <a:cs typeface="Calibri" panose="020F0502020204030204" pitchFamily="34" charset="0"/>
              </a:rPr>
              <a:t>They need full-fledged software to maintain their day to day transactions, orders and also regular update on records, cash transaction, daily staff reports, customers feedback etc.</a:t>
            </a:r>
          </a:p>
          <a:p>
            <a:pPr algn="just"/>
            <a:endParaRPr lang="en-IN" sz="2400" dirty="0">
              <a:solidFill>
                <a:schemeClr val="tx1"/>
              </a:solidFill>
              <a:latin typeface="Calibri" panose="020F0502020204030204" pitchFamily="34" charset="0"/>
              <a:cs typeface="Calibri" panose="020F0502020204030204" pitchFamily="34"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t="9000" r="1000" b="4000"/>
          </a:stretch>
        </a:blipFill>
        <a:effectLst/>
      </p:bgPr>
    </p:bg>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400"/>
              <a:buFont typeface="Calibri"/>
              <a:buNone/>
            </a:pPr>
            <a:r>
              <a:rPr lang="en-US"/>
              <a:t>Survey of Existing Systems</a:t>
            </a:r>
            <a:endParaRPr/>
          </a:p>
        </p:txBody>
      </p:sp>
      <p:sp>
        <p:nvSpPr>
          <p:cNvPr id="173" name="Google Shape;173;p2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5 August 2021</a:t>
            </a:r>
            <a:endParaRPr/>
          </a:p>
        </p:txBody>
      </p:sp>
      <p:sp>
        <p:nvSpPr>
          <p:cNvPr id="174" name="Google Shape;174;p2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75" name="Google Shape;175;p2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Engineering</a:t>
            </a:r>
            <a:endParaRPr/>
          </a:p>
        </p:txBody>
      </p:sp>
      <p:pic>
        <p:nvPicPr>
          <p:cNvPr id="4" name="Picture 3">
            <a:extLst>
              <a:ext uri="{FF2B5EF4-FFF2-40B4-BE49-F238E27FC236}">
                <a16:creationId xmlns:a16="http://schemas.microsoft.com/office/drawing/2014/main" id="{4D0F028E-5550-435A-ADFD-A39DE2097C3D}"/>
              </a:ext>
            </a:extLst>
          </p:cNvPr>
          <p:cNvPicPr>
            <a:picLocks noChangeAspect="1"/>
          </p:cNvPicPr>
          <p:nvPr/>
        </p:nvPicPr>
        <p:blipFill>
          <a:blip r:embed="rId4"/>
          <a:stretch>
            <a:fillRect/>
          </a:stretch>
        </p:blipFill>
        <p:spPr>
          <a:xfrm>
            <a:off x="378066" y="2791236"/>
            <a:ext cx="4762500" cy="3771179"/>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812">
                                          <p:stCondLst>
                                            <p:cond delay="0"/>
                                          </p:stCondLst>
                                        </p:cTn>
                                        <p:tgtEl>
                                          <p:spTgt spid="4"/>
                                        </p:tgtEl>
                                      </p:cBhvr>
                                    </p:animEffect>
                                    <p:anim calcmode="lin" valueType="num">
                                      <p:cBhvr>
                                        <p:cTn id="8" dur="5694"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2075"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2075" tmFilter="0, 0; 0.125,0.2665; 0.25,0.4; 0.375,0.465; 0.5,0.5;  0.625,0.535; 0.75,0.6; 0.875,0.7335; 1,1">
                                          <p:stCondLst>
                                            <p:cond delay="2075"/>
                                          </p:stCondLst>
                                        </p:cTn>
                                        <p:tgtEl>
                                          <p:spTgt spid="4"/>
                                        </p:tgtEl>
                                        <p:attrNameLst>
                                          <p:attrName>ppt_y</p:attrName>
                                        </p:attrNameLst>
                                      </p:cBhvr>
                                      <p:tavLst>
                                        <p:tav tm="0" fmla="#ppt_y-sin(pi*$)/9">
                                          <p:val>
                                            <p:fltVal val="0"/>
                                          </p:val>
                                        </p:tav>
                                        <p:tav tm="100000">
                                          <p:val>
                                            <p:fltVal val="1"/>
                                          </p:val>
                                        </p:tav>
                                      </p:tavLst>
                                    </p:anim>
                                    <p:anim calcmode="lin" valueType="num">
                                      <p:cBhvr>
                                        <p:cTn id="11" dur="1037" tmFilter="0, 0; 0.125,0.2665; 0.25,0.4; 0.375,0.465; 0.5,0.5;  0.625,0.535; 0.75,0.6; 0.875,0.7335; 1,1">
                                          <p:stCondLst>
                                            <p:cond delay="4138"/>
                                          </p:stCondLst>
                                        </p:cTn>
                                        <p:tgtEl>
                                          <p:spTgt spid="4"/>
                                        </p:tgtEl>
                                        <p:attrNameLst>
                                          <p:attrName>ppt_y</p:attrName>
                                        </p:attrNameLst>
                                      </p:cBhvr>
                                      <p:tavLst>
                                        <p:tav tm="0" fmla="#ppt_y-sin(pi*$)/27">
                                          <p:val>
                                            <p:fltVal val="0"/>
                                          </p:val>
                                        </p:tav>
                                        <p:tav tm="100000">
                                          <p:val>
                                            <p:fltVal val="1"/>
                                          </p:val>
                                        </p:tav>
                                      </p:tavLst>
                                    </p:anim>
                                    <p:anim calcmode="lin" valueType="num">
                                      <p:cBhvr>
                                        <p:cTn id="12" dur="513" tmFilter="0, 0; 0.125,0.2665; 0.25,0.4; 0.375,0.465; 0.5,0.5;  0.625,0.535; 0.75,0.6; 0.875,0.7335; 1,1">
                                          <p:stCondLst>
                                            <p:cond delay="5175"/>
                                          </p:stCondLst>
                                        </p:cTn>
                                        <p:tgtEl>
                                          <p:spTgt spid="4"/>
                                        </p:tgtEl>
                                        <p:attrNameLst>
                                          <p:attrName>ppt_y</p:attrName>
                                        </p:attrNameLst>
                                      </p:cBhvr>
                                      <p:tavLst>
                                        <p:tav tm="0" fmla="#ppt_y-sin(pi*$)/81">
                                          <p:val>
                                            <p:fltVal val="0"/>
                                          </p:val>
                                        </p:tav>
                                        <p:tav tm="100000">
                                          <p:val>
                                            <p:fltVal val="1"/>
                                          </p:val>
                                        </p:tav>
                                      </p:tavLst>
                                    </p:anim>
                                    <p:animScale>
                                      <p:cBhvr>
                                        <p:cTn id="13" dur="81">
                                          <p:stCondLst>
                                            <p:cond delay="2031"/>
                                          </p:stCondLst>
                                        </p:cTn>
                                        <p:tgtEl>
                                          <p:spTgt spid="4"/>
                                        </p:tgtEl>
                                      </p:cBhvr>
                                      <p:to x="100000" y="60000"/>
                                    </p:animScale>
                                    <p:animScale>
                                      <p:cBhvr>
                                        <p:cTn id="14" dur="519" decel="50000">
                                          <p:stCondLst>
                                            <p:cond delay="2113"/>
                                          </p:stCondLst>
                                        </p:cTn>
                                        <p:tgtEl>
                                          <p:spTgt spid="4"/>
                                        </p:tgtEl>
                                      </p:cBhvr>
                                      <p:to x="100000" y="100000"/>
                                    </p:animScale>
                                    <p:animScale>
                                      <p:cBhvr>
                                        <p:cTn id="15" dur="81">
                                          <p:stCondLst>
                                            <p:cond delay="4100"/>
                                          </p:stCondLst>
                                        </p:cTn>
                                        <p:tgtEl>
                                          <p:spTgt spid="4"/>
                                        </p:tgtEl>
                                      </p:cBhvr>
                                      <p:to x="100000" y="80000"/>
                                    </p:animScale>
                                    <p:animScale>
                                      <p:cBhvr>
                                        <p:cTn id="16" dur="519" decel="50000">
                                          <p:stCondLst>
                                            <p:cond delay="4181"/>
                                          </p:stCondLst>
                                        </p:cTn>
                                        <p:tgtEl>
                                          <p:spTgt spid="4"/>
                                        </p:tgtEl>
                                      </p:cBhvr>
                                      <p:to x="100000" y="100000"/>
                                    </p:animScale>
                                    <p:animScale>
                                      <p:cBhvr>
                                        <p:cTn id="17" dur="81">
                                          <p:stCondLst>
                                            <p:cond delay="5131"/>
                                          </p:stCondLst>
                                        </p:cTn>
                                        <p:tgtEl>
                                          <p:spTgt spid="4"/>
                                        </p:tgtEl>
                                      </p:cBhvr>
                                      <p:to x="100000" y="90000"/>
                                    </p:animScale>
                                    <p:animScale>
                                      <p:cBhvr>
                                        <p:cTn id="18" dur="519" decel="50000">
                                          <p:stCondLst>
                                            <p:cond delay="5212"/>
                                          </p:stCondLst>
                                        </p:cTn>
                                        <p:tgtEl>
                                          <p:spTgt spid="4"/>
                                        </p:tgtEl>
                                      </p:cBhvr>
                                      <p:to x="100000" y="100000"/>
                                    </p:animScale>
                                    <p:animScale>
                                      <p:cBhvr>
                                        <p:cTn id="19" dur="81">
                                          <p:stCondLst>
                                            <p:cond delay="5650"/>
                                          </p:stCondLst>
                                        </p:cTn>
                                        <p:tgtEl>
                                          <p:spTgt spid="4"/>
                                        </p:tgtEl>
                                      </p:cBhvr>
                                      <p:to x="100000" y="95000"/>
                                    </p:animScale>
                                    <p:animScale>
                                      <p:cBhvr>
                                        <p:cTn id="20" dur="519" decel="50000">
                                          <p:stCondLst>
                                            <p:cond delay="5731"/>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1000"/>
            <a:lum/>
          </a:blip>
          <a:srcRect/>
          <a:stretch>
            <a:fillRect l="5000" t="-1000" r="4000" b="-4000"/>
          </a:stretch>
        </a:blipFill>
        <a:effectLst/>
      </p:bgPr>
    </p:bg>
    <p:spTree>
      <p:nvGrpSpPr>
        <p:cNvPr id="1" name="Shape 185"/>
        <p:cNvGrpSpPr/>
        <p:nvPr/>
      </p:nvGrpSpPr>
      <p:grpSpPr>
        <a:xfrm>
          <a:off x="0" y="0"/>
          <a:ext cx="0" cy="0"/>
          <a:chOff x="0" y="0"/>
          <a:chExt cx="0" cy="0"/>
        </a:xfrm>
      </p:grpSpPr>
      <p:sp>
        <p:nvSpPr>
          <p:cNvPr id="186" name="Google Shape;186;p24"/>
          <p:cNvSpPr txBox="1">
            <a:spLocks noGrp="1"/>
          </p:cNvSpPr>
          <p:nvPr>
            <p:ph type="title"/>
          </p:nvPr>
        </p:nvSpPr>
        <p:spPr>
          <a:xfrm>
            <a:off x="154546" y="0"/>
            <a:ext cx="11874300" cy="130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IN" dirty="0" err="1"/>
              <a:t>Swiggy</a:t>
            </a:r>
            <a:endParaRPr dirty="0"/>
          </a:p>
        </p:txBody>
      </p:sp>
      <p:sp>
        <p:nvSpPr>
          <p:cNvPr id="187" name="Google Shape;187;p24"/>
          <p:cNvSpPr txBox="1">
            <a:spLocks noGrp="1"/>
          </p:cNvSpPr>
          <p:nvPr>
            <p:ph type="sldNum" idx="12"/>
          </p:nvPr>
        </p:nvSpPr>
        <p:spPr>
          <a:xfrm>
            <a:off x="8757642" y="6562416"/>
            <a:ext cx="13716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
        <p:nvSpPr>
          <p:cNvPr id="2" name="Flowchart: Connector 1">
            <a:extLst>
              <a:ext uri="{FF2B5EF4-FFF2-40B4-BE49-F238E27FC236}">
                <a16:creationId xmlns:a16="http://schemas.microsoft.com/office/drawing/2014/main" id="{002FAF38-D610-4C63-96F1-550136DD0667}"/>
              </a:ext>
            </a:extLst>
          </p:cNvPr>
          <p:cNvSpPr/>
          <p:nvPr/>
        </p:nvSpPr>
        <p:spPr>
          <a:xfrm>
            <a:off x="2814638" y="1971675"/>
            <a:ext cx="6943725" cy="3886200"/>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a:extLst>
              <a:ext uri="{FF2B5EF4-FFF2-40B4-BE49-F238E27FC236}">
                <a16:creationId xmlns:a16="http://schemas.microsoft.com/office/drawing/2014/main" id="{182CFE18-FC11-4902-AF8B-09FB95262121}"/>
              </a:ext>
            </a:extLst>
          </p:cNvPr>
          <p:cNvGrpSpPr/>
          <p:nvPr/>
        </p:nvGrpSpPr>
        <p:grpSpPr>
          <a:xfrm>
            <a:off x="154547" y="1300800"/>
            <a:ext cx="7560704" cy="3371213"/>
            <a:chOff x="154546" y="1300800"/>
            <a:chExt cx="9058275" cy="3886200"/>
          </a:xfrm>
        </p:grpSpPr>
        <p:sp>
          <p:nvSpPr>
            <p:cNvPr id="4" name="Flowchart: Connector 3">
              <a:extLst>
                <a:ext uri="{FF2B5EF4-FFF2-40B4-BE49-F238E27FC236}">
                  <a16:creationId xmlns:a16="http://schemas.microsoft.com/office/drawing/2014/main" id="{A200A219-62D3-4207-8024-E2B78F655107}"/>
                </a:ext>
              </a:extLst>
            </p:cNvPr>
            <p:cNvSpPr/>
            <p:nvPr/>
          </p:nvSpPr>
          <p:spPr>
            <a:xfrm>
              <a:off x="154546" y="1300800"/>
              <a:ext cx="9058275" cy="3886200"/>
            </a:xfrm>
            <a:prstGeom prst="flowChartConnector">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E5D3657-55C1-4C39-BBA7-784FFE644A81}"/>
                </a:ext>
              </a:extLst>
            </p:cNvPr>
            <p:cNvSpPr txBox="1"/>
            <p:nvPr/>
          </p:nvSpPr>
          <p:spPr>
            <a:xfrm>
              <a:off x="933214" y="2201549"/>
              <a:ext cx="6893090" cy="2377110"/>
            </a:xfrm>
            <a:prstGeom prst="rect">
              <a:avLst/>
            </a:prstGeom>
            <a:noFill/>
          </p:spPr>
          <p:txBody>
            <a:bodyPr wrap="square">
              <a:spAutoFit/>
            </a:bodyPr>
            <a:lstStyle/>
            <a:p>
              <a:pPr marL="0" lvl="0" indent="0" rtl="0">
                <a:spcBef>
                  <a:spcPts val="540"/>
                </a:spcBef>
                <a:spcAft>
                  <a:spcPts val="0"/>
                </a:spcAft>
                <a:buClr>
                  <a:schemeClr val="dk1"/>
                </a:buClr>
                <a:buSzPts val="1100"/>
                <a:buFont typeface="Arial"/>
                <a:buNone/>
              </a:pPr>
              <a:r>
                <a:rPr lang="en-US" sz="3200" dirty="0" err="1">
                  <a:solidFill>
                    <a:schemeClr val="tx1"/>
                  </a:solidFill>
                  <a:latin typeface="Times New Roman"/>
                  <a:ea typeface="Times New Roman"/>
                  <a:cs typeface="Times New Roman"/>
                  <a:sym typeface="Times New Roman"/>
                </a:rPr>
                <a:t>Swiggy</a:t>
              </a:r>
              <a:r>
                <a:rPr lang="en-US" sz="3200" dirty="0">
                  <a:solidFill>
                    <a:schemeClr val="tx1"/>
                  </a:solidFill>
                  <a:latin typeface="Times New Roman"/>
                  <a:ea typeface="Times New Roman"/>
                  <a:cs typeface="Times New Roman"/>
                  <a:sym typeface="Times New Roman"/>
                </a:rPr>
                <a:t> was founded in 2014. This is the biggest online food ordering application which delivers food in several cities.</a:t>
              </a:r>
            </a:p>
          </p:txBody>
        </p:sp>
      </p:grpSp>
      <p:grpSp>
        <p:nvGrpSpPr>
          <p:cNvPr id="10" name="Group 9">
            <a:extLst>
              <a:ext uri="{FF2B5EF4-FFF2-40B4-BE49-F238E27FC236}">
                <a16:creationId xmlns:a16="http://schemas.microsoft.com/office/drawing/2014/main" id="{4964DABE-8B23-4BC1-B9AA-7C545E9E50D7}"/>
              </a:ext>
            </a:extLst>
          </p:cNvPr>
          <p:cNvGrpSpPr/>
          <p:nvPr/>
        </p:nvGrpSpPr>
        <p:grpSpPr>
          <a:xfrm>
            <a:off x="6229350" y="2601600"/>
            <a:ext cx="5539171" cy="3736916"/>
            <a:chOff x="6229350" y="2601600"/>
            <a:chExt cx="5539171" cy="3736916"/>
          </a:xfrm>
        </p:grpSpPr>
        <p:sp>
          <p:nvSpPr>
            <p:cNvPr id="7" name="Rectangle: Rounded Corners 6">
              <a:extLst>
                <a:ext uri="{FF2B5EF4-FFF2-40B4-BE49-F238E27FC236}">
                  <a16:creationId xmlns:a16="http://schemas.microsoft.com/office/drawing/2014/main" id="{BABB0CF9-A5DF-400D-AD1D-A294DD3B0FB5}"/>
                </a:ext>
              </a:extLst>
            </p:cNvPr>
            <p:cNvSpPr/>
            <p:nvPr/>
          </p:nvSpPr>
          <p:spPr>
            <a:xfrm>
              <a:off x="6557963" y="2601600"/>
              <a:ext cx="5210557" cy="3736916"/>
            </a:xfrm>
            <a:prstGeom prst="roundRect">
              <a:avLst/>
            </a:prstGeom>
            <a:gradFill flip="none" rotWithShape="1">
              <a:gsLst>
                <a:gs pos="0">
                  <a:schemeClr val="accent3">
                    <a:lumMod val="20000"/>
                    <a:lumOff val="80000"/>
                    <a:shade val="30000"/>
                    <a:satMod val="115000"/>
                  </a:schemeClr>
                </a:gs>
                <a:gs pos="50000">
                  <a:schemeClr val="accent3">
                    <a:lumMod val="20000"/>
                    <a:lumOff val="80000"/>
                    <a:shade val="67500"/>
                    <a:satMod val="115000"/>
                  </a:schemeClr>
                </a:gs>
                <a:gs pos="100000">
                  <a:schemeClr val="accent3">
                    <a:lumMod val="20000"/>
                    <a:lumOff val="80000"/>
                    <a:shade val="100000"/>
                    <a:satMod val="115000"/>
                  </a:schemeClr>
                </a:gs>
              </a:gsLst>
              <a:lin ang="16200000" scaled="1"/>
              <a:tileRect/>
            </a:gra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13A22EC-65EC-4C86-87D9-645758567EE0}"/>
                </a:ext>
              </a:extLst>
            </p:cNvPr>
            <p:cNvSpPr txBox="1"/>
            <p:nvPr/>
          </p:nvSpPr>
          <p:spPr>
            <a:xfrm>
              <a:off x="6229350" y="2914650"/>
              <a:ext cx="5539171" cy="3303468"/>
            </a:xfrm>
            <a:prstGeom prst="rect">
              <a:avLst/>
            </a:prstGeom>
            <a:noFill/>
          </p:spPr>
          <p:txBody>
            <a:bodyPr wrap="square">
              <a:spAutoFit/>
            </a:bodyPr>
            <a:lstStyle/>
            <a:p>
              <a:pPr marL="777240" algn="just" rtl="0">
                <a:spcBef>
                  <a:spcPts val="0"/>
                </a:spcBef>
                <a:spcAft>
                  <a:spcPts val="800"/>
                </a:spcAft>
              </a:pPr>
              <a:r>
                <a:rPr lang="en-US" sz="2400" b="1" i="0" u="none" strike="noStrike" dirty="0">
                  <a:solidFill>
                    <a:schemeClr val="tx1"/>
                  </a:solidFill>
                  <a:effectLst/>
                  <a:latin typeface="+mj-lt"/>
                </a:rPr>
                <a:t>Advantages of </a:t>
              </a:r>
              <a:r>
                <a:rPr lang="en-US" sz="2400" b="1" i="0" u="none" strike="noStrike" dirty="0" err="1">
                  <a:solidFill>
                    <a:schemeClr val="tx1"/>
                  </a:solidFill>
                  <a:effectLst/>
                  <a:latin typeface="+mj-lt"/>
                </a:rPr>
                <a:t>Swiggy</a:t>
              </a:r>
              <a:r>
                <a:rPr lang="en-US" sz="2400" b="1" i="0" u="none" strike="noStrike" dirty="0">
                  <a:solidFill>
                    <a:schemeClr val="tx1"/>
                  </a:solidFill>
                  <a:effectLst/>
                  <a:latin typeface="+mj-lt"/>
                </a:rPr>
                <a:t>:</a:t>
              </a:r>
              <a:endParaRPr lang="en-US" sz="2400" b="1" dirty="0">
                <a:solidFill>
                  <a:schemeClr val="tx1"/>
                </a:solidFill>
                <a:effectLst/>
                <a:latin typeface="+mj-lt"/>
              </a:endParaRPr>
            </a:p>
            <a:p>
              <a:pPr marL="777240" algn="just" rtl="0" fontAlgn="base">
                <a:spcBef>
                  <a:spcPts val="0"/>
                </a:spcBef>
                <a:spcAft>
                  <a:spcPts val="0"/>
                </a:spcAft>
                <a:buFont typeface="+mj-lt"/>
                <a:buAutoNum type="arabicPeriod"/>
              </a:pPr>
              <a:r>
                <a:rPr lang="en-US" sz="1400" b="0" i="0" u="none" strike="noStrike" dirty="0">
                  <a:solidFill>
                    <a:srgbClr val="000000"/>
                  </a:solidFill>
                  <a:effectLst/>
                  <a:latin typeface="Times New Roman" panose="02020603050405020304" pitchFamily="18" charset="0"/>
                </a:rPr>
                <a:t> </a:t>
              </a:r>
              <a:r>
                <a:rPr lang="en-US" sz="2400" b="0" i="0" u="none" strike="noStrike" dirty="0">
                  <a:solidFill>
                    <a:srgbClr val="000000"/>
                  </a:solidFill>
                  <a:effectLst/>
                  <a:latin typeface="Times New Roman" panose="02020603050405020304" pitchFamily="18" charset="0"/>
                </a:rPr>
                <a:t>Customer Service is Top Priority</a:t>
              </a:r>
            </a:p>
            <a:p>
              <a:pPr marL="777240" algn="just" rtl="0" fontAlgn="base">
                <a:spcBef>
                  <a:spcPts val="0"/>
                </a:spcBef>
                <a:spcAft>
                  <a:spcPts val="0"/>
                </a:spcAft>
                <a:buFont typeface="+mj-lt"/>
                <a:buAutoNum type="arabicPeriod"/>
              </a:pPr>
              <a:r>
                <a:rPr lang="en-US" sz="2400" b="0" i="0" u="none" strike="noStrike" dirty="0">
                  <a:solidFill>
                    <a:srgbClr val="000000"/>
                  </a:solidFill>
                  <a:effectLst/>
                  <a:latin typeface="Times New Roman" panose="02020603050405020304" pitchFamily="18" charset="0"/>
                </a:rPr>
                <a:t> More popularity</a:t>
              </a:r>
            </a:p>
            <a:p>
              <a:pPr marL="777240" algn="just" rtl="0" fontAlgn="base">
                <a:spcBef>
                  <a:spcPts val="0"/>
                </a:spcBef>
                <a:spcAft>
                  <a:spcPts val="0"/>
                </a:spcAft>
              </a:pPr>
              <a:endParaRPr lang="en-US" sz="1400" b="0" i="0" u="none" strike="noStrike" dirty="0">
                <a:solidFill>
                  <a:srgbClr val="000000"/>
                </a:solidFill>
                <a:effectLst/>
                <a:latin typeface="Times New Roman" panose="02020603050405020304" pitchFamily="18" charset="0"/>
              </a:endParaRPr>
            </a:p>
            <a:p>
              <a:pPr marL="777240" rtl="0" fontAlgn="base">
                <a:spcBef>
                  <a:spcPts val="0"/>
                </a:spcBef>
                <a:spcAft>
                  <a:spcPts val="0"/>
                </a:spcAft>
              </a:pPr>
              <a:r>
                <a:rPr lang="en-US" sz="2400" b="1" i="0" u="none" strike="noStrike" dirty="0">
                  <a:solidFill>
                    <a:srgbClr val="000000"/>
                  </a:solidFill>
                  <a:effectLst/>
                  <a:latin typeface="+mj-lt"/>
                </a:rPr>
                <a:t>Disadvantages of </a:t>
              </a:r>
              <a:r>
                <a:rPr lang="en-US" sz="2400" b="1" dirty="0" err="1">
                  <a:latin typeface="+mj-lt"/>
                </a:rPr>
                <a:t>S</a:t>
              </a:r>
              <a:r>
                <a:rPr lang="en-US" sz="2400" b="1" i="0" u="none" strike="noStrike" dirty="0" err="1">
                  <a:solidFill>
                    <a:srgbClr val="000000"/>
                  </a:solidFill>
                  <a:effectLst/>
                  <a:latin typeface="+mj-lt"/>
                </a:rPr>
                <a:t>wiggy</a:t>
              </a:r>
              <a:r>
                <a:rPr lang="en-US" sz="2400" b="1" i="0" u="none" strike="noStrike" dirty="0">
                  <a:solidFill>
                    <a:srgbClr val="000000"/>
                  </a:solidFill>
                  <a:effectLst/>
                  <a:latin typeface="+mj-lt"/>
                </a:rPr>
                <a:t>:</a:t>
              </a:r>
              <a:endParaRPr lang="en-US" sz="2400" b="1" dirty="0">
                <a:effectLst/>
                <a:latin typeface="+mj-lt"/>
              </a:endParaRPr>
            </a:p>
            <a:p>
              <a:pPr marL="777240" algn="just" rtl="0" fontAlgn="base">
                <a:spcBef>
                  <a:spcPts val="0"/>
                </a:spcBef>
                <a:spcAft>
                  <a:spcPts val="1200"/>
                </a:spcAft>
                <a:buFont typeface="+mj-lt"/>
                <a:buAutoNum type="arabicPeriod"/>
              </a:pPr>
              <a:r>
                <a:rPr lang="en-US" sz="1400" b="0" i="0" u="none" strike="noStrike" dirty="0">
                  <a:solidFill>
                    <a:srgbClr val="000000"/>
                  </a:solidFill>
                  <a:effectLst/>
                  <a:latin typeface="Times New Roman" panose="02020603050405020304" pitchFamily="18" charset="0"/>
                </a:rPr>
                <a:t> </a:t>
              </a:r>
              <a:r>
                <a:rPr lang="en-US" sz="2400" b="0" i="0" u="none" strike="noStrike" dirty="0">
                  <a:solidFill>
                    <a:srgbClr val="000000"/>
                  </a:solidFill>
                  <a:effectLst/>
                  <a:latin typeface="Times New Roman" panose="02020603050405020304" pitchFamily="18" charset="0"/>
                </a:rPr>
                <a:t>Lack of information</a:t>
              </a:r>
            </a:p>
            <a:p>
              <a:pPr marL="777240" algn="just" rtl="0" fontAlgn="base">
                <a:spcBef>
                  <a:spcPts val="0"/>
                </a:spcBef>
                <a:spcAft>
                  <a:spcPts val="1200"/>
                </a:spcAft>
                <a:buFont typeface="+mj-lt"/>
                <a:buAutoNum type="arabicPeriod"/>
              </a:pPr>
              <a:r>
                <a:rPr lang="en-US" sz="2400" b="0" i="0" u="none" strike="noStrike" dirty="0">
                  <a:solidFill>
                    <a:srgbClr val="000000"/>
                  </a:solidFill>
                  <a:effectLst/>
                  <a:latin typeface="Times New Roman" panose="02020603050405020304" pitchFamily="18" charset="0"/>
                </a:rPr>
                <a:t>Lack of images</a:t>
              </a:r>
            </a:p>
            <a:p>
              <a:pPr marL="777240" algn="just" rtl="0" fontAlgn="base">
                <a:spcBef>
                  <a:spcPts val="0"/>
                </a:spcBef>
                <a:spcAft>
                  <a:spcPts val="1200"/>
                </a:spcAft>
                <a:buFont typeface="+mj-lt"/>
                <a:buAutoNum type="arabicPeriod"/>
              </a:pPr>
              <a:r>
                <a:rPr lang="en-US" sz="2400" b="0" i="0" u="none" strike="noStrike" dirty="0">
                  <a:solidFill>
                    <a:srgbClr val="000000"/>
                  </a:solidFill>
                  <a:effectLst/>
                  <a:latin typeface="Times New Roman" panose="02020603050405020304" pitchFamily="18" charset="0"/>
                </a:rPr>
                <a:t>Traffic Generation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42"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1220</Words>
  <Application>Microsoft Office PowerPoint</Application>
  <PresentationFormat>Widescreen</PresentationFormat>
  <Paragraphs>223</Paragraphs>
  <Slides>23</Slides>
  <Notes>23</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Quattrocento Sans</vt:lpstr>
      <vt:lpstr>Courier New</vt:lpstr>
      <vt:lpstr>Oi</vt:lpstr>
      <vt:lpstr>Noto Sans Symbols</vt:lpstr>
      <vt:lpstr>Calibri</vt:lpstr>
      <vt:lpstr>Arial Black</vt:lpstr>
      <vt:lpstr>Merriweather</vt:lpstr>
      <vt:lpstr>Times New Roman</vt:lpstr>
      <vt:lpstr>Sylfaen</vt:lpstr>
      <vt:lpstr>Arial</vt:lpstr>
      <vt:lpstr>WelcomeDoc</vt:lpstr>
      <vt:lpstr>PowerPoint Presentation</vt:lpstr>
      <vt:lpstr>PowerPoint Presentation</vt:lpstr>
      <vt:lpstr>Supervised by: Prof.  Praveen Bhanodia</vt:lpstr>
      <vt:lpstr>Project Presentation Outline</vt:lpstr>
      <vt:lpstr>Abstract</vt:lpstr>
      <vt:lpstr>Introduction </vt:lpstr>
      <vt:lpstr>The Problem Statement</vt:lpstr>
      <vt:lpstr>Survey of Existing Systems</vt:lpstr>
      <vt:lpstr>Swiggy</vt:lpstr>
      <vt:lpstr>Zomato</vt:lpstr>
      <vt:lpstr>Foodpanda</vt:lpstr>
      <vt:lpstr>Objectives</vt:lpstr>
      <vt:lpstr>Requirement Analysis</vt:lpstr>
      <vt:lpstr>Solution Proposed</vt:lpstr>
      <vt:lpstr>Solution Proposed</vt:lpstr>
      <vt:lpstr>Solution Proposed</vt:lpstr>
      <vt:lpstr>Planning OF Project </vt:lpstr>
      <vt:lpstr>The Outcome Discussion</vt:lpstr>
      <vt:lpstr>Conclusion </vt:lpstr>
      <vt:lpstr>Limitations</vt:lpstr>
      <vt:lpstr>Acknowledgment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SAMKIT SETHI</cp:lastModifiedBy>
  <cp:revision>3</cp:revision>
  <dcterms:modified xsi:type="dcterms:W3CDTF">2021-08-16T23:32:42Z</dcterms:modified>
</cp:coreProperties>
</file>