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5" r:id="rId4"/>
    <p:sldId id="257" r:id="rId5"/>
    <p:sldId id="258" r:id="rId6"/>
    <p:sldId id="259" r:id="rId7"/>
    <p:sldId id="260" r:id="rId8"/>
    <p:sldId id="261" r:id="rId9"/>
    <p:sldId id="263" r:id="rId10"/>
    <p:sldId id="264" r:id="rId11"/>
    <p:sldId id="265" r:id="rId12"/>
    <p:sldId id="266" r:id="rId13"/>
    <p:sldId id="269" r:id="rId14"/>
    <p:sldId id="274"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17" name="Footer Placeholder 16"/>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6" name="Footer Placeholder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8" name="Footer Placeholder 7"/>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4" name="Footer Placeholder 3"/>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3" name="Footer Placeholder 2"/>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6" name="Footer Placeholder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F6BCBE8-30B0-4476-8762-9236B142003A}" type="datetimeFigureOut">
              <a:rPr lang="en-US" smtClean="0"/>
              <a:pPr/>
              <a:t>10/10/2023</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10/10/2023</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8839200" cy="7391400"/>
          </a:xfrm>
        </p:spPr>
        <p:txBody>
          <a:bodyPr/>
          <a:lstStyle/>
          <a:p>
            <a:r>
              <a:rPr lang="en-US" dirty="0" smtClean="0"/>
              <a:t>       </a:t>
            </a:r>
            <a:r>
              <a:rPr lang="en-US" sz="3200" dirty="0" smtClean="0"/>
              <a:t>NAAN MUDHALVAN SCHEME</a:t>
            </a:r>
            <a:br>
              <a:rPr lang="en-US" sz="3200" dirty="0" smtClean="0"/>
            </a:br>
            <a:r>
              <a:rPr lang="en-US" sz="3200" dirty="0" smtClean="0"/>
              <a:t>  </a:t>
            </a:r>
            <a:br>
              <a:rPr lang="en-US" sz="3200" dirty="0" smtClean="0"/>
            </a:br>
            <a:r>
              <a:rPr lang="en-US" sz="3200" dirty="0" smtClean="0"/>
              <a:t>  FUNDAMENTALS OF DATA LITERACY WITH </a:t>
            </a:r>
            <a:br>
              <a:rPr lang="en-US" sz="3200" dirty="0" smtClean="0"/>
            </a:br>
            <a:r>
              <a:rPr lang="en-US" sz="3200" dirty="0" smtClean="0"/>
              <a:t>              TABLEAU</a:t>
            </a:r>
            <a:br>
              <a:rPr lang="en-US" sz="3200" dirty="0" smtClean="0"/>
            </a:br>
            <a:r>
              <a:rPr lang="en-US" sz="3200" dirty="0" smtClean="0"/>
              <a:t/>
            </a:r>
            <a:br>
              <a:rPr lang="en-US" sz="3200" dirty="0" smtClean="0"/>
            </a:br>
            <a:r>
              <a:rPr lang="en-US" sz="3200" dirty="0" smtClean="0"/>
              <a:t>Project title:</a:t>
            </a:r>
            <a:br>
              <a:rPr lang="en-US" sz="3200" dirty="0" smtClean="0"/>
            </a:br>
            <a:r>
              <a:rPr lang="en-US" sz="3200" dirty="0" smtClean="0"/>
              <a:t>     subscribers galore: exploring world’s top </a:t>
            </a:r>
            <a:r>
              <a:rPr lang="en-US" sz="3200" dirty="0" err="1" smtClean="0"/>
              <a:t>youtube</a:t>
            </a:r>
            <a:r>
              <a:rPr lang="en-US" sz="3200" dirty="0" smtClean="0"/>
              <a:t> channels</a:t>
            </a:r>
            <a:br>
              <a:rPr lang="en-US" sz="3200" dirty="0" smtClean="0"/>
            </a:br>
            <a:r>
              <a:rPr lang="en-US" sz="3200" dirty="0" smtClean="0"/>
              <a:t/>
            </a:r>
            <a:br>
              <a:rPr lang="en-US" sz="3200" dirty="0" smtClean="0"/>
            </a:br>
            <a:r>
              <a:rPr lang="en-US" sz="3200" dirty="0" smtClean="0"/>
              <a:t>team id:</a:t>
            </a:r>
            <a:br>
              <a:rPr lang="en-US" sz="3200" dirty="0" smtClean="0"/>
            </a:br>
            <a:r>
              <a:rPr lang="en-US" sz="3200" dirty="0" smtClean="0"/>
              <a:t>     nm2023tmid09415</a:t>
            </a:r>
            <a:r>
              <a:rPr lang="en-US" sz="3200" smtClean="0"/>
              <a:t/>
            </a:r>
            <a:br>
              <a:rPr lang="en-US" sz="3200" smtClean="0"/>
            </a:br>
            <a:r>
              <a:rPr lang="en-US" sz="3200" smtClean="0"/>
              <a:t>team </a:t>
            </a:r>
            <a:r>
              <a:rPr lang="en-US" sz="3200" dirty="0" smtClean="0"/>
              <a:t>lead id:</a:t>
            </a:r>
            <a:br>
              <a:rPr lang="en-US" sz="3200" dirty="0" smtClean="0"/>
            </a:br>
            <a:r>
              <a:rPr lang="en-US" sz="3200" dirty="0" smtClean="0"/>
              <a:t>     036df011915450fbcba437408c97ff10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endParaRPr lang="en-US" sz="32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6629400" cy="914400"/>
          </a:xfrm>
        </p:spPr>
        <p:txBody>
          <a:bodyPr/>
          <a:lstStyle/>
          <a:p>
            <a:endParaRPr lang="en-US" dirty="0"/>
          </a:p>
        </p:txBody>
      </p:sp>
      <p:pic>
        <p:nvPicPr>
          <p:cNvPr id="2050" name="Picture 2"/>
          <p:cNvPicPr>
            <a:picLocks noGrp="1" noChangeAspect="1" noChangeArrowheads="1"/>
          </p:cNvPicPr>
          <p:nvPr>
            <p:ph sz="half" idx="1"/>
          </p:nvPr>
        </p:nvPicPr>
        <p:blipFill>
          <a:blip r:embed="rId2"/>
          <a:srcRect/>
          <a:stretch>
            <a:fillRect/>
          </a:stretch>
        </p:blipFill>
        <p:spPr bwMode="auto">
          <a:xfrm>
            <a:off x="914400" y="381000"/>
            <a:ext cx="7010400" cy="2895600"/>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914400" y="3581400"/>
            <a:ext cx="7010400" cy="2895600"/>
          </a:xfrm>
          <a:prstGeom prst="rect">
            <a:avLst/>
          </a:prstGeom>
          <a:noFill/>
          <a:ln w="9525">
            <a:noFill/>
            <a:miter lim="800000"/>
            <a:headEnd/>
            <a:tailEnd/>
          </a:ln>
          <a:effectLst/>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457200" y="0"/>
            <a:ext cx="8345711" cy="3047999"/>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457200" y="3276600"/>
            <a:ext cx="8305800" cy="3341232"/>
          </a:xfrm>
          <a:prstGeom prst="rect">
            <a:avLst/>
          </a:prstGeom>
          <a:noFill/>
          <a:ln w="9525">
            <a:noFill/>
            <a:miter lim="800000"/>
            <a:headEnd/>
            <a:tailEnd/>
          </a:ln>
          <a:effectLst/>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1219200"/>
            <a:ext cx="7677150" cy="4156982"/>
          </a:xfrm>
          <a:prstGeom prst="rect">
            <a:avLst/>
          </a:prstGeom>
          <a:noFill/>
          <a:ln w="9525">
            <a:noFill/>
            <a:miter lim="800000"/>
            <a:headEnd/>
            <a:tailEnd/>
          </a:ln>
          <a:effectLst/>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5.DASHBOARD</a:t>
            </a:r>
            <a:endParaRPr lang="en-US" dirty="0"/>
          </a:p>
        </p:txBody>
      </p:sp>
      <p:sp>
        <p:nvSpPr>
          <p:cNvPr id="3" name="Text Placeholder 2"/>
          <p:cNvSpPr>
            <a:spLocks noGrp="1"/>
          </p:cNvSpPr>
          <p:nvPr>
            <p:ph type="body" idx="1"/>
          </p:nvPr>
        </p:nvSpPr>
        <p:spPr>
          <a:xfrm>
            <a:off x="381000" y="2057400"/>
            <a:ext cx="4040188" cy="639762"/>
          </a:xfrm>
        </p:spPr>
        <p:txBody>
          <a:bodyPr>
            <a:normAutofit fontScale="85000" lnSpcReduction="20000"/>
          </a:bodyPr>
          <a:lstStyle/>
          <a:p>
            <a:r>
              <a:rPr lang="en-US" dirty="0" smtClean="0"/>
              <a:t>Rank wise channel , No of  channel with brand and channel brand</a:t>
            </a:r>
            <a:endParaRPr lang="en-US" dirty="0"/>
          </a:p>
        </p:txBody>
      </p:sp>
      <p:sp>
        <p:nvSpPr>
          <p:cNvPr id="4" name="Text Placeholder 3"/>
          <p:cNvSpPr>
            <a:spLocks noGrp="1"/>
          </p:cNvSpPr>
          <p:nvPr>
            <p:ph type="body" sz="half" idx="3"/>
          </p:nvPr>
        </p:nvSpPr>
        <p:spPr>
          <a:xfrm>
            <a:off x="4800600" y="2133600"/>
            <a:ext cx="4041775" cy="639762"/>
          </a:xfrm>
        </p:spPr>
        <p:txBody>
          <a:bodyPr>
            <a:noAutofit/>
          </a:bodyPr>
          <a:lstStyle/>
          <a:p>
            <a:r>
              <a:rPr lang="en-US" sz="2000" dirty="0" smtClean="0"/>
              <a:t>Channel name with subscribers and No of channels for particular channel</a:t>
            </a:r>
          </a:p>
        </p:txBody>
      </p:sp>
      <p:pic>
        <p:nvPicPr>
          <p:cNvPr id="7" name="Picture 2"/>
          <p:cNvPicPr>
            <a:picLocks noGrp="1" noChangeAspect="1" noChangeArrowheads="1"/>
          </p:cNvPicPr>
          <p:nvPr>
            <p:ph sz="quarter" idx="2"/>
          </p:nvPr>
        </p:nvPicPr>
        <p:blipFill>
          <a:blip r:embed="rId2" cstate="print"/>
          <a:srcRect/>
          <a:stretch>
            <a:fillRect/>
          </a:stretch>
        </p:blipFill>
        <p:spPr bwMode="auto">
          <a:xfrm>
            <a:off x="457200" y="3048000"/>
            <a:ext cx="4040188" cy="3200400"/>
          </a:xfrm>
          <a:prstGeom prst="rect">
            <a:avLst/>
          </a:prstGeom>
          <a:noFill/>
          <a:ln w="9525">
            <a:noFill/>
            <a:miter lim="800000"/>
            <a:headEnd/>
            <a:tailEnd/>
          </a:ln>
          <a:effectLst/>
        </p:spPr>
      </p:pic>
      <p:pic>
        <p:nvPicPr>
          <p:cNvPr id="12290" name="Picture 2"/>
          <p:cNvPicPr>
            <a:picLocks noGrp="1" noChangeAspect="1" noChangeArrowheads="1"/>
          </p:cNvPicPr>
          <p:nvPr>
            <p:ph sz="quarter" idx="4"/>
          </p:nvPr>
        </p:nvPicPr>
        <p:blipFill>
          <a:blip r:embed="rId3" cstate="print"/>
          <a:srcRect/>
          <a:stretch>
            <a:fillRect/>
          </a:stretch>
        </p:blipFill>
        <p:spPr bwMode="auto">
          <a:xfrm>
            <a:off x="4876800" y="3048000"/>
            <a:ext cx="4041775" cy="3200400"/>
          </a:xfrm>
          <a:prstGeom prst="rect">
            <a:avLst/>
          </a:prstGeom>
          <a:noFill/>
          <a:ln w="9525">
            <a:noFill/>
            <a:miter lim="800000"/>
            <a:headEnd/>
            <a:tailEnd/>
          </a:ln>
          <a:effectLst/>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20000"/>
          </a:bodyPr>
          <a:lstStyle/>
          <a:p>
            <a:r>
              <a:rPr lang="en-US" dirty="0" smtClean="0"/>
              <a:t>Language wise </a:t>
            </a:r>
            <a:r>
              <a:rPr lang="en-US" dirty="0" smtClean="0"/>
              <a:t>subscribers and Country wise subscribers</a:t>
            </a:r>
          </a:p>
        </p:txBody>
      </p:sp>
      <p:sp>
        <p:nvSpPr>
          <p:cNvPr id="4" name="Text Placeholder 3"/>
          <p:cNvSpPr>
            <a:spLocks noGrp="1"/>
          </p:cNvSpPr>
          <p:nvPr>
            <p:ph type="body" sz="half" idx="3"/>
          </p:nvPr>
        </p:nvSpPr>
        <p:spPr/>
        <p:txBody>
          <a:bodyPr/>
          <a:lstStyle/>
          <a:p>
            <a:r>
              <a:rPr lang="en-US" dirty="0" smtClean="0"/>
              <a:t>Country wise </a:t>
            </a:r>
            <a:r>
              <a:rPr lang="en-US" dirty="0" smtClean="0"/>
              <a:t>channels</a:t>
            </a:r>
            <a:endParaRPr lang="en-US" dirty="0"/>
          </a:p>
        </p:txBody>
      </p:sp>
      <p:pic>
        <p:nvPicPr>
          <p:cNvPr id="7" name="Picture 4"/>
          <p:cNvPicPr>
            <a:picLocks noGrp="1" noChangeAspect="1" noChangeArrowheads="1"/>
          </p:cNvPicPr>
          <p:nvPr>
            <p:ph sz="quarter" idx="2"/>
          </p:nvPr>
        </p:nvPicPr>
        <p:blipFill>
          <a:blip r:embed="rId2" cstate="print"/>
          <a:srcRect/>
          <a:stretch>
            <a:fillRect/>
          </a:stretch>
        </p:blipFill>
        <p:spPr bwMode="auto">
          <a:xfrm>
            <a:off x="457204" y="2667000"/>
            <a:ext cx="4040180" cy="2817026"/>
          </a:xfrm>
          <a:prstGeom prst="rect">
            <a:avLst/>
          </a:prstGeom>
          <a:noFill/>
          <a:ln w="9525">
            <a:noFill/>
            <a:miter lim="800000"/>
            <a:headEnd/>
            <a:tailEnd/>
          </a:ln>
          <a:effectLst/>
        </p:spPr>
      </p:pic>
      <p:pic>
        <p:nvPicPr>
          <p:cNvPr id="8" name="Picture 5"/>
          <p:cNvPicPr>
            <a:picLocks noGrp="1" noChangeAspect="1" noChangeArrowheads="1"/>
          </p:cNvPicPr>
          <p:nvPr>
            <p:ph sz="quarter" idx="4"/>
          </p:nvPr>
        </p:nvPicPr>
        <p:blipFill>
          <a:blip r:embed="rId3" cstate="print"/>
          <a:srcRect/>
          <a:stretch>
            <a:fillRect/>
          </a:stretch>
        </p:blipFill>
        <p:spPr bwMode="auto">
          <a:xfrm>
            <a:off x="4666605" y="2667001"/>
            <a:ext cx="3998615" cy="2800400"/>
          </a:xfrm>
          <a:prstGeom prst="rect">
            <a:avLst/>
          </a:prstGeom>
          <a:noFill/>
          <a:ln w="9525">
            <a:noFill/>
            <a:miter lim="800000"/>
            <a:headEnd/>
            <a:tailEnd/>
          </a:ln>
          <a:effectLst/>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6.STORY</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956592"/>
            <a:ext cx="7772400" cy="4227515"/>
          </a:xfrm>
          <a:prstGeom prst="rect">
            <a:avLst/>
          </a:prstGeom>
          <a:noFill/>
          <a:ln w="9525">
            <a:noFill/>
            <a:miter lim="800000"/>
            <a:headEnd/>
            <a:tailEnd/>
          </a:ln>
          <a:effectLst/>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PUBLISHED IN TABLEAU PUBLIC</a:t>
            </a:r>
            <a:endParaRPr lang="en-US" dirty="0"/>
          </a:p>
        </p:txBody>
      </p:sp>
      <p:sp>
        <p:nvSpPr>
          <p:cNvPr id="4" name="Text Placeholder 3"/>
          <p:cNvSpPr>
            <a:spLocks noGrp="1"/>
          </p:cNvSpPr>
          <p:nvPr>
            <p:ph type="body" sz="half" idx="2"/>
          </p:nvPr>
        </p:nvSpPr>
        <p:spPr>
          <a:xfrm>
            <a:off x="1143000" y="6019800"/>
            <a:ext cx="6858000" cy="685800"/>
          </a:xfrm>
        </p:spPr>
        <p:txBody>
          <a:bodyPr/>
          <a:lstStyle/>
          <a:p>
            <a:r>
              <a:rPr lang="en-US" dirty="0" smtClean="0"/>
              <a:t>https://public.tableau.com/app/profile/maha.keerthi/vizzes</a:t>
            </a:r>
            <a:endParaRPr lang="en-US" dirty="0"/>
          </a:p>
        </p:txBody>
      </p:sp>
      <p:pic>
        <p:nvPicPr>
          <p:cNvPr id="3074" name="Picture 2"/>
          <p:cNvPicPr>
            <a:picLocks noGrp="1" noChangeAspect="1" noChangeArrowheads="1"/>
          </p:cNvPicPr>
          <p:nvPr>
            <p:ph type="pic" idx="1"/>
          </p:nvPr>
        </p:nvPicPr>
        <p:blipFill>
          <a:blip r:embed="rId2"/>
          <a:srcRect l="2917" r="2917"/>
          <a:stretch>
            <a:fillRect/>
          </a:stretch>
        </p:blipFill>
        <p:spPr bwMode="auto">
          <a:xfrm>
            <a:off x="1219200" y="1891684"/>
            <a:ext cx="6934200" cy="3918169"/>
          </a:xfrm>
          <a:prstGeom prst="rect">
            <a:avLst/>
          </a:prstGeom>
          <a:noFill/>
          <a:ln w="9525">
            <a:noFill/>
            <a:miter lim="800000"/>
            <a:headEnd/>
            <a:tailEnd/>
          </a:ln>
          <a:effectLst/>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431536"/>
          </a:xfrm>
        </p:spPr>
        <p:txBody>
          <a:bodyPr/>
          <a:lstStyle/>
          <a:p>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sz="6600" dirty="0" smtClean="0">
                <a:latin typeface="Algerian" pitchFamily="82" charset="0"/>
              </a:rPr>
              <a:t>THANK YOU</a:t>
            </a:r>
            <a:endParaRPr lang="en-US" sz="6600" b="1" i="1" dirty="0">
              <a:latin typeface="Algerian" pitchFamily="82" charset="0"/>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7315200"/>
          </a:xfrm>
        </p:spPr>
        <p:txBody>
          <a:bodyPr/>
          <a:lstStyle/>
          <a:p>
            <a:r>
              <a:rPr lang="en-US" dirty="0" smtClean="0"/>
              <a:t>TEAM MEMBERS ID</a:t>
            </a:r>
            <a:br>
              <a:rPr lang="en-US" dirty="0" smtClean="0"/>
            </a:br>
            <a:r>
              <a:rPr lang="en-US" dirty="0" smtClean="0"/>
              <a:t>   </a:t>
            </a:r>
            <a:r>
              <a:rPr lang="en-US" sz="3200" dirty="0" smtClean="0"/>
              <a:t>587E9449AEA9D69BEF64582A6A096BDB</a:t>
            </a:r>
            <a:br>
              <a:rPr lang="en-US" sz="3200" dirty="0" smtClean="0"/>
            </a:br>
            <a:r>
              <a:rPr lang="en-US" sz="3200" dirty="0" smtClean="0"/>
              <a:t>    CE7ACADE103FB408B544749519F8E85C</a:t>
            </a:r>
            <a:br>
              <a:rPr lang="en-US" sz="3200" dirty="0" smtClean="0"/>
            </a:br>
            <a:r>
              <a:rPr lang="en-US" sz="3200" dirty="0" smtClean="0"/>
              <a:t>    BA2EBC1D9175A8684CC48D2CE210B95D</a:t>
            </a:r>
            <a:br>
              <a:rPr lang="en-US" sz="3200" dirty="0" smtClean="0"/>
            </a:br>
            <a:r>
              <a:rPr lang="en-US" sz="3200" dirty="0" smtClean="0"/>
              <a:t/>
            </a:r>
            <a:br>
              <a:rPr lang="en-US" sz="3200" dirty="0" smtClean="0"/>
            </a:br>
            <a:r>
              <a:rPr lang="en-US" sz="4400" dirty="0" smtClean="0"/>
              <a:t>Introduction:</a:t>
            </a:r>
            <a:br>
              <a:rPr lang="en-US" sz="4400" dirty="0" smtClean="0"/>
            </a:br>
            <a:r>
              <a:rPr lang="en-US" sz="1200" dirty="0" smtClean="0">
                <a:latin typeface="Arial Black" pitchFamily="34" charset="0"/>
              </a:rPr>
              <a:t>                     </a:t>
            </a:r>
            <a:br>
              <a:rPr lang="en-US" sz="1200" dirty="0" smtClean="0">
                <a:latin typeface="Arial Black" pitchFamily="34" charset="0"/>
              </a:rPr>
            </a:br>
            <a:r>
              <a:rPr lang="en-US" sz="1200" dirty="0" smtClean="0">
                <a:latin typeface="Arial Black" pitchFamily="34" charset="0"/>
              </a:rPr>
              <a:t>                    A subscriber to a channel on the video-sharing YouTube is a user who has chosen to receive the channel's content by clicking on that channel's "Subscribe" button, and each user's subscription feed consists of videos published by channels to which the user is subscribed. The ability to subscribe to users was introduced in October 2005. YouTube began publishing a list of its most- subscribed channels in April 2006. An early archive of the list dates to May 2006.</a:t>
            </a:r>
            <a:br>
              <a:rPr lang="en-US" sz="1200" dirty="0" smtClean="0">
                <a:latin typeface="Arial Black" pitchFamily="34" charset="0"/>
              </a:rPr>
            </a:br>
            <a:r>
              <a:rPr lang="en-US" sz="1200" dirty="0" smtClean="0">
                <a:latin typeface="Arial Black" pitchFamily="34" charset="0"/>
              </a:rPr>
              <a:t>The following table lists the 50 most-subscribed YouTube channels, as well as the primary language and content category of each channel. The channels are ordered by number of subscribers; those whose displayed subscriber counts are identical are listed so that the channel whose current growth rate indicates that its displayed subscriber count will exceed that of the other channel is listed first. Automatically generated channels that lack their own videos (such as Music and News) and channels that have been made effectively obsolete as a result of the </a:t>
            </a:r>
            <a:r>
              <a:rPr lang="en-US" sz="1200" dirty="0" err="1" smtClean="0">
                <a:latin typeface="Arial Black" pitchFamily="34" charset="0"/>
              </a:rPr>
              <a:t>transferal</a:t>
            </a:r>
            <a:r>
              <a:rPr lang="en-US" sz="1200" dirty="0" smtClean="0">
                <a:latin typeface="Arial Black" pitchFamily="34" charset="0"/>
              </a:rPr>
              <a:t> of their content (such as Justin </a:t>
            </a:r>
            <a:r>
              <a:rPr lang="en-US" sz="1200" dirty="0" err="1" smtClean="0">
                <a:latin typeface="Arial Black" pitchFamily="34" charset="0"/>
              </a:rPr>
              <a:t>Bieber</a:t>
            </a:r>
            <a:r>
              <a:rPr lang="en-US" sz="1200" dirty="0" smtClean="0">
                <a:latin typeface="Arial Black" pitchFamily="34" charset="0"/>
              </a:rPr>
              <a:t> VEVO and Taylor Swift VEVO) are excluded. As of February 2023, 21 of the 50 channels listed primarily produce content in English while 16 primarily produce content in Hindi. All 50 of the channels have surpassed 40 million subscribers, 39 of them have surpassed 50 million subscribers, 23 of them have surpassed 60 million subscribers, 16 of them have surpassed 70 million subscribers, 12 of them have surpassed 80 million subscribers, 10 of them have surpassed 90 million and 7 of them have surpassed 100 million subscribers. Only 1 channel (T-Series) has surpassed 200 million subscribers</a:t>
            </a:r>
            <a:endParaRPr lang="en-US" sz="1200" dirty="0">
              <a:latin typeface="Arial Black" pitchFamily="34" charset="0"/>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3755136"/>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762000" y="457200"/>
            <a:ext cx="8001000" cy="5105401"/>
          </a:xfrm>
          <a:prstGeom prst="rect">
            <a:avLst/>
          </a:prstGeom>
          <a:noFill/>
          <a:ln w="9525">
            <a:noFill/>
            <a:miter lim="800000"/>
            <a:headEnd/>
            <a:tailEnd/>
          </a:ln>
          <a:effectLst/>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1.DEFINING PROBLEM</a:t>
            </a:r>
            <a:endParaRPr lang="en-US" dirty="0"/>
          </a:p>
        </p:txBody>
      </p:sp>
      <p:sp>
        <p:nvSpPr>
          <p:cNvPr id="3" name="Text Placeholder 2"/>
          <p:cNvSpPr>
            <a:spLocks noGrp="1"/>
          </p:cNvSpPr>
          <p:nvPr>
            <p:ph type="body" idx="1"/>
          </p:nvPr>
        </p:nvSpPr>
        <p:spPr/>
        <p:txBody>
          <a:bodyPr/>
          <a:lstStyle/>
          <a:p>
            <a:r>
              <a:rPr lang="en-US" dirty="0" smtClean="0">
                <a:effectLst>
                  <a:outerShdw blurRad="50800" dist="50800" dir="5400000" algn="ctr" rotWithShape="0">
                    <a:srgbClr val="000000">
                      <a:alpha val="88000"/>
                    </a:srgbClr>
                  </a:outerShdw>
                </a:effectLst>
              </a:rPr>
              <a:t>EMPATHY</a:t>
            </a:r>
            <a:r>
              <a:rPr lang="en-US" dirty="0" smtClean="0"/>
              <a:t> MAP</a:t>
            </a:r>
            <a:endParaRPr lang="en-US" dirty="0"/>
          </a:p>
        </p:txBody>
      </p:sp>
      <p:pic>
        <p:nvPicPr>
          <p:cNvPr id="7" name="Content Placeholder 6" descr="Screenshot (29).png"/>
          <p:cNvPicPr>
            <a:picLocks noGrp="1" noChangeAspect="1"/>
          </p:cNvPicPr>
          <p:nvPr>
            <p:ph sz="quarter" idx="2"/>
          </p:nvPr>
        </p:nvPicPr>
        <p:blipFill>
          <a:blip r:embed="rId2"/>
          <a:stretch>
            <a:fillRect/>
          </a:stretch>
        </p:blipFill>
        <p:spPr>
          <a:xfrm>
            <a:off x="1066800" y="2667000"/>
            <a:ext cx="6858000" cy="3810000"/>
          </a:xfrm>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533400"/>
            <a:ext cx="4040188" cy="639762"/>
          </a:xfrm>
        </p:spPr>
        <p:txBody>
          <a:bodyPr/>
          <a:lstStyle/>
          <a:p>
            <a:r>
              <a:rPr lang="en-US" dirty="0" smtClean="0"/>
              <a:t>BRAINSTORMING</a:t>
            </a:r>
            <a:endParaRPr lang="en-US" dirty="0"/>
          </a:p>
        </p:txBody>
      </p:sp>
      <p:pic>
        <p:nvPicPr>
          <p:cNvPr id="2051" name="Picture 3"/>
          <p:cNvPicPr>
            <a:picLocks noGrp="1" noChangeAspect="1" noChangeArrowheads="1"/>
          </p:cNvPicPr>
          <p:nvPr>
            <p:ph sz="quarter" idx="2"/>
          </p:nvPr>
        </p:nvPicPr>
        <p:blipFill>
          <a:blip r:embed="rId2"/>
          <a:srcRect/>
          <a:stretch>
            <a:fillRect/>
          </a:stretch>
        </p:blipFill>
        <p:spPr bwMode="auto">
          <a:xfrm>
            <a:off x="990600" y="1828800"/>
            <a:ext cx="6934200" cy="3733800"/>
          </a:xfrm>
          <a:prstGeom prst="rect">
            <a:avLst/>
          </a:prstGeom>
          <a:noFill/>
          <a:ln w="9525">
            <a:noFill/>
            <a:miter lim="800000"/>
            <a:headEnd/>
            <a:tailEnd/>
          </a:ln>
          <a:effectLst/>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UPLOADED EMPATHY MAP AND </a:t>
            </a:r>
            <a:r>
              <a:rPr lang="en-US" sz="2800" dirty="0" smtClean="0"/>
              <a:t>BRAINSTORMING </a:t>
            </a:r>
            <a:r>
              <a:rPr lang="en-US" sz="2800" dirty="0" smtClean="0"/>
              <a:t>ON GITHUB</a:t>
            </a:r>
            <a:endParaRPr lang="en-US" sz="2800" dirty="0"/>
          </a:p>
        </p:txBody>
      </p:sp>
      <p:sp>
        <p:nvSpPr>
          <p:cNvPr id="3" name="Text Placeholder 2"/>
          <p:cNvSpPr>
            <a:spLocks noGrp="1"/>
          </p:cNvSpPr>
          <p:nvPr>
            <p:ph type="body" idx="2"/>
          </p:nvPr>
        </p:nvSpPr>
        <p:spPr>
          <a:xfrm>
            <a:off x="990600" y="5562600"/>
            <a:ext cx="7010400" cy="673100"/>
          </a:xfrm>
        </p:spPr>
        <p:txBody>
          <a:bodyPr/>
          <a:lstStyle/>
          <a:p>
            <a:r>
              <a:rPr lang="en-US" dirty="0" smtClean="0"/>
              <a:t>https://github.com/Mahakeerthisenthilkumaran/Subscribers-Galore-Exploring-World-s-Top-Youtube-Channels</a:t>
            </a:r>
            <a:endParaRPr lang="en-US" dirty="0"/>
          </a:p>
        </p:txBody>
      </p:sp>
      <p:pic>
        <p:nvPicPr>
          <p:cNvPr id="3074" name="Picture 2"/>
          <p:cNvPicPr>
            <a:picLocks noGrp="1" noChangeAspect="1" noChangeArrowheads="1"/>
          </p:cNvPicPr>
          <p:nvPr>
            <p:ph sz="half" idx="1"/>
          </p:nvPr>
        </p:nvPicPr>
        <p:blipFill>
          <a:blip r:embed="rId2"/>
          <a:srcRect/>
          <a:stretch>
            <a:fillRect/>
          </a:stretch>
        </p:blipFill>
        <p:spPr bwMode="auto">
          <a:xfrm>
            <a:off x="990600" y="1524000"/>
            <a:ext cx="7391400" cy="3810000"/>
          </a:xfrm>
          <a:prstGeom prst="rect">
            <a:avLst/>
          </a:prstGeom>
          <a:noFill/>
          <a:ln w="9525">
            <a:noFill/>
            <a:miter lim="800000"/>
            <a:headEnd/>
            <a:tailEnd/>
          </a:ln>
          <a:effectLst/>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19200"/>
          </a:xfrm>
        </p:spPr>
        <p:txBody>
          <a:bodyPr/>
          <a:lstStyle/>
          <a:p>
            <a:r>
              <a:rPr lang="en-US" dirty="0" smtClean="0"/>
              <a:t>2.DATA COLLECTION AND    EXTRACTION</a:t>
            </a: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990600" y="1752600"/>
            <a:ext cx="7162800" cy="2514600"/>
          </a:xfrm>
          <a:prstGeom prst="rect">
            <a:avLst/>
          </a:prstGeom>
          <a:noFill/>
          <a:ln w="9525">
            <a:noFill/>
            <a:miter lim="800000"/>
            <a:headEnd/>
            <a:tailEnd/>
          </a:ln>
          <a:effectLst/>
        </p:spPr>
      </p:pic>
      <p:pic>
        <p:nvPicPr>
          <p:cNvPr id="4099" name="Picture 3"/>
          <p:cNvPicPr>
            <a:picLocks noGrp="1" noChangeAspect="1" noChangeArrowheads="1"/>
          </p:cNvPicPr>
          <p:nvPr>
            <p:ph sz="half" idx="2"/>
          </p:nvPr>
        </p:nvPicPr>
        <p:blipFill>
          <a:blip r:embed="rId3"/>
          <a:srcRect/>
          <a:stretch>
            <a:fillRect/>
          </a:stretch>
        </p:blipFill>
        <p:spPr bwMode="auto">
          <a:xfrm>
            <a:off x="990600" y="4572000"/>
            <a:ext cx="7162799" cy="2133600"/>
          </a:xfrm>
          <a:prstGeom prst="rect">
            <a:avLst/>
          </a:prstGeom>
          <a:noFill/>
          <a:ln w="9525">
            <a:noFill/>
            <a:miter lim="800000"/>
            <a:headEnd/>
            <a:tailEnd/>
          </a:ln>
          <a:effectLst/>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438400"/>
            <a:ext cx="7239000" cy="1828800"/>
          </a:xfrm>
        </p:spPr>
        <p:txBody>
          <a:bodyPr>
            <a:normAutofit/>
          </a:bodyPr>
          <a:lstStyle/>
          <a:p>
            <a:r>
              <a:rPr lang="en-US" sz="2800" dirty="0" smtClean="0"/>
              <a:t>DATA PREPARED FOR THE VISUALIZATION PROCESS</a:t>
            </a:r>
            <a:endParaRPr lang="en-US" sz="2800" dirty="0"/>
          </a:p>
        </p:txBody>
      </p:sp>
      <p:sp>
        <p:nvSpPr>
          <p:cNvPr id="3" name="Title 2"/>
          <p:cNvSpPr>
            <a:spLocks noGrp="1"/>
          </p:cNvSpPr>
          <p:nvPr>
            <p:ph type="title"/>
          </p:nvPr>
        </p:nvSpPr>
        <p:spPr/>
        <p:txBody>
          <a:bodyPr/>
          <a:lstStyle/>
          <a:p>
            <a:r>
              <a:rPr lang="en-US" dirty="0" smtClean="0"/>
              <a:t>3.DATA PREPARATION</a:t>
            </a:r>
            <a:endParaRPr lang="en-US" dirty="0"/>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4.DATA VISUALIZATION</a:t>
            </a:r>
            <a:endParaRPr lang="en-US" dirty="0"/>
          </a:p>
        </p:txBody>
      </p:sp>
      <p:sp>
        <p:nvSpPr>
          <p:cNvPr id="3" name="Text Placeholder 2"/>
          <p:cNvSpPr>
            <a:spLocks noGrp="1"/>
          </p:cNvSpPr>
          <p:nvPr>
            <p:ph type="body" idx="1"/>
          </p:nvPr>
        </p:nvSpPr>
        <p:spPr>
          <a:xfrm>
            <a:off x="457200" y="1809750"/>
            <a:ext cx="3352800" cy="476250"/>
          </a:xfrm>
        </p:spPr>
        <p:txBody>
          <a:bodyPr/>
          <a:lstStyle/>
          <a:p>
            <a:endParaRPr lang="en-US" dirty="0"/>
          </a:p>
        </p:txBody>
      </p:sp>
      <p:sp>
        <p:nvSpPr>
          <p:cNvPr id="4" name="Text Placeholder 3"/>
          <p:cNvSpPr>
            <a:spLocks noGrp="1"/>
          </p:cNvSpPr>
          <p:nvPr>
            <p:ph type="body" sz="half" idx="3"/>
          </p:nvPr>
        </p:nvSpPr>
        <p:spPr>
          <a:xfrm>
            <a:off x="2667000" y="5715000"/>
            <a:ext cx="3279775" cy="639762"/>
          </a:xfrm>
        </p:spPr>
        <p:txBody>
          <a:bodyPr/>
          <a:lstStyle/>
          <a:p>
            <a:endParaRPr lang="en-US" dirty="0"/>
          </a:p>
        </p:txBody>
      </p:sp>
      <p:sp>
        <p:nvSpPr>
          <p:cNvPr id="9" name="Text Placeholder 8"/>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457200" y="1447800"/>
            <a:ext cx="4063783" cy="2971799"/>
          </a:xfrm>
          <a:prstGeom prst="rect">
            <a:avLst/>
          </a:prstGeom>
          <a:noFill/>
          <a:ln w="9525">
            <a:noFill/>
            <a:miter lim="800000"/>
            <a:headEnd/>
            <a:tailEnd/>
          </a:ln>
          <a:effectLst/>
        </p:spPr>
      </p:pic>
      <p:pic>
        <p:nvPicPr>
          <p:cNvPr id="1027" name="Picture 3"/>
          <p:cNvPicPr>
            <a:picLocks noGrp="1" noChangeAspect="1" noChangeArrowheads="1"/>
          </p:cNvPicPr>
          <p:nvPr>
            <p:ph sz="quarter" idx="2"/>
          </p:nvPr>
        </p:nvPicPr>
        <p:blipFill>
          <a:blip r:embed="rId3" cstate="print"/>
          <a:srcRect/>
          <a:stretch>
            <a:fillRect/>
          </a:stretch>
        </p:blipFill>
        <p:spPr bwMode="auto">
          <a:xfrm>
            <a:off x="2514600" y="4572000"/>
            <a:ext cx="4040188" cy="2286000"/>
          </a:xfrm>
          <a:prstGeom prst="rect">
            <a:avLst/>
          </a:prstGeom>
          <a:noFill/>
          <a:ln w="9525">
            <a:noFill/>
            <a:miter lim="800000"/>
            <a:headEnd/>
            <a:tailEnd/>
          </a:ln>
          <a:effectLst/>
        </p:spPr>
      </p:pic>
      <p:pic>
        <p:nvPicPr>
          <p:cNvPr id="1028" name="Picture 4"/>
          <p:cNvPicPr>
            <a:picLocks noGrp="1" noChangeAspect="1" noChangeArrowheads="1"/>
          </p:cNvPicPr>
          <p:nvPr>
            <p:ph sz="quarter" idx="4"/>
          </p:nvPr>
        </p:nvPicPr>
        <p:blipFill>
          <a:blip r:embed="rId4"/>
          <a:srcRect/>
          <a:stretch>
            <a:fillRect/>
          </a:stretch>
        </p:blipFill>
        <p:spPr bwMode="auto">
          <a:xfrm>
            <a:off x="4724400" y="1447800"/>
            <a:ext cx="4041775" cy="2971800"/>
          </a:xfrm>
          <a:prstGeom prst="rect">
            <a:avLst/>
          </a:prstGeom>
          <a:noFill/>
          <a:ln w="9525">
            <a:noFill/>
            <a:miter lim="800000"/>
            <a:headEnd/>
            <a:tailEnd/>
          </a:ln>
          <a:effectLst/>
        </p:spPr>
      </p:pic>
    </p:spTree>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228</TotalTime>
  <Words>80</Words>
  <Application>Microsoft Office PowerPoint</Application>
  <PresentationFormat>On-screen Show (4:3)</PresentationFormat>
  <Paragraphs>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       NAAN MUDHALVAN SCHEME      FUNDAMENTALS OF DATA LITERACY WITH                TABLEAU  Project title:      subscribers galore: exploring world’s top youtube channels  team id:      nm2023tmid09415 team lead id:      036df011915450fbcba437408c97ff10     </vt:lpstr>
      <vt:lpstr>TEAM MEMBERS ID    587E9449AEA9D69BEF64582A6A096BDB     CE7ACADE103FB408B544749519F8E85C     BA2EBC1D9175A8684CC48D2CE210B95D  Introduction:                                           A subscriber to a channel on the video-sharing YouTube is a user who has chosen to receive the channel's content by clicking on that channel's "Subscribe" button, and each user's subscription feed consists of videos published by channels to which the user is subscribed. The ability to subscribe to users was introduced in October 2005. YouTube began publishing a list of its most- subscribed channels in April 2006. An early archive of the list dates to May 2006. The following table lists the 50 most-subscribed YouTube channels, as well as the primary language and content category of each channel. The channels are ordered by number of subscribers; those whose displayed subscriber counts are identical are listed so that the channel whose current growth rate indicates that its displayed subscriber count will exceed that of the other channel is listed first. Automatically generated channels that lack their own videos (such as Music and News) and channels that have been made effectively obsolete as a result of the transferal of their content (such as Justin Bieber VEVO and Taylor Swift VEVO) are excluded. As of February 2023, 21 of the 50 channels listed primarily produce content in English while 16 primarily produce content in Hindi. All 50 of the channels have surpassed 40 million subscribers, 39 of them have surpassed 50 million subscribers, 23 of them have surpassed 60 million subscribers, 16 of them have surpassed 70 million subscribers, 12 of them have surpassed 80 million subscribers, 10 of them have surpassed 90 million and 7 of them have surpassed 100 million subscribers. Only 1 channel (T-Series) has surpassed 200 million subscribers</vt:lpstr>
      <vt:lpstr>Slide 3</vt:lpstr>
      <vt:lpstr>1.DEFINING PROBLEM</vt:lpstr>
      <vt:lpstr>Slide 5</vt:lpstr>
      <vt:lpstr>UPLOADED EMPATHY MAP AND BRAINSTORMING ON GITHUB</vt:lpstr>
      <vt:lpstr>2.DATA COLLECTION AND    EXTRACTION</vt:lpstr>
      <vt:lpstr>3.DATA PREPARATION</vt:lpstr>
      <vt:lpstr>4.DATA VISUALIZATION</vt:lpstr>
      <vt:lpstr>Slide 10</vt:lpstr>
      <vt:lpstr>Slide 11</vt:lpstr>
      <vt:lpstr>Slide 12</vt:lpstr>
      <vt:lpstr>5.DASHBOARD</vt:lpstr>
      <vt:lpstr>Slide 14</vt:lpstr>
      <vt:lpstr>6.STORY</vt:lpstr>
      <vt:lpstr>FINALLY PUBLISHED IN TABLEAU PUBLIC</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dc:title>
  <dc:creator>Windows User</dc:creator>
  <cp:lastModifiedBy>Windows User</cp:lastModifiedBy>
  <cp:revision>35</cp:revision>
  <dcterms:created xsi:type="dcterms:W3CDTF">2023-10-05T17:00:00Z</dcterms:created>
  <dcterms:modified xsi:type="dcterms:W3CDTF">2023-10-11T06:44:57Z</dcterms:modified>
</cp:coreProperties>
</file>