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3" r:id="rId9"/>
    <p:sldId id="264" r:id="rId10"/>
    <p:sldId id="266"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DF50-1CA4-E925-A143-AA6FE06B7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52771F-A41B-2760-A6F8-0C42DA4C7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FD8958-22BC-7170-7D91-B7195839FBCF}"/>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5" name="Footer Placeholder 4">
            <a:extLst>
              <a:ext uri="{FF2B5EF4-FFF2-40B4-BE49-F238E27FC236}">
                <a16:creationId xmlns:a16="http://schemas.microsoft.com/office/drawing/2014/main" id="{0B42C3DD-007D-9068-B64F-C6FCBDCDB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273A3-353F-00DC-6BD8-D8BAC1B7DF76}"/>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3499760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1FCA-30E0-2AFD-5366-4820C5EAB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469E7A-509E-D61F-40D2-CF432EF1B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43B92-98C2-9152-4882-33455BB30CE2}"/>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5" name="Footer Placeholder 4">
            <a:extLst>
              <a:ext uri="{FF2B5EF4-FFF2-40B4-BE49-F238E27FC236}">
                <a16:creationId xmlns:a16="http://schemas.microsoft.com/office/drawing/2014/main" id="{2BFEE7E0-A6C2-5F90-E754-1DF145D2A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35E2F-542E-848E-39F7-9827F04C036C}"/>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287043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4884D-919A-159A-366B-319C915DA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E11F3C-048E-4B27-B224-48F1290A2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E1765-7ED0-78B2-D9E5-ACF3F1645AE9}"/>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5" name="Footer Placeholder 4">
            <a:extLst>
              <a:ext uri="{FF2B5EF4-FFF2-40B4-BE49-F238E27FC236}">
                <a16:creationId xmlns:a16="http://schemas.microsoft.com/office/drawing/2014/main" id="{F902EB8F-91FD-CD1D-2394-2A57E24A5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0065B-9637-D2E9-BCD6-A4A77734FF10}"/>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378483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49E-4E7D-BB78-0AD3-A5F620B46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7072C-3D26-9D3F-F4AA-406156895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84630-97EA-1495-BD05-5FAFFD889DEC}"/>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5" name="Footer Placeholder 4">
            <a:extLst>
              <a:ext uri="{FF2B5EF4-FFF2-40B4-BE49-F238E27FC236}">
                <a16:creationId xmlns:a16="http://schemas.microsoft.com/office/drawing/2014/main" id="{BF0F5238-C875-4E2D-8242-7CF884A16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168F2-1E06-0770-1263-8BDAF025DEF9}"/>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229132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4FAE-0F37-8757-0C97-5E338C71F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925F8-634A-3C09-0B80-541837839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1C2F8-3BB1-BDFC-DF4B-8014071E8880}"/>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5" name="Footer Placeholder 4">
            <a:extLst>
              <a:ext uri="{FF2B5EF4-FFF2-40B4-BE49-F238E27FC236}">
                <a16:creationId xmlns:a16="http://schemas.microsoft.com/office/drawing/2014/main" id="{A007DB83-FB37-1F78-E895-7B78F0C40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7082F-379B-7E4F-D52A-6D305354A333}"/>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315512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353C-D68C-6DAD-C33B-FBA4E3346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43D83-90D5-65EF-79CF-6BDF3F3F5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7094F6-CD6D-CE76-3D18-AC9518F2B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E49C50-FFD0-9953-7E17-748D472C4C8B}"/>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6" name="Footer Placeholder 5">
            <a:extLst>
              <a:ext uri="{FF2B5EF4-FFF2-40B4-BE49-F238E27FC236}">
                <a16:creationId xmlns:a16="http://schemas.microsoft.com/office/drawing/2014/main" id="{927EB56A-74DF-3893-CA64-BA47165F7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DE9E1-7247-B18B-9D4A-56DBF242634E}"/>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283523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BACF-F6CF-15BE-B099-330AC464A5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39BDB2-DE5C-53AF-171F-41756149D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C9D23-5944-48A1-542E-C9BC2F0A98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C93542-3E5D-DB52-7D46-CB088A859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F1696-3D61-8844-0B21-F8F6AFFE5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6D962E-11AB-439E-0BFB-F0A5E200AA21}"/>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8" name="Footer Placeholder 7">
            <a:extLst>
              <a:ext uri="{FF2B5EF4-FFF2-40B4-BE49-F238E27FC236}">
                <a16:creationId xmlns:a16="http://schemas.microsoft.com/office/drawing/2014/main" id="{9E006779-47CB-312F-4288-6435E463E4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9D13B-285D-C53B-0B17-96DAF75BC257}"/>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1702120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8DB7-AFF0-79B6-9992-863982C93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182FE2-9BD4-7C4F-0AFB-D5801F9023E4}"/>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4" name="Footer Placeholder 3">
            <a:extLst>
              <a:ext uri="{FF2B5EF4-FFF2-40B4-BE49-F238E27FC236}">
                <a16:creationId xmlns:a16="http://schemas.microsoft.com/office/drawing/2014/main" id="{707EF2D0-48DC-A657-C303-E6664E9DF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787D23-0F85-FA7D-6726-586AF590D361}"/>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42935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9939F-BED1-B996-A07D-694C91AC3AC3}"/>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3" name="Footer Placeholder 2">
            <a:extLst>
              <a:ext uri="{FF2B5EF4-FFF2-40B4-BE49-F238E27FC236}">
                <a16:creationId xmlns:a16="http://schemas.microsoft.com/office/drawing/2014/main" id="{2A6E5DD2-6518-1A19-1055-0717B4D3A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52B40-25EF-5333-F418-FBA20AEAA503}"/>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253542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0010-7434-331B-01D7-357CC32B6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4FA02-5D11-5BB6-C08E-C4691999A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DC9526-194C-09DD-B02D-118CD0AA5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1F969-6174-320A-129D-7795DC3710CF}"/>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6" name="Footer Placeholder 5">
            <a:extLst>
              <a:ext uri="{FF2B5EF4-FFF2-40B4-BE49-F238E27FC236}">
                <a16:creationId xmlns:a16="http://schemas.microsoft.com/office/drawing/2014/main" id="{B9EBBAAB-B081-2F5D-7E90-B87E5DFD3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C98FA-4330-FB24-9F1F-9EBB6F68BFBF}"/>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127857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BD91-3885-95F3-470F-EE64DA253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4F0B28-3849-683F-6172-1601DF98D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9393C9-6222-AC2B-C6AA-858317138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BBDBE-8D00-6E35-FC6A-416BBA2CB425}"/>
              </a:ext>
            </a:extLst>
          </p:cNvPr>
          <p:cNvSpPr>
            <a:spLocks noGrp="1"/>
          </p:cNvSpPr>
          <p:nvPr>
            <p:ph type="dt" sz="half" idx="10"/>
          </p:nvPr>
        </p:nvSpPr>
        <p:spPr/>
        <p:txBody>
          <a:bodyPr/>
          <a:lstStyle/>
          <a:p>
            <a:fld id="{190FCD05-7A9B-4FE3-9D6B-C36571735D0E}" type="datetimeFigureOut">
              <a:rPr lang="en-US" smtClean="0"/>
              <a:t>12/15/2022</a:t>
            </a:fld>
            <a:endParaRPr lang="en-US"/>
          </a:p>
        </p:txBody>
      </p:sp>
      <p:sp>
        <p:nvSpPr>
          <p:cNvPr id="6" name="Footer Placeholder 5">
            <a:extLst>
              <a:ext uri="{FF2B5EF4-FFF2-40B4-BE49-F238E27FC236}">
                <a16:creationId xmlns:a16="http://schemas.microsoft.com/office/drawing/2014/main" id="{C74D2E9E-6397-F9FF-52D9-01EE9A1D6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8F715-155C-CF20-4C94-167EBE0034ED}"/>
              </a:ext>
            </a:extLst>
          </p:cNvPr>
          <p:cNvSpPr>
            <a:spLocks noGrp="1"/>
          </p:cNvSpPr>
          <p:nvPr>
            <p:ph type="sldNum" sz="quarter" idx="12"/>
          </p:nvPr>
        </p:nvSpPr>
        <p:spPr/>
        <p:txBody>
          <a:bodyPr/>
          <a:lstStyle/>
          <a:p>
            <a:fld id="{2EF14EB3-D254-4E94-900C-66AC2C2BF209}" type="slidenum">
              <a:rPr lang="en-US" smtClean="0"/>
              <a:t>‹#›</a:t>
            </a:fld>
            <a:endParaRPr lang="en-US"/>
          </a:p>
        </p:txBody>
      </p:sp>
    </p:spTree>
    <p:extLst>
      <p:ext uri="{BB962C8B-B14F-4D97-AF65-F5344CB8AC3E}">
        <p14:creationId xmlns:p14="http://schemas.microsoft.com/office/powerpoint/2010/main" val="733597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B1B19-920D-CD16-6CD7-7413855F8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F448F4-345E-94A6-4BBA-2E030029E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CF138-69E1-1B2E-77FF-96A90A8B2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FCD05-7A9B-4FE3-9D6B-C36571735D0E}" type="datetimeFigureOut">
              <a:rPr lang="en-US" smtClean="0"/>
              <a:t>12/15/2022</a:t>
            </a:fld>
            <a:endParaRPr lang="en-US"/>
          </a:p>
        </p:txBody>
      </p:sp>
      <p:sp>
        <p:nvSpPr>
          <p:cNvPr id="5" name="Footer Placeholder 4">
            <a:extLst>
              <a:ext uri="{FF2B5EF4-FFF2-40B4-BE49-F238E27FC236}">
                <a16:creationId xmlns:a16="http://schemas.microsoft.com/office/drawing/2014/main" id="{42E4C6F4-8204-4547-7F30-E81AC383E7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260B39-1FBC-1B29-7830-56A8AC62B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14EB3-D254-4E94-900C-66AC2C2BF209}" type="slidenum">
              <a:rPr lang="en-US" smtClean="0"/>
              <a:t>‹#›</a:t>
            </a:fld>
            <a:endParaRPr lang="en-US"/>
          </a:p>
        </p:txBody>
      </p:sp>
    </p:spTree>
    <p:extLst>
      <p:ext uri="{BB962C8B-B14F-4D97-AF65-F5344CB8AC3E}">
        <p14:creationId xmlns:p14="http://schemas.microsoft.com/office/powerpoint/2010/main" val="236572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jpeg"/><Relationship Id="rId7"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4.jpeg"/><Relationship Id="rId7"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jpeg"/><Relationship Id="rId7"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6.jpeg"/><Relationship Id="rId7"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4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4AB318-CBA5-C97A-FCA7-692158DCEF14}"/>
              </a:ext>
            </a:extLst>
          </p:cNvPr>
          <p:cNvSpPr>
            <a:spLocks noGrp="1"/>
          </p:cNvSpPr>
          <p:nvPr>
            <p:ph type="subTitle" idx="1"/>
          </p:nvPr>
        </p:nvSpPr>
        <p:spPr>
          <a:xfrm>
            <a:off x="0" y="3657600"/>
            <a:ext cx="12192000" cy="3200400"/>
          </a:xfrm>
          <a:gradFill>
            <a:gsLst>
              <a:gs pos="22000">
                <a:schemeClr val="accent1">
                  <a:lumMod val="5000"/>
                  <a:lumOff val="95000"/>
                  <a:alpha val="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b="1" dirty="0">
                <a:latin typeface="Algerian" panose="04020705040A02060702" pitchFamily="82" charset="0"/>
              </a:rPr>
              <a:t>                       </a:t>
            </a:r>
          </a:p>
          <a:p>
            <a:pPr algn="l"/>
            <a:r>
              <a:rPr lang="en-US" b="1" dirty="0">
                <a:latin typeface="Algerian" panose="04020705040A02060702" pitchFamily="82" charset="0"/>
              </a:rPr>
              <a:t>                                           Maha khilfeh  </a:t>
            </a:r>
          </a:p>
          <a:p>
            <a:r>
              <a:rPr lang="en-US" b="1" dirty="0">
                <a:latin typeface="Algerian" panose="04020705040A02060702" pitchFamily="82" charset="0"/>
              </a:rPr>
              <a:t>                 Ramah </a:t>
            </a:r>
            <a:r>
              <a:rPr lang="en-US" b="1" dirty="0" err="1">
                <a:latin typeface="Algerian" panose="04020705040A02060702" pitchFamily="82" charset="0"/>
              </a:rPr>
              <a:t>hawash</a:t>
            </a:r>
            <a:r>
              <a:rPr lang="en-US" b="1" dirty="0">
                <a:latin typeface="Algerian" panose="04020705040A02060702" pitchFamily="82" charset="0"/>
              </a:rPr>
              <a:t> </a:t>
            </a:r>
          </a:p>
          <a:p>
            <a:endParaRPr lang="en-US" b="1" dirty="0">
              <a:latin typeface="Algerian" panose="04020705040A02060702" pitchFamily="82" charset="0"/>
            </a:endParaRPr>
          </a:p>
          <a:p>
            <a:r>
              <a:rPr lang="en-US" b="1" dirty="0">
                <a:latin typeface="Algerian" panose="04020705040A02060702" pitchFamily="82" charset="0"/>
              </a:rPr>
              <a:t>                                                           </a:t>
            </a:r>
            <a:r>
              <a:rPr lang="en-US" b="1" dirty="0" err="1">
                <a:latin typeface="Algerian" panose="04020705040A02060702" pitchFamily="82" charset="0"/>
              </a:rPr>
              <a:t>Dr.suhad</a:t>
            </a:r>
            <a:r>
              <a:rPr lang="en-US" b="1" dirty="0">
                <a:latin typeface="Algerian" panose="04020705040A02060702" pitchFamily="82" charset="0"/>
              </a:rPr>
              <a:t> </a:t>
            </a:r>
            <a:r>
              <a:rPr lang="en-US" b="1" dirty="0" err="1">
                <a:latin typeface="Algerian" panose="04020705040A02060702" pitchFamily="82" charset="0"/>
              </a:rPr>
              <a:t>daraghmeh</a:t>
            </a:r>
            <a:endParaRPr lang="en-US" b="1" dirty="0">
              <a:latin typeface="Algerian" panose="04020705040A02060702" pitchFamily="82" charset="0"/>
            </a:endParaRPr>
          </a:p>
        </p:txBody>
      </p:sp>
      <p:pic>
        <p:nvPicPr>
          <p:cNvPr id="4" name="Picture 3">
            <a:extLst>
              <a:ext uri="{FF2B5EF4-FFF2-40B4-BE49-F238E27FC236}">
                <a16:creationId xmlns:a16="http://schemas.microsoft.com/office/drawing/2014/main" id="{A01A5531-8CE1-9B99-4AC6-17CB43603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4029075"/>
            <a:ext cx="1905000" cy="19240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265836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51F69EA-4613-F71C-EAED-84477613EE51}"/>
              </a:ext>
            </a:extLst>
          </p:cNvPr>
          <p:cNvSpPr txBox="1"/>
          <p:nvPr/>
        </p:nvSpPr>
        <p:spPr>
          <a:xfrm>
            <a:off x="1133856" y="1972824"/>
            <a:ext cx="8622792" cy="3416320"/>
          </a:xfrm>
          <a:prstGeom prst="rect">
            <a:avLst/>
          </a:prstGeom>
          <a:noFill/>
        </p:spPr>
        <p:txBody>
          <a:bodyPr wrap="square" rtlCol="0">
            <a:spAutoFit/>
          </a:bodyPr>
          <a:lstStyle/>
          <a:p>
            <a:r>
              <a:rPr lang="en-US" sz="2400" dirty="0"/>
              <a:t>And we need a relationship with their guardian and  we need relative  if something emergency happen has a name, ID, relationship with participant, and every  participants' guardian has information like name, ID, telephone number, email.</a:t>
            </a:r>
          </a:p>
          <a:p>
            <a:endParaRPr lang="en-US" sz="2400" dirty="0"/>
          </a:p>
          <a:p>
            <a:r>
              <a:rPr lang="en-US" sz="2400" dirty="0"/>
              <a:t>And we need to know a lot of information about the participant’s health like what illness name to take care of the participant.</a:t>
            </a:r>
          </a:p>
          <a:p>
            <a:r>
              <a:rPr lang="en-US" sz="2400" dirty="0"/>
              <a:t>And every participant may have a  many installment if he  participates in different courses and they paid by his guardian.</a:t>
            </a:r>
          </a:p>
        </p:txBody>
      </p:sp>
    </p:spTree>
    <p:extLst>
      <p:ext uri="{BB962C8B-B14F-4D97-AF65-F5344CB8AC3E}">
        <p14:creationId xmlns:p14="http://schemas.microsoft.com/office/powerpoint/2010/main" val="3249637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B231EFC-4FDC-3BD7-6DD8-98B59CE4717A}"/>
              </a:ext>
            </a:extLst>
          </p:cNvPr>
          <p:cNvSpPr txBox="1"/>
          <p:nvPr/>
        </p:nvSpPr>
        <p:spPr>
          <a:xfrm>
            <a:off x="274320" y="308084"/>
            <a:ext cx="9345168" cy="1107996"/>
          </a:xfrm>
          <a:prstGeom prst="rect">
            <a:avLst/>
          </a:prstGeom>
          <a:noFill/>
        </p:spPr>
        <p:txBody>
          <a:bodyPr wrap="square" rtlCol="0">
            <a:spAutoFit/>
          </a:bodyPr>
          <a:lstStyle/>
          <a:p>
            <a:r>
              <a:rPr lang="en-US" sz="4800" dirty="0">
                <a:latin typeface="Blackadder ITC" panose="04020505051007020D02" pitchFamily="82" charset="0"/>
              </a:rPr>
              <a:t>ER Diagram:</a:t>
            </a:r>
          </a:p>
          <a:p>
            <a:endParaRPr lang="en-US" dirty="0"/>
          </a:p>
        </p:txBody>
      </p:sp>
      <p:pic>
        <p:nvPicPr>
          <p:cNvPr id="10" name="Picture 9">
            <a:extLst>
              <a:ext uri="{FF2B5EF4-FFF2-40B4-BE49-F238E27FC236}">
                <a16:creationId xmlns:a16="http://schemas.microsoft.com/office/drawing/2014/main" id="{2D844F91-21CF-6B2C-208F-62375F311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54" y="1298683"/>
            <a:ext cx="11012992" cy="5359793"/>
          </a:xfrm>
          <a:prstGeom prst="rect">
            <a:avLst/>
          </a:prstGeom>
        </p:spPr>
      </p:pic>
    </p:spTree>
    <p:extLst>
      <p:ext uri="{BB962C8B-B14F-4D97-AF65-F5344CB8AC3E}">
        <p14:creationId xmlns:p14="http://schemas.microsoft.com/office/powerpoint/2010/main" val="3075523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EBD85BF-9A04-6F35-E9B3-643C881EE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6" y="1650879"/>
            <a:ext cx="8617012" cy="3730746"/>
          </a:xfrm>
          <a:prstGeom prst="roundRect">
            <a:avLst>
              <a:gd name="adj" fmla="val 16667"/>
            </a:avLst>
          </a:prstGeom>
          <a:ln>
            <a:noFill/>
          </a:ln>
          <a:effectLst>
            <a:reflection blurRad="6350" stA="50000" endA="300" endPos="55500" dist="50800" dir="5400000" sy="-100000" algn="bl" rotWithShape="0"/>
            <a:softEdge rad="31750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060089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10" name="Oval 9">
            <a:extLst>
              <a:ext uri="{FF2B5EF4-FFF2-40B4-BE49-F238E27FC236}">
                <a16:creationId xmlns:a16="http://schemas.microsoft.com/office/drawing/2014/main" id="{7BD09239-068E-8AD3-710B-D15CAE1098ED}"/>
              </a:ext>
            </a:extLst>
          </p:cNvPr>
          <p:cNvSpPr>
            <a:spLocks noChangeAspect="1"/>
          </p:cNvSpPr>
          <p:nvPr/>
        </p:nvSpPr>
        <p:spPr>
          <a:xfrm>
            <a:off x="3480342" y="2897904"/>
            <a:ext cx="3167380" cy="3167380"/>
          </a:xfrm>
          <a:prstGeom prst="ellipse">
            <a:avLst/>
          </a:prstGeom>
          <a:solidFill>
            <a:schemeClr val="accent1">
              <a:lumMod val="50000"/>
            </a:schemeClr>
          </a:solidFill>
          <a:ln>
            <a:noFill/>
          </a:ln>
          <a:scene3d>
            <a:camera prst="isometricOffAxis1Top">
              <a:rot lat="18075713" lon="18392745" rev="2256000"/>
            </a:camera>
            <a:lightRig rig="freezing" dir="t">
              <a:rot lat="0" lon="0" rev="12000000"/>
            </a:lightRig>
          </a:scene3d>
          <a:sp3d prstMaterial="plastic">
            <a:bevelT w="0" h="0"/>
            <a:bevelB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3679637" y="211912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4028250" y="1264418"/>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4523297" y="181994"/>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hlinkClick r:id="rId3" action="ppaction://hlinksldjump"/>
            <a:extLst>
              <a:ext uri="{FF2B5EF4-FFF2-40B4-BE49-F238E27FC236}">
                <a16:creationId xmlns:a16="http://schemas.microsoft.com/office/drawing/2014/main" id="{E1E4B739-762A-5D62-14BD-4F132EB8251D}"/>
              </a:ext>
            </a:extLst>
          </p:cNvPr>
          <p:cNvSpPr/>
          <p:nvPr/>
        </p:nvSpPr>
        <p:spPr>
          <a:xfrm>
            <a:off x="444497" y="1344428"/>
            <a:ext cx="81508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tx1">
                    <a:lumMod val="95000"/>
                    <a:lumOff val="5000"/>
                  </a:schemeClr>
                </a:solidFill>
              </a:rPr>
              <a:t>1</a:t>
            </a:r>
          </a:p>
        </p:txBody>
      </p:sp>
      <p:sp>
        <p:nvSpPr>
          <p:cNvPr id="12" name="Oval 11">
            <a:hlinkClick r:id="rId4" action="ppaction://hlinksldjump"/>
            <a:extLst>
              <a:ext uri="{FF2B5EF4-FFF2-40B4-BE49-F238E27FC236}">
                <a16:creationId xmlns:a16="http://schemas.microsoft.com/office/drawing/2014/main" id="{4C8639E5-83FA-CFE6-474B-16C53FE79092}"/>
              </a:ext>
            </a:extLst>
          </p:cNvPr>
          <p:cNvSpPr/>
          <p:nvPr/>
        </p:nvSpPr>
        <p:spPr>
          <a:xfrm>
            <a:off x="444498" y="2415038"/>
            <a:ext cx="815087" cy="774700"/>
          </a:xfrm>
          <a:prstGeom prst="ellipse">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2</a:t>
            </a:r>
          </a:p>
        </p:txBody>
      </p:sp>
      <p:sp>
        <p:nvSpPr>
          <p:cNvPr id="13" name="Oval 12">
            <a:hlinkClick r:id="rId5" action="ppaction://hlinksldjump"/>
            <a:extLst>
              <a:ext uri="{FF2B5EF4-FFF2-40B4-BE49-F238E27FC236}">
                <a16:creationId xmlns:a16="http://schemas.microsoft.com/office/drawing/2014/main" id="{A230D2A2-63FF-2731-9875-28EF72A71FE7}"/>
              </a:ext>
            </a:extLst>
          </p:cNvPr>
          <p:cNvSpPr/>
          <p:nvPr/>
        </p:nvSpPr>
        <p:spPr>
          <a:xfrm>
            <a:off x="444498" y="3485648"/>
            <a:ext cx="815087" cy="774700"/>
          </a:xfrm>
          <a:prstGeom prst="ellipse">
            <a:avLst/>
          </a:prstGeom>
          <a:no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3</a:t>
            </a:r>
          </a:p>
        </p:txBody>
      </p:sp>
      <p:sp>
        <p:nvSpPr>
          <p:cNvPr id="14" name="Oval 13">
            <a:hlinkClick r:id="rId6" action="ppaction://hlinksldjump"/>
            <a:extLst>
              <a:ext uri="{FF2B5EF4-FFF2-40B4-BE49-F238E27FC236}">
                <a16:creationId xmlns:a16="http://schemas.microsoft.com/office/drawing/2014/main" id="{249E8666-D115-96C4-0904-7909BD7E1135}"/>
              </a:ext>
            </a:extLst>
          </p:cNvPr>
          <p:cNvSpPr/>
          <p:nvPr/>
        </p:nvSpPr>
        <p:spPr>
          <a:xfrm>
            <a:off x="444497" y="4556258"/>
            <a:ext cx="81508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4</a:t>
            </a:r>
          </a:p>
        </p:txBody>
      </p:sp>
    </p:spTree>
    <p:extLst>
      <p:ext uri="{BB962C8B-B14F-4D97-AF65-F5344CB8AC3E}">
        <p14:creationId xmlns:p14="http://schemas.microsoft.com/office/powerpoint/2010/main" val="117141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0 2.96296E-6 L 0.11237 0.24421 " pathEditMode="relative" rAng="0" ptsTypes="AA">
                                      <p:cBhvr>
                                        <p:cTn id="6" dur="3000" fill="hold"/>
                                        <p:tgtEl>
                                          <p:spTgt spid="9"/>
                                        </p:tgtEl>
                                        <p:attrNameLst>
                                          <p:attrName>ppt_x</p:attrName>
                                          <p:attrName>ppt_y</p:attrName>
                                        </p:attrNameLst>
                                      </p:cBhvr>
                                      <p:rCtr x="5612" y="12199"/>
                                    </p:animMotion>
                                  </p:childTnLst>
                                </p:cTn>
                              </p:par>
                              <p:par>
                                <p:cTn id="7" presetID="42" presetClass="path" presetSubtype="0" repeatCount="indefinite" accel="50000" decel="50000" autoRev="1" fill="hold" grpId="0" nodeType="withEffect">
                                  <p:stCondLst>
                                    <p:cond delay="800"/>
                                  </p:stCondLst>
                                  <p:childTnLst>
                                    <p:animMotion origin="layout" path="M 1.25E-6 -2.59259E-6 L 0.11237 0.24422 " pathEditMode="relative" rAng="0" ptsTypes="AA">
                                      <p:cBhvr>
                                        <p:cTn id="8" dur="3000" fill="hold"/>
                                        <p:tgtEl>
                                          <p:spTgt spid="7"/>
                                        </p:tgtEl>
                                        <p:attrNameLst>
                                          <p:attrName>ppt_x</p:attrName>
                                          <p:attrName>ppt_y</p:attrName>
                                        </p:attrNameLst>
                                      </p:cBhvr>
                                      <p:rCtr x="5612" y="12199"/>
                                    </p:animMotion>
                                  </p:childTnLst>
                                </p:cTn>
                              </p:par>
                              <p:par>
                                <p:cTn id="9" presetID="42" presetClass="path" presetSubtype="0" repeatCount="indefinite" accel="50000" decel="50000" autoRev="1" fill="hold" grpId="0" nodeType="withEffect">
                                  <p:stCondLst>
                                    <p:cond delay="1200"/>
                                  </p:stCondLst>
                                  <p:childTnLst>
                                    <p:animMotion origin="layout" path="M -4.58333E-6 -2.22222E-6 L 0.11237 0.24422 " pathEditMode="relative" rAng="0" ptsTypes="AA">
                                      <p:cBhvr>
                                        <p:cTn id="10" dur="3000" fill="hold"/>
                                        <p:tgtEl>
                                          <p:spTgt spid="10"/>
                                        </p:tgtEl>
                                        <p:attrNameLst>
                                          <p:attrName>ppt_x</p:attrName>
                                          <p:attrName>ppt_y</p:attrName>
                                        </p:attrNameLst>
                                      </p:cBhvr>
                                      <p:rCtr x="5612" y="12199"/>
                                    </p:animMotion>
                                  </p:childTnLst>
                                </p:cTn>
                              </p:par>
                              <p:par>
                                <p:cTn id="11" presetID="42" presetClass="path" presetSubtype="0" repeatCount="indefinite" accel="50000" decel="50000" autoRev="1" fill="hold" grpId="0" nodeType="withEffect">
                                  <p:stCondLst>
                                    <p:cond delay="400"/>
                                  </p:stCondLst>
                                  <p:childTnLst>
                                    <p:animMotion origin="layout" path="M -4.58333E-6 4.44444E-6 L 0.11237 0.24421 " pathEditMode="relative" rAng="0" ptsTypes="AA">
                                      <p:cBhvr>
                                        <p:cTn id="12" dur="3000" fill="hold"/>
                                        <p:tgtEl>
                                          <p:spTgt spid="8"/>
                                        </p:tgtEl>
                                        <p:attrNameLst>
                                          <p:attrName>ppt_x</p:attrName>
                                          <p:attrName>ppt_y</p:attrName>
                                        </p:attrNameLst>
                                      </p:cBhvr>
                                      <p:rCtr x="5612" y="1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10" name="Oval 9">
            <a:extLst>
              <a:ext uri="{FF2B5EF4-FFF2-40B4-BE49-F238E27FC236}">
                <a16:creationId xmlns:a16="http://schemas.microsoft.com/office/drawing/2014/main" id="{7BD09239-068E-8AD3-710B-D15CAE1098ED}"/>
              </a:ext>
            </a:extLst>
          </p:cNvPr>
          <p:cNvSpPr>
            <a:spLocks noChangeAspect="1"/>
          </p:cNvSpPr>
          <p:nvPr/>
        </p:nvSpPr>
        <p:spPr>
          <a:xfrm>
            <a:off x="-365745" y="7127905"/>
            <a:ext cx="3167380" cy="3167380"/>
          </a:xfrm>
          <a:prstGeom prst="ellipse">
            <a:avLst/>
          </a:prstGeom>
          <a:solidFill>
            <a:schemeClr val="accent1">
              <a:lumMod val="50000"/>
            </a:schemeClr>
          </a:solidFill>
          <a:ln>
            <a:noFill/>
          </a:ln>
          <a:scene3d>
            <a:camera prst="isometricOffAxis1Top">
              <a:rot lat="18075713" lon="18392745" rev="2256000"/>
            </a:camera>
            <a:lightRig rig="freezing" dir="t">
              <a:rot lat="0" lon="0" rev="12000000"/>
            </a:lightRig>
          </a:scene3d>
          <a:sp3d prstMaterial="plastic">
            <a:bevelT w="0" h="0"/>
            <a:bevelB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427975" y="7225060"/>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386336" y="7256677"/>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rot="14701696">
            <a:off x="1115946" y="2057260"/>
            <a:ext cx="3274503" cy="3274503"/>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Printable Number Bubble Letters: Bubble Number 1 - Freebie Finding Mom">
            <a:extLst>
              <a:ext uri="{FF2B5EF4-FFF2-40B4-BE49-F238E27FC236}">
                <a16:creationId xmlns:a16="http://schemas.microsoft.com/office/drawing/2014/main" id="{43EEE5B6-FC02-F324-A9E7-B63FB9D35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418" y="1801869"/>
            <a:ext cx="1889457" cy="242297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017B0D-12C0-3070-024A-43C04DD05007}"/>
              </a:ext>
            </a:extLst>
          </p:cNvPr>
          <p:cNvSpPr txBox="1"/>
          <p:nvPr/>
        </p:nvSpPr>
        <p:spPr>
          <a:xfrm>
            <a:off x="8096433" y="2644023"/>
            <a:ext cx="2734323" cy="369332"/>
          </a:xfrm>
          <a:prstGeom prst="rect">
            <a:avLst/>
          </a:prstGeom>
          <a:noFill/>
        </p:spPr>
        <p:txBody>
          <a:bodyPr wrap="square" rtlCol="0">
            <a:spAutoFit/>
          </a:bodyPr>
          <a:lstStyle/>
          <a:p>
            <a:r>
              <a:rPr lang="en-US" dirty="0"/>
              <a:t> </a:t>
            </a:r>
          </a:p>
        </p:txBody>
      </p:sp>
      <p:sp>
        <p:nvSpPr>
          <p:cNvPr id="4" name="Rectangle 3">
            <a:extLst>
              <a:ext uri="{FF2B5EF4-FFF2-40B4-BE49-F238E27FC236}">
                <a16:creationId xmlns:a16="http://schemas.microsoft.com/office/drawing/2014/main" id="{9A61E9EC-257B-6C7A-8EDB-E42CF0FBBFEB}"/>
              </a:ext>
            </a:extLst>
          </p:cNvPr>
          <p:cNvSpPr/>
          <p:nvPr/>
        </p:nvSpPr>
        <p:spPr>
          <a:xfrm>
            <a:off x="6497700" y="2728073"/>
            <a:ext cx="287931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Outline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 name="Rectangle 16">
            <a:hlinkClick r:id="rId4" action="ppaction://hlinksldjump"/>
            <a:extLst>
              <a:ext uri="{FF2B5EF4-FFF2-40B4-BE49-F238E27FC236}">
                <a16:creationId xmlns:a16="http://schemas.microsoft.com/office/drawing/2014/main" id="{878D1975-7EBF-89D6-2764-8B28EC96DB05}"/>
              </a:ext>
            </a:extLst>
          </p:cNvPr>
          <p:cNvSpPr/>
          <p:nvPr/>
        </p:nvSpPr>
        <p:spPr>
          <a:xfrm>
            <a:off x="5299969" y="4669654"/>
            <a:ext cx="2095130" cy="5196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8" name="TextBox 17">
            <a:hlinkClick r:id="rId4" action="ppaction://hlinksldjump"/>
            <a:extLst>
              <a:ext uri="{FF2B5EF4-FFF2-40B4-BE49-F238E27FC236}">
                <a16:creationId xmlns:a16="http://schemas.microsoft.com/office/drawing/2014/main" id="{2B95E113-F6B8-41C3-B117-1AA6FF925A0D}"/>
              </a:ext>
            </a:extLst>
          </p:cNvPr>
          <p:cNvSpPr txBox="1"/>
          <p:nvPr/>
        </p:nvSpPr>
        <p:spPr>
          <a:xfrm>
            <a:off x="5299969" y="4669654"/>
            <a:ext cx="2095130" cy="461665"/>
          </a:xfrm>
          <a:prstGeom prst="rect">
            <a:avLst/>
          </a:prstGeom>
          <a:noFill/>
        </p:spPr>
        <p:txBody>
          <a:bodyPr wrap="square" rtlCol="0">
            <a:spAutoFit/>
          </a:bodyPr>
          <a:lstStyle/>
          <a:p>
            <a:pPr algn="ctr"/>
            <a:r>
              <a:rPr lang="en-US" sz="2400" dirty="0"/>
              <a:t>Click here</a:t>
            </a:r>
          </a:p>
        </p:txBody>
      </p:sp>
      <p:sp>
        <p:nvSpPr>
          <p:cNvPr id="27" name="Oval 26">
            <a:hlinkClick r:id="rId5" action="ppaction://hlinksldjump"/>
            <a:extLst>
              <a:ext uri="{FF2B5EF4-FFF2-40B4-BE49-F238E27FC236}">
                <a16:creationId xmlns:a16="http://schemas.microsoft.com/office/drawing/2014/main" id="{1AFC572B-F959-BECA-0C61-F8482E683FF2}"/>
              </a:ext>
            </a:extLst>
          </p:cNvPr>
          <p:cNvSpPr/>
          <p:nvPr/>
        </p:nvSpPr>
        <p:spPr>
          <a:xfrm>
            <a:off x="297126" y="1030973"/>
            <a:ext cx="1109827" cy="1090860"/>
          </a:xfrm>
          <a:prstGeom prst="ellipse">
            <a:avLst/>
          </a:prstGeom>
          <a:noFill/>
          <a:ln w="28575" cap="flat" cmpd="sng" algn="ctr">
            <a:solidFill>
              <a:schemeClr val="dk1"/>
            </a:solidFill>
            <a:prstDash val="solid"/>
            <a:round/>
            <a:headEnd type="none" w="med" len="med"/>
            <a:tailEnd type="none" w="med" len="med"/>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tx1">
                    <a:lumMod val="95000"/>
                    <a:lumOff val="5000"/>
                  </a:schemeClr>
                </a:solidFill>
              </a:rPr>
              <a:t>1</a:t>
            </a:r>
          </a:p>
        </p:txBody>
      </p:sp>
      <p:sp>
        <p:nvSpPr>
          <p:cNvPr id="28" name="Oval 27">
            <a:hlinkClick r:id="rId6" action="ppaction://hlinksldjump"/>
            <a:extLst>
              <a:ext uri="{FF2B5EF4-FFF2-40B4-BE49-F238E27FC236}">
                <a16:creationId xmlns:a16="http://schemas.microsoft.com/office/drawing/2014/main" id="{ABEC7514-5E63-6639-C8D0-7252681B0AEB}"/>
              </a:ext>
            </a:extLst>
          </p:cNvPr>
          <p:cNvSpPr/>
          <p:nvPr/>
        </p:nvSpPr>
        <p:spPr>
          <a:xfrm>
            <a:off x="444497" y="2654300"/>
            <a:ext cx="815087" cy="774700"/>
          </a:xfrm>
          <a:prstGeom prst="ellipse">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2</a:t>
            </a:r>
          </a:p>
        </p:txBody>
      </p:sp>
      <p:sp>
        <p:nvSpPr>
          <p:cNvPr id="29" name="Oval 28">
            <a:hlinkClick r:id="rId7" action="ppaction://hlinksldjump"/>
            <a:extLst>
              <a:ext uri="{FF2B5EF4-FFF2-40B4-BE49-F238E27FC236}">
                <a16:creationId xmlns:a16="http://schemas.microsoft.com/office/drawing/2014/main" id="{CE254E9D-B89E-4855-89C8-26E32C3F3D06}"/>
              </a:ext>
            </a:extLst>
          </p:cNvPr>
          <p:cNvSpPr/>
          <p:nvPr/>
        </p:nvSpPr>
        <p:spPr>
          <a:xfrm>
            <a:off x="444497" y="3737991"/>
            <a:ext cx="815087" cy="774700"/>
          </a:xfrm>
          <a:prstGeom prst="ellipse">
            <a:avLst/>
          </a:prstGeom>
          <a:no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3</a:t>
            </a:r>
          </a:p>
        </p:txBody>
      </p:sp>
      <p:sp>
        <p:nvSpPr>
          <p:cNvPr id="30" name="Oval 29">
            <a:hlinkClick r:id="rId8" action="ppaction://hlinksldjump"/>
            <a:extLst>
              <a:ext uri="{FF2B5EF4-FFF2-40B4-BE49-F238E27FC236}">
                <a16:creationId xmlns:a16="http://schemas.microsoft.com/office/drawing/2014/main" id="{8D2AB1D7-6981-950C-52F0-E370701270F8}"/>
              </a:ext>
            </a:extLst>
          </p:cNvPr>
          <p:cNvSpPr/>
          <p:nvPr/>
        </p:nvSpPr>
        <p:spPr>
          <a:xfrm>
            <a:off x="444497" y="4802003"/>
            <a:ext cx="81508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4</a:t>
            </a:r>
          </a:p>
        </p:txBody>
      </p:sp>
    </p:spTree>
    <p:extLst>
      <p:ext uri="{BB962C8B-B14F-4D97-AF65-F5344CB8AC3E}">
        <p14:creationId xmlns:p14="http://schemas.microsoft.com/office/powerpoint/2010/main" val="2837756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10" name="Oval 9">
            <a:extLst>
              <a:ext uri="{FF2B5EF4-FFF2-40B4-BE49-F238E27FC236}">
                <a16:creationId xmlns:a16="http://schemas.microsoft.com/office/drawing/2014/main" id="{7BD09239-068E-8AD3-710B-D15CAE1098ED}"/>
              </a:ext>
            </a:extLst>
          </p:cNvPr>
          <p:cNvSpPr>
            <a:spLocks noChangeAspect="1"/>
          </p:cNvSpPr>
          <p:nvPr/>
        </p:nvSpPr>
        <p:spPr>
          <a:xfrm>
            <a:off x="12338486" y="2676658"/>
            <a:ext cx="3167380" cy="3167380"/>
          </a:xfrm>
          <a:prstGeom prst="ellipse">
            <a:avLst/>
          </a:prstGeom>
          <a:solidFill>
            <a:schemeClr val="accent1">
              <a:lumMod val="50000"/>
            </a:schemeClr>
          </a:solidFill>
          <a:ln>
            <a:noFill/>
          </a:ln>
          <a:scene3d>
            <a:camera prst="isometricOffAxis1Top">
              <a:rot lat="18075713" lon="18392745" rev="2256000"/>
            </a:camera>
            <a:lightRig rig="freezing" dir="t">
              <a:rot lat="0" lon="0" rev="12000000"/>
            </a:lightRig>
          </a:scene3d>
          <a:sp3d prstMaterial="plastic">
            <a:bevelT w="0" h="0"/>
            <a:bevelB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76993" y="165176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942690" y="423235"/>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number 2">
            <a:extLst>
              <a:ext uri="{FF2B5EF4-FFF2-40B4-BE49-F238E27FC236}">
                <a16:creationId xmlns:a16="http://schemas.microsoft.com/office/drawing/2014/main" id="{5B8CA11E-672F-D7DB-B152-84AC701E8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751" y="1995938"/>
            <a:ext cx="1550041" cy="201238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352CB33-D853-AE7B-F146-0CBE0A5F1508}"/>
              </a:ext>
            </a:extLst>
          </p:cNvPr>
          <p:cNvSpPr/>
          <p:nvPr/>
        </p:nvSpPr>
        <p:spPr>
          <a:xfrm>
            <a:off x="6181535" y="2505670"/>
            <a:ext cx="479330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introduction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hlinkClick r:id="rId4" action="ppaction://hlinksldjump"/>
            <a:extLst>
              <a:ext uri="{FF2B5EF4-FFF2-40B4-BE49-F238E27FC236}">
                <a16:creationId xmlns:a16="http://schemas.microsoft.com/office/drawing/2014/main" id="{C19BA662-1EB4-4AF7-3CE4-145F4EE00465}"/>
              </a:ext>
            </a:extLst>
          </p:cNvPr>
          <p:cNvSpPr/>
          <p:nvPr/>
        </p:nvSpPr>
        <p:spPr>
          <a:xfrm>
            <a:off x="4631089" y="4260348"/>
            <a:ext cx="2630190" cy="63809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A5035EB1-C898-FF3D-5675-734042467289}"/>
              </a:ext>
            </a:extLst>
          </p:cNvPr>
          <p:cNvSpPr txBox="1"/>
          <p:nvPr/>
        </p:nvSpPr>
        <p:spPr>
          <a:xfrm>
            <a:off x="4882896" y="4398264"/>
            <a:ext cx="2112264" cy="461665"/>
          </a:xfrm>
          <a:prstGeom prst="rect">
            <a:avLst/>
          </a:prstGeom>
          <a:noFill/>
        </p:spPr>
        <p:txBody>
          <a:bodyPr wrap="square" rtlCol="0">
            <a:spAutoFit/>
          </a:bodyPr>
          <a:lstStyle/>
          <a:p>
            <a:pPr algn="ctr"/>
            <a:r>
              <a:rPr lang="en-US" sz="2400" b="1" dirty="0"/>
              <a:t>Click here</a:t>
            </a:r>
          </a:p>
        </p:txBody>
      </p:sp>
      <p:sp>
        <p:nvSpPr>
          <p:cNvPr id="17" name="Oval 16">
            <a:hlinkClick r:id="rId5" action="ppaction://hlinksldjump"/>
            <a:extLst>
              <a:ext uri="{FF2B5EF4-FFF2-40B4-BE49-F238E27FC236}">
                <a16:creationId xmlns:a16="http://schemas.microsoft.com/office/drawing/2014/main" id="{50A8A029-42A5-32AE-4CE9-10973CBB698F}"/>
              </a:ext>
            </a:extLst>
          </p:cNvPr>
          <p:cNvSpPr/>
          <p:nvPr/>
        </p:nvSpPr>
        <p:spPr>
          <a:xfrm>
            <a:off x="444497" y="1344428"/>
            <a:ext cx="77266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tx1">
                    <a:lumMod val="95000"/>
                    <a:lumOff val="5000"/>
                  </a:schemeClr>
                </a:solidFill>
              </a:rPr>
              <a:t>1</a:t>
            </a:r>
          </a:p>
        </p:txBody>
      </p:sp>
      <p:sp>
        <p:nvSpPr>
          <p:cNvPr id="18" name="Oval 17">
            <a:hlinkClick r:id="rId6" action="ppaction://hlinksldjump"/>
            <a:extLst>
              <a:ext uri="{FF2B5EF4-FFF2-40B4-BE49-F238E27FC236}">
                <a16:creationId xmlns:a16="http://schemas.microsoft.com/office/drawing/2014/main" id="{6A89D7D9-0C47-1663-7132-7A76E8F083E9}"/>
              </a:ext>
            </a:extLst>
          </p:cNvPr>
          <p:cNvSpPr/>
          <p:nvPr/>
        </p:nvSpPr>
        <p:spPr>
          <a:xfrm>
            <a:off x="347630" y="2269903"/>
            <a:ext cx="1069690" cy="1102449"/>
          </a:xfrm>
          <a:prstGeom prst="ellipse">
            <a:avLst/>
          </a:prstGeom>
          <a:noFill/>
          <a:ln w="28575" cap="flat" cmpd="sng" algn="ctr">
            <a:solidFill>
              <a:srgbClr val="0070C0"/>
            </a:solidFill>
            <a:prstDash val="solid"/>
            <a:round/>
            <a:headEnd type="none" w="med" len="med"/>
            <a:tailEnd type="none" w="med" len="med"/>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2</a:t>
            </a:r>
          </a:p>
        </p:txBody>
      </p:sp>
      <p:sp>
        <p:nvSpPr>
          <p:cNvPr id="19" name="Oval 18">
            <a:hlinkClick r:id="rId7" action="ppaction://hlinksldjump"/>
            <a:extLst>
              <a:ext uri="{FF2B5EF4-FFF2-40B4-BE49-F238E27FC236}">
                <a16:creationId xmlns:a16="http://schemas.microsoft.com/office/drawing/2014/main" id="{19EE70C8-F479-838D-1616-FD27EC973D22}"/>
              </a:ext>
            </a:extLst>
          </p:cNvPr>
          <p:cNvSpPr/>
          <p:nvPr/>
        </p:nvSpPr>
        <p:spPr>
          <a:xfrm>
            <a:off x="444497" y="4010914"/>
            <a:ext cx="772667" cy="774700"/>
          </a:xfrm>
          <a:prstGeom prst="ellipse">
            <a:avLst/>
          </a:prstGeom>
          <a:no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3</a:t>
            </a:r>
          </a:p>
        </p:txBody>
      </p:sp>
      <p:sp>
        <p:nvSpPr>
          <p:cNvPr id="20" name="Oval 19">
            <a:hlinkClick r:id="rId8" action="ppaction://hlinksldjump"/>
            <a:extLst>
              <a:ext uri="{FF2B5EF4-FFF2-40B4-BE49-F238E27FC236}">
                <a16:creationId xmlns:a16="http://schemas.microsoft.com/office/drawing/2014/main" id="{6FBA5818-5DB5-8D0B-9477-CF762667D025}"/>
              </a:ext>
            </a:extLst>
          </p:cNvPr>
          <p:cNvSpPr/>
          <p:nvPr/>
        </p:nvSpPr>
        <p:spPr>
          <a:xfrm>
            <a:off x="444497" y="5126222"/>
            <a:ext cx="77266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4</a:t>
            </a:r>
          </a:p>
        </p:txBody>
      </p:sp>
      <p:sp>
        <p:nvSpPr>
          <p:cNvPr id="21" name="Oval 20">
            <a:extLst>
              <a:ext uri="{FF2B5EF4-FFF2-40B4-BE49-F238E27FC236}">
                <a16:creationId xmlns:a16="http://schemas.microsoft.com/office/drawing/2014/main" id="{D7B4A4CC-1C61-FD4B-9857-850F9545FDEE}"/>
              </a:ext>
            </a:extLst>
          </p:cNvPr>
          <p:cNvSpPr>
            <a:spLocks noChangeAspect="1"/>
          </p:cNvSpPr>
          <p:nvPr/>
        </p:nvSpPr>
        <p:spPr>
          <a:xfrm rot="15112121">
            <a:off x="602227" y="1486477"/>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67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10" name="Oval 9">
            <a:extLst>
              <a:ext uri="{FF2B5EF4-FFF2-40B4-BE49-F238E27FC236}">
                <a16:creationId xmlns:a16="http://schemas.microsoft.com/office/drawing/2014/main" id="{7BD09239-068E-8AD3-710B-D15CAE1098ED}"/>
              </a:ext>
            </a:extLst>
          </p:cNvPr>
          <p:cNvSpPr>
            <a:spLocks noChangeAspect="1"/>
          </p:cNvSpPr>
          <p:nvPr/>
        </p:nvSpPr>
        <p:spPr>
          <a:xfrm>
            <a:off x="13191270" y="1092968"/>
            <a:ext cx="3167380" cy="3167380"/>
          </a:xfrm>
          <a:prstGeom prst="ellipse">
            <a:avLst/>
          </a:prstGeom>
          <a:solidFill>
            <a:schemeClr val="accent1">
              <a:lumMod val="50000"/>
            </a:schemeClr>
          </a:solidFill>
          <a:ln>
            <a:noFill/>
          </a:ln>
          <a:scene3d>
            <a:camera prst="isometricOffAxis1Top">
              <a:rot lat="18075713" lon="18392745" rev="2256000"/>
            </a:camera>
            <a:lightRig rig="freezing" dir="t">
              <a:rot lat="0" lon="0" rev="12000000"/>
            </a:lightRig>
          </a:scene3d>
          <a:sp3d prstMaterial="plastic">
            <a:bevelT w="0" h="0"/>
            <a:bevelB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rot="3999408">
            <a:off x="2179865" y="1927772"/>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712919" y="-1172712"/>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22839" y="2415038"/>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Free Printable Number Bubble Letters: Bubble Number 3 - Freebie Finding Mom">
            <a:extLst>
              <a:ext uri="{FF2B5EF4-FFF2-40B4-BE49-F238E27FC236}">
                <a16:creationId xmlns:a16="http://schemas.microsoft.com/office/drawing/2014/main" id="{B3755CA8-3FB9-A99C-804C-046F285B4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49" y="1765749"/>
            <a:ext cx="1481842" cy="222199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9CAF4A6-AF4A-7674-0141-E0B72D8573E4}"/>
              </a:ext>
            </a:extLst>
          </p:cNvPr>
          <p:cNvSpPr/>
          <p:nvPr/>
        </p:nvSpPr>
        <p:spPr>
          <a:xfrm>
            <a:off x="6283614" y="2415038"/>
            <a:ext cx="4859022"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Project analys</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is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a:hlinkClick r:id="rId4" action="ppaction://hlinksldjump"/>
            <a:extLst>
              <a:ext uri="{FF2B5EF4-FFF2-40B4-BE49-F238E27FC236}">
                <a16:creationId xmlns:a16="http://schemas.microsoft.com/office/drawing/2014/main" id="{777E0E25-A7D9-FB80-7DFA-C66799E9CD6B}"/>
              </a:ext>
            </a:extLst>
          </p:cNvPr>
          <p:cNvSpPr/>
          <p:nvPr/>
        </p:nvSpPr>
        <p:spPr>
          <a:xfrm>
            <a:off x="4792801" y="4302585"/>
            <a:ext cx="2983122" cy="7078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2D08F2A6-9324-0DCC-6A3C-EA290E00015A}"/>
              </a:ext>
            </a:extLst>
          </p:cNvPr>
          <p:cNvSpPr txBox="1"/>
          <p:nvPr/>
        </p:nvSpPr>
        <p:spPr>
          <a:xfrm>
            <a:off x="4792640" y="4425695"/>
            <a:ext cx="2505456" cy="461665"/>
          </a:xfrm>
          <a:prstGeom prst="rect">
            <a:avLst/>
          </a:prstGeom>
          <a:noFill/>
        </p:spPr>
        <p:txBody>
          <a:bodyPr wrap="square" rtlCol="0">
            <a:spAutoFit/>
          </a:bodyPr>
          <a:lstStyle/>
          <a:p>
            <a:pPr algn="ctr"/>
            <a:r>
              <a:rPr lang="en-US" sz="2400" b="1" dirty="0"/>
              <a:t>Click here </a:t>
            </a:r>
          </a:p>
        </p:txBody>
      </p:sp>
      <p:sp>
        <p:nvSpPr>
          <p:cNvPr id="15" name="Oval 14">
            <a:hlinkClick r:id="rId5" action="ppaction://hlinksldjump"/>
            <a:extLst>
              <a:ext uri="{FF2B5EF4-FFF2-40B4-BE49-F238E27FC236}">
                <a16:creationId xmlns:a16="http://schemas.microsoft.com/office/drawing/2014/main" id="{CF91E0FC-176D-5FC6-C62F-F783438474BE}"/>
              </a:ext>
            </a:extLst>
          </p:cNvPr>
          <p:cNvSpPr/>
          <p:nvPr/>
        </p:nvSpPr>
        <p:spPr>
          <a:xfrm>
            <a:off x="444497" y="1344428"/>
            <a:ext cx="81508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tx1">
                    <a:lumMod val="95000"/>
                    <a:lumOff val="5000"/>
                  </a:schemeClr>
                </a:solidFill>
              </a:rPr>
              <a:t>1</a:t>
            </a:r>
          </a:p>
        </p:txBody>
      </p:sp>
      <p:sp>
        <p:nvSpPr>
          <p:cNvPr id="16" name="Oval 15">
            <a:hlinkClick r:id="rId6" action="ppaction://hlinksldjump"/>
            <a:extLst>
              <a:ext uri="{FF2B5EF4-FFF2-40B4-BE49-F238E27FC236}">
                <a16:creationId xmlns:a16="http://schemas.microsoft.com/office/drawing/2014/main" id="{B670FB6E-965C-9154-54AC-A37FF36D12DB}"/>
              </a:ext>
            </a:extLst>
          </p:cNvPr>
          <p:cNvSpPr/>
          <p:nvPr/>
        </p:nvSpPr>
        <p:spPr>
          <a:xfrm>
            <a:off x="444498" y="2415038"/>
            <a:ext cx="815087" cy="774700"/>
          </a:xfrm>
          <a:prstGeom prst="ellipse">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2</a:t>
            </a:r>
          </a:p>
        </p:txBody>
      </p:sp>
      <p:sp>
        <p:nvSpPr>
          <p:cNvPr id="17" name="Oval 16">
            <a:hlinkClick r:id="rId7" action="ppaction://hlinksldjump"/>
            <a:extLst>
              <a:ext uri="{FF2B5EF4-FFF2-40B4-BE49-F238E27FC236}">
                <a16:creationId xmlns:a16="http://schemas.microsoft.com/office/drawing/2014/main" id="{EF13CFD9-4E4C-0857-558A-334CDDA16919}"/>
              </a:ext>
            </a:extLst>
          </p:cNvPr>
          <p:cNvSpPr/>
          <p:nvPr/>
        </p:nvSpPr>
        <p:spPr>
          <a:xfrm>
            <a:off x="353474" y="3429001"/>
            <a:ext cx="1097805" cy="996694"/>
          </a:xfrm>
          <a:prstGeom prst="ellipse">
            <a:avLst/>
          </a:prstGeom>
          <a:noFill/>
          <a:ln w="28575" cap="flat" cmpd="sng" algn="ctr">
            <a:solidFill>
              <a:srgbClr val="7030A0"/>
            </a:solidFill>
            <a:prstDash val="solid"/>
            <a:round/>
            <a:headEnd type="none" w="med" len="med"/>
            <a:tailEnd type="none" w="med" len="med"/>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3</a:t>
            </a:r>
          </a:p>
        </p:txBody>
      </p:sp>
      <p:sp>
        <p:nvSpPr>
          <p:cNvPr id="18" name="Oval 17">
            <a:hlinkClick r:id="rId8" action="ppaction://hlinksldjump"/>
            <a:extLst>
              <a:ext uri="{FF2B5EF4-FFF2-40B4-BE49-F238E27FC236}">
                <a16:creationId xmlns:a16="http://schemas.microsoft.com/office/drawing/2014/main" id="{93423B78-D4A9-3EBB-812B-DFA7C1DE0599}"/>
              </a:ext>
            </a:extLst>
          </p:cNvPr>
          <p:cNvSpPr/>
          <p:nvPr/>
        </p:nvSpPr>
        <p:spPr>
          <a:xfrm>
            <a:off x="495778" y="4887360"/>
            <a:ext cx="81508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4</a:t>
            </a:r>
          </a:p>
        </p:txBody>
      </p:sp>
    </p:spTree>
    <p:extLst>
      <p:ext uri="{BB962C8B-B14F-4D97-AF65-F5344CB8AC3E}">
        <p14:creationId xmlns:p14="http://schemas.microsoft.com/office/powerpoint/2010/main" val="2610985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10" name="Oval 9">
            <a:extLst>
              <a:ext uri="{FF2B5EF4-FFF2-40B4-BE49-F238E27FC236}">
                <a16:creationId xmlns:a16="http://schemas.microsoft.com/office/drawing/2014/main" id="{7BD09239-068E-8AD3-710B-D15CAE1098ED}"/>
              </a:ext>
            </a:extLst>
          </p:cNvPr>
          <p:cNvSpPr>
            <a:spLocks noChangeAspect="1"/>
          </p:cNvSpPr>
          <p:nvPr/>
        </p:nvSpPr>
        <p:spPr>
          <a:xfrm rot="3909846">
            <a:off x="2017301" y="1606048"/>
            <a:ext cx="3167380" cy="3167380"/>
          </a:xfrm>
          <a:prstGeom prst="ellipse">
            <a:avLst/>
          </a:prstGeom>
          <a:solidFill>
            <a:schemeClr val="accent1">
              <a:lumMod val="50000"/>
            </a:schemeClr>
          </a:solidFill>
          <a:ln>
            <a:noFill/>
          </a:ln>
          <a:scene3d>
            <a:camera prst="isometricOffAxis1Top">
              <a:rot lat="18075713" lon="18392745" rev="2256000"/>
            </a:camera>
            <a:lightRig rig="freezing" dir="t">
              <a:rot lat="0" lon="0" rev="12000000"/>
            </a:lightRig>
          </a:scene3d>
          <a:sp3d prstMaterial="plastic">
            <a:bevelT w="0" h="0"/>
            <a:bevelB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number 4">
            <a:extLst>
              <a:ext uri="{FF2B5EF4-FFF2-40B4-BE49-F238E27FC236}">
                <a16:creationId xmlns:a16="http://schemas.microsoft.com/office/drawing/2014/main" id="{2BCD37D7-A508-D8FF-730B-E602B7DC6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791" y="1810787"/>
            <a:ext cx="1417893" cy="184681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1AC0FBC-23E9-CC77-8BA6-141C62E26FAB}"/>
              </a:ext>
            </a:extLst>
          </p:cNvPr>
          <p:cNvSpPr/>
          <p:nvPr/>
        </p:nvSpPr>
        <p:spPr>
          <a:xfrm>
            <a:off x="5942397" y="2415038"/>
            <a:ext cx="450155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Er Diagram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a:hlinkClick r:id="rId4" action="ppaction://hlinksldjump"/>
            <a:extLst>
              <a:ext uri="{FF2B5EF4-FFF2-40B4-BE49-F238E27FC236}">
                <a16:creationId xmlns:a16="http://schemas.microsoft.com/office/drawing/2014/main" id="{20B27223-1873-8BFA-AF27-A7943C396A1E}"/>
              </a:ext>
            </a:extLst>
          </p:cNvPr>
          <p:cNvSpPr/>
          <p:nvPr/>
        </p:nvSpPr>
        <p:spPr>
          <a:xfrm>
            <a:off x="4558284" y="3924321"/>
            <a:ext cx="3346704" cy="7078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hlinkClick r:id="rId4" action="ppaction://hlinksldjump"/>
            <a:extLst>
              <a:ext uri="{FF2B5EF4-FFF2-40B4-BE49-F238E27FC236}">
                <a16:creationId xmlns:a16="http://schemas.microsoft.com/office/drawing/2014/main" id="{F1AAB2FE-084C-8FA5-40C5-D9DC194B60A4}"/>
              </a:ext>
            </a:extLst>
          </p:cNvPr>
          <p:cNvSpPr txBox="1"/>
          <p:nvPr/>
        </p:nvSpPr>
        <p:spPr>
          <a:xfrm>
            <a:off x="4754880" y="4111567"/>
            <a:ext cx="2953512" cy="461665"/>
          </a:xfrm>
          <a:prstGeom prst="rect">
            <a:avLst/>
          </a:prstGeom>
          <a:noFill/>
        </p:spPr>
        <p:txBody>
          <a:bodyPr wrap="square" rtlCol="0">
            <a:spAutoFit/>
          </a:bodyPr>
          <a:lstStyle/>
          <a:p>
            <a:pPr algn="ctr"/>
            <a:r>
              <a:rPr lang="en-US" sz="2400" b="1" dirty="0"/>
              <a:t>Click here</a:t>
            </a:r>
          </a:p>
        </p:txBody>
      </p:sp>
      <p:sp>
        <p:nvSpPr>
          <p:cNvPr id="15" name="Oval 14">
            <a:hlinkClick r:id="rId5" action="ppaction://hlinksldjump"/>
            <a:extLst>
              <a:ext uri="{FF2B5EF4-FFF2-40B4-BE49-F238E27FC236}">
                <a16:creationId xmlns:a16="http://schemas.microsoft.com/office/drawing/2014/main" id="{6A67059D-7341-8D18-908C-3EDF502598D2}"/>
              </a:ext>
            </a:extLst>
          </p:cNvPr>
          <p:cNvSpPr/>
          <p:nvPr/>
        </p:nvSpPr>
        <p:spPr>
          <a:xfrm>
            <a:off x="444497" y="1344428"/>
            <a:ext cx="815087" cy="7747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chemeClr val="tx1">
                    <a:lumMod val="95000"/>
                    <a:lumOff val="5000"/>
                  </a:schemeClr>
                </a:solidFill>
              </a:rPr>
              <a:t>1</a:t>
            </a:r>
          </a:p>
        </p:txBody>
      </p:sp>
      <p:sp>
        <p:nvSpPr>
          <p:cNvPr id="16" name="Oval 15">
            <a:hlinkClick r:id="rId6" action="ppaction://hlinksldjump"/>
            <a:extLst>
              <a:ext uri="{FF2B5EF4-FFF2-40B4-BE49-F238E27FC236}">
                <a16:creationId xmlns:a16="http://schemas.microsoft.com/office/drawing/2014/main" id="{EA4A47D6-2ED8-0D2C-748B-AFA4F612A5E1}"/>
              </a:ext>
            </a:extLst>
          </p:cNvPr>
          <p:cNvSpPr/>
          <p:nvPr/>
        </p:nvSpPr>
        <p:spPr>
          <a:xfrm>
            <a:off x="444498" y="2415038"/>
            <a:ext cx="815087" cy="774700"/>
          </a:xfrm>
          <a:prstGeom prst="ellipse">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2</a:t>
            </a:r>
          </a:p>
        </p:txBody>
      </p:sp>
      <p:sp>
        <p:nvSpPr>
          <p:cNvPr id="17" name="Oval 16">
            <a:hlinkClick r:id="rId7" action="ppaction://hlinksldjump"/>
            <a:extLst>
              <a:ext uri="{FF2B5EF4-FFF2-40B4-BE49-F238E27FC236}">
                <a16:creationId xmlns:a16="http://schemas.microsoft.com/office/drawing/2014/main" id="{5573481C-3D5C-0D40-9F25-1A7A4F7704EA}"/>
              </a:ext>
            </a:extLst>
          </p:cNvPr>
          <p:cNvSpPr/>
          <p:nvPr/>
        </p:nvSpPr>
        <p:spPr>
          <a:xfrm>
            <a:off x="444498" y="3485648"/>
            <a:ext cx="815087" cy="774700"/>
          </a:xfrm>
          <a:prstGeom prst="ellipse">
            <a:avLst/>
          </a:prstGeom>
          <a:no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3</a:t>
            </a:r>
          </a:p>
        </p:txBody>
      </p:sp>
      <p:sp>
        <p:nvSpPr>
          <p:cNvPr id="18" name="Oval 17">
            <a:hlinkClick r:id="rId8" action="ppaction://hlinksldjump"/>
            <a:extLst>
              <a:ext uri="{FF2B5EF4-FFF2-40B4-BE49-F238E27FC236}">
                <a16:creationId xmlns:a16="http://schemas.microsoft.com/office/drawing/2014/main" id="{4B80A6A7-60BB-9324-8BE1-22EF264373E3}"/>
              </a:ext>
            </a:extLst>
          </p:cNvPr>
          <p:cNvSpPr/>
          <p:nvPr/>
        </p:nvSpPr>
        <p:spPr>
          <a:xfrm>
            <a:off x="444497" y="4556257"/>
            <a:ext cx="1054089" cy="1131311"/>
          </a:xfrm>
          <a:prstGeom prst="ellipse">
            <a:avLst/>
          </a:prstGeom>
          <a:noFill/>
          <a:ln w="28575" cap="flat" cmpd="sng" algn="ctr">
            <a:solidFill>
              <a:schemeClr val="dk1"/>
            </a:solidFill>
            <a:prstDash val="solid"/>
            <a:round/>
            <a:headEnd type="none" w="med" len="med"/>
            <a:tailEnd type="none" w="med" len="med"/>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t>4</a:t>
            </a:r>
          </a:p>
        </p:txBody>
      </p:sp>
    </p:spTree>
    <p:extLst>
      <p:ext uri="{BB962C8B-B14F-4D97-AF65-F5344CB8AC3E}">
        <p14:creationId xmlns:p14="http://schemas.microsoft.com/office/powerpoint/2010/main" val="33738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51F69EA-4613-F71C-EAED-84477613EE51}"/>
              </a:ext>
            </a:extLst>
          </p:cNvPr>
          <p:cNvSpPr txBox="1"/>
          <p:nvPr/>
        </p:nvSpPr>
        <p:spPr>
          <a:xfrm>
            <a:off x="352806" y="1277499"/>
            <a:ext cx="8622792" cy="3231654"/>
          </a:xfrm>
          <a:prstGeom prst="rect">
            <a:avLst/>
          </a:prstGeom>
          <a:noFill/>
        </p:spPr>
        <p:txBody>
          <a:bodyPr wrap="square" rtlCol="0">
            <a:spAutoFit/>
          </a:bodyPr>
          <a:lstStyle/>
          <a:p>
            <a:r>
              <a:rPr lang="en-US" sz="4800" b="1" dirty="0">
                <a:latin typeface="Blackadder ITC" panose="04020505051007020D02" pitchFamily="82" charset="0"/>
              </a:rPr>
              <a:t>Outline</a:t>
            </a:r>
            <a:r>
              <a:rPr lang="en-US" sz="4800" b="1" dirty="0"/>
              <a:t>:</a:t>
            </a:r>
          </a:p>
          <a:p>
            <a:endParaRPr lang="en-US" sz="4800" b="1" dirty="0"/>
          </a:p>
          <a:p>
            <a:pPr marL="285750" indent="-285750">
              <a:buFont typeface="Arial" panose="020B0604020202020204" pitchFamily="34" charset="0"/>
              <a:buChar char="•"/>
            </a:pPr>
            <a:r>
              <a:rPr lang="en-US" sz="3600" dirty="0"/>
              <a:t>Introduction</a:t>
            </a:r>
          </a:p>
          <a:p>
            <a:pPr marL="285750" indent="-285750">
              <a:buFont typeface="Arial" panose="020B0604020202020204" pitchFamily="34" charset="0"/>
              <a:buChar char="•"/>
            </a:pPr>
            <a:r>
              <a:rPr lang="en-US" sz="3600" dirty="0"/>
              <a:t>Project analysis</a:t>
            </a:r>
          </a:p>
          <a:p>
            <a:pPr marL="285750" indent="-285750">
              <a:buFont typeface="Arial" panose="020B0604020202020204" pitchFamily="34" charset="0"/>
              <a:buChar char="•"/>
            </a:pPr>
            <a:r>
              <a:rPr lang="en-US" sz="3600" dirty="0"/>
              <a:t>ER Diagram</a:t>
            </a:r>
          </a:p>
        </p:txBody>
      </p:sp>
      <p:pic>
        <p:nvPicPr>
          <p:cNvPr id="5" name="Picture 4">
            <a:extLst>
              <a:ext uri="{FF2B5EF4-FFF2-40B4-BE49-F238E27FC236}">
                <a16:creationId xmlns:a16="http://schemas.microsoft.com/office/drawing/2014/main" id="{F2A0F5CA-59D4-3101-5EC1-2F6BAB10E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431" y="3929754"/>
            <a:ext cx="9045744" cy="2728723"/>
          </a:xfrm>
          <a:prstGeom prst="round2DiagRect">
            <a:avLst>
              <a:gd name="adj1" fmla="val 16667"/>
              <a:gd name="adj2" fmla="val 0"/>
            </a:avLst>
          </a:prstGeom>
          <a:ln w="88900" cap="sq">
            <a:noFill/>
            <a:miter lim="800000"/>
          </a:ln>
          <a:effectLst>
            <a:outerShdw blurRad="254000" algn="tl" rotWithShape="0">
              <a:srgbClr val="000000">
                <a:alpha val="43000"/>
              </a:srgbClr>
            </a:outerShdw>
          </a:effectLst>
          <a:scene3d>
            <a:camera prst="perspectiveAbove"/>
            <a:lightRig rig="threePt" dir="t"/>
          </a:scene3d>
          <a:sp3d>
            <a:bevelT w="1270000" h="0"/>
            <a:bevelB w="1270000" h="1270000"/>
          </a:sp3d>
        </p:spPr>
      </p:pic>
    </p:spTree>
    <p:extLst>
      <p:ext uri="{BB962C8B-B14F-4D97-AF65-F5344CB8AC3E}">
        <p14:creationId xmlns:p14="http://schemas.microsoft.com/office/powerpoint/2010/main" val="2169375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5426C47-F530-1228-C95E-D4C52BC6D8E4}"/>
              </a:ext>
            </a:extLst>
          </p:cNvPr>
          <p:cNvSpPr txBox="1"/>
          <p:nvPr/>
        </p:nvSpPr>
        <p:spPr>
          <a:xfrm>
            <a:off x="594360" y="1490472"/>
            <a:ext cx="11027664" cy="4801314"/>
          </a:xfrm>
          <a:prstGeom prst="rect">
            <a:avLst/>
          </a:prstGeom>
          <a:noFill/>
        </p:spPr>
        <p:txBody>
          <a:bodyPr wrap="square" rtlCol="0">
            <a:spAutoFit/>
          </a:bodyPr>
          <a:lstStyle/>
          <a:p>
            <a:endParaRPr lang="en-US" sz="3600" dirty="0"/>
          </a:p>
          <a:p>
            <a:r>
              <a:rPr lang="en-US" sz="3600" dirty="0"/>
              <a:t>We chose our project to talk about fitness &amp; fun, which is led by the </a:t>
            </a:r>
            <a:r>
              <a:rPr lang="en-US" sz="3600" dirty="0" err="1"/>
              <a:t>Bashart</a:t>
            </a:r>
            <a:r>
              <a:rPr lang="en-US" sz="3600" dirty="0"/>
              <a:t> team, and they offer as many courses such as boxing, karate and Zumba….. for different people of different ages</a:t>
            </a:r>
          </a:p>
          <a:p>
            <a:r>
              <a:rPr lang="en-US" sz="3600" dirty="0"/>
              <a:t>The aim of this project is to solve the problem of annuities, so that they are done on tables instead of papers.</a:t>
            </a:r>
          </a:p>
          <a:p>
            <a:endParaRPr lang="en-US" dirty="0"/>
          </a:p>
        </p:txBody>
      </p:sp>
      <p:sp>
        <p:nvSpPr>
          <p:cNvPr id="4" name="TextBox 3">
            <a:extLst>
              <a:ext uri="{FF2B5EF4-FFF2-40B4-BE49-F238E27FC236}">
                <a16:creationId xmlns:a16="http://schemas.microsoft.com/office/drawing/2014/main" id="{8D860789-1AD8-6712-6213-AC7544EEA75F}"/>
              </a:ext>
            </a:extLst>
          </p:cNvPr>
          <p:cNvSpPr txBox="1"/>
          <p:nvPr/>
        </p:nvSpPr>
        <p:spPr>
          <a:xfrm>
            <a:off x="389978" y="710831"/>
            <a:ext cx="2947582" cy="1107996"/>
          </a:xfrm>
          <a:prstGeom prst="rect">
            <a:avLst/>
          </a:prstGeom>
          <a:noFill/>
        </p:spPr>
        <p:txBody>
          <a:bodyPr wrap="square" rtlCol="0">
            <a:spAutoFit/>
          </a:bodyPr>
          <a:lstStyle/>
          <a:p>
            <a:r>
              <a:rPr kumimoji="0" lang="en-US" sz="4800" b="1" i="0" u="none" strike="noStrike" kern="1200" cap="none" spc="0" normalizeH="0" baseline="0" noProof="0" dirty="0">
                <a:ln>
                  <a:noFill/>
                </a:ln>
                <a:solidFill>
                  <a:prstClr val="black"/>
                </a:solidFill>
                <a:effectLst/>
                <a:uLnTx/>
                <a:uFillTx/>
                <a:latin typeface="Blackadder ITC" panose="04020505051007020D02" pitchFamily="82" charset="0"/>
                <a:ea typeface="+mn-ea"/>
                <a:cs typeface="+mn-cs"/>
              </a:rPr>
              <a:t>Introduction</a:t>
            </a:r>
            <a:r>
              <a:rPr lang="en-US" b="1" dirty="0">
                <a:solidFill>
                  <a:prstClr val="black"/>
                </a:solidFill>
                <a:latin typeface="Blackadder ITC" panose="04020505051007020D02" pitchFamily="82" charset="0"/>
              </a:rPr>
              <a:t> </a:t>
            </a:r>
            <a:r>
              <a:rPr lang="en-US" sz="4400" b="1" dirty="0">
                <a:solidFill>
                  <a:prstClr val="black"/>
                </a:solidFill>
                <a:latin typeface="Blackadder ITC" panose="04020505051007020D02" pitchFamily="82" charset="0"/>
              </a:rPr>
              <a:t>:</a:t>
            </a:r>
            <a:endParaRPr lang="en-US" sz="4400" b="1" dirty="0">
              <a:latin typeface="Blackadder ITC" panose="04020505051007020D02" pitchFamily="82" charset="0"/>
            </a:endParaRPr>
          </a:p>
          <a:p>
            <a:endParaRPr lang="en-US" dirty="0"/>
          </a:p>
        </p:txBody>
      </p:sp>
    </p:spTree>
    <p:extLst>
      <p:ext uri="{BB962C8B-B14F-4D97-AF65-F5344CB8AC3E}">
        <p14:creationId xmlns:p14="http://schemas.microsoft.com/office/powerpoint/2010/main" val="55098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6000">
              <a:schemeClr val="accent1">
                <a:lumMod val="5000"/>
                <a:lumOff val="95000"/>
                <a:alpha val="1000"/>
              </a:schemeClr>
            </a:gs>
            <a:gs pos="0">
              <a:schemeClr val="accent1">
                <a:lumMod val="45000"/>
                <a:lumOff val="55000"/>
              </a:schemeClr>
            </a:gs>
            <a:gs pos="100000">
              <a:schemeClr val="accent1">
                <a:lumMod val="45000"/>
                <a:lumOff val="55000"/>
              </a:schemeClr>
            </a:gs>
            <a:gs pos="2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4CBC-DD5C-CBE9-48DE-5A8FB43F1A89}"/>
              </a:ext>
            </a:extLst>
          </p:cNvPr>
          <p:cNvSpPr>
            <a:spLocks noGrp="1"/>
          </p:cNvSpPr>
          <p:nvPr>
            <p:ph type="ctrTitle"/>
          </p:nvPr>
        </p:nvSpPr>
        <p:spPr>
          <a:xfrm>
            <a:off x="1925700" y="199523"/>
            <a:ext cx="9144000" cy="990600"/>
          </a:xfrm>
        </p:spPr>
        <p:txBody>
          <a:bodyPr/>
          <a:lstStyle/>
          <a:p>
            <a:r>
              <a:rPr lang="en-US" b="1" dirty="0" err="1">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Fitness&amp;fun</a:t>
            </a:r>
            <a:r>
              <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hlinkClick r:id="rId2" action="ppaction://hlinksldjump">
                  <a:extLst>
                    <a:ext uri="{A12FA001-AC4F-418D-AE19-62706E023703}">
                      <ahyp:hlinkClr xmlns:ahyp="http://schemas.microsoft.com/office/drawing/2018/hyperlinkcolor" val="tx"/>
                    </a:ext>
                  </a:extLst>
                </a:hlinkClick>
              </a:rPr>
              <a:t> </a:t>
            </a:r>
            <a:endParaRPr lang="en-US" b="1"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endParaRPr>
          </a:p>
        </p:txBody>
      </p:sp>
      <p:sp>
        <p:nvSpPr>
          <p:cNvPr id="7" name="Oval 6">
            <a:extLst>
              <a:ext uri="{FF2B5EF4-FFF2-40B4-BE49-F238E27FC236}">
                <a16:creationId xmlns:a16="http://schemas.microsoft.com/office/drawing/2014/main" id="{886DB56E-6C0B-2000-4B1A-F8130D746F8F}"/>
              </a:ext>
            </a:extLst>
          </p:cNvPr>
          <p:cNvSpPr>
            <a:spLocks noChangeAspect="1"/>
          </p:cNvSpPr>
          <p:nvPr/>
        </p:nvSpPr>
        <p:spPr>
          <a:xfrm>
            <a:off x="12430445" y="-783838"/>
            <a:ext cx="3291840" cy="3291840"/>
          </a:xfrm>
          <a:prstGeom prst="ellipse">
            <a:avLst/>
          </a:prstGeom>
          <a:solidFill>
            <a:schemeClr val="accent1">
              <a:lumMod val="75000"/>
            </a:schemeClr>
          </a:solidFill>
          <a:ln>
            <a:noFill/>
          </a:ln>
          <a:scene3d>
            <a:camera prst="isometricOffAxis1Top">
              <a:rot lat="18075713" lon="18392745" rev="2256000"/>
            </a:camera>
            <a:lightRig rig="freezing" dir="t">
              <a:rot lat="0" lon="0" rev="12000000"/>
            </a:lightRig>
          </a:scene3d>
          <a:sp3d prstMaterial="plastic">
            <a:bevelT w="0" h="0"/>
            <a:bevelB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5E3D9D-412C-4778-2D63-C08B1327C878}"/>
              </a:ext>
            </a:extLst>
          </p:cNvPr>
          <p:cNvSpPr>
            <a:spLocks noChangeAspect="1"/>
          </p:cNvSpPr>
          <p:nvPr/>
        </p:nvSpPr>
        <p:spPr>
          <a:xfrm>
            <a:off x="12539703" y="-1319016"/>
            <a:ext cx="3291840" cy="3291840"/>
          </a:xfrm>
          <a:prstGeom prst="ellipse">
            <a:avLst/>
          </a:prstGeom>
          <a:solidFill>
            <a:schemeClr val="accent1">
              <a:lumMod val="60000"/>
              <a:lumOff val="40000"/>
            </a:schemeClr>
          </a:solidFill>
          <a:ln>
            <a:noFill/>
          </a:ln>
          <a:scene3d>
            <a:camera prst="isometricOffAxis1Top">
              <a:rot lat="18075713" lon="18392745" rev="2256000"/>
            </a:camera>
            <a:lightRig rig="freezing" dir="t">
              <a:rot lat="0" lon="0" rev="12000000"/>
            </a:lightRig>
          </a:scene3d>
          <a:sp3d prstMaterial="plastic">
            <a:bevelT w="190500" h="952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3C8E8E-F8D0-E06F-81F9-9C9B227A0DFB}"/>
              </a:ext>
            </a:extLst>
          </p:cNvPr>
          <p:cNvSpPr>
            <a:spLocks noChangeAspect="1"/>
          </p:cNvSpPr>
          <p:nvPr/>
        </p:nvSpPr>
        <p:spPr>
          <a:xfrm>
            <a:off x="12686137" y="-2368231"/>
            <a:ext cx="3145406" cy="3145406"/>
          </a:xfrm>
          <a:prstGeom prst="ellipse">
            <a:avLst/>
          </a:prstGeom>
          <a:solidFill>
            <a:schemeClr val="bg1"/>
          </a:solidFill>
          <a:ln>
            <a:noFill/>
          </a:ln>
          <a:scene3d>
            <a:camera prst="isometricOffAxis1Top">
              <a:rot lat="18075713" lon="18392745" rev="2256000"/>
            </a:camera>
            <a:lightRig rig="freezing" dir="t">
              <a:rot lat="0" lon="0" rev="12000000"/>
            </a:lightRig>
          </a:scene3d>
          <a:sp3d prstMaterial="plastic">
            <a:bevelT w="1905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88FD152-FE21-8618-E8BA-6B817E218C75}"/>
              </a:ext>
            </a:extLst>
          </p:cNvPr>
          <p:cNvSpPr txBox="1"/>
          <p:nvPr/>
        </p:nvSpPr>
        <p:spPr>
          <a:xfrm>
            <a:off x="393192" y="1190123"/>
            <a:ext cx="11301984" cy="646331"/>
          </a:xfrm>
          <a:prstGeom prst="rect">
            <a:avLst/>
          </a:prstGeom>
          <a:noFill/>
        </p:spPr>
        <p:txBody>
          <a:bodyPr wrap="square" rtlCol="0">
            <a:spAutoFit/>
          </a:bodyPr>
          <a:lstStyle/>
          <a:p>
            <a:r>
              <a:rPr lang="en-US" sz="3600" dirty="0">
                <a:latin typeface="Blackadder ITC" panose="04020505051007020D02" pitchFamily="82" charset="0"/>
              </a:rPr>
              <a:t>Project analysis:</a:t>
            </a:r>
          </a:p>
        </p:txBody>
      </p:sp>
      <p:sp>
        <p:nvSpPr>
          <p:cNvPr id="4" name="TextBox 3">
            <a:extLst>
              <a:ext uri="{FF2B5EF4-FFF2-40B4-BE49-F238E27FC236}">
                <a16:creationId xmlns:a16="http://schemas.microsoft.com/office/drawing/2014/main" id="{ECC070EF-1CC4-E217-D86F-EF147402E700}"/>
              </a:ext>
            </a:extLst>
          </p:cNvPr>
          <p:cNvSpPr txBox="1"/>
          <p:nvPr/>
        </p:nvSpPr>
        <p:spPr>
          <a:xfrm>
            <a:off x="685800" y="1865376"/>
            <a:ext cx="9381744" cy="3705310"/>
          </a:xfrm>
          <a:prstGeom prst="rect">
            <a:avLst/>
          </a:prstGeom>
          <a:noFill/>
        </p:spPr>
        <p:txBody>
          <a:bodyPr wrap="square" rtlCol="0">
            <a:spAutoFit/>
          </a:bodyPr>
          <a:lstStyle/>
          <a:p>
            <a:pPr marL="0" marR="0">
              <a:lnSpc>
                <a:spcPct val="107000"/>
              </a:lnSpc>
              <a:spcBef>
                <a:spcPts val="0"/>
              </a:spcBef>
              <a:spcAft>
                <a:spcPts val="800"/>
              </a:spcAft>
              <a:tabLst>
                <a:tab pos="2024380" algn="l"/>
              </a:tabLst>
            </a:pPr>
            <a:r>
              <a:rPr lang="en-US" sz="2800" dirty="0">
                <a:effectLst/>
                <a:latin typeface="Calibri" panose="020F0502020204030204" pitchFamily="34" charset="0"/>
                <a:ea typeface="Calibri" panose="020F0502020204030204" pitchFamily="34" charset="0"/>
                <a:cs typeface="Arial" panose="020B0604020202020204" pitchFamily="34" charset="0"/>
              </a:rPr>
              <a:t>At fitness &amp; fun club we have many participants who will be in many courses if they want, which the course can taken by many participant, and train by many trainer And every participant has a ID ,name, birth date ,address , telephone number , every course has an ID ,name. and every trainer has an ID ,name birth date , address ,telephone number.so there will be  a lot of different date to every course train by different trainer .</a:t>
            </a:r>
          </a:p>
          <a:p>
            <a:pPr marL="0" marR="0">
              <a:lnSpc>
                <a:spcPct val="107000"/>
              </a:lnSpc>
              <a:spcBef>
                <a:spcPts val="0"/>
              </a:spcBef>
              <a:spcAft>
                <a:spcPts val="800"/>
              </a:spcAft>
              <a:tabLst>
                <a:tab pos="202438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2893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337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Blackadder ITC</vt:lpstr>
      <vt:lpstr>Calibri</vt:lpstr>
      <vt:lpstr>Calibri Light</vt:lpstr>
      <vt:lpstr>Office Theme</vt:lpstr>
      <vt:lpstr>PowerPoint Presentation</vt:lpstr>
      <vt:lpstr>Fitness&amp;fun </vt:lpstr>
      <vt:lpstr>Fitness&amp;fun </vt:lpstr>
      <vt:lpstr>Fitness&amp;fun </vt:lpstr>
      <vt:lpstr>Fitness&amp;fun </vt:lpstr>
      <vt:lpstr>Fitness&amp;fun </vt:lpstr>
      <vt:lpstr>Fitness&amp;fun </vt:lpstr>
      <vt:lpstr>Fitness&amp;fun </vt:lpstr>
      <vt:lpstr>Fitness&amp;fun </vt:lpstr>
      <vt:lpstr>Fitness&amp;fun </vt:lpstr>
      <vt:lpstr>Fitness&amp;fun </vt:lpstr>
      <vt:lpstr>Fitness&amp;fun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 khilfeh</dc:creator>
  <cp:lastModifiedBy>maha khilfeh</cp:lastModifiedBy>
  <cp:revision>11</cp:revision>
  <dcterms:created xsi:type="dcterms:W3CDTF">2022-12-12T07:23:06Z</dcterms:created>
  <dcterms:modified xsi:type="dcterms:W3CDTF">2022-12-15T10:58:22Z</dcterms:modified>
</cp:coreProperties>
</file>