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73" r:id="rId14"/>
    <p:sldId id="274" r:id="rId15"/>
    <p:sldId id="275" r:id="rId16"/>
    <p:sldId id="267" r:id="rId17"/>
    <p:sldId id="268" r:id="rId18"/>
    <p:sldId id="269" r:id="rId19"/>
    <p:sldId id="271" r:id="rId20"/>
    <p:sldId id="27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9" autoAdjust="0"/>
    <p:restoredTop sz="94660"/>
  </p:normalViewPr>
  <p:slideViewPr>
    <p:cSldViewPr>
      <p:cViewPr varScale="1">
        <p:scale>
          <a:sx n="73" d="100"/>
          <a:sy n="73" d="100"/>
        </p:scale>
        <p:origin x="-112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8" name="Slide Number Placeholder 7"/>
          <p:cNvSpPr>
            <a:spLocks noGrp="1"/>
          </p:cNvSpPr>
          <p:nvPr>
            <p:ph type="sldNum" sz="quarter" idx="11"/>
          </p:nvPr>
        </p:nvSpPr>
        <p:spPr/>
        <p:txBody>
          <a:bodyPr/>
          <a:lstStyle/>
          <a:p>
            <a:fld id="{0488E2B4-6DD5-4A2B-BE79-9C1FE68EB41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BCA304-B606-4D64-A329-CBE60A49FA6B}"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0488E2B4-6DD5-4A2B-BE79-9C1FE68EB41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BBCA304-B606-4D64-A329-CBE60A49FA6B}"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88E2B4-6DD5-4A2B-BE79-9C1FE68EB41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BBCA304-B606-4D64-A329-CBE60A49FA6B}" type="datetimeFigureOut">
              <a:rPr lang="en-US" smtClean="0"/>
              <a:pPr/>
              <a:t>6/26/2022</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488E2B4-6DD5-4A2B-BE79-9C1FE68EB41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600200"/>
            <a:ext cx="7498080" cy="1905000"/>
          </a:xfrm>
        </p:spPr>
        <p:txBody>
          <a:bodyPr/>
          <a:lstStyle/>
          <a:p>
            <a:r>
              <a:rPr lang="en-US" dirty="0" smtClean="0"/>
              <a:t>DXC REAL TIME PROJECT </a:t>
            </a:r>
            <a:endParaRPr lang="en-US" dirty="0"/>
          </a:p>
        </p:txBody>
      </p:sp>
      <p:sp>
        <p:nvSpPr>
          <p:cNvPr id="4" name="Content Placeholder 3"/>
          <p:cNvSpPr>
            <a:spLocks noGrp="1"/>
          </p:cNvSpPr>
          <p:nvPr>
            <p:ph idx="1"/>
          </p:nvPr>
        </p:nvSpPr>
        <p:spPr>
          <a:xfrm>
            <a:off x="152400" y="1447800"/>
            <a:ext cx="8991600" cy="4800600"/>
          </a:xfrm>
        </p:spPr>
        <p:txBody>
          <a:bodyPr/>
          <a:lstStyle/>
          <a:p>
            <a:pPr>
              <a:buNone/>
            </a:pPr>
            <a:r>
              <a:rPr lang="en-US" dirty="0" smtClean="0"/>
              <a:t>                                        </a:t>
            </a:r>
          </a:p>
          <a:p>
            <a:endParaRPr lang="en-US" dirty="0" smtClean="0">
              <a:latin typeface="Times New Roman" pitchFamily="18" charset="0"/>
              <a:cs typeface="Times New Roman" pitchFamily="18" charset="0"/>
            </a:endParaRPr>
          </a:p>
          <a:p>
            <a:pPr lvl="8"/>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Presented </a:t>
            </a:r>
            <a:r>
              <a:rPr lang="en-US" dirty="0" smtClean="0">
                <a:latin typeface="Times New Roman" pitchFamily="18" charset="0"/>
                <a:cs typeface="Times New Roman" pitchFamily="18" charset="0"/>
              </a:rPr>
              <a:t>by,</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Mahalakshmi </a:t>
            </a:r>
            <a:r>
              <a:rPr lang="en-US" dirty="0" smtClean="0">
                <a:latin typeface="Times New Roman" pitchFamily="18" charset="0"/>
                <a:cs typeface="Times New Roman" pitchFamily="18" charset="0"/>
              </a:rPr>
              <a:t>S</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DXC262AB1229          </a:t>
            </a:r>
            <a:endParaRPr lang="en-US" dirty="0">
              <a:latin typeface="Times New Roman" pitchFamily="18" charset="0"/>
              <a:cs typeface="Times New Roman" pitchFamily="18" charset="0"/>
            </a:endParaRPr>
          </a:p>
        </p:txBody>
      </p:sp>
      <p:pic>
        <p:nvPicPr>
          <p:cNvPr id="6" name="Picture 5" descr="dxc logo1.png"/>
          <p:cNvPicPr>
            <a:picLocks noChangeAspect="1"/>
          </p:cNvPicPr>
          <p:nvPr/>
        </p:nvPicPr>
        <p:blipFill>
          <a:blip r:embed="rId2"/>
          <a:stretch>
            <a:fillRect/>
          </a:stretch>
        </p:blipFill>
        <p:spPr>
          <a:xfrm>
            <a:off x="381000" y="838200"/>
            <a:ext cx="4838700" cy="942975"/>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Autofit/>
          </a:bodyPr>
          <a:lstStyle/>
          <a:p>
            <a:r>
              <a:rPr lang="en-US" sz="4400" dirty="0" smtClean="0">
                <a:latin typeface="Times New Roman" pitchFamily="18" charset="0"/>
                <a:cs typeface="Times New Roman" pitchFamily="18" charset="0"/>
              </a:rPr>
              <a:t>AZURE STORAGE ACCOUNT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686800" cy="5410200"/>
          </a:xfrm>
        </p:spPr>
        <p:txBody>
          <a:bodyPr>
            <a:normAutofit/>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What is azure storage account?</a:t>
            </a:r>
          </a:p>
          <a:p>
            <a:pPr>
              <a:buFont typeface="Arial" pitchFamily="34" charset="0"/>
              <a:buChar char="•"/>
            </a:pPr>
            <a:r>
              <a:rPr lang="en-US" sz="2600" dirty="0" smtClean="0">
                <a:latin typeface="Times New Roman" pitchFamily="18" charset="0"/>
                <a:cs typeface="Times New Roman" pitchFamily="18" charset="0"/>
              </a:rPr>
              <a:t>An Azure storage account contains all of your Azure Storage data objects, including blobs, file, shares, queues, tables, and disks. </a:t>
            </a:r>
          </a:p>
          <a:p>
            <a:pPr>
              <a:buFont typeface="Arial" pitchFamily="34" charset="0"/>
              <a:buChar char="•"/>
            </a:pPr>
            <a:r>
              <a:rPr lang="en-US" sz="2600" dirty="0" smtClean="0">
                <a:latin typeface="Times New Roman" pitchFamily="18" charset="0"/>
                <a:cs typeface="Times New Roman" pitchFamily="18" charset="0"/>
              </a:rPr>
              <a:t>The storage account provides a unique namespace for your Azure Storage data that's accessible from anywhere in the world over HTTP or HTTPS. </a:t>
            </a:r>
          </a:p>
          <a:p>
            <a:pPr>
              <a:buFont typeface="Arial" pitchFamily="34" charset="0"/>
              <a:buChar char="•"/>
            </a:pPr>
            <a:r>
              <a:rPr lang="en-US" sz="2600" dirty="0" smtClean="0">
                <a:latin typeface="Times New Roman" pitchFamily="18" charset="0"/>
                <a:cs typeface="Times New Roman" pitchFamily="18" charset="0"/>
              </a:rPr>
              <a:t>Data in your storage account is durable and highly available, secure, and massively scalable.</a:t>
            </a:r>
            <a:endParaRPr lang="en-US" sz="2600" dirty="0">
              <a:latin typeface="Times New Roman" pitchFamily="18" charset="0"/>
              <a:cs typeface="Times New Roman" pitchFamily="18" charset="0"/>
            </a:endParaRPr>
          </a:p>
        </p:txBody>
      </p:sp>
      <p:pic>
        <p:nvPicPr>
          <p:cNvPr id="4" name="Picture 3" descr="WhatsApp Image 2022-06-13 at 8.45.50 AM.jpeg"/>
          <p:cNvPicPr>
            <a:picLocks noChangeAspect="1"/>
          </p:cNvPicPr>
          <p:nvPr/>
        </p:nvPicPr>
        <p:blipFill>
          <a:blip r:embed="rId2"/>
          <a:stretch>
            <a:fillRect/>
          </a:stretch>
        </p:blipFill>
        <p:spPr>
          <a:xfrm>
            <a:off x="7696200" y="1143000"/>
            <a:ext cx="1219200" cy="1371600"/>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763000" cy="1066800"/>
          </a:xfrm>
        </p:spPr>
        <p:txBody>
          <a:bodyPr>
            <a:noAutofit/>
          </a:bodyPr>
          <a:lstStyle/>
          <a:p>
            <a:r>
              <a:rPr lang="en-US" sz="4400" dirty="0" smtClean="0">
                <a:latin typeface="Times New Roman" pitchFamily="18" charset="0"/>
                <a:cs typeface="Times New Roman" pitchFamily="18" charset="0"/>
              </a:rPr>
              <a:t>CREATING AZURE STORAGE ACCOUNT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2514600"/>
            <a:ext cx="8839200" cy="3733800"/>
          </a:xfrm>
        </p:spPr>
        <p:txBody>
          <a:bodyPr/>
          <a:lstStyle/>
          <a:p>
            <a:pPr>
              <a:buNone/>
            </a:pPr>
            <a:r>
              <a:rPr lang="en-US" sz="2400" dirty="0" smtClean="0">
                <a:latin typeface="Times New Roman" pitchFamily="18" charset="0"/>
                <a:cs typeface="Times New Roman" pitchFamily="18" charset="0"/>
              </a:rPr>
              <a:t>STEPS:</a:t>
            </a:r>
          </a:p>
          <a:p>
            <a:pPr>
              <a:buNone/>
            </a:pPr>
            <a:r>
              <a:rPr lang="en-US" sz="2400" dirty="0" smtClean="0">
                <a:latin typeface="Times New Roman" pitchFamily="18" charset="0"/>
                <a:cs typeface="Times New Roman" pitchFamily="18" charset="0"/>
              </a:rPr>
              <a:t>                    Azure account-&gt; Create resources-&gt; Storage account-&gt; Create-&gt; Review+create-&gt; validation successful-&gt; deployment successful-&gt; Go to resource</a:t>
            </a:r>
          </a:p>
          <a:p>
            <a:endParaRPr lang="en-US" dirty="0"/>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6.jpeg"/>
          <p:cNvPicPr>
            <a:picLocks noGrp="1"/>
          </p:cNvPicPr>
          <p:nvPr>
            <p:ph idx="1"/>
          </p:nvPr>
        </p:nvPicPr>
        <p:blipFill>
          <a:blip r:embed="rId2" cstate="print"/>
          <a:stretch>
            <a:fillRect/>
          </a:stretch>
        </p:blipFill>
        <p:spPr>
          <a:xfrm>
            <a:off x="914400" y="1295400"/>
            <a:ext cx="7499350" cy="4038599"/>
          </a:xfrm>
          <a:prstGeom prst="rect">
            <a:avLst/>
          </a:prstGeo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24088" cy="1143000"/>
          </a:xfrm>
        </p:spPr>
        <p:txBody>
          <a:bodyPr>
            <a:normAutofit fontScale="90000"/>
          </a:bodyPr>
          <a:lstStyle/>
          <a:p>
            <a:r>
              <a:rPr lang="en-US" dirty="0" smtClean="0">
                <a:latin typeface="Times New Roman" pitchFamily="18" charset="0"/>
                <a:cs typeface="Times New Roman" pitchFamily="18" charset="0"/>
              </a:rPr>
              <a:t>AZURE DATA FACTORY PIPELINE</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r>
              <a:rPr lang="en-US" sz="2800" dirty="0" smtClean="0">
                <a:latin typeface="Times New Roman" pitchFamily="18" charset="0"/>
                <a:cs typeface="Times New Roman" pitchFamily="18" charset="0"/>
              </a:rPr>
              <a:t>A pipeline is a logical grouping of activities that performs a unit of work. Together, the activities in a pipeline perform a task.</a:t>
            </a:r>
            <a:r>
              <a:rPr lang="en-US" dirty="0" smtClean="0"/>
              <a:t> </a:t>
            </a:r>
            <a:endParaRPr lang="en-US" dirty="0"/>
          </a:p>
        </p:txBody>
      </p:sp>
      <p:pic>
        <p:nvPicPr>
          <p:cNvPr id="8" name="image27.jpeg"/>
          <p:cNvPicPr>
            <a:picLocks/>
          </p:cNvPicPr>
          <p:nvPr/>
        </p:nvPicPr>
        <p:blipFill>
          <a:blip r:embed="rId2" cstate="print"/>
          <a:stretch>
            <a:fillRect/>
          </a:stretch>
        </p:blipFill>
        <p:spPr>
          <a:xfrm>
            <a:off x="990600" y="3352800"/>
            <a:ext cx="6877050" cy="3352800"/>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81288" cy="1219200"/>
          </a:xfrm>
        </p:spPr>
        <p:txBody>
          <a:bodyPr>
            <a:normAutofit fontScale="90000"/>
          </a:bodyPr>
          <a:lstStyle/>
          <a:p>
            <a:r>
              <a:rPr lang="en-US" dirty="0" smtClean="0"/>
              <a:t/>
            </a:r>
            <a:br>
              <a:rPr lang="en-US" dirty="0" smtClean="0"/>
            </a:br>
            <a:r>
              <a:rPr lang="en-US" sz="4900" dirty="0" smtClean="0">
                <a:latin typeface="Times New Roman" pitchFamily="18" charset="0"/>
                <a:cs typeface="Times New Roman" pitchFamily="18" charset="0"/>
              </a:rPr>
              <a:t>CREATING BLOB TRIGGER</a:t>
            </a:r>
            <a:r>
              <a:rPr lang="en-US" dirty="0" smtClean="0"/>
              <a:t/>
            </a:r>
            <a:br>
              <a:rPr lang="en-US" dirty="0" smtClean="0"/>
            </a:br>
            <a:r>
              <a:rPr lang="en-US" dirty="0" smtClean="0"/>
              <a:t/>
            </a:r>
            <a:br>
              <a:rPr lang="en-US" dirty="0" smtClean="0"/>
            </a:br>
            <a:r>
              <a:rPr lang="en-US" dirty="0" smtClean="0"/>
              <a:t>   </a:t>
            </a:r>
            <a:r>
              <a:rPr lang="en-US" sz="3100" dirty="0" smtClean="0">
                <a:solidFill>
                  <a:schemeClr val="tx1"/>
                </a:solidFill>
                <a:latin typeface="Times New Roman" pitchFamily="18" charset="0"/>
                <a:cs typeface="Times New Roman" pitchFamily="18" charset="0"/>
              </a:rPr>
              <a:t>Trigger </a:t>
            </a:r>
            <a:r>
              <a:rPr lang="en-US" sz="3100" dirty="0" smtClean="0">
                <a:solidFill>
                  <a:schemeClr val="tx1"/>
                </a:solidFill>
                <a:latin typeface="Times New Roman" pitchFamily="18" charset="0"/>
                <a:cs typeface="Times New Roman" pitchFamily="18" charset="0"/>
              </a:rPr>
              <a:t>run successfully</a:t>
            </a:r>
            <a:endParaRPr lang="en-US" dirty="0">
              <a:solidFill>
                <a:schemeClr val="tx1"/>
              </a:solidFill>
            </a:endParaRPr>
          </a:p>
        </p:txBody>
      </p:sp>
      <p:pic>
        <p:nvPicPr>
          <p:cNvPr id="4" name="image29.jpeg"/>
          <p:cNvPicPr>
            <a:picLocks noGrp="1"/>
          </p:cNvPicPr>
          <p:nvPr>
            <p:ph idx="1"/>
          </p:nvPr>
        </p:nvPicPr>
        <p:blipFill>
          <a:blip r:embed="rId2" cstate="print"/>
          <a:stretch>
            <a:fillRect/>
          </a:stretch>
        </p:blipFill>
        <p:spPr>
          <a:xfrm>
            <a:off x="533400" y="2667000"/>
            <a:ext cx="7499350" cy="3672815"/>
          </a:xfrm>
          <a:prstGeom prst="rect">
            <a:avLst/>
          </a:prstGeo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BLOB TRIGGER</a:t>
            </a:r>
            <a:endParaRPr lang="en-US" dirty="0">
              <a:latin typeface="Times New Roman" pitchFamily="18" charset="0"/>
              <a:cs typeface="Times New Roman" pitchFamily="18" charset="0"/>
            </a:endParaRPr>
          </a:p>
        </p:txBody>
      </p:sp>
      <p:pic>
        <p:nvPicPr>
          <p:cNvPr id="4" name="image30.jpeg"/>
          <p:cNvPicPr>
            <a:picLocks noGrp="1"/>
          </p:cNvPicPr>
          <p:nvPr>
            <p:ph idx="1"/>
          </p:nvPr>
        </p:nvPicPr>
        <p:blipFill>
          <a:blip r:embed="rId2" cstate="print"/>
          <a:stretch>
            <a:fillRect/>
          </a:stretch>
        </p:blipFill>
        <p:spPr>
          <a:xfrm>
            <a:off x="838200" y="2057400"/>
            <a:ext cx="7467600" cy="3635398"/>
          </a:xfrm>
          <a:prstGeom prst="rect">
            <a:avLst/>
          </a:prstGeom>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305800" cy="1143000"/>
          </a:xfrm>
        </p:spPr>
        <p:txBody>
          <a:bodyPr/>
          <a:lstStyle/>
          <a:p>
            <a:r>
              <a:rPr lang="en-US" dirty="0" smtClean="0">
                <a:latin typeface="Times New Roman" pitchFamily="18" charset="0"/>
                <a:cs typeface="Times New Roman" pitchFamily="18" charset="0"/>
              </a:rPr>
              <a:t>AZURE SQL DATABASE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What is azure sql database?</a:t>
            </a:r>
          </a:p>
          <a:p>
            <a:pPr algn="just"/>
            <a:r>
              <a:rPr lang="en-US" sz="2400" dirty="0" smtClean="0">
                <a:latin typeface="Times New Roman" pitchFamily="18" charset="0"/>
                <a:cs typeface="Times New Roman" pitchFamily="18" charset="0"/>
              </a:rPr>
              <a:t> Azure SQL Database is a fully managed platform as a service (PaaS) database engine that handles most of the database management functions such as upgrading, patching, backups, and monitoring without user involvement.</a:t>
            </a:r>
            <a:r>
              <a:rPr lang="en-US" sz="2400" dirty="0" smtClean="0"/>
              <a:t> </a:t>
            </a:r>
          </a:p>
          <a:p>
            <a:pPr algn="just"/>
            <a:r>
              <a:rPr lang="en-US" sz="2400" dirty="0" smtClean="0">
                <a:latin typeface="Times New Roman" pitchFamily="18" charset="0"/>
                <a:cs typeface="Times New Roman" pitchFamily="18" charset="0"/>
              </a:rPr>
              <a:t>With Azure SQL Database, you can create a highly available and high-performance data storage layer for the applications and solutions in Azure.</a:t>
            </a:r>
            <a:r>
              <a:rPr lang="en-US" sz="2400" dirty="0" smtClean="0"/>
              <a:t> </a:t>
            </a:r>
            <a:endParaRPr lang="en-US" sz="2400" dirty="0">
              <a:latin typeface="Times New Roman" pitchFamily="18" charset="0"/>
              <a:cs typeface="Times New Roman" pitchFamily="18" charset="0"/>
            </a:endParaRPr>
          </a:p>
        </p:txBody>
      </p:sp>
      <p:pic>
        <p:nvPicPr>
          <p:cNvPr id="4" name="Picture 3" descr="WhatsApp Image 2022-06-13 at 9.11.24 AM.jpeg"/>
          <p:cNvPicPr>
            <a:picLocks noChangeAspect="1"/>
          </p:cNvPicPr>
          <p:nvPr/>
        </p:nvPicPr>
        <p:blipFill>
          <a:blip r:embed="rId2"/>
          <a:stretch>
            <a:fillRect/>
          </a:stretch>
        </p:blipFill>
        <p:spPr>
          <a:xfrm>
            <a:off x="7086600" y="1219200"/>
            <a:ext cx="1600200" cy="1143000"/>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CREATING SQL DATABASE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2286000"/>
            <a:ext cx="8839200" cy="3962400"/>
          </a:xfrm>
        </p:spPr>
        <p:txBody>
          <a:bodyPr/>
          <a:lstStyle/>
          <a:p>
            <a:pPr>
              <a:buNone/>
            </a:pPr>
            <a:r>
              <a:rPr lang="en-US" sz="2400" dirty="0" smtClean="0">
                <a:latin typeface="Times New Roman" pitchFamily="18" charset="0"/>
                <a:cs typeface="Times New Roman" pitchFamily="18" charset="0"/>
              </a:rPr>
              <a:t>STEPS:</a:t>
            </a:r>
          </a:p>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Azure account-&gt; Create resources-&gt; Storage </a:t>
            </a:r>
            <a:r>
              <a:rPr lang="en-US" sz="2400" dirty="0" smtClean="0">
                <a:latin typeface="Times New Roman" pitchFamily="18" charset="0"/>
                <a:cs typeface="Times New Roman" pitchFamily="18" charset="0"/>
              </a:rPr>
              <a:t>account-&gt;              </a:t>
            </a:r>
            <a:r>
              <a:rPr lang="en-US" sz="2400" dirty="0" smtClean="0">
                <a:latin typeface="Times New Roman" pitchFamily="18" charset="0"/>
                <a:cs typeface="Times New Roman" pitchFamily="18" charset="0"/>
              </a:rPr>
              <a:t>       Create-&gt; server-&gt; server </a:t>
            </a:r>
            <a:r>
              <a:rPr lang="en-US" sz="2400" dirty="0" smtClean="0">
                <a:latin typeface="Times New Roman" pitchFamily="18" charset="0"/>
                <a:cs typeface="Times New Roman" pitchFamily="18" charset="0"/>
              </a:rPr>
              <a:t>name-&gt; login credentials-&gt; Review+create-&gt; validation successful-&gt; deployment successful-&gt; Go to resource</a:t>
            </a:r>
          </a:p>
          <a:p>
            <a:endParaRPr lang="en-US" dirty="0"/>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1.jpeg"/>
          <p:cNvPicPr>
            <a:picLocks noGrp="1"/>
          </p:cNvPicPr>
          <p:nvPr>
            <p:ph idx="1"/>
          </p:nvPr>
        </p:nvPicPr>
        <p:blipFill>
          <a:blip r:embed="rId2" cstate="print"/>
          <a:stretch>
            <a:fillRect/>
          </a:stretch>
        </p:blipFill>
        <p:spPr>
          <a:xfrm>
            <a:off x="685800" y="1371600"/>
            <a:ext cx="7696200" cy="3962400"/>
          </a:xfrm>
          <a:prstGeom prst="rect">
            <a:avLst/>
          </a:prstGeom>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610600" cy="1554162"/>
          </a:xfrm>
        </p:spPr>
        <p:txBody>
          <a:bodyPr>
            <a:noAutofit/>
          </a:bodyPr>
          <a:lstStyle/>
          <a:p>
            <a:r>
              <a:rPr lang="en-US" sz="4400" dirty="0" smtClean="0">
                <a:latin typeface="Times New Roman" pitchFamily="18" charset="0"/>
                <a:cs typeface="Times New Roman" pitchFamily="18" charset="0"/>
              </a:rPr>
              <a:t>ANOTHER PIPELINE  TO MOVE DATA FROM STAGING TO SQL </a:t>
            </a:r>
            <a:r>
              <a:rPr lang="en-US" sz="4400" dirty="0" smtClean="0">
                <a:latin typeface="Times New Roman" pitchFamily="18" charset="0"/>
                <a:cs typeface="Times New Roman" pitchFamily="18" charset="0"/>
              </a:rPr>
              <a:t>DATABASE</a:t>
            </a:r>
            <a:endParaRPr lang="en-US" sz="4400"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t="5445" b="36477"/>
          <a:stretch>
            <a:fillRect/>
          </a:stretch>
        </p:blipFill>
        <p:spPr bwMode="auto">
          <a:xfrm>
            <a:off x="685800" y="2590800"/>
            <a:ext cx="3810000" cy="3048000"/>
          </a:xfrm>
          <a:prstGeom prst="rect">
            <a:avLst/>
          </a:prstGeom>
          <a:noFill/>
          <a:ln w="9525">
            <a:noFill/>
            <a:miter lim="800000"/>
            <a:headEnd/>
            <a:tailEnd/>
          </a:ln>
        </p:spPr>
      </p:pic>
      <p:pic>
        <p:nvPicPr>
          <p:cNvPr id="7" name="Picture 6"/>
          <p:cNvPicPr/>
          <p:nvPr/>
        </p:nvPicPr>
        <p:blipFill>
          <a:blip r:embed="rId3"/>
          <a:srcRect t="6652" b="6653"/>
          <a:stretch>
            <a:fillRect/>
          </a:stretch>
        </p:blipFill>
        <p:spPr bwMode="auto">
          <a:xfrm>
            <a:off x="4876800" y="2590800"/>
            <a:ext cx="3962400" cy="30480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2133600"/>
            <a:ext cx="7098792" cy="3733800"/>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PROJECT 1</a:t>
            </a:r>
          </a:p>
          <a:p>
            <a:pPr>
              <a:buNone/>
            </a:pPr>
            <a:r>
              <a:rPr lang="en-US" sz="2400" dirty="0" smtClean="0">
                <a:latin typeface="Times New Roman" pitchFamily="18" charset="0"/>
                <a:cs typeface="Times New Roman" pitchFamily="18" charset="0"/>
              </a:rPr>
              <a:t>              CONNECTED VEHICLES</a:t>
            </a:r>
          </a:p>
          <a:p>
            <a:pPr>
              <a:buFont typeface="Wingdings" pitchFamily="2" charset="2"/>
              <a:buChar char="Ø"/>
            </a:pPr>
            <a:r>
              <a:rPr lang="en-US" sz="2400" dirty="0" smtClean="0">
                <a:latin typeface="Times New Roman" pitchFamily="18" charset="0"/>
                <a:cs typeface="Times New Roman" pitchFamily="18" charset="0"/>
              </a:rPr>
              <a:t>PROJECT 2</a:t>
            </a:r>
          </a:p>
          <a:p>
            <a:pPr>
              <a:buNone/>
            </a:pPr>
            <a:r>
              <a:rPr lang="en-US" sz="2400" dirty="0" smtClean="0">
                <a:latin typeface="Times New Roman" pitchFamily="18" charset="0"/>
                <a:cs typeface="Times New Roman" pitchFamily="18" charset="0"/>
              </a:rPr>
              <a:t>              AP MORGAN DATA PLATFORM      </a:t>
            </a:r>
            <a:endParaRPr lang="en-US" sz="2400" dirty="0">
              <a:latin typeface="Times New Roman" pitchFamily="18" charset="0"/>
              <a:cs typeface="Times New Roman" pitchFamily="18" charset="0"/>
            </a:endParaRPr>
          </a:p>
        </p:txBody>
      </p:sp>
      <p:pic>
        <p:nvPicPr>
          <p:cNvPr id="4" name="Picture 3" descr="connected vehicles.jpg"/>
          <p:cNvPicPr>
            <a:picLocks noChangeAspect="1"/>
          </p:cNvPicPr>
          <p:nvPr/>
        </p:nvPicPr>
        <p:blipFill>
          <a:blip r:embed="rId2"/>
          <a:stretch>
            <a:fillRect/>
          </a:stretch>
        </p:blipFill>
        <p:spPr>
          <a:xfrm>
            <a:off x="5029200" y="533400"/>
            <a:ext cx="3162300" cy="1447800"/>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latin typeface="Times New Roman" pitchFamily="18" charset="0"/>
                <a:cs typeface="Times New Roman" pitchFamily="18" charset="0"/>
              </a:rPr>
              <a:t>RESULT</a:t>
            </a:r>
            <a:r>
              <a:rPr lang="en-US" dirty="0" smtClean="0"/>
              <a:t/>
            </a:r>
            <a:br>
              <a:rPr lang="en-US" dirty="0" smtClean="0"/>
            </a:br>
            <a:endParaRPr lang="en-US" dirty="0"/>
          </a:p>
        </p:txBody>
      </p:sp>
      <p:sp>
        <p:nvSpPr>
          <p:cNvPr id="6" name="Content Placeholder 5"/>
          <p:cNvSpPr>
            <a:spLocks noGrp="1"/>
          </p:cNvSpPr>
          <p:nvPr>
            <p:ph idx="1"/>
          </p:nvPr>
        </p:nvSpPr>
        <p:spPr>
          <a:xfrm>
            <a:off x="533400" y="1066800"/>
            <a:ext cx="8400288" cy="5181600"/>
          </a:xfrm>
        </p:spPr>
        <p:txBody>
          <a:bodyPr/>
          <a:lstStyle/>
          <a:p>
            <a:pPr algn="just"/>
            <a:r>
              <a:rPr lang="en-US" sz="2400" dirty="0" smtClean="0">
                <a:latin typeface="Times New Roman" pitchFamily="18" charset="0"/>
                <a:cs typeface="Times New Roman" pitchFamily="18" charset="0"/>
              </a:rPr>
              <a:t>In this project we are creating the pipeline successfully which will validate and copy the data in azure blob storage into the azure SQL database by using Azure Data Factory.</a:t>
            </a:r>
          </a:p>
          <a:p>
            <a:endParaRPr lang="en-US" dirty="0"/>
          </a:p>
        </p:txBody>
      </p:sp>
      <p:pic>
        <p:nvPicPr>
          <p:cNvPr id="7" name="Google Shape;216;p25"/>
          <p:cNvPicPr preferRelativeResize="0"/>
          <p:nvPr/>
        </p:nvPicPr>
        <p:blipFill>
          <a:blip r:embed="rId2" cstate="print">
            <a:alphaModFix/>
          </a:blip>
          <a:srcRect t="10811"/>
          <a:stretch>
            <a:fillRect/>
          </a:stretch>
        </p:blipFill>
        <p:spPr>
          <a:xfrm>
            <a:off x="990600" y="3048000"/>
            <a:ext cx="7391400" cy="2514600"/>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47888" cy="1295400"/>
          </a:xfrm>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362200"/>
            <a:ext cx="8476488" cy="2133600"/>
          </a:xfrm>
        </p:spPr>
        <p:txBody>
          <a:bodyPr>
            <a:normAutofit/>
          </a:bodyPr>
          <a:lstStyle/>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blob data is created successfully and </a:t>
            </a:r>
            <a:r>
              <a:rPr lang="en-US" dirty="0" smtClean="0">
                <a:latin typeface="Times New Roman" pitchFamily="18" charset="0"/>
                <a:cs typeface="Times New Roman" pitchFamily="18" charset="0"/>
              </a:rPr>
              <a:t>then validated </a:t>
            </a:r>
            <a:r>
              <a:rPr lang="en-US" dirty="0" smtClean="0">
                <a:latin typeface="Times New Roman" pitchFamily="18" charset="0"/>
                <a:cs typeface="Times New Roman" pitchFamily="18" charset="0"/>
              </a:rPr>
              <a:t>and stored into SQL database.</a:t>
            </a:r>
            <a:endParaRPr lang="en-US"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PROJECT 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TOPIC:</a:t>
            </a:r>
          </a:p>
          <a:p>
            <a:pPr>
              <a:buNone/>
            </a:pPr>
            <a:r>
              <a:rPr lang="en-US" sz="2800" dirty="0" smtClean="0">
                <a:latin typeface="Times New Roman" pitchFamily="18" charset="0"/>
                <a:cs typeface="Times New Roman" pitchFamily="18" charset="0"/>
              </a:rPr>
              <a:t>    AP MORGAN DATA PLATFORM</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TARGET:</a:t>
            </a:r>
          </a:p>
          <a:p>
            <a:pPr>
              <a:buNone/>
            </a:pPr>
            <a:r>
              <a:rPr lang="en-US" sz="2800" dirty="0" smtClean="0">
                <a:latin typeface="Times New Roman" pitchFamily="18" charset="0"/>
                <a:cs typeface="Times New Roman" pitchFamily="18" charset="0"/>
              </a:rPr>
              <a:t>    To link azure data bricks in azure data factory</a:t>
            </a:r>
            <a:endParaRPr lang="en-US" sz="28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ARCHITECTURE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534400" cy="4525963"/>
          </a:xfrm>
        </p:spPr>
        <p:txBody>
          <a:bodyPr/>
          <a:lstStyle/>
          <a:p>
            <a:pPr>
              <a:buNone/>
            </a:pPr>
            <a:r>
              <a:rPr lang="en-US" dirty="0" smtClean="0">
                <a:latin typeface="Times New Roman" pitchFamily="18" charset="0"/>
                <a:cs typeface="Times New Roman" pitchFamily="18" charset="0"/>
              </a:rPr>
              <a:t>AP MOGRAN DATA PLATFORM</a:t>
            </a:r>
          </a:p>
          <a:p>
            <a:pPr algn="just">
              <a:buNone/>
            </a:pPr>
            <a:r>
              <a:rPr lang="en-US" dirty="0" smtClean="0"/>
              <a:t>  		</a:t>
            </a:r>
            <a:r>
              <a:rPr lang="en-US" sz="2400" dirty="0" smtClean="0">
                <a:latin typeface="Times New Roman" pitchFamily="18" charset="0"/>
                <a:cs typeface="Times New Roman" pitchFamily="18" charset="0"/>
              </a:rPr>
              <a:t>Multiple internal applications sends the data in CSV format on daily basis in the cloud storage location. There are couple of data or scheme validation needed to be perform on the incoming data.</a:t>
            </a:r>
          </a:p>
          <a:p>
            <a:pPr algn="just">
              <a:buNone/>
            </a:pPr>
            <a:endParaRPr lang="en-US" dirty="0"/>
          </a:p>
        </p:txBody>
      </p:sp>
      <p:pic>
        <p:nvPicPr>
          <p:cNvPr id="4" name="image56.jpeg"/>
          <p:cNvPicPr/>
          <p:nvPr/>
        </p:nvPicPr>
        <p:blipFill>
          <a:blip r:embed="rId2" cstate="print"/>
          <a:srcRect t="54652"/>
          <a:stretch>
            <a:fillRect/>
          </a:stretch>
        </p:blipFill>
        <p:spPr>
          <a:xfrm>
            <a:off x="1447800" y="4343400"/>
            <a:ext cx="5428060" cy="1264538"/>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LABORATORY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400288" cy="4343400"/>
          </a:xfrm>
        </p:spPr>
        <p:txBody>
          <a:bodyPr>
            <a:normAutofit/>
          </a:bodyPr>
          <a:lstStyle/>
          <a:p>
            <a:pPr marL="457200" indent="-381000">
              <a:spcBef>
                <a:spcPts val="0"/>
              </a:spcBef>
              <a:buSzPts val="2400"/>
            </a:pPr>
            <a:r>
              <a:rPr lang="en-US" sz="2800" dirty="0" smtClean="0">
                <a:latin typeface="Times New Roman" pitchFamily="18" charset="0"/>
                <a:cs typeface="Times New Roman" pitchFamily="18" charset="0"/>
              </a:rPr>
              <a:t>Create data bricks</a:t>
            </a:r>
          </a:p>
          <a:p>
            <a:pPr marL="457200" indent="-381000">
              <a:spcBef>
                <a:spcPts val="0"/>
              </a:spcBef>
              <a:buSzPts val="2400"/>
            </a:pPr>
            <a:r>
              <a:rPr lang="en-US" sz="2800" dirty="0" smtClean="0">
                <a:latin typeface="Times New Roman" pitchFamily="18" charset="0"/>
                <a:cs typeface="Times New Roman" pitchFamily="18" charset="0"/>
              </a:rPr>
              <a:t>Creating the cluster in data bricks</a:t>
            </a:r>
          </a:p>
          <a:p>
            <a:pPr marL="457200" indent="-381000">
              <a:spcBef>
                <a:spcPts val="0"/>
              </a:spcBef>
              <a:buSzPts val="2400"/>
            </a:pPr>
            <a:r>
              <a:rPr lang="en-US" sz="2800" dirty="0" smtClean="0">
                <a:latin typeface="Times New Roman" pitchFamily="18" charset="0"/>
                <a:cs typeface="Times New Roman" pitchFamily="18" charset="0"/>
              </a:rPr>
              <a:t>Adding notebook in data bricks and Implement BL</a:t>
            </a:r>
          </a:p>
          <a:p>
            <a:pPr marL="457200" indent="-381000">
              <a:spcBef>
                <a:spcPts val="0"/>
              </a:spcBef>
              <a:buSzPts val="2400"/>
            </a:pPr>
            <a:r>
              <a:rPr lang="en-US" sz="2800" dirty="0" smtClean="0">
                <a:latin typeface="Times New Roman" pitchFamily="18" charset="0"/>
                <a:cs typeface="Times New Roman" pitchFamily="18" charset="0"/>
              </a:rPr>
              <a:t>Creating data factory</a:t>
            </a:r>
          </a:p>
          <a:p>
            <a:pPr marL="457200" indent="-381000">
              <a:spcBef>
                <a:spcPts val="0"/>
              </a:spcBef>
              <a:buSzPts val="2400"/>
            </a:pPr>
            <a:r>
              <a:rPr lang="en-US" sz="2800" dirty="0" smtClean="0">
                <a:latin typeface="Times New Roman" pitchFamily="18" charset="0"/>
                <a:cs typeface="Times New Roman" pitchFamily="18" charset="0"/>
              </a:rPr>
              <a:t>Creating azure data bricks linked service in azure data factory</a:t>
            </a:r>
          </a:p>
          <a:p>
            <a:endParaRPr lang="en-US" sz="28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AZURE RESOURCES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476488" cy="4495800"/>
          </a:xfrm>
        </p:spPr>
        <p:txBody>
          <a:bodyPr/>
          <a:lstStyle/>
          <a:p>
            <a:pPr>
              <a:buNone/>
            </a:pPr>
            <a:r>
              <a:rPr lang="en-US" sz="2800" dirty="0" smtClean="0">
                <a:latin typeface="Times New Roman" pitchFamily="18" charset="0"/>
                <a:cs typeface="Times New Roman" pitchFamily="18" charset="0"/>
              </a:rPr>
              <a:t>To finish this project we required resources like,</a:t>
            </a:r>
          </a:p>
          <a:p>
            <a:pPr>
              <a:buNone/>
            </a:pPr>
            <a:endParaRPr lang="en-US"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AZURE DATA BRICKS</a:t>
            </a:r>
          </a:p>
          <a:p>
            <a:r>
              <a:rPr lang="en-US" sz="2400" dirty="0" smtClean="0">
                <a:latin typeface="Times New Roman" pitchFamily="18" charset="0"/>
                <a:cs typeface="Times New Roman" pitchFamily="18" charset="0"/>
              </a:rPr>
              <a:t>AZURE DATA FACTORY</a:t>
            </a:r>
            <a:endParaRPr lang="en-US" sz="2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AZURE DATA BRICKS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2133600"/>
            <a:ext cx="8552688" cy="4114800"/>
          </a:xfrm>
        </p:spPr>
        <p:txBody>
          <a:bodyPr>
            <a:normAutofit/>
          </a:bodyPr>
          <a:lstStyle/>
          <a:p>
            <a:pPr algn="just"/>
            <a:r>
              <a:rPr lang="en-US" sz="2400" dirty="0" smtClean="0">
                <a:latin typeface="Times New Roman" pitchFamily="18" charset="0"/>
                <a:cs typeface="Times New Roman" pitchFamily="18" charset="0"/>
              </a:rPr>
              <a:t>Azure </a:t>
            </a:r>
            <a:r>
              <a:rPr lang="en-US" sz="2400" dirty="0" err="1" smtClean="0">
                <a:latin typeface="Times New Roman" pitchFamily="18" charset="0"/>
                <a:cs typeface="Times New Roman" pitchFamily="18" charset="0"/>
              </a:rPr>
              <a:t>Databricks</a:t>
            </a:r>
            <a:r>
              <a:rPr lang="en-US" sz="2400" dirty="0" smtClean="0">
                <a:latin typeface="Times New Roman" pitchFamily="18" charset="0"/>
                <a:cs typeface="Times New Roman" pitchFamily="18" charset="0"/>
              </a:rPr>
              <a:t> is an enterprise-grade and secure cloud-based big data and machine learning platform.</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Databricks</a:t>
            </a:r>
            <a:r>
              <a:rPr lang="en-US" sz="2400" dirty="0" smtClean="0">
                <a:latin typeface="Times New Roman" pitchFamily="18" charset="0"/>
                <a:cs typeface="Times New Roman" pitchFamily="18" charset="0"/>
              </a:rPr>
              <a:t> provides a notebook-oriented Apache Spark as-a-service workspace environment, making it easy to manage clusters and explore data interactively.</a:t>
            </a:r>
            <a:endParaRPr lang="en-US" sz="2400" dirty="0">
              <a:latin typeface="Times New Roman" pitchFamily="18" charset="0"/>
              <a:cs typeface="Times New Roman" pitchFamily="18" charset="0"/>
            </a:endParaRPr>
          </a:p>
        </p:txBody>
      </p:sp>
      <p:pic>
        <p:nvPicPr>
          <p:cNvPr id="4" name="Picture 3" descr="WhatsApp Image 2022-06-13 at 10.32.05 PM.jpeg"/>
          <p:cNvPicPr>
            <a:picLocks noChangeAspect="1"/>
          </p:cNvPicPr>
          <p:nvPr/>
        </p:nvPicPr>
        <p:blipFill>
          <a:blip r:embed="rId2"/>
          <a:srcRect l="32500" r="32500" b="40476"/>
          <a:stretch>
            <a:fillRect/>
          </a:stretch>
        </p:blipFill>
        <p:spPr>
          <a:xfrm>
            <a:off x="7010400" y="304800"/>
            <a:ext cx="2133600" cy="1181100"/>
          </a:xfrm>
          <a:prstGeom prst="rect">
            <a:avLst/>
          </a:prstGeom>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58200" cy="1143000"/>
          </a:xfrm>
        </p:spPr>
        <p:txBody>
          <a:bodyPr>
            <a:noAutofit/>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CREATING AZURE DATABRICKS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Azure account-&gt; Create resources-&gt; </a:t>
            </a:r>
            <a:r>
              <a:rPr lang="en-US" sz="2400" dirty="0" err="1" smtClean="0">
                <a:solidFill>
                  <a:schemeClr val="tx1"/>
                </a:solidFill>
                <a:latin typeface="Times New Roman" pitchFamily="18" charset="0"/>
                <a:cs typeface="Times New Roman" pitchFamily="18" charset="0"/>
              </a:rPr>
              <a:t>databricks</a:t>
            </a:r>
            <a:r>
              <a:rPr lang="en-US" sz="2400" dirty="0" smtClean="0">
                <a:solidFill>
                  <a:schemeClr val="tx1"/>
                </a:solidFill>
                <a:latin typeface="Times New Roman" pitchFamily="18" charset="0"/>
                <a:cs typeface="Times New Roman" pitchFamily="18" charset="0"/>
              </a:rPr>
              <a:t>-&gt; Create-&gt; Review+create-&gt; validation successful-&gt; deployment successful-&gt; Go to resource</a:t>
            </a:r>
            <a:endParaRPr lang="en-US" sz="2800" dirty="0" smtClean="0">
              <a:solidFill>
                <a:schemeClr val="tx1"/>
              </a:solidFill>
              <a:latin typeface="Times New Roman" pitchFamily="18" charset="0"/>
              <a:cs typeface="Times New Roman" pitchFamily="18" charset="0"/>
            </a:endParaRPr>
          </a:p>
        </p:txBody>
      </p:sp>
      <p:pic>
        <p:nvPicPr>
          <p:cNvPr id="4" name="image63.jpeg"/>
          <p:cNvPicPr>
            <a:picLocks noGrp="1"/>
          </p:cNvPicPr>
          <p:nvPr>
            <p:ph idx="1"/>
          </p:nvPr>
        </p:nvPicPr>
        <p:blipFill>
          <a:blip r:embed="rId2" cstate="print"/>
          <a:stretch>
            <a:fillRect/>
          </a:stretch>
        </p:blipFill>
        <p:spPr>
          <a:xfrm>
            <a:off x="685800" y="3048000"/>
            <a:ext cx="7499350" cy="3606935"/>
          </a:xfrm>
          <a:prstGeom prst="rect">
            <a:avLst/>
          </a:prstGeom>
        </p:spPr>
      </p:pic>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Autofit/>
          </a:bodyPr>
          <a:lstStyle/>
          <a:p>
            <a:r>
              <a:rPr lang="en-US" sz="4400" dirty="0" smtClean="0">
                <a:latin typeface="Times New Roman" pitchFamily="18" charset="0"/>
                <a:cs typeface="Times New Roman" pitchFamily="18" charset="0"/>
              </a:rPr>
              <a:t>CREATING CLUSTER IN AZURE DATABRICKS</a:t>
            </a:r>
            <a:endParaRPr lang="en-US" sz="4400" dirty="0">
              <a:latin typeface="Times New Roman" pitchFamily="18" charset="0"/>
              <a:cs typeface="Times New Roman" pitchFamily="18" charset="0"/>
            </a:endParaRPr>
          </a:p>
        </p:txBody>
      </p:sp>
      <p:pic>
        <p:nvPicPr>
          <p:cNvPr id="4" name="image64.jpeg"/>
          <p:cNvPicPr>
            <a:picLocks noGrp="1"/>
          </p:cNvPicPr>
          <p:nvPr>
            <p:ph idx="1"/>
          </p:nvPr>
        </p:nvPicPr>
        <p:blipFill>
          <a:blip r:embed="rId2" cstate="print"/>
          <a:stretch>
            <a:fillRect/>
          </a:stretch>
        </p:blipFill>
        <p:spPr>
          <a:xfrm>
            <a:off x="685800" y="2362200"/>
            <a:ext cx="7467600" cy="3591664"/>
          </a:xfrm>
          <a:prstGeom prst="rect">
            <a:avLst/>
          </a:prstGeom>
        </p:spPr>
      </p:pic>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CREATING A NEW CLUSTER</a:t>
            </a:r>
            <a:endParaRPr lang="en-US" sz="4400" dirty="0">
              <a:latin typeface="Times New Roman" pitchFamily="18" charset="0"/>
              <a:cs typeface="Times New Roman" pitchFamily="18" charset="0"/>
            </a:endParaRPr>
          </a:p>
        </p:txBody>
      </p:sp>
      <p:pic>
        <p:nvPicPr>
          <p:cNvPr id="4" name="image65.jpeg"/>
          <p:cNvPicPr>
            <a:picLocks noGrp="1"/>
          </p:cNvPicPr>
          <p:nvPr>
            <p:ph idx="1"/>
          </p:nvPr>
        </p:nvPicPr>
        <p:blipFill>
          <a:blip r:embed="rId2" cstate="print"/>
          <a:stretch>
            <a:fillRect/>
          </a:stretch>
        </p:blipFill>
        <p:spPr>
          <a:xfrm>
            <a:off x="609600" y="2057400"/>
            <a:ext cx="7467600" cy="3613531"/>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1</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400288" cy="4800600"/>
          </a:xfrm>
        </p:spPr>
        <p:txBody>
          <a:bodyPr>
            <a:normAutofit/>
          </a:bodyPr>
          <a:lstStyle/>
          <a:p>
            <a:pPr>
              <a:buFont typeface="Wingdings" pitchFamily="2" charset="2"/>
              <a:buChar char="ü"/>
            </a:pPr>
            <a:r>
              <a:rPr lang="en-US" sz="2800" dirty="0" smtClean="0">
                <a:latin typeface="Times New Roman" pitchFamily="18" charset="0"/>
                <a:cs typeface="Times New Roman" pitchFamily="18" charset="0"/>
              </a:rPr>
              <a:t>TOPIC: </a:t>
            </a:r>
          </a:p>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CONNECTED </a:t>
            </a:r>
            <a:r>
              <a:rPr lang="en-US" sz="2800" dirty="0" smtClean="0">
                <a:latin typeface="Times New Roman" pitchFamily="18" charset="0"/>
                <a:cs typeface="Times New Roman" pitchFamily="18" charset="0"/>
              </a:rPr>
              <a:t>VEHICLES</a:t>
            </a:r>
            <a:endParaRPr lang="en-US" sz="2800" dirty="0" smtClean="0">
              <a:latin typeface="Times New Roman" pitchFamily="18" charset="0"/>
              <a:cs typeface="Times New Roman" pitchFamily="18" charset="0"/>
            </a:endParaRPr>
          </a:p>
          <a:p>
            <a:pPr>
              <a:buFont typeface="Wingdings" pitchFamily="2" charset="2"/>
              <a:buChar char="ü"/>
            </a:pPr>
            <a:r>
              <a:rPr lang="en-US" sz="2800" dirty="0" smtClean="0">
                <a:latin typeface="Times New Roman" pitchFamily="18" charset="0"/>
                <a:cs typeface="Times New Roman" pitchFamily="18" charset="0"/>
              </a:rPr>
              <a:t>TARGET</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Moving </a:t>
            </a:r>
            <a:r>
              <a:rPr lang="en-US" sz="2800" dirty="0" smtClean="0">
                <a:latin typeface="Times New Roman" pitchFamily="18" charset="0"/>
                <a:cs typeface="Times New Roman" pitchFamily="18" charset="0"/>
              </a:rPr>
              <a:t>data from staging to SQL DB </a:t>
            </a:r>
            <a:r>
              <a:rPr lang="en-US" sz="2800" dirty="0" smtClean="0">
                <a:latin typeface="Times New Roman" pitchFamily="18" charset="0"/>
                <a:cs typeface="Times New Roman" pitchFamily="18" charset="0"/>
              </a:rPr>
              <a:t>using</a:t>
            </a:r>
          </a:p>
          <a:p>
            <a:pPr>
              <a:buNone/>
            </a:pPr>
            <a:r>
              <a:rPr lang="en-US" sz="2800" dirty="0" smtClean="0">
                <a:latin typeface="Times New Roman" pitchFamily="18" charset="0"/>
                <a:cs typeface="Times New Roman" pitchFamily="18" charset="0"/>
              </a:rPr>
              <a:t> pipelines</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Autofit/>
          </a:bodyPr>
          <a:lstStyle/>
          <a:p>
            <a:r>
              <a:rPr lang="en-US" sz="4400" dirty="0" smtClean="0">
                <a:latin typeface="Times New Roman" pitchFamily="18" charset="0"/>
                <a:cs typeface="Times New Roman" pitchFamily="18" charset="0"/>
              </a:rPr>
              <a:t>ADDING NOTEBOOK IN THE CLUSTER</a:t>
            </a:r>
            <a:endParaRPr lang="en-US" sz="4400" dirty="0">
              <a:latin typeface="Times New Roman" pitchFamily="18" charset="0"/>
              <a:cs typeface="Times New Roman" pitchFamily="18" charset="0"/>
            </a:endParaRPr>
          </a:p>
        </p:txBody>
      </p:sp>
      <p:pic>
        <p:nvPicPr>
          <p:cNvPr id="4" name="image68.jpeg"/>
          <p:cNvPicPr>
            <a:picLocks noGrp="1"/>
          </p:cNvPicPr>
          <p:nvPr>
            <p:ph idx="1"/>
          </p:nvPr>
        </p:nvPicPr>
        <p:blipFill>
          <a:blip r:embed="rId2" cstate="print"/>
          <a:stretch>
            <a:fillRect/>
          </a:stretch>
        </p:blipFill>
        <p:spPr>
          <a:xfrm>
            <a:off x="609600" y="2057400"/>
            <a:ext cx="7499350" cy="3524585"/>
          </a:xfrm>
          <a:prstGeom prst="rect">
            <a:avLst/>
          </a:prstGeom>
        </p:spPr>
      </p:pic>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1477962"/>
          </a:xfrm>
        </p:spPr>
        <p:txBody>
          <a:bodyPr>
            <a:noAutofit/>
          </a:bodyPr>
          <a:lstStyle/>
          <a:p>
            <a:r>
              <a:rPr lang="en-US" sz="4400" dirty="0" smtClean="0">
                <a:latin typeface="Times New Roman" pitchFamily="18" charset="0"/>
                <a:cs typeface="Times New Roman" pitchFamily="18" charset="0"/>
              </a:rPr>
              <a:t>IMPLEMENTING BI IN THE NOTEBOOK</a:t>
            </a:r>
            <a:endParaRPr lang="en-US" sz="4400" dirty="0">
              <a:latin typeface="Times New Roman" pitchFamily="18" charset="0"/>
              <a:cs typeface="Times New Roman" pitchFamily="18" charset="0"/>
            </a:endParaRPr>
          </a:p>
        </p:txBody>
      </p:sp>
      <p:pic>
        <p:nvPicPr>
          <p:cNvPr id="6" name="image69.jpeg"/>
          <p:cNvPicPr>
            <a:picLocks noGrp="1"/>
          </p:cNvPicPr>
          <p:nvPr>
            <p:ph idx="1"/>
          </p:nvPr>
        </p:nvPicPr>
        <p:blipFill>
          <a:blip r:embed="rId2" cstate="print"/>
          <a:stretch>
            <a:fillRect/>
          </a:stretch>
        </p:blipFill>
        <p:spPr>
          <a:xfrm>
            <a:off x="457200" y="2286000"/>
            <a:ext cx="7467600" cy="3613531"/>
          </a:xfrm>
          <a:prstGeom prst="rect">
            <a:avLst/>
          </a:prstGeom>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noAutofit/>
          </a:bodyPr>
          <a:lstStyle/>
          <a:p>
            <a:r>
              <a:rPr lang="en-US" sz="4400" dirty="0" smtClean="0">
                <a:latin typeface="Times New Roman" pitchFamily="18" charset="0"/>
                <a:cs typeface="Times New Roman" pitchFamily="18" charset="0"/>
              </a:rPr>
              <a:t>CREATING AZURE DATA FACTORY</a:t>
            </a:r>
            <a:endParaRPr lang="en-US" sz="4400" dirty="0">
              <a:latin typeface="Times New Roman" pitchFamily="18" charset="0"/>
              <a:cs typeface="Times New Roman" pitchFamily="18" charset="0"/>
            </a:endParaRPr>
          </a:p>
        </p:txBody>
      </p:sp>
      <p:pic>
        <p:nvPicPr>
          <p:cNvPr id="4" name="image14.jpeg"/>
          <p:cNvPicPr>
            <a:picLocks noGrp="1"/>
          </p:cNvPicPr>
          <p:nvPr>
            <p:ph idx="1"/>
          </p:nvPr>
        </p:nvPicPr>
        <p:blipFill>
          <a:blip r:embed="rId2" cstate="print"/>
          <a:stretch>
            <a:fillRect/>
          </a:stretch>
        </p:blipFill>
        <p:spPr>
          <a:xfrm>
            <a:off x="762000" y="2209800"/>
            <a:ext cx="7467600" cy="3487796"/>
          </a:xfrm>
          <a:prstGeom prst="rect">
            <a:avLst/>
          </a:prstGeom>
        </p:spPr>
      </p:pic>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144000" cy="1143000"/>
          </a:xfrm>
        </p:spPr>
        <p:txBody>
          <a:bodyPr>
            <a:noAutofit/>
          </a:bodyPr>
          <a:lstStyle/>
          <a:p>
            <a:r>
              <a:rPr lang="en-US" sz="4400" dirty="0" smtClean="0">
                <a:latin typeface="Times New Roman" pitchFamily="18" charset="0"/>
                <a:cs typeface="Times New Roman" pitchFamily="18" charset="0"/>
              </a:rPr>
              <a:t>AZURE DATABRICKS LINKED SERVICE IN ADF</a:t>
            </a:r>
            <a:endParaRPr lang="en-US" sz="4400" dirty="0">
              <a:latin typeface="Times New Roman" pitchFamily="18" charset="0"/>
              <a:cs typeface="Times New Roman" pitchFamily="18" charset="0"/>
            </a:endParaRPr>
          </a:p>
        </p:txBody>
      </p:sp>
      <p:pic>
        <p:nvPicPr>
          <p:cNvPr id="4" name="image86.jpeg"/>
          <p:cNvPicPr>
            <a:picLocks noGrp="1"/>
          </p:cNvPicPr>
          <p:nvPr>
            <p:ph idx="1"/>
          </p:nvPr>
        </p:nvPicPr>
        <p:blipFill>
          <a:blip r:embed="rId2" cstate="print"/>
          <a:stretch>
            <a:fillRect/>
          </a:stretch>
        </p:blipFill>
        <p:spPr>
          <a:xfrm>
            <a:off x="381000" y="2057400"/>
            <a:ext cx="7467600" cy="3668199"/>
          </a:xfrm>
          <a:prstGeom prst="rect">
            <a:avLst/>
          </a:prstGeom>
        </p:spPr>
      </p:pic>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81000"/>
            <a:ext cx="9601200" cy="5867400"/>
          </a:xfrm>
        </p:spPr>
        <p:txBody>
          <a:bodyPr>
            <a:normAutofit/>
          </a:bodyPr>
          <a:lstStyle/>
          <a:p>
            <a:pPr>
              <a:buNone/>
            </a:pPr>
            <a:r>
              <a:rPr lang="en-US" sz="4400" dirty="0" smtClean="0">
                <a:latin typeface="Times New Roman" pitchFamily="18" charset="0"/>
                <a:cs typeface="Times New Roman" pitchFamily="18" charset="0"/>
              </a:rPr>
              <a:t>   AZURE </a:t>
            </a:r>
            <a:r>
              <a:rPr lang="en-US" sz="4400" dirty="0" smtClean="0">
                <a:latin typeface="Times New Roman" pitchFamily="18" charset="0"/>
                <a:cs typeface="Times New Roman" pitchFamily="18" charset="0"/>
              </a:rPr>
              <a:t>DATABRICKS </a:t>
            </a:r>
            <a:r>
              <a:rPr lang="en-US" sz="4400" dirty="0" smtClean="0">
                <a:latin typeface="Times New Roman" pitchFamily="18" charset="0"/>
                <a:cs typeface="Times New Roman" pitchFamily="18" charset="0"/>
              </a:rPr>
              <a:t>IS SUCCESSFULLY</a:t>
            </a:r>
            <a:r>
              <a:rPr lang="en-US" sz="44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LINKED  </a:t>
            </a:r>
            <a:r>
              <a:rPr lang="en-US" sz="4400" dirty="0" smtClean="0">
                <a:latin typeface="Times New Roman" pitchFamily="18" charset="0"/>
                <a:cs typeface="Times New Roman" pitchFamily="18" charset="0"/>
              </a:rPr>
              <a:t>IN ADF SERVICES</a:t>
            </a:r>
          </a:p>
          <a:p>
            <a:pPr>
              <a:buNone/>
            </a:pPr>
            <a:endParaRPr lang="en-US" sz="2800" dirty="0">
              <a:latin typeface="Times New Roman" pitchFamily="18" charset="0"/>
              <a:cs typeface="Times New Roman" pitchFamily="18" charset="0"/>
            </a:endParaRPr>
          </a:p>
        </p:txBody>
      </p:sp>
      <p:pic>
        <p:nvPicPr>
          <p:cNvPr id="7" name="image88.jpeg"/>
          <p:cNvPicPr/>
          <p:nvPr/>
        </p:nvPicPr>
        <p:blipFill>
          <a:blip r:embed="rId2" cstate="print"/>
          <a:stretch>
            <a:fillRect/>
          </a:stretch>
        </p:blipFill>
        <p:spPr>
          <a:xfrm>
            <a:off x="762000" y="3124200"/>
            <a:ext cx="7162800" cy="2775097"/>
          </a:xfrm>
          <a:prstGeom prst="rect">
            <a:avLst/>
          </a:prstGeom>
        </p:spPr>
      </p:pic>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533400"/>
            <a:ext cx="8705850" cy="5715000"/>
          </a:xfrm>
        </p:spPr>
        <p:txBody>
          <a:bodyPr/>
          <a:lstStyle/>
          <a:p>
            <a:pPr marL="457200" indent="-342900">
              <a:lnSpc>
                <a:spcPct val="107916"/>
              </a:lnSpc>
              <a:spcBef>
                <a:spcPts val="0"/>
              </a:spcBef>
              <a:buSzPts val="1800"/>
            </a:pPr>
            <a:r>
              <a:rPr lang="en-US" sz="2800" dirty="0" smtClean="0">
                <a:latin typeface="Times New Roman"/>
                <a:ea typeface="Times New Roman"/>
                <a:cs typeface="Times New Roman"/>
                <a:sym typeface="Times New Roman"/>
              </a:rPr>
              <a:t>Create a pipeline </a:t>
            </a:r>
          </a:p>
          <a:p>
            <a:pPr marL="457200" indent="-342900">
              <a:lnSpc>
                <a:spcPct val="107916"/>
              </a:lnSpc>
              <a:spcBef>
                <a:spcPts val="0"/>
              </a:spcBef>
              <a:buSzPts val="1800"/>
            </a:pPr>
            <a:r>
              <a:rPr lang="en-US" sz="2800" dirty="0" smtClean="0">
                <a:latin typeface="Times New Roman"/>
                <a:ea typeface="Times New Roman"/>
                <a:cs typeface="Times New Roman"/>
                <a:sym typeface="Times New Roman"/>
              </a:rPr>
              <a:t>Insert the notebook tab from the Azure Data bricks drop down onto the workspace of the pipeline</a:t>
            </a:r>
          </a:p>
          <a:p>
            <a:endParaRPr lang="en-US" dirty="0"/>
          </a:p>
        </p:txBody>
      </p:sp>
      <p:pic>
        <p:nvPicPr>
          <p:cNvPr id="6" name="Picture 5"/>
          <p:cNvPicPr/>
          <p:nvPr/>
        </p:nvPicPr>
        <p:blipFill>
          <a:blip r:embed="rId2"/>
          <a:srcRect/>
          <a:stretch>
            <a:fillRect/>
          </a:stretch>
        </p:blipFill>
        <p:spPr bwMode="auto">
          <a:xfrm>
            <a:off x="1524000" y="2819400"/>
            <a:ext cx="5943600" cy="334001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324088" cy="5867400"/>
          </a:xfrm>
        </p:spPr>
        <p:txBody>
          <a:bodyPr/>
          <a:lstStyle/>
          <a:p>
            <a:pPr marL="457200" lvl="0" indent="-342900">
              <a:lnSpc>
                <a:spcPct val="107916"/>
              </a:lnSpc>
              <a:spcBef>
                <a:spcPts val="0"/>
              </a:spcBef>
              <a:buSzPts val="1800"/>
              <a:buNone/>
            </a:pPr>
            <a:endParaRPr lang="en-US" sz="2800" dirty="0" smtClean="0">
              <a:latin typeface="Times New Roman"/>
              <a:ea typeface="Times New Roman"/>
              <a:cs typeface="Times New Roman"/>
              <a:sym typeface="Times New Roman"/>
            </a:endParaRPr>
          </a:p>
          <a:p>
            <a:pPr marL="457200" lvl="0" indent="-342900">
              <a:lnSpc>
                <a:spcPct val="107916"/>
              </a:lnSpc>
              <a:spcBef>
                <a:spcPts val="0"/>
              </a:spcBef>
              <a:buSzPts val="1800"/>
              <a:buFont typeface="Times New Roman"/>
              <a:buChar char="●"/>
            </a:pPr>
            <a:r>
              <a:rPr lang="en-US" sz="2800" dirty="0" smtClean="0">
                <a:latin typeface="Times New Roman"/>
                <a:ea typeface="Times New Roman"/>
                <a:cs typeface="Times New Roman"/>
                <a:sym typeface="Times New Roman"/>
              </a:rPr>
              <a:t>Trigger the pipeline and monitor the pipeline  whether it runs successfully</a:t>
            </a:r>
          </a:p>
          <a:p>
            <a:endParaRPr lang="en-US" dirty="0"/>
          </a:p>
        </p:txBody>
      </p:sp>
      <p:pic>
        <p:nvPicPr>
          <p:cNvPr id="5" name="Picture 4"/>
          <p:cNvPicPr/>
          <p:nvPr/>
        </p:nvPicPr>
        <p:blipFill>
          <a:blip r:embed="rId2"/>
          <a:srcRect t="6653" b="8934"/>
          <a:stretch>
            <a:fillRect/>
          </a:stretch>
        </p:blipFill>
        <p:spPr bwMode="auto">
          <a:xfrm>
            <a:off x="533400" y="2362200"/>
            <a:ext cx="3810000" cy="2895600"/>
          </a:xfrm>
          <a:prstGeom prst="rect">
            <a:avLst/>
          </a:prstGeom>
          <a:noFill/>
          <a:ln w="9525">
            <a:noFill/>
            <a:miter lim="800000"/>
            <a:headEnd/>
            <a:tailEnd/>
          </a:ln>
        </p:spPr>
      </p:pic>
      <p:pic>
        <p:nvPicPr>
          <p:cNvPr id="6" name="Picture 5"/>
          <p:cNvPicPr/>
          <p:nvPr/>
        </p:nvPicPr>
        <p:blipFill>
          <a:blip r:embed="rId3"/>
          <a:srcRect t="4371" b="8934"/>
          <a:stretch>
            <a:fillRect/>
          </a:stretch>
        </p:blipFill>
        <p:spPr bwMode="auto">
          <a:xfrm>
            <a:off x="4800600" y="2362200"/>
            <a:ext cx="4038600" cy="28956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RESULT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260080" cy="4800600"/>
          </a:xfrm>
        </p:spPr>
        <p:txBody>
          <a:bodyPr/>
          <a:lstStyle/>
          <a:p>
            <a:pPr lvl="0" algn="just">
              <a:buNone/>
            </a:pPr>
            <a:r>
              <a:rPr lang="en-US" sz="2800" dirty="0" smtClean="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Data Factory has successfully triggered a linked notebook of Data bricks.</a:t>
            </a:r>
            <a:endParaRPr lang="en-US" sz="2800" dirty="0" smtClean="0"/>
          </a:p>
          <a:p>
            <a:endParaRPr lang="en-US" dirty="0"/>
          </a:p>
        </p:txBody>
      </p:sp>
      <p:pic>
        <p:nvPicPr>
          <p:cNvPr id="4" name="Google Shape;318;p40"/>
          <p:cNvPicPr preferRelativeResize="0"/>
          <p:nvPr/>
        </p:nvPicPr>
        <p:blipFill>
          <a:blip r:embed="rId2">
            <a:alphaModFix/>
          </a:blip>
          <a:srcRect t="12232" b="29052"/>
          <a:stretch>
            <a:fillRect/>
          </a:stretch>
        </p:blipFill>
        <p:spPr>
          <a:xfrm>
            <a:off x="838200" y="3048000"/>
            <a:ext cx="6432275" cy="1828800"/>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476488" cy="4495800"/>
          </a:xfrm>
        </p:spPr>
        <p:txBody>
          <a:bodyPr/>
          <a:lstStyle/>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 Azure Data bricks the operations like creation of cluster and notebook and linked services are performed successfully.</a:t>
            </a:r>
          </a:p>
          <a:p>
            <a:endParaRPr lang="en-US" dirty="0"/>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ank you.jpg"/>
          <p:cNvPicPr>
            <a:picLocks noGrp="1" noChangeAspect="1"/>
          </p:cNvPicPr>
          <p:nvPr>
            <p:ph idx="1"/>
          </p:nvPr>
        </p:nvPicPr>
        <p:blipFill>
          <a:blip r:embed="rId2"/>
          <a:stretch>
            <a:fillRect/>
          </a:stretch>
        </p:blipFill>
        <p:spPr>
          <a:xfrm>
            <a:off x="1295400" y="1600200"/>
            <a:ext cx="6781800" cy="3657600"/>
          </a:xfr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PROJECT ARCHITECTURE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1524000"/>
            <a:ext cx="8991600" cy="4800600"/>
          </a:xfrm>
        </p:spPr>
        <p:txBody>
          <a:bodyPr/>
          <a:lstStyle/>
          <a:p>
            <a:pPr>
              <a:buNone/>
            </a:pPr>
            <a:r>
              <a:rPr lang="en-US" dirty="0" smtClean="0">
                <a:latin typeface="Times New Roman" pitchFamily="18" charset="0"/>
                <a:cs typeface="Times New Roman" pitchFamily="18" charset="0"/>
              </a:rPr>
              <a:t>CONNECTED </a:t>
            </a:r>
            <a:r>
              <a:rPr lang="en-US" dirty="0" smtClean="0">
                <a:latin typeface="Times New Roman" pitchFamily="18" charset="0"/>
                <a:cs typeface="Times New Roman" pitchFamily="18" charset="0"/>
              </a:rPr>
              <a:t>VEHICLES</a:t>
            </a:r>
          </a:p>
          <a:p>
            <a:pPr>
              <a:buNone/>
            </a:pPr>
            <a:endParaRPr lang="en-US"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General </a:t>
            </a:r>
            <a:r>
              <a:rPr lang="en-US" sz="2400" dirty="0" smtClean="0">
                <a:latin typeface="Times New Roman" pitchFamily="18" charset="0"/>
                <a:cs typeface="Times New Roman" pitchFamily="18" charset="0"/>
              </a:rPr>
              <a:t>motors is one of the leading heavy </a:t>
            </a:r>
            <a:r>
              <a:rPr lang="en-US" sz="2400" dirty="0" smtClean="0">
                <a:latin typeface="Times New Roman" pitchFamily="18" charset="0"/>
                <a:cs typeface="Times New Roman" pitchFamily="18" charset="0"/>
              </a:rPr>
              <a:t>vehicles</a:t>
            </a:r>
          </a:p>
          <a:p>
            <a:pPr>
              <a:buNone/>
            </a:pPr>
            <a:r>
              <a:rPr lang="en-US" sz="2400" dirty="0" smtClean="0">
                <a:latin typeface="Times New Roman" pitchFamily="18" charset="0"/>
                <a:cs typeface="Times New Roman" pitchFamily="18" charset="0"/>
              </a:rPr>
              <a:t>manufacture </a:t>
            </a:r>
            <a:r>
              <a:rPr lang="en-US" sz="2400" dirty="0" smtClean="0">
                <a:latin typeface="Times New Roman" pitchFamily="18" charset="0"/>
                <a:cs typeface="Times New Roman" pitchFamily="18" charset="0"/>
              </a:rPr>
              <a:t>company. </a:t>
            </a:r>
            <a:r>
              <a:rPr lang="en-US" sz="2400" dirty="0" smtClean="0">
                <a:latin typeface="Times New Roman" pitchFamily="18" charset="0"/>
                <a:cs typeface="Times New Roman" pitchFamily="18" charset="0"/>
              </a:rPr>
              <a:t>To </a:t>
            </a:r>
            <a:r>
              <a:rPr lang="en-US" sz="2400" dirty="0" smtClean="0">
                <a:latin typeface="Times New Roman" pitchFamily="18" charset="0"/>
                <a:cs typeface="Times New Roman" pitchFamily="18" charset="0"/>
              </a:rPr>
              <a:t>improve their services </a:t>
            </a:r>
            <a:r>
              <a:rPr lang="en-US" sz="2400" dirty="0" smtClean="0">
                <a:latin typeface="Times New Roman" pitchFamily="18" charset="0"/>
                <a:cs typeface="Times New Roman" pitchFamily="18" charset="0"/>
              </a:rPr>
              <a:t>they</a:t>
            </a:r>
          </a:p>
          <a:p>
            <a:pPr>
              <a:buNone/>
            </a:pPr>
            <a:r>
              <a:rPr lang="en-US" sz="24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re planning </a:t>
            </a:r>
            <a:r>
              <a:rPr lang="en-US" sz="2400" dirty="0" smtClean="0">
                <a:latin typeface="Times New Roman" pitchFamily="18" charset="0"/>
                <a:cs typeface="Times New Roman" pitchFamily="18" charset="0"/>
              </a:rPr>
              <a:t>to roll out IOT new features based on IOT</a:t>
            </a:r>
            <a:r>
              <a:rPr lang="en-US" dirty="0" smtClean="0"/>
              <a:t> </a:t>
            </a:r>
            <a:endParaRPr lang="en-US" dirty="0"/>
          </a:p>
        </p:txBody>
      </p:sp>
      <p:pic>
        <p:nvPicPr>
          <p:cNvPr id="4" name="Google Shape;148;p15"/>
          <p:cNvPicPr preferRelativeResize="0"/>
          <p:nvPr/>
        </p:nvPicPr>
        <p:blipFill rotWithShape="1">
          <a:blip r:embed="rId2">
            <a:alphaModFix/>
          </a:blip>
          <a:srcRect t="20236"/>
          <a:stretch/>
        </p:blipFill>
        <p:spPr>
          <a:xfrm>
            <a:off x="762000" y="4495800"/>
            <a:ext cx="6934199" cy="1752600"/>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LABORATORY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552688" cy="4419600"/>
          </a:xfrm>
        </p:spPr>
        <p:txBody>
          <a:bodyPr>
            <a:normAutofit/>
          </a:bodyPr>
          <a:lstStyle/>
          <a:p>
            <a:pPr marL="457200" indent="-381000">
              <a:spcBef>
                <a:spcPts val="0"/>
              </a:spcBef>
              <a:buSzPts val="2400"/>
            </a:pPr>
            <a:r>
              <a:rPr lang="en-US" sz="2400" dirty="0" smtClean="0">
                <a:latin typeface="Times New Roman" pitchFamily="18" charset="0"/>
                <a:cs typeface="Times New Roman" pitchFamily="18" charset="0"/>
              </a:rPr>
              <a:t>Creating azure data factory</a:t>
            </a:r>
          </a:p>
          <a:p>
            <a:pPr marL="457200" indent="-381000">
              <a:spcBef>
                <a:spcPts val="0"/>
              </a:spcBef>
              <a:buSzPts val="2400"/>
            </a:pPr>
            <a:r>
              <a:rPr lang="en-US" sz="2400" dirty="0" smtClean="0">
                <a:latin typeface="Times New Roman" pitchFamily="18" charset="0"/>
                <a:cs typeface="Times New Roman" pitchFamily="18" charset="0"/>
              </a:rPr>
              <a:t>Creating Azure data factory pipeline</a:t>
            </a:r>
          </a:p>
          <a:p>
            <a:pPr marL="457200" indent="-381000">
              <a:spcBef>
                <a:spcPts val="0"/>
              </a:spcBef>
              <a:buSzPts val="2400"/>
            </a:pPr>
            <a:r>
              <a:rPr lang="en-US" sz="2400" dirty="0" smtClean="0">
                <a:latin typeface="Times New Roman" pitchFamily="18" charset="0"/>
                <a:cs typeface="Times New Roman" pitchFamily="18" charset="0"/>
              </a:rPr>
              <a:t>Creating blob trigger logic</a:t>
            </a:r>
          </a:p>
          <a:p>
            <a:pPr marL="457200" indent="-381000">
              <a:spcBef>
                <a:spcPts val="0"/>
              </a:spcBef>
              <a:buSzPts val="2400"/>
            </a:pPr>
            <a:r>
              <a:rPr lang="en-US" sz="2400" dirty="0" smtClean="0">
                <a:latin typeface="Times New Roman" pitchFamily="18" charset="0"/>
                <a:cs typeface="Times New Roman" pitchFamily="18" charset="0"/>
              </a:rPr>
              <a:t>Creating azure sql server and database</a:t>
            </a:r>
          </a:p>
          <a:p>
            <a:pPr marL="457200" indent="-381000">
              <a:spcBef>
                <a:spcPts val="0"/>
              </a:spcBef>
              <a:buSzPts val="2400"/>
            </a:pPr>
            <a:r>
              <a:rPr lang="en-US" sz="2400" dirty="0" smtClean="0">
                <a:latin typeface="Times New Roman" pitchFamily="18" charset="0"/>
                <a:cs typeface="Times New Roman" pitchFamily="18" charset="0"/>
              </a:rPr>
              <a:t>Adding another pipeline to move data from staging to sql database</a:t>
            </a:r>
          </a:p>
          <a:p>
            <a:endParaRPr lang="en-US" sz="2400" dirty="0" smtClean="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r>
              <a:rPr lang="en-US" dirty="0" smtClean="0">
                <a:latin typeface="Times New Roman" pitchFamily="18" charset="0"/>
                <a:cs typeface="Times New Roman" pitchFamily="18" charset="0"/>
              </a:rPr>
              <a:t>AZURE RESOURCES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400288" cy="4343400"/>
          </a:xfrm>
        </p:spPr>
        <p:txBody>
          <a:bodyPr/>
          <a:lstStyle/>
          <a:p>
            <a:pPr>
              <a:buNone/>
            </a:pPr>
            <a:r>
              <a:rPr lang="en-US" sz="2800" dirty="0" smtClean="0">
                <a:latin typeface="Times New Roman" pitchFamily="18" charset="0"/>
                <a:cs typeface="Times New Roman" pitchFamily="18" charset="0"/>
              </a:rPr>
              <a:t>To finish this project we need the azure resources </a:t>
            </a:r>
          </a:p>
          <a:p>
            <a:r>
              <a:rPr lang="en-US" sz="2800" dirty="0" smtClean="0">
                <a:latin typeface="Times New Roman" pitchFamily="18" charset="0"/>
                <a:cs typeface="Times New Roman" pitchFamily="18" charset="0"/>
              </a:rPr>
              <a:t>Azure data factory</a:t>
            </a:r>
          </a:p>
          <a:p>
            <a:r>
              <a:rPr lang="en-US" sz="2800" dirty="0" smtClean="0">
                <a:latin typeface="Times New Roman" pitchFamily="18" charset="0"/>
                <a:cs typeface="Times New Roman" pitchFamily="18" charset="0"/>
              </a:rPr>
              <a:t>Azure storage account</a:t>
            </a:r>
          </a:p>
          <a:p>
            <a:r>
              <a:rPr lang="en-US" sz="2800" dirty="0" smtClean="0">
                <a:latin typeface="Times New Roman" pitchFamily="18" charset="0"/>
                <a:cs typeface="Times New Roman" pitchFamily="18" charset="0"/>
              </a:rPr>
              <a:t>Azure SQL database</a:t>
            </a:r>
          </a:p>
          <a:p>
            <a:pPr>
              <a:buNone/>
            </a:pPr>
            <a:endParaRPr lang="en-US"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6858000" cy="1143000"/>
          </a:xfrm>
        </p:spPr>
        <p:txBody>
          <a:bodyPr>
            <a:noAutofit/>
          </a:bodyPr>
          <a:lstStyle/>
          <a:p>
            <a:r>
              <a:rPr lang="en-US" sz="4400" dirty="0" smtClean="0">
                <a:latin typeface="Times New Roman" pitchFamily="18" charset="0"/>
                <a:cs typeface="Times New Roman" pitchFamily="18" charset="0"/>
              </a:rPr>
              <a:t>AZURE DATA FACTORY:</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47800"/>
            <a:ext cx="8324088" cy="4800600"/>
          </a:xfrm>
        </p:spPr>
        <p:txBody>
          <a:bodyPr>
            <a:normAutofit/>
          </a:bodyPr>
          <a:lstStyle/>
          <a:p>
            <a:pPr>
              <a:buNone/>
            </a:pPr>
            <a:endParaRPr lang="en-US" dirty="0" smtClean="0"/>
          </a:p>
          <a:p>
            <a:pPr>
              <a:buNone/>
            </a:pPr>
            <a:r>
              <a:rPr lang="en-US" dirty="0" smtClean="0">
                <a:latin typeface="Times New Roman" pitchFamily="18" charset="0"/>
                <a:cs typeface="Times New Roman" pitchFamily="18" charset="0"/>
              </a:rPr>
              <a:t>What is Azure data factory?</a:t>
            </a:r>
          </a:p>
          <a:p>
            <a:pPr>
              <a:buNone/>
            </a:pPr>
            <a:endParaRPr lang="en-US" dirty="0" smtClean="0"/>
          </a:p>
          <a:p>
            <a:r>
              <a:rPr lang="en-US" sz="2400" dirty="0" smtClean="0">
                <a:latin typeface="Times New Roman" pitchFamily="18" charset="0"/>
                <a:cs typeface="Times New Roman" pitchFamily="18" charset="0"/>
              </a:rPr>
              <a:t>Azure Data Factory is the platform that solves such data scenarios. </a:t>
            </a:r>
          </a:p>
          <a:p>
            <a:r>
              <a:rPr lang="en-US" sz="2400" dirty="0" smtClean="0">
                <a:latin typeface="Times New Roman" pitchFamily="18" charset="0"/>
                <a:cs typeface="Times New Roman" pitchFamily="18" charset="0"/>
              </a:rPr>
              <a:t>It is the cloud-based ETL (Extract, Transform, Load)and data integration service that allows you to create data-driven workflows for data movement and transforming data at scale.</a:t>
            </a:r>
          </a:p>
          <a:p>
            <a:r>
              <a:rPr lang="en-US" sz="2400" dirty="0" smtClean="0">
                <a:latin typeface="Times New Roman" pitchFamily="18" charset="0"/>
                <a:cs typeface="Times New Roman" pitchFamily="18" charset="0"/>
              </a:rPr>
              <a:t> Using Azure Data Factory, you can create and schedule data-driven workflows called pipelines.</a:t>
            </a:r>
            <a:endParaRPr lang="en-US" sz="2400" dirty="0">
              <a:latin typeface="Times New Roman" pitchFamily="18" charset="0"/>
              <a:cs typeface="Times New Roman" pitchFamily="18" charset="0"/>
            </a:endParaRPr>
          </a:p>
        </p:txBody>
      </p:sp>
      <p:pic>
        <p:nvPicPr>
          <p:cNvPr id="4" name="Picture 3" descr="WhatsApp Image 2022-06-13 at 7.47.10 AM.jpeg"/>
          <p:cNvPicPr>
            <a:picLocks noChangeAspect="1"/>
          </p:cNvPicPr>
          <p:nvPr/>
        </p:nvPicPr>
        <p:blipFill>
          <a:blip r:embed="rId2" cstate="print"/>
          <a:stretch>
            <a:fillRect/>
          </a:stretch>
        </p:blipFill>
        <p:spPr>
          <a:xfrm>
            <a:off x="6858000" y="1371600"/>
            <a:ext cx="1981200" cy="833437"/>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01000" cy="990600"/>
          </a:xfrm>
        </p:spPr>
        <p:txBody>
          <a:bodyPr>
            <a:normAutofit/>
          </a:bodyPr>
          <a:lstStyle/>
          <a:p>
            <a:r>
              <a:rPr lang="en-US" dirty="0" smtClean="0">
                <a:latin typeface="Times New Roman" pitchFamily="18" charset="0"/>
                <a:cs typeface="Times New Roman" pitchFamily="18" charset="0"/>
              </a:rPr>
              <a:t>CREATING DATA FACTORY</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533400" y="1676400"/>
            <a:ext cx="8400288" cy="3962400"/>
          </a:xfrm>
        </p:spPr>
        <p:txBody>
          <a:bodyPr>
            <a:normAutofit/>
          </a:bodyPr>
          <a:lstStyle/>
          <a:p>
            <a:pPr>
              <a:buNone/>
            </a:pPr>
            <a:endParaRPr lang="en-US" sz="2800" b="1"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STEPS:</a:t>
            </a:r>
          </a:p>
          <a:p>
            <a:pPr>
              <a:buNone/>
            </a:pPr>
            <a:r>
              <a:rPr lang="en-US" sz="2400" dirty="0" smtClean="0">
                <a:latin typeface="Times New Roman" pitchFamily="18" charset="0"/>
                <a:cs typeface="Times New Roman" pitchFamily="18" charset="0"/>
              </a:rPr>
              <a:t>                    Azure account-&gt;Create resources-&gt;Data factory</a:t>
            </a:r>
          </a:p>
          <a:p>
            <a:pPr>
              <a:buNone/>
            </a:pPr>
            <a:r>
              <a:rPr lang="en-US" sz="2400" dirty="0" smtClean="0">
                <a:latin typeface="Times New Roman" pitchFamily="18" charset="0"/>
                <a:cs typeface="Times New Roman" pitchFamily="18" charset="0"/>
              </a:rPr>
              <a:t>Create-&gt;Review+create-&gt;validation successful -&gt;deployment</a:t>
            </a:r>
          </a:p>
          <a:p>
            <a:pPr>
              <a:buNone/>
            </a:pPr>
            <a:r>
              <a:rPr lang="en-US" sz="2400" dirty="0" smtClean="0">
                <a:latin typeface="Times New Roman" pitchFamily="18" charset="0"/>
                <a:cs typeface="Times New Roman" pitchFamily="18" charset="0"/>
              </a:rPr>
              <a:t>successful-&gt;Go to resource</a:t>
            </a:r>
          </a:p>
          <a:p>
            <a:pPr>
              <a:buNone/>
            </a:pPr>
            <a:endParaRPr lang="en-US"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p:cNvPicPr>
            <a:picLocks noGrp="1"/>
          </p:cNvPicPr>
          <p:nvPr>
            <p:ph idx="1"/>
          </p:nvPr>
        </p:nvPicPr>
        <p:blipFill>
          <a:blip r:embed="rId2" cstate="print"/>
          <a:stretch>
            <a:fillRect/>
          </a:stretch>
        </p:blipFill>
        <p:spPr>
          <a:xfrm>
            <a:off x="838200" y="1524000"/>
            <a:ext cx="7499350" cy="3502625"/>
          </a:xfrm>
          <a:prstGeom prst="rect">
            <a:avLst/>
          </a:prstGeom>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1570</TotalTime>
  <Words>712</Words>
  <Application>Microsoft Office PowerPoint</Application>
  <PresentationFormat>On-screen Show (4:3)</PresentationFormat>
  <Paragraphs>116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Technic</vt:lpstr>
      <vt:lpstr>DXC REAL TIME PROJECT </vt:lpstr>
      <vt:lpstr>CONTENTS</vt:lpstr>
      <vt:lpstr>PROJECT 1</vt:lpstr>
      <vt:lpstr>PROJECT ARCHITECTURE</vt:lpstr>
      <vt:lpstr>PROJECT LABORATORY</vt:lpstr>
      <vt:lpstr>AZURE RESOURCES</vt:lpstr>
      <vt:lpstr>AZURE DATA FACTORY:</vt:lpstr>
      <vt:lpstr>CREATING DATA FACTORY</vt:lpstr>
      <vt:lpstr>Slide 9</vt:lpstr>
      <vt:lpstr>AZURE STORAGE ACCOUNT</vt:lpstr>
      <vt:lpstr>CREATING AZURE STORAGE ACCOUNT</vt:lpstr>
      <vt:lpstr>Slide 12</vt:lpstr>
      <vt:lpstr>AZURE DATA FACTORY PIPELINE</vt:lpstr>
      <vt:lpstr> CREATING BLOB TRIGGER     Trigger run successfully</vt:lpstr>
      <vt:lpstr>BLOB TRIGGER</vt:lpstr>
      <vt:lpstr>AZURE SQL DATABASE</vt:lpstr>
      <vt:lpstr>CREATING SQL DATABASE</vt:lpstr>
      <vt:lpstr>Slide 18</vt:lpstr>
      <vt:lpstr>ANOTHER PIPELINE  TO MOVE DATA FROM STAGING TO SQL DATABASE</vt:lpstr>
      <vt:lpstr>RESULT </vt:lpstr>
      <vt:lpstr>CONCLUSION</vt:lpstr>
      <vt:lpstr>PROJECT 2</vt:lpstr>
      <vt:lpstr>PROJECT ARCHITECTURE</vt:lpstr>
      <vt:lpstr>PROJECT LABORATORY</vt:lpstr>
      <vt:lpstr>AZURE RESOURCES</vt:lpstr>
      <vt:lpstr>AZURE DATA BRICKS</vt:lpstr>
      <vt:lpstr>    CREATING AZURE DATABRICKS  Azure account-&gt; Create resources-&gt; databricks-&gt; Create-&gt; Review+create-&gt; validation successful-&gt; deployment successful-&gt; Go to resource</vt:lpstr>
      <vt:lpstr>CREATING CLUSTER IN AZURE DATABRICKS</vt:lpstr>
      <vt:lpstr>CREATING A NEW CLUSTER</vt:lpstr>
      <vt:lpstr>ADDING NOTEBOOK IN THE CLUSTER</vt:lpstr>
      <vt:lpstr>IMPLEMENTING BI IN THE NOTEBOOK</vt:lpstr>
      <vt:lpstr>CREATING AZURE DATA FACTORY</vt:lpstr>
      <vt:lpstr>AZURE DATABRICKS LINKED SERVICE IN ADF</vt:lpstr>
      <vt:lpstr>Slide 34</vt:lpstr>
      <vt:lpstr>Slide 35</vt:lpstr>
      <vt:lpstr>Slide 36</vt:lpstr>
      <vt:lpstr>RESULT</vt:lpstr>
      <vt:lpstr>CONCLUSION</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REAL TIME PROJECT</dc:title>
  <dc:creator>Lenovo</dc:creator>
  <cp:lastModifiedBy>Lenovo</cp:lastModifiedBy>
  <cp:revision>54</cp:revision>
  <dcterms:created xsi:type="dcterms:W3CDTF">2022-06-14T02:22:35Z</dcterms:created>
  <dcterms:modified xsi:type="dcterms:W3CDTF">2022-06-27T03:31:11Z</dcterms:modified>
</cp:coreProperties>
</file>