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4" r:id="rId11"/>
    <p:sldId id="268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CFF20-F2C8-4645-B09A-3C358658B24E}" type="doc">
      <dgm:prSet loTypeId="urn:microsoft.com/office/officeart/2005/8/layout/process4" loCatId="list" qsTypeId="urn:microsoft.com/office/officeart/2005/8/quickstyle/3d3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927E7BC-C220-4AED-A95F-0605854FB7F2}">
      <dgm:prSet custT="1"/>
      <dgm:spPr/>
      <dgm:t>
        <a:bodyPr/>
        <a:lstStyle/>
        <a:p>
          <a:pPr rtl="0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Key Performance Indicators (KPIs)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F17F47-72DD-4C44-A4D7-40D9B8354845}" type="parTrans" cxnId="{C4D9DCC8-6C89-4EA3-9C59-682521106D7F}">
      <dgm:prSet/>
      <dgm:spPr/>
      <dgm:t>
        <a:bodyPr/>
        <a:lstStyle/>
        <a:p>
          <a:endParaRPr lang="en-US"/>
        </a:p>
      </dgm:t>
    </dgm:pt>
    <dgm:pt modelId="{35FFE672-2AAA-4210-8A86-EBA63192FF13}" type="sibTrans" cxnId="{C4D9DCC8-6C89-4EA3-9C59-682521106D7F}">
      <dgm:prSet/>
      <dgm:spPr/>
      <dgm:t>
        <a:bodyPr/>
        <a:lstStyle/>
        <a:p>
          <a:endParaRPr lang="en-US"/>
        </a:p>
      </dgm:t>
    </dgm:pt>
    <dgm:pt modelId="{7C60CA5D-987D-4ACE-81BC-2CD6C66A86C5}">
      <dgm:prSet custT="1"/>
      <dgm:spPr/>
      <dgm:t>
        <a:bodyPr/>
        <a:lstStyle/>
        <a:p>
          <a:pPr rtl="0"/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Sales Analysis by state, Month &amp; Gender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3A8446-5B9E-4514-9105-72642B6F266C}" type="parTrans" cxnId="{2C2ACFEE-F5C8-46A4-9F53-21F698BA5EC1}">
      <dgm:prSet/>
      <dgm:spPr/>
      <dgm:t>
        <a:bodyPr/>
        <a:lstStyle/>
        <a:p>
          <a:endParaRPr lang="en-US"/>
        </a:p>
      </dgm:t>
    </dgm:pt>
    <dgm:pt modelId="{D4E461C6-069A-43BC-B825-D39595A28E93}" type="sibTrans" cxnId="{2C2ACFEE-F5C8-46A4-9F53-21F698BA5EC1}">
      <dgm:prSet/>
      <dgm:spPr/>
      <dgm:t>
        <a:bodyPr/>
        <a:lstStyle/>
        <a:p>
          <a:endParaRPr lang="en-US"/>
        </a:p>
      </dgm:t>
    </dgm:pt>
    <dgm:pt modelId="{6DF261AB-173F-428F-988A-DEFC3B0FE32C}">
      <dgm:prSet custT="1"/>
      <dgm:spPr/>
      <dgm:t>
        <a:bodyPr/>
        <a:lstStyle/>
        <a:p>
          <a:pPr rtl="0"/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Orders by Channel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4BBF73-6D5B-4E3D-BDE9-0E145BF71DC8}" type="parTrans" cxnId="{4F3B5FEF-4718-4668-B709-D09128CD2D6F}">
      <dgm:prSet/>
      <dgm:spPr/>
      <dgm:t>
        <a:bodyPr/>
        <a:lstStyle/>
        <a:p>
          <a:endParaRPr lang="en-US"/>
        </a:p>
      </dgm:t>
    </dgm:pt>
    <dgm:pt modelId="{C658DFF0-821C-466C-8DA8-4BD54F705090}" type="sibTrans" cxnId="{4F3B5FEF-4718-4668-B709-D09128CD2D6F}">
      <dgm:prSet/>
      <dgm:spPr/>
      <dgm:t>
        <a:bodyPr/>
        <a:lstStyle/>
        <a:p>
          <a:endParaRPr lang="en-US"/>
        </a:p>
      </dgm:t>
    </dgm:pt>
    <dgm:pt modelId="{E6ED6590-32F1-47E8-A25F-AB36AFE94E78}">
      <dgm:prSet custT="1"/>
      <dgm:spPr/>
      <dgm:t>
        <a:bodyPr/>
        <a:lstStyle/>
        <a:p>
          <a:pPr rtl="0"/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Status Breakdown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205748-6700-49FF-B231-6DAB1448F67B}" type="parTrans" cxnId="{4AD74980-DEA8-421C-BDE8-69EC93A86CB0}">
      <dgm:prSet/>
      <dgm:spPr/>
      <dgm:t>
        <a:bodyPr/>
        <a:lstStyle/>
        <a:p>
          <a:endParaRPr lang="en-US"/>
        </a:p>
      </dgm:t>
    </dgm:pt>
    <dgm:pt modelId="{0193A87B-12FD-4BCE-9327-A6897FB6DFAE}" type="sibTrans" cxnId="{4AD74980-DEA8-421C-BDE8-69EC93A86CB0}">
      <dgm:prSet/>
      <dgm:spPr/>
      <dgm:t>
        <a:bodyPr/>
        <a:lstStyle/>
        <a:p>
          <a:endParaRPr lang="en-US"/>
        </a:p>
      </dgm:t>
    </dgm:pt>
    <dgm:pt modelId="{992E4353-98AE-4A4D-8DDA-E93DDC3FC97F}">
      <dgm:prSet custT="1"/>
      <dgm:spPr/>
      <dgm:t>
        <a:bodyPr/>
        <a:lstStyle/>
        <a:p>
          <a:pPr rtl="0"/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Orders by Age Group and Gender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2726A6-5072-4DFD-B4AC-5B247DA89409}" type="parTrans" cxnId="{42FA58BE-1E03-484E-AEE8-CA9EC8823C14}">
      <dgm:prSet/>
      <dgm:spPr/>
      <dgm:t>
        <a:bodyPr/>
        <a:lstStyle/>
        <a:p>
          <a:endParaRPr lang="en-US"/>
        </a:p>
      </dgm:t>
    </dgm:pt>
    <dgm:pt modelId="{5473C135-24D8-4FA2-8AC7-D3F9E00DDCCC}" type="sibTrans" cxnId="{42FA58BE-1E03-484E-AEE8-CA9EC8823C14}">
      <dgm:prSet/>
      <dgm:spPr/>
      <dgm:t>
        <a:bodyPr/>
        <a:lstStyle/>
        <a:p>
          <a:endParaRPr lang="en-US"/>
        </a:p>
      </dgm:t>
    </dgm:pt>
    <dgm:pt modelId="{2B34154C-A393-461E-BE1B-FF5EC9FE77E9}">
      <dgm:prSet custT="1"/>
      <dgm:spPr/>
      <dgm:t>
        <a:bodyPr/>
        <a:lstStyle/>
        <a:p>
          <a:pPr rtl="0"/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Filters &amp; Interactive Options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37D6B4-9A6A-4012-AFA2-49282EA72D61}" type="parTrans" cxnId="{0322915C-5352-42D9-BFED-1BA5116609B6}">
      <dgm:prSet/>
      <dgm:spPr/>
      <dgm:t>
        <a:bodyPr/>
        <a:lstStyle/>
        <a:p>
          <a:endParaRPr lang="en-US"/>
        </a:p>
      </dgm:t>
    </dgm:pt>
    <dgm:pt modelId="{9886EC0A-598C-4800-9987-D12C350DDB89}" type="sibTrans" cxnId="{0322915C-5352-42D9-BFED-1BA5116609B6}">
      <dgm:prSet/>
      <dgm:spPr/>
      <dgm:t>
        <a:bodyPr/>
        <a:lstStyle/>
        <a:p>
          <a:endParaRPr lang="en-US"/>
        </a:p>
      </dgm:t>
    </dgm:pt>
    <dgm:pt modelId="{CBBF9465-F958-4D9C-B164-3C749A4388CF}">
      <dgm:prSet custT="1"/>
      <dgm:spPr/>
      <dgm:t>
        <a:bodyPr/>
        <a:lstStyle/>
        <a:p>
          <a:pPr rtl="0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Conclusion &amp; Recommendation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FC16A3-5EA4-4DDC-AF37-2AAE8E99F5C4}" type="parTrans" cxnId="{8C0CB54B-D06C-4188-AC64-5563DA7F6ECD}">
      <dgm:prSet/>
      <dgm:spPr/>
      <dgm:t>
        <a:bodyPr/>
        <a:lstStyle/>
        <a:p>
          <a:endParaRPr lang="en-US"/>
        </a:p>
      </dgm:t>
    </dgm:pt>
    <dgm:pt modelId="{B00857F9-32F6-455D-B157-4C5EC4BC65B7}" type="sibTrans" cxnId="{8C0CB54B-D06C-4188-AC64-5563DA7F6ECD}">
      <dgm:prSet/>
      <dgm:spPr/>
      <dgm:t>
        <a:bodyPr/>
        <a:lstStyle/>
        <a:p>
          <a:endParaRPr lang="en-US"/>
        </a:p>
      </dgm:t>
    </dgm:pt>
    <dgm:pt modelId="{40FF3652-560B-44F6-AE62-0D0FB58AED33}" type="pres">
      <dgm:prSet presAssocID="{501CFF20-F2C8-4645-B09A-3C358658B24E}" presName="Name0" presStyleCnt="0">
        <dgm:presLayoutVars>
          <dgm:dir/>
          <dgm:animLvl val="lvl"/>
          <dgm:resizeHandles val="exact"/>
        </dgm:presLayoutVars>
      </dgm:prSet>
      <dgm:spPr/>
    </dgm:pt>
    <dgm:pt modelId="{53ADA448-414C-46F3-983C-A8E506A0BA3F}" type="pres">
      <dgm:prSet presAssocID="{CBBF9465-F958-4D9C-B164-3C749A4388CF}" presName="boxAndChildren" presStyleCnt="0"/>
      <dgm:spPr/>
    </dgm:pt>
    <dgm:pt modelId="{257B935A-1C95-47AD-8228-07F2901D759D}" type="pres">
      <dgm:prSet presAssocID="{CBBF9465-F958-4D9C-B164-3C749A4388CF}" presName="parentTextBox" presStyleLbl="node1" presStyleIdx="0" presStyleCnt="7"/>
      <dgm:spPr/>
    </dgm:pt>
    <dgm:pt modelId="{8A77F211-79CF-46B9-8B69-299CC8959A33}" type="pres">
      <dgm:prSet presAssocID="{9886EC0A-598C-4800-9987-D12C350DDB89}" presName="sp" presStyleCnt="0"/>
      <dgm:spPr/>
    </dgm:pt>
    <dgm:pt modelId="{2ED906CA-DE22-4C64-A1D1-C4325B2E6246}" type="pres">
      <dgm:prSet presAssocID="{2B34154C-A393-461E-BE1B-FF5EC9FE77E9}" presName="arrowAndChildren" presStyleCnt="0"/>
      <dgm:spPr/>
    </dgm:pt>
    <dgm:pt modelId="{93D8F417-60AA-4557-B706-3B838814C1E9}" type="pres">
      <dgm:prSet presAssocID="{2B34154C-A393-461E-BE1B-FF5EC9FE77E9}" presName="parentTextArrow" presStyleLbl="node1" presStyleIdx="1" presStyleCnt="7"/>
      <dgm:spPr/>
    </dgm:pt>
    <dgm:pt modelId="{EB99884C-5950-4BB8-BC0E-C6137D81A1C4}" type="pres">
      <dgm:prSet presAssocID="{5473C135-24D8-4FA2-8AC7-D3F9E00DDCCC}" presName="sp" presStyleCnt="0"/>
      <dgm:spPr/>
    </dgm:pt>
    <dgm:pt modelId="{1116F59C-E4D5-4723-A6C1-A53EE248A899}" type="pres">
      <dgm:prSet presAssocID="{992E4353-98AE-4A4D-8DDA-E93DDC3FC97F}" presName="arrowAndChildren" presStyleCnt="0"/>
      <dgm:spPr/>
    </dgm:pt>
    <dgm:pt modelId="{879D86AA-A520-4913-BB37-D08E603A423F}" type="pres">
      <dgm:prSet presAssocID="{992E4353-98AE-4A4D-8DDA-E93DDC3FC97F}" presName="parentTextArrow" presStyleLbl="node1" presStyleIdx="2" presStyleCnt="7"/>
      <dgm:spPr/>
    </dgm:pt>
    <dgm:pt modelId="{1706026C-7E33-4797-9949-DDF3BFA6FDBE}" type="pres">
      <dgm:prSet presAssocID="{0193A87B-12FD-4BCE-9327-A6897FB6DFAE}" presName="sp" presStyleCnt="0"/>
      <dgm:spPr/>
    </dgm:pt>
    <dgm:pt modelId="{D19FDF12-E1B9-453A-AEC1-F12474DB9EF6}" type="pres">
      <dgm:prSet presAssocID="{E6ED6590-32F1-47E8-A25F-AB36AFE94E78}" presName="arrowAndChildren" presStyleCnt="0"/>
      <dgm:spPr/>
    </dgm:pt>
    <dgm:pt modelId="{50B5640C-767A-4DF6-AA89-E3F68F38F846}" type="pres">
      <dgm:prSet presAssocID="{E6ED6590-32F1-47E8-A25F-AB36AFE94E78}" presName="parentTextArrow" presStyleLbl="node1" presStyleIdx="3" presStyleCnt="7"/>
      <dgm:spPr/>
    </dgm:pt>
    <dgm:pt modelId="{E1E41B0E-F59D-4FE5-AF06-B4FC20F79AA9}" type="pres">
      <dgm:prSet presAssocID="{C658DFF0-821C-466C-8DA8-4BD54F705090}" presName="sp" presStyleCnt="0"/>
      <dgm:spPr/>
    </dgm:pt>
    <dgm:pt modelId="{A06C3DA5-A85B-41BD-9278-A8B16D6DD0FC}" type="pres">
      <dgm:prSet presAssocID="{6DF261AB-173F-428F-988A-DEFC3B0FE32C}" presName="arrowAndChildren" presStyleCnt="0"/>
      <dgm:spPr/>
    </dgm:pt>
    <dgm:pt modelId="{4A760D96-40BA-43E1-9A94-897644DCE896}" type="pres">
      <dgm:prSet presAssocID="{6DF261AB-173F-428F-988A-DEFC3B0FE32C}" presName="parentTextArrow" presStyleLbl="node1" presStyleIdx="4" presStyleCnt="7"/>
      <dgm:spPr/>
    </dgm:pt>
    <dgm:pt modelId="{ED22380E-1932-4156-8411-2D116D75D109}" type="pres">
      <dgm:prSet presAssocID="{D4E461C6-069A-43BC-B825-D39595A28E93}" presName="sp" presStyleCnt="0"/>
      <dgm:spPr/>
    </dgm:pt>
    <dgm:pt modelId="{73852639-FE97-42D0-B3AF-E61E7EDFA9AC}" type="pres">
      <dgm:prSet presAssocID="{7C60CA5D-987D-4ACE-81BC-2CD6C66A86C5}" presName="arrowAndChildren" presStyleCnt="0"/>
      <dgm:spPr/>
    </dgm:pt>
    <dgm:pt modelId="{3506E017-4855-4CB0-BB55-E63E7CE54EE6}" type="pres">
      <dgm:prSet presAssocID="{7C60CA5D-987D-4ACE-81BC-2CD6C66A86C5}" presName="parentTextArrow" presStyleLbl="node1" presStyleIdx="5" presStyleCnt="7"/>
      <dgm:spPr/>
    </dgm:pt>
    <dgm:pt modelId="{FF6F20D6-9DE7-43FC-90B9-EE68416B5B0F}" type="pres">
      <dgm:prSet presAssocID="{35FFE672-2AAA-4210-8A86-EBA63192FF13}" presName="sp" presStyleCnt="0"/>
      <dgm:spPr/>
    </dgm:pt>
    <dgm:pt modelId="{CF954048-ECA8-452A-803A-6EF7D28E6E6E}" type="pres">
      <dgm:prSet presAssocID="{4927E7BC-C220-4AED-A95F-0605854FB7F2}" presName="arrowAndChildren" presStyleCnt="0"/>
      <dgm:spPr/>
    </dgm:pt>
    <dgm:pt modelId="{C348669F-8F07-4A67-B0FC-BEAD6907B91D}" type="pres">
      <dgm:prSet presAssocID="{4927E7BC-C220-4AED-A95F-0605854FB7F2}" presName="parentTextArrow" presStyleLbl="node1" presStyleIdx="6" presStyleCnt="7"/>
      <dgm:spPr/>
    </dgm:pt>
  </dgm:ptLst>
  <dgm:cxnLst>
    <dgm:cxn modelId="{C4D9DCC8-6C89-4EA3-9C59-682521106D7F}" srcId="{501CFF20-F2C8-4645-B09A-3C358658B24E}" destId="{4927E7BC-C220-4AED-A95F-0605854FB7F2}" srcOrd="0" destOrd="0" parTransId="{FEF17F47-72DD-4C44-A4D7-40D9B8354845}" sibTransId="{35FFE672-2AAA-4210-8A86-EBA63192FF13}"/>
    <dgm:cxn modelId="{4AE6ED26-5B74-4532-8442-B2BEF67266C7}" type="presOf" srcId="{2B34154C-A393-461E-BE1B-FF5EC9FE77E9}" destId="{93D8F417-60AA-4557-B706-3B838814C1E9}" srcOrd="0" destOrd="0" presId="urn:microsoft.com/office/officeart/2005/8/layout/process4"/>
    <dgm:cxn modelId="{2C2ACFEE-F5C8-46A4-9F53-21F698BA5EC1}" srcId="{501CFF20-F2C8-4645-B09A-3C358658B24E}" destId="{7C60CA5D-987D-4ACE-81BC-2CD6C66A86C5}" srcOrd="1" destOrd="0" parTransId="{FF3A8446-5B9E-4514-9105-72642B6F266C}" sibTransId="{D4E461C6-069A-43BC-B825-D39595A28E93}"/>
    <dgm:cxn modelId="{2E687E1A-DCF6-4257-B56D-73FEB8F05FF5}" type="presOf" srcId="{4927E7BC-C220-4AED-A95F-0605854FB7F2}" destId="{C348669F-8F07-4A67-B0FC-BEAD6907B91D}" srcOrd="0" destOrd="0" presId="urn:microsoft.com/office/officeart/2005/8/layout/process4"/>
    <dgm:cxn modelId="{8C0CB54B-D06C-4188-AC64-5563DA7F6ECD}" srcId="{501CFF20-F2C8-4645-B09A-3C358658B24E}" destId="{CBBF9465-F958-4D9C-B164-3C749A4388CF}" srcOrd="6" destOrd="0" parTransId="{A3FC16A3-5EA4-4DDC-AF37-2AAE8E99F5C4}" sibTransId="{B00857F9-32F6-455D-B157-4C5EC4BC65B7}"/>
    <dgm:cxn modelId="{EF37F3D4-CE8A-442B-AB80-20AE53EE16B1}" type="presOf" srcId="{CBBF9465-F958-4D9C-B164-3C749A4388CF}" destId="{257B935A-1C95-47AD-8228-07F2901D759D}" srcOrd="0" destOrd="0" presId="urn:microsoft.com/office/officeart/2005/8/layout/process4"/>
    <dgm:cxn modelId="{C6F0A60F-8DDF-41C5-BFE6-A1814134E4C0}" type="presOf" srcId="{7C60CA5D-987D-4ACE-81BC-2CD6C66A86C5}" destId="{3506E017-4855-4CB0-BB55-E63E7CE54EE6}" srcOrd="0" destOrd="0" presId="urn:microsoft.com/office/officeart/2005/8/layout/process4"/>
    <dgm:cxn modelId="{2B887C43-5F6A-479E-ACD4-6736584D7E0D}" type="presOf" srcId="{6DF261AB-173F-428F-988A-DEFC3B0FE32C}" destId="{4A760D96-40BA-43E1-9A94-897644DCE896}" srcOrd="0" destOrd="0" presId="urn:microsoft.com/office/officeart/2005/8/layout/process4"/>
    <dgm:cxn modelId="{4AD74980-DEA8-421C-BDE8-69EC93A86CB0}" srcId="{501CFF20-F2C8-4645-B09A-3C358658B24E}" destId="{E6ED6590-32F1-47E8-A25F-AB36AFE94E78}" srcOrd="3" destOrd="0" parTransId="{91205748-6700-49FF-B231-6DAB1448F67B}" sibTransId="{0193A87B-12FD-4BCE-9327-A6897FB6DFAE}"/>
    <dgm:cxn modelId="{BA510DBE-166C-4A81-A891-84E239E53158}" type="presOf" srcId="{E6ED6590-32F1-47E8-A25F-AB36AFE94E78}" destId="{50B5640C-767A-4DF6-AA89-E3F68F38F846}" srcOrd="0" destOrd="0" presId="urn:microsoft.com/office/officeart/2005/8/layout/process4"/>
    <dgm:cxn modelId="{0322915C-5352-42D9-BFED-1BA5116609B6}" srcId="{501CFF20-F2C8-4645-B09A-3C358658B24E}" destId="{2B34154C-A393-461E-BE1B-FF5EC9FE77E9}" srcOrd="5" destOrd="0" parTransId="{F437D6B4-9A6A-4012-AFA2-49282EA72D61}" sibTransId="{9886EC0A-598C-4800-9987-D12C350DDB89}"/>
    <dgm:cxn modelId="{42FA58BE-1E03-484E-AEE8-CA9EC8823C14}" srcId="{501CFF20-F2C8-4645-B09A-3C358658B24E}" destId="{992E4353-98AE-4A4D-8DDA-E93DDC3FC97F}" srcOrd="4" destOrd="0" parTransId="{B82726A6-5072-4DFD-B4AC-5B247DA89409}" sibTransId="{5473C135-24D8-4FA2-8AC7-D3F9E00DDCCC}"/>
    <dgm:cxn modelId="{FF580EE1-AEBF-4A46-8E74-AAFA8D9CC4BD}" type="presOf" srcId="{501CFF20-F2C8-4645-B09A-3C358658B24E}" destId="{40FF3652-560B-44F6-AE62-0D0FB58AED33}" srcOrd="0" destOrd="0" presId="urn:microsoft.com/office/officeart/2005/8/layout/process4"/>
    <dgm:cxn modelId="{4F3B5FEF-4718-4668-B709-D09128CD2D6F}" srcId="{501CFF20-F2C8-4645-B09A-3C358658B24E}" destId="{6DF261AB-173F-428F-988A-DEFC3B0FE32C}" srcOrd="2" destOrd="0" parTransId="{5F4BBF73-6D5B-4E3D-BDE9-0E145BF71DC8}" sibTransId="{C658DFF0-821C-466C-8DA8-4BD54F705090}"/>
    <dgm:cxn modelId="{7D7AE525-46FE-4B7F-9067-001AFC19A82C}" type="presOf" srcId="{992E4353-98AE-4A4D-8DDA-E93DDC3FC97F}" destId="{879D86AA-A520-4913-BB37-D08E603A423F}" srcOrd="0" destOrd="0" presId="urn:microsoft.com/office/officeart/2005/8/layout/process4"/>
    <dgm:cxn modelId="{6E6CB52A-9510-4B72-A0D8-34EC063937FC}" type="presParOf" srcId="{40FF3652-560B-44F6-AE62-0D0FB58AED33}" destId="{53ADA448-414C-46F3-983C-A8E506A0BA3F}" srcOrd="0" destOrd="0" presId="urn:microsoft.com/office/officeart/2005/8/layout/process4"/>
    <dgm:cxn modelId="{D6BA2EAA-44A5-4553-96B3-40437E2FA252}" type="presParOf" srcId="{53ADA448-414C-46F3-983C-A8E506A0BA3F}" destId="{257B935A-1C95-47AD-8228-07F2901D759D}" srcOrd="0" destOrd="0" presId="urn:microsoft.com/office/officeart/2005/8/layout/process4"/>
    <dgm:cxn modelId="{A43044BC-A970-4F64-A3FC-87709919813D}" type="presParOf" srcId="{40FF3652-560B-44F6-AE62-0D0FB58AED33}" destId="{8A77F211-79CF-46B9-8B69-299CC8959A33}" srcOrd="1" destOrd="0" presId="urn:microsoft.com/office/officeart/2005/8/layout/process4"/>
    <dgm:cxn modelId="{3D57CD60-8133-43BB-BD2C-219B6557E1D1}" type="presParOf" srcId="{40FF3652-560B-44F6-AE62-0D0FB58AED33}" destId="{2ED906CA-DE22-4C64-A1D1-C4325B2E6246}" srcOrd="2" destOrd="0" presId="urn:microsoft.com/office/officeart/2005/8/layout/process4"/>
    <dgm:cxn modelId="{ABBEE55B-4587-44D0-BF7B-3A7C28349465}" type="presParOf" srcId="{2ED906CA-DE22-4C64-A1D1-C4325B2E6246}" destId="{93D8F417-60AA-4557-B706-3B838814C1E9}" srcOrd="0" destOrd="0" presId="urn:microsoft.com/office/officeart/2005/8/layout/process4"/>
    <dgm:cxn modelId="{F7B9167E-69E1-4566-BBE5-B05C2D7C3B5B}" type="presParOf" srcId="{40FF3652-560B-44F6-AE62-0D0FB58AED33}" destId="{EB99884C-5950-4BB8-BC0E-C6137D81A1C4}" srcOrd="3" destOrd="0" presId="urn:microsoft.com/office/officeart/2005/8/layout/process4"/>
    <dgm:cxn modelId="{B6B8F228-A9C2-4D6E-A64E-05E34310B5F5}" type="presParOf" srcId="{40FF3652-560B-44F6-AE62-0D0FB58AED33}" destId="{1116F59C-E4D5-4723-A6C1-A53EE248A899}" srcOrd="4" destOrd="0" presId="urn:microsoft.com/office/officeart/2005/8/layout/process4"/>
    <dgm:cxn modelId="{1CB5EEE9-A1B4-44A0-A894-69E2F65E814B}" type="presParOf" srcId="{1116F59C-E4D5-4723-A6C1-A53EE248A899}" destId="{879D86AA-A520-4913-BB37-D08E603A423F}" srcOrd="0" destOrd="0" presId="urn:microsoft.com/office/officeart/2005/8/layout/process4"/>
    <dgm:cxn modelId="{B3893A29-3BFD-49FC-A0D8-E647B5633A51}" type="presParOf" srcId="{40FF3652-560B-44F6-AE62-0D0FB58AED33}" destId="{1706026C-7E33-4797-9949-DDF3BFA6FDBE}" srcOrd="5" destOrd="0" presId="urn:microsoft.com/office/officeart/2005/8/layout/process4"/>
    <dgm:cxn modelId="{1CEA3A6C-0F76-4300-A6CD-C24A5B6CE22D}" type="presParOf" srcId="{40FF3652-560B-44F6-AE62-0D0FB58AED33}" destId="{D19FDF12-E1B9-453A-AEC1-F12474DB9EF6}" srcOrd="6" destOrd="0" presId="urn:microsoft.com/office/officeart/2005/8/layout/process4"/>
    <dgm:cxn modelId="{0320487D-BAAA-4B79-B06C-AD0A7C8E0285}" type="presParOf" srcId="{D19FDF12-E1B9-453A-AEC1-F12474DB9EF6}" destId="{50B5640C-767A-4DF6-AA89-E3F68F38F846}" srcOrd="0" destOrd="0" presId="urn:microsoft.com/office/officeart/2005/8/layout/process4"/>
    <dgm:cxn modelId="{99E59E90-3B16-4452-B781-774E1EC4792F}" type="presParOf" srcId="{40FF3652-560B-44F6-AE62-0D0FB58AED33}" destId="{E1E41B0E-F59D-4FE5-AF06-B4FC20F79AA9}" srcOrd="7" destOrd="0" presId="urn:microsoft.com/office/officeart/2005/8/layout/process4"/>
    <dgm:cxn modelId="{FB8476E1-E03C-4284-9D50-DB22B1939AA7}" type="presParOf" srcId="{40FF3652-560B-44F6-AE62-0D0FB58AED33}" destId="{A06C3DA5-A85B-41BD-9278-A8B16D6DD0FC}" srcOrd="8" destOrd="0" presId="urn:microsoft.com/office/officeart/2005/8/layout/process4"/>
    <dgm:cxn modelId="{9824D517-EFBE-4CAC-9501-09E7B6557CBF}" type="presParOf" srcId="{A06C3DA5-A85B-41BD-9278-A8B16D6DD0FC}" destId="{4A760D96-40BA-43E1-9A94-897644DCE896}" srcOrd="0" destOrd="0" presId="urn:microsoft.com/office/officeart/2005/8/layout/process4"/>
    <dgm:cxn modelId="{6D95FCF6-DEE6-4965-9D1B-092B7997065A}" type="presParOf" srcId="{40FF3652-560B-44F6-AE62-0D0FB58AED33}" destId="{ED22380E-1932-4156-8411-2D116D75D109}" srcOrd="9" destOrd="0" presId="urn:microsoft.com/office/officeart/2005/8/layout/process4"/>
    <dgm:cxn modelId="{BC8E825E-C91B-434E-8787-BB8BB578FBF4}" type="presParOf" srcId="{40FF3652-560B-44F6-AE62-0D0FB58AED33}" destId="{73852639-FE97-42D0-B3AF-E61E7EDFA9AC}" srcOrd="10" destOrd="0" presId="urn:microsoft.com/office/officeart/2005/8/layout/process4"/>
    <dgm:cxn modelId="{D6BF83CD-8B0C-4D54-A040-54BA4D83A618}" type="presParOf" srcId="{73852639-FE97-42D0-B3AF-E61E7EDFA9AC}" destId="{3506E017-4855-4CB0-BB55-E63E7CE54EE6}" srcOrd="0" destOrd="0" presId="urn:microsoft.com/office/officeart/2005/8/layout/process4"/>
    <dgm:cxn modelId="{3F81CE5A-F969-4F03-8FB0-33162764778B}" type="presParOf" srcId="{40FF3652-560B-44F6-AE62-0D0FB58AED33}" destId="{FF6F20D6-9DE7-43FC-90B9-EE68416B5B0F}" srcOrd="11" destOrd="0" presId="urn:microsoft.com/office/officeart/2005/8/layout/process4"/>
    <dgm:cxn modelId="{3C78456E-54A7-4CEB-B841-F4F1B4F741ED}" type="presParOf" srcId="{40FF3652-560B-44F6-AE62-0D0FB58AED33}" destId="{CF954048-ECA8-452A-803A-6EF7D28E6E6E}" srcOrd="12" destOrd="0" presId="urn:microsoft.com/office/officeart/2005/8/layout/process4"/>
    <dgm:cxn modelId="{B1D20E4C-CF3C-4C31-A61B-5AECE587E642}" type="presParOf" srcId="{CF954048-ECA8-452A-803A-6EF7D28E6E6E}" destId="{C348669F-8F07-4A67-B0FC-BEAD6907B91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B935A-1C95-47AD-8228-07F2901D759D}">
      <dsp:nvSpPr>
        <dsp:cNvPr id="0" name=""/>
        <dsp:cNvSpPr/>
      </dsp:nvSpPr>
      <dsp:spPr>
        <a:xfrm>
          <a:off x="0" y="3497883"/>
          <a:ext cx="4849505" cy="3827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Conclusion &amp; Recommendation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497883"/>
        <a:ext cx="4849505" cy="382771"/>
      </dsp:txXfrm>
    </dsp:sp>
    <dsp:sp modelId="{93D8F417-60AA-4557-B706-3B838814C1E9}">
      <dsp:nvSpPr>
        <dsp:cNvPr id="0" name=""/>
        <dsp:cNvSpPr/>
      </dsp:nvSpPr>
      <dsp:spPr>
        <a:xfrm rot="10800000">
          <a:off x="0" y="2914922"/>
          <a:ext cx="4849505" cy="58870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Filters &amp; Interactive Options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2914922"/>
        <a:ext cx="4849505" cy="382521"/>
      </dsp:txXfrm>
    </dsp:sp>
    <dsp:sp modelId="{879D86AA-A520-4913-BB37-D08E603A423F}">
      <dsp:nvSpPr>
        <dsp:cNvPr id="0" name=""/>
        <dsp:cNvSpPr/>
      </dsp:nvSpPr>
      <dsp:spPr>
        <a:xfrm rot="10800000">
          <a:off x="0" y="2331961"/>
          <a:ext cx="4849505" cy="588702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Orders by Age Group and Gender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2331961"/>
        <a:ext cx="4849505" cy="382521"/>
      </dsp:txXfrm>
    </dsp:sp>
    <dsp:sp modelId="{50B5640C-767A-4DF6-AA89-E3F68F38F846}">
      <dsp:nvSpPr>
        <dsp:cNvPr id="0" name=""/>
        <dsp:cNvSpPr/>
      </dsp:nvSpPr>
      <dsp:spPr>
        <a:xfrm rot="10800000">
          <a:off x="0" y="1749000"/>
          <a:ext cx="4849505" cy="588702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Status Breakdown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1749000"/>
        <a:ext cx="4849505" cy="382521"/>
      </dsp:txXfrm>
    </dsp:sp>
    <dsp:sp modelId="{4A760D96-40BA-43E1-9A94-897644DCE896}">
      <dsp:nvSpPr>
        <dsp:cNvPr id="0" name=""/>
        <dsp:cNvSpPr/>
      </dsp:nvSpPr>
      <dsp:spPr>
        <a:xfrm rot="10800000">
          <a:off x="0" y="1166039"/>
          <a:ext cx="4849505" cy="588702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Orders by Channel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1166039"/>
        <a:ext cx="4849505" cy="382521"/>
      </dsp:txXfrm>
    </dsp:sp>
    <dsp:sp modelId="{3506E017-4855-4CB0-BB55-E63E7CE54EE6}">
      <dsp:nvSpPr>
        <dsp:cNvPr id="0" name=""/>
        <dsp:cNvSpPr/>
      </dsp:nvSpPr>
      <dsp:spPr>
        <a:xfrm rot="10800000">
          <a:off x="0" y="583078"/>
          <a:ext cx="4849505" cy="588702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Sales Analysis by state, Month &amp; Gender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583078"/>
        <a:ext cx="4849505" cy="382521"/>
      </dsp:txXfrm>
    </dsp:sp>
    <dsp:sp modelId="{C348669F-8F07-4A67-B0FC-BEAD6907B91D}">
      <dsp:nvSpPr>
        <dsp:cNvPr id="0" name=""/>
        <dsp:cNvSpPr/>
      </dsp:nvSpPr>
      <dsp:spPr>
        <a:xfrm rot="10800000">
          <a:off x="0" y="117"/>
          <a:ext cx="4849505" cy="58870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Key Performance Indicators (KPIs)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117"/>
        <a:ext cx="4849505" cy="382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7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8110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0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138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21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88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3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4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3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5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9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4" y="1187355"/>
            <a:ext cx="5826719" cy="2918072"/>
          </a:xfrm>
        </p:spPr>
        <p:txBody>
          <a:bodyPr/>
          <a:lstStyle/>
          <a:p>
            <a:pPr algn="ctr"/>
            <a:r>
              <a:rPr b="1" dirty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Sales &amp; Orders Performance </a:t>
            </a:r>
            <a:r>
              <a:rPr b="1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Dashboard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 Summary</a:t>
            </a:r>
            <a:endParaRPr b="1" dirty="0">
              <a:solidFill>
                <a:schemeClr val="accent5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3" y="4293945"/>
            <a:ext cx="6020834" cy="1410819"/>
          </a:xfrm>
        </p:spPr>
        <p:txBody>
          <a:bodyPr>
            <a:normAutofit/>
          </a:bodyPr>
          <a:lstStyle/>
          <a:p>
            <a:pPr algn="ctr"/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Overview</a:t>
            </a:r>
          </a:p>
          <a:p>
            <a:pPr algn="ctr"/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Mahak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Jain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5 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skerville Old Face" panose="02020602080505020303" pitchFamily="18" charset="0"/>
              </a:rPr>
              <a:t>Filters &amp; Interactive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37259"/>
            <a:ext cx="6347714" cy="3880773"/>
          </a:xfrm>
        </p:spPr>
        <p:txBody>
          <a:bodyPr>
            <a:no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available in dashboard: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(Jan-Dec)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(Amazon, Flipkart, etc.)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(Blouse, Bottom, etc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exploration of data by time, platform, and category.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decision-making and custom reporting.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49" y="715795"/>
            <a:ext cx="2027120" cy="59812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315" y="436728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Baskerville Old Face" panose="02020602080505020303" pitchFamily="18" charset="0"/>
              </a:rPr>
              <a:t>Dashboard</a:t>
            </a:r>
            <a:endParaRPr lang="en-US" sz="4000" b="1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15" y="1320800"/>
            <a:ext cx="8793717" cy="468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0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latin typeface="Baskerville Old Face" panose="02020602080505020303" pitchFamily="18" charset="0"/>
              </a:rPr>
              <a:t>Conclusion</a:t>
            </a:r>
            <a:endParaRPr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87384"/>
            <a:ext cx="6347714" cy="3880773"/>
          </a:xfrm>
        </p:spPr>
        <p:txBody>
          <a:bodyPr>
            <a:normAutofit/>
          </a:bodyPr>
          <a:lstStyle/>
          <a:p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Women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 the majority of sales.</a:t>
            </a:r>
          </a:p>
          <a:p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leading channel.</a:t>
            </a:r>
          </a:p>
          <a:p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Maharashtra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in state-wise sales.</a:t>
            </a:r>
          </a:p>
          <a:p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B2B and top-performing channels for growth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latin typeface="Baskerville Old Face" panose="02020602080505020303" pitchFamily="18" charset="0"/>
              </a:rPr>
              <a:t>Recommendations</a:t>
            </a:r>
            <a:endParaRPr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96566"/>
            <a:ext cx="6347714" cy="38807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campaigns for women and Amazon users.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in high-performing regions.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seasonal trends to fine-tune sales strategies.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1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</a:rPr>
              <a:t>Index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427616"/>
              </p:ext>
            </p:extLst>
          </p:nvPr>
        </p:nvGraphicFramePr>
        <p:xfrm>
          <a:off x="609599" y="1605274"/>
          <a:ext cx="4849505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55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skerville Old Face" panose="02020602080505020303" pitchFamily="18" charset="0"/>
              </a:rP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volume with balanced B2B engagement.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transaction volume and business demand.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62" y="3784675"/>
            <a:ext cx="5798751" cy="16198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skerville Old Face" panose="02020602080505020303" pitchFamily="18" charset="0"/>
              </a:rPr>
              <a:t>Sales </a:t>
            </a:r>
            <a:r>
              <a:rPr lang="en-US" dirty="0" smtClean="0">
                <a:latin typeface="Baskerville Old Face" panose="02020602080505020303" pitchFamily="18" charset="0"/>
              </a:rPr>
              <a:t>Analysis </a:t>
            </a:r>
            <a:r>
              <a:rPr dirty="0" smtClean="0">
                <a:latin typeface="Baskerville Old Face" panose="02020602080505020303" pitchFamily="18" charset="0"/>
              </a:rPr>
              <a:t>by </a:t>
            </a:r>
            <a:r>
              <a:rPr dirty="0">
                <a:latin typeface="Baskerville Old Face" panose="02020602080505020303" pitchFamily="18" charset="0"/>
              </a:rPr>
              <a:t>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05497"/>
            <a:ext cx="6691954" cy="4813416"/>
          </a:xfrm>
        </p:spPr>
        <p:txBody>
          <a:bodyPr>
            <a:no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performing states: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Maharashtra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Karnataka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Uttar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Pradesh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Telangana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Tamil Nadu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Maharashtra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significantly in sales.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with higher market penetration and product demand.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89" y="1930399"/>
            <a:ext cx="3934143" cy="23277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skerville Old Face" panose="02020602080505020303" pitchFamily="18" charset="0"/>
              </a:rPr>
              <a:t>Sales Analysis by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7" y="1342483"/>
            <a:ext cx="6651011" cy="4157565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Sales Months: April (1.88M), May (1.93M), August (1.81M)</a:t>
            </a:r>
          </a:p>
          <a:p>
            <a:pPr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 sales from February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range: ~1.62M 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1.82M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across the year with minor fluctuations.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Peak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in February and March.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boost year-end sales.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78" y="4620122"/>
            <a:ext cx="6289130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skerville Old Face" panose="02020602080505020303" pitchFamily="18" charset="0"/>
              </a:rPr>
              <a:t>Sales </a:t>
            </a:r>
            <a:r>
              <a:rPr lang="en-US" dirty="0" smtClean="0">
                <a:latin typeface="Baskerville Old Face" panose="02020602080505020303" pitchFamily="18" charset="0"/>
              </a:rPr>
              <a:t>Analysis </a:t>
            </a:r>
            <a:r>
              <a:rPr dirty="0" smtClean="0">
                <a:latin typeface="Baskerville Old Face" panose="02020602080505020303" pitchFamily="18" charset="0"/>
              </a:rPr>
              <a:t>by </a:t>
            </a:r>
            <a:r>
              <a:rPr dirty="0">
                <a:latin typeface="Baskerville Old Face" panose="02020602080505020303" pitchFamily="18" charset="0"/>
              </a:rPr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37259"/>
            <a:ext cx="6347714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35.95%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Women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64.05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Women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to nearly two-thirds of sales.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potential for gender-targeted marketing strategies.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05" y="4014787"/>
            <a:ext cx="4885487" cy="21309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skerville Old Face" panose="02020602080505020303" pitchFamily="18" charset="0"/>
              </a:rPr>
              <a:t>Orders by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91850"/>
            <a:ext cx="6347714" cy="3880773"/>
          </a:xfrm>
        </p:spPr>
        <p:txBody>
          <a:bodyPr>
            <a:noAutofit/>
          </a:bodyPr>
          <a:lstStyle/>
          <a:p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35.48%</a:t>
            </a:r>
          </a:p>
          <a:p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Flipkart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21.59%</a:t>
            </a:r>
          </a:p>
          <a:p>
            <a:r>
              <a:rPr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23.36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Ajio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6.22%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Meesho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4.5%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Nalli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4.8%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in order volume.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Flipkart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hold strong market share.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logistics and promotions for Amazon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757" y="1597072"/>
            <a:ext cx="3562444" cy="2742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skerville Old Face" panose="02020602080505020303" pitchFamily="18" charset="0"/>
              </a:rPr>
              <a:t>Order Status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01539"/>
            <a:ext cx="6347714" cy="3880773"/>
          </a:xfrm>
        </p:spPr>
        <p:txBody>
          <a:bodyPr>
            <a:normAutofit/>
          </a:bodyPr>
          <a:lstStyle/>
          <a:p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Delivered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92.25%</a:t>
            </a:r>
          </a:p>
          <a:p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Returned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3.37%</a:t>
            </a:r>
          </a:p>
          <a:p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Refund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1.67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Cancelled: 2.72%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delivery success rate.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 returns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refunds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Cancelled rate 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 customer satisfaction and product reliability.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301539"/>
            <a:ext cx="3548560" cy="21572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latin typeface="Baskerville Old Face" panose="02020602080505020303" pitchFamily="18" charset="0"/>
              </a:rPr>
              <a:t>Orders by Age Group and Gender</a:t>
            </a:r>
            <a:endParaRPr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Women Adult: 10.7K</a:t>
            </a:r>
          </a:p>
          <a:p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Adult: 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4.8K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in smaller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Adult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dominate order volumes.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efforts should focus on this demographic for maximum impact.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558" y="1752979"/>
            <a:ext cx="3951899" cy="20138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436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Baskerville Old Face</vt:lpstr>
      <vt:lpstr>Times New Roman</vt:lpstr>
      <vt:lpstr>Trebuchet MS</vt:lpstr>
      <vt:lpstr>Wingdings</vt:lpstr>
      <vt:lpstr>Wingdings 3</vt:lpstr>
      <vt:lpstr>Facet</vt:lpstr>
      <vt:lpstr>Sales &amp; Orders Performance Dashboard Summary</vt:lpstr>
      <vt:lpstr>Index</vt:lpstr>
      <vt:lpstr>Key Performance Indicators (KPIs)</vt:lpstr>
      <vt:lpstr>Sales Analysis by State</vt:lpstr>
      <vt:lpstr>Sales Analysis by Month</vt:lpstr>
      <vt:lpstr>Sales Analysis by Gender</vt:lpstr>
      <vt:lpstr>Orders by Channel</vt:lpstr>
      <vt:lpstr>Order Status Breakdown</vt:lpstr>
      <vt:lpstr>Orders by Age Group and Gender</vt:lpstr>
      <vt:lpstr>Filters &amp; Interactive Options</vt:lpstr>
      <vt:lpstr>Dashboard</vt:lpstr>
      <vt:lpstr>Conclusion</vt:lpstr>
      <vt:lpstr>Recommendations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&amp; Orders Performance Dashboard</dc:title>
  <dc:subject/>
  <dc:creator/>
  <cp:keywords/>
  <dc:description>generated using python-pptx</dc:description>
  <cp:lastModifiedBy>Microsoft account</cp:lastModifiedBy>
  <cp:revision>11</cp:revision>
  <dcterms:created xsi:type="dcterms:W3CDTF">2013-01-27T09:14:16Z</dcterms:created>
  <dcterms:modified xsi:type="dcterms:W3CDTF">2025-06-05T15:25:47Z</dcterms:modified>
  <cp:category/>
</cp:coreProperties>
</file>