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p:cViewPr varScale="1">
        <p:scale>
          <a:sx n="74" d="100"/>
          <a:sy n="74" d="100"/>
        </p:scale>
        <p:origin x="72" y="154"/>
      </p:cViewPr>
      <p:guideLst>
        <p:guide orient="horz" pos="2880"/>
        <p:guide pos="216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78F29B8-8BCC-4BBD-A562-2F53BA2C4CBA}" type="datetimeFigureOut">
              <a:rPr lang="en-IN" smtClean="0"/>
              <a:t>01-04-2024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4B5E3DD-EAC5-4ED4-A19D-9209B0A6B309}" type="slidenum">
              <a:rPr lang="en-IN" smtClean="0"/>
              <a:t>‹#›</a:t>
            </a:fld>
            <a:endParaRPr lang="en-IN"/>
          </a:p>
        </p:txBody>
      </p:sp>
    </p:spTree>
    <p:extLst>
      <p:ext uri="{BB962C8B-B14F-4D97-AF65-F5344CB8AC3E}">
        <p14:creationId xmlns:p14="http://schemas.microsoft.com/office/powerpoint/2010/main" val="8720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B5E3DD-EAC5-4ED4-A19D-9209B0A6B309}" type="slidenum">
              <a:rPr lang="en-IN" smtClean="0"/>
              <a:t>7</a:t>
            </a:fld>
            <a:endParaRPr lang="en-IN"/>
          </a:p>
        </p:txBody>
      </p:sp>
    </p:spTree>
    <p:extLst>
      <p:ext uri="{BB962C8B-B14F-4D97-AF65-F5344CB8AC3E}">
        <p14:creationId xmlns:p14="http://schemas.microsoft.com/office/powerpoint/2010/main" val="56626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9600" y="124973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90937" y="47508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53459" y="2367865"/>
            <a:ext cx="7158100"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Times New Roman" panose="02020603050405020304" pitchFamily="18" charset="0"/>
                <a:cs typeface="Times New Roman" panose="02020603050405020304" pitchFamily="18" charset="0"/>
              </a:rPr>
              <a:t>  P. MAHA LAKSHMI</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934200" y="3218534"/>
            <a:ext cx="23545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Pentagon 11">
            <a:extLst>
              <a:ext uri="{FF2B5EF4-FFF2-40B4-BE49-F238E27FC236}">
                <a16:creationId xmlns:a16="http://schemas.microsoft.com/office/drawing/2014/main" id="{1E4452DC-ECF7-880F-9C8C-525011395F46}"/>
              </a:ext>
            </a:extLst>
          </p:cNvPr>
          <p:cNvSpPr/>
          <p:nvPr/>
        </p:nvSpPr>
        <p:spPr>
          <a:xfrm>
            <a:off x="1023937" y="3942245"/>
            <a:ext cx="1447800" cy="1402081"/>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3"/>
            <a:ext cx="11208068" cy="49378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IN" dirty="0"/>
              <a:t> </a:t>
            </a:r>
            <a:br>
              <a:rPr lang="en-IN" dirty="0"/>
            </a:br>
            <a:r>
              <a:rPr lang="en-IN" dirty="0"/>
              <a:t>         </a:t>
            </a:r>
            <a:r>
              <a:rPr lang="en-US" sz="3200" b="0" i="0" dirty="0">
                <a:solidFill>
                  <a:srgbClr val="0D0D0D"/>
                </a:solidFill>
                <a:effectLst/>
                <a:latin typeface="Times New Roman" panose="02020603050405020304" pitchFamily="18" charset="0"/>
                <a:cs typeface="Times New Roman" panose="02020603050405020304" pitchFamily="18" charset="0"/>
              </a:rPr>
              <a:t>The Patient-Specific Heart Disease Progression and Treatment Response Prediction models have demonstrated strong performance in predicting heart disease progression and treatment response. With accurate predictions and robust evaluation metrics, these models offer significant value to healthcare providers and patients. By enabling personalized treatment plans and informed decision-making, the models contribute to improved patient outcomes and advancements in the field of cardiology.</a:t>
            </a:r>
            <a:endParaRPr sz="3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00" y="829627"/>
            <a:ext cx="10667999" cy="5102679"/>
          </a:xfrm>
          <a:prstGeom prst="rect">
            <a:avLst/>
          </a:prstGeom>
        </p:spPr>
        <p:txBody>
          <a:bodyPr vert="horz" wrap="square" lIns="0" tIns="16510" rIns="0" bIns="0" rtlCol="0">
            <a:spAutoFit/>
          </a:bodyPr>
          <a:lstStyle/>
          <a:p>
            <a:pPr marL="12700">
              <a:lnSpc>
                <a:spcPct val="100000"/>
              </a:lnSpc>
              <a:spcBef>
                <a:spcPts val="130"/>
              </a:spcBef>
            </a:pPr>
            <a:br>
              <a:rPr lang="en-IN" sz="4250" spc="25" dirty="0"/>
            </a:br>
            <a:r>
              <a:rPr lang="en-IN" sz="4250" spc="25" dirty="0"/>
              <a:t>        </a:t>
            </a:r>
            <a:r>
              <a:rPr lang="en-US" b="0" spc="25" dirty="0">
                <a:latin typeface="Times New Roman" panose="02020603050405020304" pitchFamily="18" charset="0"/>
                <a:cs typeface="Times New Roman" panose="02020603050405020304" pitchFamily="18" charset="0"/>
              </a:rPr>
              <a:t>PATIENT SPECIFIC HEART DISEASE PROGRESSION MODELING AND TREATMENT RESPONSE PREDICITION IN   HEALTHCARE</a:t>
            </a:r>
            <a:r>
              <a:rPr lang="en-IN" b="0" spc="25" dirty="0">
                <a:latin typeface="Times New Roman" panose="02020603050405020304" pitchFamily="18" charset="0"/>
                <a:cs typeface="Times New Roman" panose="02020603050405020304" pitchFamily="18" charset="0"/>
              </a:rPr>
              <a:t> </a:t>
            </a:r>
            <a:br>
              <a:rPr lang="en-IN" b="0" spc="25" dirty="0">
                <a:latin typeface="Times New Roman" panose="02020603050405020304" pitchFamily="18" charset="0"/>
                <a:cs typeface="Times New Roman" panose="02020603050405020304" pitchFamily="18" charset="0"/>
              </a:rPr>
            </a:br>
            <a:br>
              <a:rPr lang="en-IN" b="0" spc="25" dirty="0">
                <a:latin typeface="Times New Roman" panose="02020603050405020304" pitchFamily="18" charset="0"/>
                <a:cs typeface="Times New Roman" panose="02020603050405020304" pitchFamily="18" charset="0"/>
              </a:rPr>
            </a:br>
            <a:r>
              <a:rPr lang="en-IN" spc="25"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D0EB3699-E480-DEFD-081A-EB35EA93D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149" y="4510087"/>
            <a:ext cx="2466975" cy="18478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49"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858" y="292417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7854419" cy="4137671"/>
          </a:xfrm>
          <a:prstGeom prst="rect">
            <a:avLst/>
          </a:prstGeom>
        </p:spPr>
        <p:txBody>
          <a:bodyPr vert="horz" wrap="square" lIns="0" tIns="13335" rIns="0" bIns="0" rtlCol="0">
            <a:spAutoFit/>
          </a:bodyPr>
          <a:lstStyle/>
          <a:p>
            <a:pPr marL="12700">
              <a:spcBef>
                <a:spcPts val="105"/>
              </a:spcBef>
            </a:pPr>
            <a:r>
              <a:rPr spc="25" dirty="0"/>
              <a:t>A</a:t>
            </a:r>
            <a:r>
              <a:rPr spc="-5" dirty="0"/>
              <a:t>G</a:t>
            </a:r>
            <a:r>
              <a:rPr spc="-35" dirty="0"/>
              <a:t>E</a:t>
            </a:r>
            <a:r>
              <a:rPr spc="15" dirty="0"/>
              <a:t>N</a:t>
            </a:r>
            <a:r>
              <a:rPr dirty="0"/>
              <a:t>DA</a:t>
            </a:r>
            <a:br>
              <a:rPr lang="en-IN" dirty="0"/>
            </a:br>
            <a:r>
              <a:rPr lang="en-IN" dirty="0"/>
              <a:t>    </a:t>
            </a:r>
            <a:r>
              <a:rPr lang="en-IN" sz="2800" b="0" dirty="0">
                <a:latin typeface="Times New Roman" panose="02020603050405020304" pitchFamily="18" charset="0"/>
                <a:cs typeface="Times New Roman" panose="02020603050405020304" pitchFamily="18" charset="0"/>
              </a:rPr>
              <a:t>1)</a:t>
            </a:r>
            <a:r>
              <a:rPr lang="en-IN" sz="2400" b="0" spc="-20" dirty="0">
                <a:latin typeface="Times New Roman" panose="02020603050405020304" pitchFamily="18" charset="0"/>
                <a:cs typeface="Times New Roman" panose="02020603050405020304" pitchFamily="18" charset="0"/>
              </a:rPr>
              <a:t>P</a:t>
            </a:r>
            <a:r>
              <a:rPr lang="en-IN" sz="2400" b="0" spc="15" dirty="0">
                <a:latin typeface="Times New Roman" panose="02020603050405020304" pitchFamily="18" charset="0"/>
                <a:cs typeface="Times New Roman" panose="02020603050405020304" pitchFamily="18" charset="0"/>
              </a:rPr>
              <a:t>ROB</a:t>
            </a:r>
            <a:r>
              <a:rPr lang="en-IN" sz="2400" b="0" spc="55" dirty="0">
                <a:latin typeface="Times New Roman" panose="02020603050405020304" pitchFamily="18" charset="0"/>
                <a:cs typeface="Times New Roman" panose="02020603050405020304" pitchFamily="18" charset="0"/>
              </a:rPr>
              <a:t>L</a:t>
            </a:r>
            <a:r>
              <a:rPr lang="en-IN" sz="2400" b="0" spc="-20" dirty="0">
                <a:latin typeface="Times New Roman" panose="02020603050405020304" pitchFamily="18" charset="0"/>
                <a:cs typeface="Times New Roman" panose="02020603050405020304" pitchFamily="18" charset="0"/>
              </a:rPr>
              <a:t>E</a:t>
            </a:r>
            <a:r>
              <a:rPr lang="en-IN" sz="2400" b="0" spc="20" dirty="0">
                <a:latin typeface="Times New Roman" panose="02020603050405020304" pitchFamily="18" charset="0"/>
                <a:cs typeface="Times New Roman" panose="02020603050405020304" pitchFamily="18" charset="0"/>
              </a:rPr>
              <a:t>M </a:t>
            </a:r>
            <a:r>
              <a:rPr lang="en-IN" sz="2400" b="0" spc="10" dirty="0">
                <a:latin typeface="Times New Roman" panose="02020603050405020304" pitchFamily="18" charset="0"/>
                <a:cs typeface="Times New Roman" panose="02020603050405020304" pitchFamily="18" charset="0"/>
              </a:rPr>
              <a:t>S</a:t>
            </a:r>
            <a:r>
              <a:rPr lang="en-IN" sz="2400" b="0" spc="-370" dirty="0">
                <a:latin typeface="Times New Roman" panose="02020603050405020304" pitchFamily="18" charset="0"/>
                <a:cs typeface="Times New Roman" panose="02020603050405020304" pitchFamily="18" charset="0"/>
              </a:rPr>
              <a:t>T</a:t>
            </a:r>
            <a:r>
              <a:rPr lang="en-IN" sz="2400" b="0" spc="-375" dirty="0">
                <a:latin typeface="Times New Roman" panose="02020603050405020304" pitchFamily="18" charset="0"/>
                <a:cs typeface="Times New Roman" panose="02020603050405020304" pitchFamily="18" charset="0"/>
              </a:rPr>
              <a:t>A</a:t>
            </a:r>
            <a:r>
              <a:rPr lang="en-IN" sz="2400" b="0" spc="15" dirty="0">
                <a:latin typeface="Times New Roman" panose="02020603050405020304" pitchFamily="18" charset="0"/>
                <a:cs typeface="Times New Roman" panose="02020603050405020304" pitchFamily="18" charset="0"/>
              </a:rPr>
              <a:t>T</a:t>
            </a:r>
            <a:r>
              <a:rPr lang="en-IN" sz="2400" b="0" spc="-10" dirty="0">
                <a:latin typeface="Times New Roman" panose="02020603050405020304" pitchFamily="18" charset="0"/>
                <a:cs typeface="Times New Roman" panose="02020603050405020304" pitchFamily="18" charset="0"/>
              </a:rPr>
              <a:t>E</a:t>
            </a:r>
            <a:r>
              <a:rPr lang="en-IN" sz="2400" b="0" spc="-20" dirty="0">
                <a:latin typeface="Times New Roman" panose="02020603050405020304" pitchFamily="18" charset="0"/>
                <a:cs typeface="Times New Roman" panose="02020603050405020304" pitchFamily="18" charset="0"/>
              </a:rPr>
              <a:t>ME</a:t>
            </a:r>
            <a:r>
              <a:rPr lang="en-IN" sz="2400" b="0" spc="10" dirty="0">
                <a:latin typeface="Times New Roman" panose="02020603050405020304" pitchFamily="18" charset="0"/>
                <a:cs typeface="Times New Roman" panose="02020603050405020304" pitchFamily="18" charset="0"/>
              </a:rPr>
              <a:t>NT</a:t>
            </a:r>
            <a:br>
              <a:rPr lang="en-IN" sz="2400" b="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2)</a:t>
            </a:r>
            <a:r>
              <a:rPr lang="en-IN" sz="2400" b="0" spc="5" dirty="0">
                <a:latin typeface="Times New Roman" panose="02020603050405020304" pitchFamily="18" charset="0"/>
                <a:cs typeface="Times New Roman" panose="02020603050405020304" pitchFamily="18" charset="0"/>
              </a:rPr>
              <a:t>PROJECT </a:t>
            </a:r>
            <a:r>
              <a:rPr lang="en-IN" sz="2400" b="0" spc="-20" dirty="0">
                <a:latin typeface="Times New Roman" panose="02020603050405020304" pitchFamily="18" charset="0"/>
                <a:cs typeface="Times New Roman" panose="02020603050405020304" pitchFamily="18" charset="0"/>
              </a:rPr>
              <a:t>OVERVIEW</a:t>
            </a:r>
            <a:br>
              <a:rPr lang="en-IN" sz="2400" b="0" spc="-20" dirty="0">
                <a:latin typeface="Times New Roman" panose="02020603050405020304" pitchFamily="18" charset="0"/>
                <a:cs typeface="Times New Roman" panose="02020603050405020304" pitchFamily="18" charset="0"/>
              </a:rPr>
            </a:br>
            <a:r>
              <a:rPr lang="en-IN" sz="2400" b="0" spc="-20" dirty="0">
                <a:latin typeface="Times New Roman" panose="02020603050405020304" pitchFamily="18" charset="0"/>
                <a:cs typeface="Times New Roman" panose="02020603050405020304" pitchFamily="18" charset="0"/>
              </a:rPr>
              <a:t>         3) </a:t>
            </a:r>
            <a:r>
              <a:rPr lang="en-US" sz="2400" b="0" spc="25" dirty="0">
                <a:latin typeface="Times New Roman" panose="02020603050405020304" pitchFamily="18" charset="0"/>
                <a:cs typeface="Times New Roman" panose="02020603050405020304" pitchFamily="18" charset="0"/>
              </a:rPr>
              <a:t>W</a:t>
            </a:r>
            <a:r>
              <a:rPr lang="en-US" sz="2400" b="0" spc="-20" dirty="0">
                <a:latin typeface="Times New Roman" panose="02020603050405020304" pitchFamily="18" charset="0"/>
                <a:cs typeface="Times New Roman" panose="02020603050405020304" pitchFamily="18" charset="0"/>
              </a:rPr>
              <a:t>H</a:t>
            </a:r>
            <a:r>
              <a:rPr lang="en-US" sz="2400" b="0" spc="20" dirty="0">
                <a:latin typeface="Times New Roman" panose="02020603050405020304" pitchFamily="18" charset="0"/>
                <a:cs typeface="Times New Roman" panose="02020603050405020304" pitchFamily="18" charset="0"/>
              </a:rPr>
              <a:t>O</a:t>
            </a:r>
            <a:r>
              <a:rPr lang="en-US" sz="2400" b="0" spc="-235"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AR</a:t>
            </a:r>
            <a:r>
              <a:rPr lang="en-US" sz="2400" b="0" spc="15" dirty="0">
                <a:latin typeface="Times New Roman" panose="02020603050405020304" pitchFamily="18" charset="0"/>
                <a:cs typeface="Times New Roman" panose="02020603050405020304" pitchFamily="18" charset="0"/>
              </a:rPr>
              <a:t>E</a:t>
            </a:r>
            <a:r>
              <a:rPr lang="en-US" sz="2400" b="0" spc="-35"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T</a:t>
            </a:r>
            <a:r>
              <a:rPr lang="en-US" sz="2400" b="0" spc="-15" dirty="0">
                <a:latin typeface="Times New Roman" panose="02020603050405020304" pitchFamily="18" charset="0"/>
                <a:cs typeface="Times New Roman" panose="02020603050405020304" pitchFamily="18" charset="0"/>
              </a:rPr>
              <a:t>H</a:t>
            </a:r>
            <a:r>
              <a:rPr lang="en-US" sz="2400" b="0" spc="15" dirty="0">
                <a:latin typeface="Times New Roman" panose="02020603050405020304" pitchFamily="18" charset="0"/>
                <a:cs typeface="Times New Roman" panose="02020603050405020304" pitchFamily="18" charset="0"/>
              </a:rPr>
              <a:t>E</a:t>
            </a:r>
            <a:r>
              <a:rPr lang="en-US" sz="2400" b="0" spc="-35" dirty="0">
                <a:latin typeface="Times New Roman" panose="02020603050405020304" pitchFamily="18" charset="0"/>
                <a:cs typeface="Times New Roman" panose="02020603050405020304" pitchFamily="18" charset="0"/>
              </a:rPr>
              <a:t> </a:t>
            </a:r>
            <a:r>
              <a:rPr lang="en-US" sz="2400" b="0" spc="-20" dirty="0">
                <a:latin typeface="Times New Roman" panose="02020603050405020304" pitchFamily="18" charset="0"/>
                <a:cs typeface="Times New Roman" panose="02020603050405020304" pitchFamily="18" charset="0"/>
              </a:rPr>
              <a:t>E</a:t>
            </a:r>
            <a:r>
              <a:rPr lang="en-US" sz="2400" b="0" spc="30" dirty="0">
                <a:latin typeface="Times New Roman" panose="02020603050405020304" pitchFamily="18" charset="0"/>
                <a:cs typeface="Times New Roman" panose="02020603050405020304" pitchFamily="18" charset="0"/>
              </a:rPr>
              <a:t>N</a:t>
            </a:r>
            <a:r>
              <a:rPr lang="en-US" sz="2400" b="0" spc="15" dirty="0">
                <a:latin typeface="Times New Roman" panose="02020603050405020304" pitchFamily="18" charset="0"/>
                <a:cs typeface="Times New Roman" panose="02020603050405020304" pitchFamily="18" charset="0"/>
              </a:rPr>
              <a:t>D</a:t>
            </a:r>
            <a:r>
              <a:rPr lang="en-US" sz="2400" b="0" spc="-45"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U</a:t>
            </a:r>
            <a:r>
              <a:rPr lang="en-US" sz="2400" b="0" spc="10" dirty="0">
                <a:latin typeface="Times New Roman" panose="02020603050405020304" pitchFamily="18" charset="0"/>
                <a:cs typeface="Times New Roman" panose="02020603050405020304" pitchFamily="18" charset="0"/>
              </a:rPr>
              <a:t>S</a:t>
            </a:r>
            <a:r>
              <a:rPr lang="en-US" sz="2400" b="0" spc="-25" dirty="0">
                <a:latin typeface="Times New Roman" panose="02020603050405020304" pitchFamily="18" charset="0"/>
                <a:cs typeface="Times New Roman" panose="02020603050405020304" pitchFamily="18" charset="0"/>
              </a:rPr>
              <a:t>E</a:t>
            </a:r>
            <a:r>
              <a:rPr lang="en-US" sz="2400" b="0" spc="-10" dirty="0">
                <a:latin typeface="Times New Roman" panose="02020603050405020304" pitchFamily="18" charset="0"/>
                <a:cs typeface="Times New Roman" panose="02020603050405020304" pitchFamily="18" charset="0"/>
              </a:rPr>
              <a:t>R</a:t>
            </a:r>
            <a:r>
              <a:rPr lang="en-US" sz="2400" b="0" spc="5" dirty="0">
                <a:latin typeface="Times New Roman" panose="02020603050405020304" pitchFamily="18" charset="0"/>
                <a:cs typeface="Times New Roman" panose="02020603050405020304" pitchFamily="18" charset="0"/>
              </a:rPr>
              <a:t>S</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4) </a:t>
            </a:r>
            <a:r>
              <a:rPr lang="en-US" sz="2400" b="0" spc="-40" dirty="0">
                <a:latin typeface="Times New Roman" panose="02020603050405020304" pitchFamily="18" charset="0"/>
                <a:cs typeface="Times New Roman" panose="02020603050405020304" pitchFamily="18" charset="0"/>
              </a:rPr>
              <a:t>Y</a:t>
            </a:r>
            <a:r>
              <a:rPr lang="en-US" sz="2400" b="0" spc="10" dirty="0">
                <a:latin typeface="Times New Roman" panose="02020603050405020304" pitchFamily="18" charset="0"/>
                <a:cs typeface="Times New Roman" panose="02020603050405020304" pitchFamily="18" charset="0"/>
              </a:rPr>
              <a:t>O</a:t>
            </a:r>
            <a:r>
              <a:rPr lang="en-US" sz="2400" b="0" spc="25" dirty="0">
                <a:latin typeface="Times New Roman" panose="02020603050405020304" pitchFamily="18" charset="0"/>
                <a:cs typeface="Times New Roman" panose="02020603050405020304" pitchFamily="18" charset="0"/>
              </a:rPr>
              <a:t>U</a:t>
            </a:r>
            <a:r>
              <a:rPr lang="en-US" sz="2400" b="0" dirty="0">
                <a:latin typeface="Times New Roman" panose="02020603050405020304" pitchFamily="18" charset="0"/>
                <a:cs typeface="Times New Roman" panose="02020603050405020304" pitchFamily="18" charset="0"/>
              </a:rPr>
              <a:t>R</a:t>
            </a:r>
            <a:r>
              <a:rPr lang="en-US" sz="2400" b="0" spc="5" dirty="0">
                <a:latin typeface="Times New Roman" panose="02020603050405020304" pitchFamily="18" charset="0"/>
                <a:cs typeface="Times New Roman" panose="02020603050405020304" pitchFamily="18" charset="0"/>
              </a:rPr>
              <a:t> </a:t>
            </a:r>
            <a:r>
              <a:rPr lang="en-US" sz="2400" b="0" spc="25" dirty="0">
                <a:latin typeface="Times New Roman" panose="02020603050405020304" pitchFamily="18" charset="0"/>
                <a:cs typeface="Times New Roman" panose="02020603050405020304" pitchFamily="18" charset="0"/>
              </a:rPr>
              <a:t>S</a:t>
            </a:r>
            <a:r>
              <a:rPr lang="en-US" sz="2400" b="0" spc="10" dirty="0">
                <a:latin typeface="Times New Roman" panose="02020603050405020304" pitchFamily="18" charset="0"/>
                <a:cs typeface="Times New Roman" panose="02020603050405020304" pitchFamily="18" charset="0"/>
              </a:rPr>
              <a:t>O</a:t>
            </a:r>
            <a:r>
              <a:rPr lang="en-US" sz="2400" b="0" spc="25" dirty="0">
                <a:latin typeface="Times New Roman" panose="02020603050405020304" pitchFamily="18" charset="0"/>
                <a:cs typeface="Times New Roman" panose="02020603050405020304" pitchFamily="18" charset="0"/>
              </a:rPr>
              <a:t>LU</a:t>
            </a:r>
            <a:r>
              <a:rPr lang="en-US" sz="2400" b="0" spc="-35" dirty="0">
                <a:latin typeface="Times New Roman" panose="02020603050405020304" pitchFamily="18" charset="0"/>
                <a:cs typeface="Times New Roman" panose="02020603050405020304" pitchFamily="18" charset="0"/>
              </a:rPr>
              <a:t>T</a:t>
            </a:r>
            <a:r>
              <a:rPr lang="en-US" sz="2400" b="0" spc="-30" dirty="0">
                <a:latin typeface="Times New Roman" panose="02020603050405020304" pitchFamily="18" charset="0"/>
                <a:cs typeface="Times New Roman" panose="02020603050405020304" pitchFamily="18" charset="0"/>
              </a:rPr>
              <a:t>I</a:t>
            </a:r>
            <a:r>
              <a:rPr lang="en-US" sz="2400" b="0" spc="10" dirty="0">
                <a:latin typeface="Times New Roman" panose="02020603050405020304" pitchFamily="18" charset="0"/>
                <a:cs typeface="Times New Roman" panose="02020603050405020304" pitchFamily="18" charset="0"/>
              </a:rPr>
              <a:t>O</a:t>
            </a:r>
            <a:r>
              <a:rPr lang="en-US" sz="2400" b="0" dirty="0">
                <a:latin typeface="Times New Roman" panose="02020603050405020304" pitchFamily="18" charset="0"/>
                <a:cs typeface="Times New Roman" panose="02020603050405020304" pitchFamily="18" charset="0"/>
              </a:rPr>
              <a:t>N</a:t>
            </a:r>
            <a:r>
              <a:rPr lang="en-US" sz="2400" b="0" spc="-345" dirty="0">
                <a:latin typeface="Times New Roman" panose="02020603050405020304" pitchFamily="18" charset="0"/>
                <a:cs typeface="Times New Roman" panose="02020603050405020304" pitchFamily="18" charset="0"/>
              </a:rPr>
              <a:t> </a:t>
            </a:r>
            <a:r>
              <a:rPr lang="en-US" sz="2400" b="0" spc="-35" dirty="0">
                <a:latin typeface="Times New Roman" panose="02020603050405020304" pitchFamily="18" charset="0"/>
                <a:cs typeface="Times New Roman" panose="02020603050405020304" pitchFamily="18" charset="0"/>
              </a:rPr>
              <a:t>A</a:t>
            </a:r>
            <a:r>
              <a:rPr lang="en-US" sz="2400" b="0" spc="-5" dirty="0">
                <a:latin typeface="Times New Roman" panose="02020603050405020304" pitchFamily="18" charset="0"/>
                <a:cs typeface="Times New Roman" panose="02020603050405020304" pitchFamily="18" charset="0"/>
              </a:rPr>
              <a:t>N</a:t>
            </a:r>
            <a:r>
              <a:rPr lang="en-US" sz="2400" b="0" dirty="0">
                <a:latin typeface="Times New Roman" panose="02020603050405020304" pitchFamily="18" charset="0"/>
                <a:cs typeface="Times New Roman" panose="02020603050405020304" pitchFamily="18" charset="0"/>
              </a:rPr>
              <a:t>D</a:t>
            </a:r>
            <a:r>
              <a:rPr lang="en-US" sz="2400" b="0" spc="35" dirty="0">
                <a:latin typeface="Times New Roman" panose="02020603050405020304" pitchFamily="18" charset="0"/>
                <a:cs typeface="Times New Roman" panose="02020603050405020304" pitchFamily="18" charset="0"/>
              </a:rPr>
              <a:t> </a:t>
            </a:r>
            <a:r>
              <a:rPr lang="en-US" sz="2400" b="0" spc="-30" dirty="0">
                <a:latin typeface="Times New Roman" panose="02020603050405020304" pitchFamily="18" charset="0"/>
                <a:cs typeface="Times New Roman" panose="02020603050405020304" pitchFamily="18" charset="0"/>
              </a:rPr>
              <a:t>I</a:t>
            </a:r>
            <a:r>
              <a:rPr lang="en-US" sz="2400" b="0" spc="-35" dirty="0">
                <a:latin typeface="Times New Roman" panose="02020603050405020304" pitchFamily="18" charset="0"/>
                <a:cs typeface="Times New Roman" panose="02020603050405020304" pitchFamily="18" charset="0"/>
              </a:rPr>
              <a:t>T</a:t>
            </a:r>
            <a:r>
              <a:rPr lang="en-US" sz="2400" b="0" dirty="0">
                <a:latin typeface="Times New Roman" panose="02020603050405020304" pitchFamily="18" charset="0"/>
                <a:cs typeface="Times New Roman" panose="02020603050405020304" pitchFamily="18" charset="0"/>
              </a:rPr>
              <a:t>S</a:t>
            </a:r>
            <a:r>
              <a:rPr lang="en-US" sz="2400" b="0" spc="60" dirty="0">
                <a:latin typeface="Times New Roman" panose="02020603050405020304" pitchFamily="18" charset="0"/>
                <a:cs typeface="Times New Roman" panose="02020603050405020304" pitchFamily="18" charset="0"/>
              </a:rPr>
              <a:t> </a:t>
            </a:r>
            <a:r>
              <a:rPr lang="en-US" sz="2400" b="0" spc="-295" dirty="0">
                <a:latin typeface="Times New Roman" panose="02020603050405020304" pitchFamily="18" charset="0"/>
                <a:cs typeface="Times New Roman" panose="02020603050405020304" pitchFamily="18" charset="0"/>
              </a:rPr>
              <a:t>V</a:t>
            </a:r>
            <a:r>
              <a:rPr lang="en-US" sz="2400" b="0" spc="-35" dirty="0">
                <a:latin typeface="Times New Roman" panose="02020603050405020304" pitchFamily="18" charset="0"/>
                <a:cs typeface="Times New Roman" panose="02020603050405020304" pitchFamily="18" charset="0"/>
              </a:rPr>
              <a:t>A</a:t>
            </a:r>
            <a:r>
              <a:rPr lang="en-US" sz="2400" b="0" spc="25" dirty="0">
                <a:latin typeface="Times New Roman" panose="02020603050405020304" pitchFamily="18" charset="0"/>
                <a:cs typeface="Times New Roman" panose="02020603050405020304" pitchFamily="18" charset="0"/>
              </a:rPr>
              <a:t>LU</a:t>
            </a:r>
            <a:r>
              <a:rPr lang="en-US" sz="2400" b="0" dirty="0">
                <a:latin typeface="Times New Roman" panose="02020603050405020304" pitchFamily="18" charset="0"/>
                <a:cs typeface="Times New Roman" panose="02020603050405020304" pitchFamily="18" charset="0"/>
              </a:rPr>
              <a:t>E</a:t>
            </a:r>
            <a:r>
              <a:rPr lang="en-US" sz="2400" b="0" spc="-65" dirty="0">
                <a:latin typeface="Times New Roman" panose="02020603050405020304" pitchFamily="18" charset="0"/>
                <a:cs typeface="Times New Roman" panose="02020603050405020304" pitchFamily="18" charset="0"/>
              </a:rPr>
              <a:t> </a:t>
            </a:r>
            <a:r>
              <a:rPr lang="en-US" sz="2400" b="0" spc="-15" dirty="0">
                <a:latin typeface="Times New Roman" panose="02020603050405020304" pitchFamily="18" charset="0"/>
                <a:cs typeface="Times New Roman" panose="02020603050405020304" pitchFamily="18" charset="0"/>
              </a:rPr>
              <a:t>P</a:t>
            </a:r>
            <a:r>
              <a:rPr lang="en-US" sz="2400" b="0" spc="-30" dirty="0">
                <a:latin typeface="Times New Roman" panose="02020603050405020304" pitchFamily="18" charset="0"/>
                <a:cs typeface="Times New Roman" panose="02020603050405020304" pitchFamily="18" charset="0"/>
              </a:rPr>
              <a:t>R</a:t>
            </a:r>
            <a:r>
              <a:rPr lang="en-US" sz="2400" b="0" spc="10" dirty="0">
                <a:latin typeface="Times New Roman" panose="02020603050405020304" pitchFamily="18" charset="0"/>
                <a:cs typeface="Times New Roman" panose="02020603050405020304" pitchFamily="18" charset="0"/>
              </a:rPr>
              <a:t>O</a:t>
            </a:r>
            <a:r>
              <a:rPr lang="en-US" sz="2400" b="0" spc="-15" dirty="0">
                <a:latin typeface="Times New Roman" panose="02020603050405020304" pitchFamily="18" charset="0"/>
                <a:cs typeface="Times New Roman" panose="02020603050405020304" pitchFamily="18" charset="0"/>
              </a:rPr>
              <a:t>P</a:t>
            </a:r>
            <a:r>
              <a:rPr lang="en-US" sz="2400" b="0" spc="10" dirty="0">
                <a:latin typeface="Times New Roman" panose="02020603050405020304" pitchFamily="18" charset="0"/>
                <a:cs typeface="Times New Roman" panose="02020603050405020304" pitchFamily="18" charset="0"/>
              </a:rPr>
              <a:t>O</a:t>
            </a:r>
            <a:r>
              <a:rPr lang="en-US" sz="2400" b="0" spc="25" dirty="0">
                <a:latin typeface="Times New Roman" panose="02020603050405020304" pitchFamily="18" charset="0"/>
                <a:cs typeface="Times New Roman" panose="02020603050405020304" pitchFamily="18" charset="0"/>
              </a:rPr>
              <a:t>S</a:t>
            </a:r>
            <a:r>
              <a:rPr lang="en-US" sz="2400" b="0" spc="-30" dirty="0">
                <a:latin typeface="Times New Roman" panose="02020603050405020304" pitchFamily="18" charset="0"/>
                <a:cs typeface="Times New Roman" panose="02020603050405020304" pitchFamily="18" charset="0"/>
              </a:rPr>
              <a:t>I</a:t>
            </a:r>
            <a:r>
              <a:rPr lang="en-US" sz="2400" b="0" spc="-35" dirty="0">
                <a:latin typeface="Times New Roman" panose="02020603050405020304" pitchFamily="18" charset="0"/>
                <a:cs typeface="Times New Roman" panose="02020603050405020304" pitchFamily="18" charset="0"/>
              </a:rPr>
              <a:t>T</a:t>
            </a:r>
            <a:r>
              <a:rPr lang="en-US" sz="2400" b="0" spc="-30" dirty="0">
                <a:latin typeface="Times New Roman" panose="02020603050405020304" pitchFamily="18" charset="0"/>
                <a:cs typeface="Times New Roman" panose="02020603050405020304" pitchFamily="18" charset="0"/>
              </a:rPr>
              <a:t>I</a:t>
            </a:r>
            <a:r>
              <a:rPr lang="en-US" sz="2400" b="0" spc="10" dirty="0">
                <a:latin typeface="Times New Roman" panose="02020603050405020304" pitchFamily="18" charset="0"/>
                <a:cs typeface="Times New Roman" panose="02020603050405020304" pitchFamily="18" charset="0"/>
              </a:rPr>
              <a:t>O</a:t>
            </a:r>
            <a:r>
              <a:rPr lang="en-US" sz="2400" b="0" dirty="0">
                <a:latin typeface="Times New Roman" panose="02020603050405020304" pitchFamily="18" charset="0"/>
                <a:cs typeface="Times New Roman" panose="02020603050405020304" pitchFamily="18" charset="0"/>
              </a:rPr>
              <a:t>N</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5)</a:t>
            </a:r>
            <a:r>
              <a:rPr lang="en-US" sz="2400" b="0" spc="15" dirty="0">
                <a:latin typeface="Times New Roman" panose="02020603050405020304" pitchFamily="18" charset="0"/>
                <a:cs typeface="Times New Roman" panose="02020603050405020304" pitchFamily="18" charset="0"/>
              </a:rPr>
              <a:t>THE</a:t>
            </a:r>
            <a:r>
              <a:rPr lang="en-US" sz="2400" b="0" spc="20"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WOW</a:t>
            </a:r>
            <a:r>
              <a:rPr lang="en-US" sz="2400" b="0" spc="85"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IN</a:t>
            </a:r>
            <a:r>
              <a:rPr lang="en-US" sz="2400" b="0" spc="-5" dirty="0">
                <a:latin typeface="Times New Roman" panose="02020603050405020304" pitchFamily="18" charset="0"/>
                <a:cs typeface="Times New Roman" panose="02020603050405020304" pitchFamily="18" charset="0"/>
              </a:rPr>
              <a:t> </a:t>
            </a:r>
            <a:r>
              <a:rPr lang="en-US" sz="2400" b="0" spc="15" dirty="0">
                <a:latin typeface="Times New Roman" panose="02020603050405020304" pitchFamily="18" charset="0"/>
                <a:cs typeface="Times New Roman" panose="02020603050405020304" pitchFamily="18" charset="0"/>
              </a:rPr>
              <a:t>YOUR</a:t>
            </a:r>
            <a:r>
              <a:rPr lang="en-US" sz="2400" b="0" spc="-10" dirty="0">
                <a:latin typeface="Times New Roman" panose="02020603050405020304" pitchFamily="18" charset="0"/>
                <a:cs typeface="Times New Roman" panose="02020603050405020304" pitchFamily="18" charset="0"/>
              </a:rPr>
              <a:t> </a:t>
            </a:r>
            <a:r>
              <a:rPr lang="en-US" sz="2400" b="0" spc="20" dirty="0">
                <a:latin typeface="Times New Roman" panose="02020603050405020304" pitchFamily="18" charset="0"/>
                <a:cs typeface="Times New Roman" panose="02020603050405020304" pitchFamily="18" charset="0"/>
              </a:rPr>
              <a:t>SOLUTION</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6)</a:t>
            </a:r>
            <a:r>
              <a:rPr lang="en-IN" sz="2400" b="0" spc="15" dirty="0">
                <a:latin typeface="Times New Roman" panose="02020603050405020304" pitchFamily="18" charset="0"/>
                <a:cs typeface="Times New Roman" panose="02020603050405020304" pitchFamily="18" charset="0"/>
              </a:rPr>
              <a:t>M</a:t>
            </a:r>
            <a:r>
              <a:rPr lang="en-IN" sz="2400" b="0" dirty="0">
                <a:latin typeface="Times New Roman" panose="02020603050405020304" pitchFamily="18" charset="0"/>
                <a:cs typeface="Times New Roman" panose="02020603050405020304" pitchFamily="18" charset="0"/>
              </a:rPr>
              <a:t>O</a:t>
            </a:r>
            <a:r>
              <a:rPr lang="en-IN" sz="2400" b="0" spc="-15" dirty="0">
                <a:latin typeface="Times New Roman" panose="02020603050405020304" pitchFamily="18" charset="0"/>
                <a:cs typeface="Times New Roman" panose="02020603050405020304" pitchFamily="18" charset="0"/>
              </a:rPr>
              <a:t>D</a:t>
            </a:r>
            <a:r>
              <a:rPr lang="en-IN" sz="2400" b="0" spc="-35" dirty="0">
                <a:latin typeface="Times New Roman" panose="02020603050405020304" pitchFamily="18" charset="0"/>
                <a:cs typeface="Times New Roman" panose="02020603050405020304" pitchFamily="18" charset="0"/>
              </a:rPr>
              <a:t>E</a:t>
            </a:r>
            <a:r>
              <a:rPr lang="en-IN" sz="2400" b="0" spc="-30" dirty="0">
                <a:latin typeface="Times New Roman" panose="02020603050405020304" pitchFamily="18" charset="0"/>
                <a:cs typeface="Times New Roman" panose="02020603050405020304" pitchFamily="18" charset="0"/>
              </a:rPr>
              <a:t>L</a:t>
            </a:r>
            <a:r>
              <a:rPr lang="en-IN" sz="2400" b="0" spc="-5" dirty="0">
                <a:latin typeface="Times New Roman" panose="02020603050405020304" pitchFamily="18" charset="0"/>
                <a:cs typeface="Times New Roman" panose="02020603050405020304" pitchFamily="18" charset="0"/>
              </a:rPr>
              <a:t>I</a:t>
            </a:r>
            <a:r>
              <a:rPr lang="en-IN" sz="2400" b="0" spc="30" dirty="0">
                <a:latin typeface="Times New Roman" panose="02020603050405020304" pitchFamily="18" charset="0"/>
                <a:cs typeface="Times New Roman" panose="02020603050405020304" pitchFamily="18" charset="0"/>
              </a:rPr>
              <a:t>N</a:t>
            </a:r>
            <a:r>
              <a:rPr lang="en-IN" sz="2400" b="0" spc="5" dirty="0">
                <a:latin typeface="Times New Roman" panose="02020603050405020304" pitchFamily="18" charset="0"/>
                <a:cs typeface="Times New Roman" panose="02020603050405020304" pitchFamily="18" charset="0"/>
              </a:rPr>
              <a:t>G</a:t>
            </a:r>
            <a:br>
              <a:rPr lang="en-IN" sz="2400" b="0" spc="5" dirty="0">
                <a:latin typeface="Times New Roman" panose="02020603050405020304" pitchFamily="18" charset="0"/>
                <a:cs typeface="Times New Roman" panose="02020603050405020304" pitchFamily="18" charset="0"/>
              </a:rPr>
            </a:br>
            <a:r>
              <a:rPr lang="en-IN" sz="2400" b="0" spc="5" dirty="0">
                <a:latin typeface="Times New Roman" panose="02020603050405020304" pitchFamily="18" charset="0"/>
                <a:cs typeface="Times New Roman" panose="02020603050405020304" pitchFamily="18" charset="0"/>
              </a:rPr>
              <a:t>         7)</a:t>
            </a:r>
            <a:r>
              <a:rPr lang="en-IN" sz="2400" b="0" dirty="0">
                <a:latin typeface="Times New Roman" panose="02020603050405020304" pitchFamily="18" charset="0"/>
                <a:cs typeface="Times New Roman" panose="02020603050405020304" pitchFamily="18" charset="0"/>
              </a:rPr>
              <a:t>R</a:t>
            </a:r>
            <a:r>
              <a:rPr lang="en-IN" sz="2400" b="0" spc="-40" dirty="0">
                <a:latin typeface="Times New Roman" panose="02020603050405020304" pitchFamily="18" charset="0"/>
                <a:cs typeface="Times New Roman" panose="02020603050405020304" pitchFamily="18" charset="0"/>
              </a:rPr>
              <a:t>E</a:t>
            </a:r>
            <a:r>
              <a:rPr lang="en-IN" sz="2400" b="0" spc="15" dirty="0">
                <a:latin typeface="Times New Roman" panose="02020603050405020304" pitchFamily="18" charset="0"/>
                <a:cs typeface="Times New Roman" panose="02020603050405020304" pitchFamily="18" charset="0"/>
              </a:rPr>
              <a:t>S</a:t>
            </a:r>
            <a:r>
              <a:rPr lang="en-IN" sz="2400" b="0" spc="-30" dirty="0">
                <a:latin typeface="Times New Roman" panose="02020603050405020304" pitchFamily="18" charset="0"/>
                <a:cs typeface="Times New Roman" panose="02020603050405020304" pitchFamily="18" charset="0"/>
              </a:rPr>
              <a:t>U</a:t>
            </a:r>
            <a:r>
              <a:rPr lang="en-IN" sz="2400" b="0" spc="-405" dirty="0">
                <a:latin typeface="Times New Roman" panose="02020603050405020304" pitchFamily="18" charset="0"/>
                <a:cs typeface="Times New Roman" panose="02020603050405020304" pitchFamily="18" charset="0"/>
              </a:rPr>
              <a:t>L</a:t>
            </a:r>
            <a:r>
              <a:rPr lang="en-IN" sz="2400" b="0" dirty="0">
                <a:latin typeface="Times New Roman" panose="02020603050405020304" pitchFamily="18" charset="0"/>
                <a:cs typeface="Times New Roman" panose="02020603050405020304" pitchFamily="18" charset="0"/>
              </a:rPr>
              <a:t>TS</a:t>
            </a:r>
            <a:br>
              <a:rPr lang="en-IN" sz="2800" dirty="0">
                <a:latin typeface="Trebuchet MS"/>
                <a:cs typeface="Trebuchet MS"/>
              </a:rPr>
            </a:br>
            <a:r>
              <a:rPr lang="en-IN" sz="2800" dirty="0">
                <a:latin typeface="Trebuchet MS"/>
                <a:cs typeface="Trebuchet MS"/>
              </a:rPr>
              <a:t> </a:t>
            </a:r>
            <a:endParaRPr sz="2800" b="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5360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10824528" cy="6287619"/>
          </a:xfrm>
          <a:prstGeom prst="rect">
            <a:avLst/>
          </a:prstGeom>
        </p:spPr>
        <p:txBody>
          <a:bodyPr vert="horz" wrap="square" lIns="0" tIns="16510" rIns="0" bIns="0" rtlCol="0">
            <a:spAutoFit/>
          </a:bodyPr>
          <a:lstStyle/>
          <a:p>
            <a:pPr algn="l">
              <a:buFont typeface="+mj-lt"/>
              <a:buAutoNum type="arabicPeriod"/>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r>
              <a:rPr lang="en-IN" sz="2400" spc="10" dirty="0"/>
              <a:t>                          </a:t>
            </a:r>
            <a:r>
              <a:rPr lang="en-US" sz="2400" b="0" i="0" dirty="0">
                <a:solidFill>
                  <a:srgbClr val="0D0D0D"/>
                </a:solidFill>
                <a:effectLst/>
                <a:latin typeface="Times New Roman" panose="02020603050405020304" pitchFamily="18" charset="0"/>
                <a:cs typeface="Times New Roman" panose="02020603050405020304" pitchFamily="18" charset="0"/>
              </a:rPr>
              <a:t>Develop a patient-specific machine learning model to predict the progression of heart disease and the response to treatment in individual patients. The dataset contains a variety of medical attributes such as age, sex, cholesterol levels, blood pressure, and other relevant indicators</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Heart Disease Progression Model</a:t>
            </a:r>
            <a:r>
              <a:rPr lang="en-US" sz="2400" b="0" i="0" dirty="0">
                <a:solidFill>
                  <a:srgbClr val="0D0D0D"/>
                </a:solidFill>
                <a:effectLst/>
                <a:latin typeface="Times New Roman" panose="02020603050405020304" pitchFamily="18" charset="0"/>
                <a:cs typeface="Times New Roman" panose="02020603050405020304" pitchFamily="18" charset="0"/>
              </a:rPr>
              <a:t>: Develop a patient-specific regression model to predict the progression of heart disease over time for individual patients. This model will help healthcare providers anticipate the advancement of heart disease in each patient.</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Treatment Response Prediction</a:t>
            </a:r>
            <a:r>
              <a:rPr lang="en-US" sz="2400" b="0" i="0" dirty="0">
                <a:solidFill>
                  <a:srgbClr val="0D0D0D"/>
                </a:solidFill>
                <a:effectLst/>
                <a:latin typeface="Times New Roman" panose="02020603050405020304" pitchFamily="18" charset="0"/>
                <a:cs typeface="Times New Roman" panose="02020603050405020304" pitchFamily="18" charset="0"/>
              </a:rPr>
              <a:t>: Build a classification model to predict whether a specific treatment will be effective for a patient based on their medical attributes. This will assist in personalized treatment plans</a:t>
            </a:r>
            <a:r>
              <a:rPr lang="en-US" sz="1600" b="0" i="0" dirty="0">
                <a:solidFill>
                  <a:srgbClr val="0D0D0D"/>
                </a:solidFill>
                <a:effectLst/>
                <a:latin typeface="Söhne"/>
              </a:rPr>
              <a:t>.</a:t>
            </a:r>
            <a:br>
              <a:rPr lang="en-US" sz="1600" b="0" i="0" dirty="0">
                <a:solidFill>
                  <a:srgbClr val="0D0D0D"/>
                </a:solidFill>
                <a:effectLst/>
                <a:latin typeface="Söhne"/>
              </a:rPr>
            </a:br>
            <a:br>
              <a:rPr lang="en-US" sz="160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29800" y="3124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1">
            <a:extLst>
              <a:ext uri="{FF2B5EF4-FFF2-40B4-BE49-F238E27FC236}">
                <a16:creationId xmlns:a16="http://schemas.microsoft.com/office/drawing/2014/main" id="{A397FE5E-00FE-6A88-B854-754DB3B0DBBE}"/>
              </a:ext>
            </a:extLst>
          </p:cNvPr>
          <p:cNvSpPr>
            <a:spLocks noChangeArrowheads="1"/>
          </p:cNvSpPr>
          <p:nvPr/>
        </p:nvSpPr>
        <p:spPr bwMode="auto">
          <a:xfrm>
            <a:off x="0" y="-323165"/>
            <a:ext cx="7694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itle 14">
            <a:extLst>
              <a:ext uri="{FF2B5EF4-FFF2-40B4-BE49-F238E27FC236}">
                <a16:creationId xmlns:a16="http://schemas.microsoft.com/office/drawing/2014/main" id="{D159151F-E8E2-BCBD-6F40-918FF2B05CE6}"/>
              </a:ext>
            </a:extLst>
          </p:cNvPr>
          <p:cNvSpPr>
            <a:spLocks noGrp="1"/>
          </p:cNvSpPr>
          <p:nvPr>
            <p:ph type="title"/>
          </p:nvPr>
        </p:nvSpPr>
        <p:spPr>
          <a:xfrm>
            <a:off x="108495" y="217731"/>
            <a:ext cx="10696892" cy="5812938"/>
          </a:xfrm>
        </p:spPr>
        <p:txBody>
          <a:bodyPr/>
          <a:lstStyle/>
          <a:p>
            <a:pPr algn="l">
              <a:buFont typeface="Arial" panose="020B0604020202020204" pitchFamily="34" charset="0"/>
              <a:buChar char="•"/>
            </a:pPr>
            <a:r>
              <a:rPr lang="en-IN" sz="4800" spc="5" dirty="0"/>
              <a:t>PROJECT	</a:t>
            </a:r>
            <a:r>
              <a:rPr lang="en-IN" sz="4800" spc="-20" dirty="0"/>
              <a:t>OVERVIEW</a:t>
            </a:r>
            <a:br>
              <a:rPr lang="en-IN" sz="4800" spc="-20" dirty="0"/>
            </a:br>
            <a:r>
              <a:rPr lang="en-IN" sz="4800" spc="-20" dirty="0"/>
              <a:t>   </a:t>
            </a:r>
            <a:r>
              <a:rPr lang="en-IN" sz="3200" b="0" spc="-20" dirty="0">
                <a:latin typeface="Times New Roman" panose="02020603050405020304" pitchFamily="18" charset="0"/>
                <a:cs typeface="Times New Roman" panose="02020603050405020304" pitchFamily="18" charset="0"/>
              </a:rPr>
              <a:t>1)</a:t>
            </a:r>
            <a:r>
              <a:rPr lang="en-US" sz="3200" b="0" i="0" dirty="0">
                <a:solidFill>
                  <a:srgbClr val="0D0D0D"/>
                </a:solidFill>
                <a:effectLst/>
                <a:latin typeface="Times New Roman" panose="02020603050405020304" pitchFamily="18" charset="0"/>
                <a:cs typeface="Times New Roman" panose="02020603050405020304" pitchFamily="18" charset="0"/>
              </a:rPr>
              <a:t>Develop patient-specific regression models to predict the progression of heart disease over time for individual patients.</a:t>
            </a:r>
            <a:br>
              <a:rPr lang="en-US" sz="3200" b="0" i="0" dirty="0">
                <a:solidFill>
                  <a:srgbClr val="0D0D0D"/>
                </a:solidFill>
                <a:effectLst/>
                <a:latin typeface="Times New Roman" panose="02020603050405020304" pitchFamily="18" charset="0"/>
                <a:cs typeface="Times New Roman" panose="02020603050405020304" pitchFamily="18" charset="0"/>
              </a:rPr>
            </a:b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2)Enable healthcare providers to anticipate the advancement of heart disease and adjust treatment plans accordingly.</a:t>
            </a:r>
            <a:br>
              <a:rPr lang="en-US" sz="3200" b="0" i="0" dirty="0">
                <a:solidFill>
                  <a:srgbClr val="0D0D0D"/>
                </a:solidFill>
                <a:effectLst/>
                <a:latin typeface="Times New Roman" panose="02020603050405020304" pitchFamily="18" charset="0"/>
                <a:cs typeface="Times New Roman" panose="02020603050405020304" pitchFamily="18" charset="0"/>
              </a:rPr>
            </a:b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3)Build classification models to predict whether a specific treatment will be effective for a patient based on their medical attributes.</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4)Empower healthcare professionals to personalize treatment strategies and improve patient outcomes.</a:t>
            </a:r>
            <a:br>
              <a:rPr lang="en-US" b="0" i="0" dirty="0">
                <a:solidFill>
                  <a:srgbClr val="0D0D0D"/>
                </a:solidFill>
                <a:effectLst/>
                <a:latin typeface="Söhne"/>
              </a:rPr>
            </a:br>
            <a:br>
              <a:rPr lang="en-US" b="0" i="0" dirty="0">
                <a:solidFill>
                  <a:srgbClr val="0D0D0D"/>
                </a:solidFill>
                <a:effectLst/>
                <a:latin typeface="Söhne"/>
              </a:rPr>
            </a:br>
            <a:br>
              <a:rPr lang="en-IN" sz="4800" spc="-2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200025"/>
            <a:ext cx="11506200" cy="5541261"/>
          </a:xfrm>
          <a:prstGeom prst="rect">
            <a:avLst/>
          </a:prstGeom>
        </p:spPr>
        <p:txBody>
          <a:bodyPr vert="horz" wrap="square" lIns="0" tIns="16510" rIns="0" bIns="0" rtlCol="0">
            <a:spAutoFit/>
          </a:bodyPr>
          <a:lstStyle/>
          <a:p>
            <a:pPr marL="12700" algn="l">
              <a:spcBef>
                <a:spcPts val="130"/>
              </a:spcBef>
            </a:pPr>
            <a:r>
              <a:rPr lang="en-US" sz="3600" spc="25" dirty="0"/>
              <a:t>   W</a:t>
            </a:r>
            <a:r>
              <a:rPr lang="en-US" sz="3600" spc="-20" dirty="0"/>
              <a:t>H</a:t>
            </a:r>
            <a:r>
              <a:rPr lang="en-US" sz="3600" spc="20" dirty="0"/>
              <a:t>O</a:t>
            </a:r>
            <a:r>
              <a:rPr lang="en-US" sz="3600" spc="-235" dirty="0"/>
              <a:t> </a:t>
            </a:r>
            <a:r>
              <a:rPr lang="en-US" sz="3600" spc="-10" dirty="0"/>
              <a:t>AR</a:t>
            </a:r>
            <a:r>
              <a:rPr lang="en-US" sz="3600" spc="15" dirty="0"/>
              <a:t>E</a:t>
            </a:r>
            <a:r>
              <a:rPr lang="en-US" sz="3600" spc="-35" dirty="0"/>
              <a:t> </a:t>
            </a:r>
            <a:r>
              <a:rPr lang="en-US" sz="3600" spc="-10" dirty="0"/>
              <a:t>T</a:t>
            </a:r>
            <a:r>
              <a:rPr lang="en-US" sz="3600" spc="-15" dirty="0"/>
              <a:t>H</a:t>
            </a:r>
            <a:r>
              <a:rPr lang="en-US" sz="3600" spc="15" dirty="0"/>
              <a:t>E</a:t>
            </a:r>
            <a:r>
              <a:rPr lang="en-US" sz="3600" spc="-35" dirty="0"/>
              <a:t> </a:t>
            </a:r>
            <a:r>
              <a:rPr lang="en-US" sz="3600" spc="-20" dirty="0"/>
              <a:t>E</a:t>
            </a:r>
            <a:r>
              <a:rPr lang="en-US" sz="3600" spc="30" dirty="0"/>
              <a:t>N</a:t>
            </a:r>
            <a:r>
              <a:rPr lang="en-US" sz="3600" spc="15" dirty="0"/>
              <a:t>D</a:t>
            </a:r>
            <a:r>
              <a:rPr lang="en-US" sz="3600" spc="-45" dirty="0"/>
              <a:t> </a:t>
            </a:r>
            <a:r>
              <a:rPr lang="en-US" sz="3600" dirty="0"/>
              <a:t>U</a:t>
            </a:r>
            <a:r>
              <a:rPr lang="en-US" sz="3600" spc="10" dirty="0"/>
              <a:t>S</a:t>
            </a:r>
            <a:r>
              <a:rPr lang="en-US" sz="3600" spc="-25" dirty="0"/>
              <a:t>E</a:t>
            </a:r>
            <a:r>
              <a:rPr lang="en-US" sz="3600" spc="-10" dirty="0"/>
              <a:t>R</a:t>
            </a:r>
            <a:r>
              <a:rPr lang="en-US" sz="3600" spc="5" dirty="0"/>
              <a:t>S</a:t>
            </a:r>
            <a:r>
              <a:rPr lang="en-US" sz="3600" dirty="0">
                <a:solidFill>
                  <a:srgbClr val="0D0D0D"/>
                </a:solidFill>
                <a:latin typeface="Söhne"/>
              </a:rPr>
              <a:t> </a:t>
            </a:r>
            <a:br>
              <a:rPr lang="en-IN" sz="1100" b="1" i="0" dirty="0">
                <a:solidFill>
                  <a:srgbClr val="0D0D0D"/>
                </a:solidFill>
                <a:effectLst/>
                <a:latin typeface="Söhne"/>
              </a:rPr>
            </a:br>
            <a:br>
              <a:rPr lang="en-IN" sz="1100" b="1" i="0" dirty="0">
                <a:solidFill>
                  <a:srgbClr val="0D0D0D"/>
                </a:solidFill>
                <a:effectLst/>
                <a:latin typeface="Söhne"/>
              </a:rPr>
            </a:br>
            <a:br>
              <a:rPr lang="en-IN" sz="1100" b="1" i="0" dirty="0">
                <a:solidFill>
                  <a:srgbClr val="0D0D0D"/>
                </a:solidFill>
                <a:effectLst/>
                <a:latin typeface="Söhne"/>
              </a:rPr>
            </a:br>
            <a:br>
              <a:rPr lang="en-IN" sz="1100" b="1" i="0" dirty="0">
                <a:solidFill>
                  <a:srgbClr val="0D0D0D"/>
                </a:solidFill>
                <a:effectLst/>
                <a:latin typeface="Söhne"/>
              </a:rPr>
            </a:br>
            <a:br>
              <a:rPr lang="en-IN" sz="1100" b="1" i="0" dirty="0">
                <a:solidFill>
                  <a:srgbClr val="0D0D0D"/>
                </a:solidFill>
                <a:effectLst/>
                <a:latin typeface="Söhne"/>
              </a:rPr>
            </a:br>
            <a:r>
              <a:rPr lang="en-IN" sz="1100" dirty="0">
                <a:solidFill>
                  <a:srgbClr val="0D0D0D"/>
                </a:solidFill>
                <a:latin typeface="Söhne"/>
              </a:rPr>
              <a:t>                                                  </a:t>
            </a:r>
            <a:r>
              <a:rPr lang="en-IN" sz="3200" b="1" i="0" dirty="0">
                <a:solidFill>
                  <a:srgbClr val="0D0D0D"/>
                </a:solidFill>
                <a:effectLst/>
                <a:latin typeface="Times New Roman" panose="02020603050405020304" pitchFamily="18" charset="0"/>
                <a:cs typeface="Times New Roman" panose="02020603050405020304" pitchFamily="18" charset="0"/>
              </a:rPr>
              <a:t>1)</a:t>
            </a:r>
            <a:r>
              <a:rPr lang="en-IN" sz="3200" b="0" i="0" dirty="0">
                <a:solidFill>
                  <a:srgbClr val="0D0D0D"/>
                </a:solidFill>
                <a:effectLst/>
                <a:latin typeface="Times New Roman" panose="02020603050405020304" pitchFamily="18" charset="0"/>
                <a:cs typeface="Times New Roman" panose="02020603050405020304" pitchFamily="18" charset="0"/>
              </a:rPr>
              <a:t>Healthcare</a:t>
            </a:r>
            <a:r>
              <a:rPr lang="en-IN" sz="3600" b="0" i="0" dirty="0">
                <a:solidFill>
                  <a:srgbClr val="0D0D0D"/>
                </a:solidFill>
                <a:effectLst/>
                <a:latin typeface="Times New Roman" panose="02020603050405020304" pitchFamily="18" charset="0"/>
                <a:cs typeface="Times New Roman" panose="02020603050405020304" pitchFamily="18" charset="0"/>
              </a:rPr>
              <a:t> Providers</a:t>
            </a:r>
            <a:br>
              <a:rPr lang="en-IN" sz="3600" b="0" i="0" dirty="0">
                <a:solidFill>
                  <a:srgbClr val="0D0D0D"/>
                </a:solidFill>
                <a:effectLst/>
                <a:latin typeface="Times New Roman" panose="02020603050405020304" pitchFamily="18" charset="0"/>
                <a:cs typeface="Times New Roman" panose="02020603050405020304" pitchFamily="18" charset="0"/>
              </a:rPr>
            </a:br>
            <a:r>
              <a:rPr lang="en-IN" sz="3600" b="0" i="0" dirty="0">
                <a:solidFill>
                  <a:srgbClr val="0D0D0D"/>
                </a:solidFill>
                <a:effectLst/>
                <a:latin typeface="Times New Roman" panose="02020603050405020304" pitchFamily="18" charset="0"/>
                <a:cs typeface="Times New Roman" panose="02020603050405020304" pitchFamily="18" charset="0"/>
              </a:rPr>
              <a:t>              2 )Healthcare Institutions</a:t>
            </a:r>
            <a:br>
              <a:rPr lang="en-IN" sz="3600" b="0" i="0" dirty="0">
                <a:solidFill>
                  <a:srgbClr val="0D0D0D"/>
                </a:solidFill>
                <a:effectLst/>
                <a:latin typeface="Times New Roman" panose="02020603050405020304" pitchFamily="18" charset="0"/>
                <a:cs typeface="Times New Roman" panose="02020603050405020304" pitchFamily="18" charset="0"/>
              </a:rPr>
            </a:br>
            <a:r>
              <a:rPr lang="en-IN" sz="3600" b="0" i="0" dirty="0">
                <a:solidFill>
                  <a:srgbClr val="0D0D0D"/>
                </a:solidFill>
                <a:effectLst/>
                <a:latin typeface="Times New Roman" panose="02020603050405020304" pitchFamily="18" charset="0"/>
                <a:cs typeface="Times New Roman" panose="02020603050405020304" pitchFamily="18" charset="0"/>
              </a:rPr>
              <a:t>              </a:t>
            </a:r>
            <a:r>
              <a:rPr lang="en-IN" sz="3600" b="0" dirty="0">
                <a:solidFill>
                  <a:srgbClr val="0D0D0D"/>
                </a:solidFill>
                <a:latin typeface="Times New Roman" panose="02020603050405020304" pitchFamily="18" charset="0"/>
                <a:cs typeface="Times New Roman" panose="02020603050405020304" pitchFamily="18" charset="0"/>
              </a:rPr>
              <a:t>3</a:t>
            </a:r>
            <a:r>
              <a:rPr lang="en-IN" sz="3600" b="0" i="0" dirty="0">
                <a:solidFill>
                  <a:srgbClr val="0D0D0D"/>
                </a:solidFill>
                <a:effectLst/>
                <a:latin typeface="Times New Roman" panose="02020603050405020304" pitchFamily="18" charset="0"/>
                <a:cs typeface="Times New Roman" panose="02020603050405020304" pitchFamily="18" charset="0"/>
              </a:rPr>
              <a:t> )Researchers and Academia</a:t>
            </a:r>
            <a:br>
              <a:rPr lang="en-IN" sz="3600" b="0" i="0" dirty="0">
                <a:solidFill>
                  <a:srgbClr val="0D0D0D"/>
                </a:solidFill>
                <a:effectLst/>
                <a:latin typeface="Times New Roman" panose="02020603050405020304" pitchFamily="18" charset="0"/>
                <a:cs typeface="Times New Roman" panose="02020603050405020304" pitchFamily="18" charset="0"/>
              </a:rPr>
            </a:br>
            <a:r>
              <a:rPr lang="en-IN" sz="3600" b="0" i="0" dirty="0">
                <a:solidFill>
                  <a:srgbClr val="0D0D0D"/>
                </a:solidFill>
                <a:effectLst/>
                <a:latin typeface="Times New Roman" panose="02020603050405020304" pitchFamily="18" charset="0"/>
                <a:cs typeface="Times New Roman" panose="02020603050405020304" pitchFamily="18" charset="0"/>
              </a:rPr>
              <a:t>              4)</a:t>
            </a:r>
            <a:r>
              <a:rPr lang="en-US" sz="3600" b="0" i="0" dirty="0">
                <a:solidFill>
                  <a:srgbClr val="0D0D0D"/>
                </a:solidFill>
                <a:effectLst/>
                <a:latin typeface="Times New Roman" panose="02020603050405020304" pitchFamily="18" charset="0"/>
                <a:cs typeface="Times New Roman" panose="02020603050405020304" pitchFamily="18" charset="0"/>
              </a:rPr>
              <a:t>Healthcare Administrators and Policy Makers</a:t>
            </a:r>
            <a:br>
              <a:rPr lang="en-US" sz="3600" b="0" i="0" dirty="0">
                <a:solidFill>
                  <a:srgbClr val="0D0D0D"/>
                </a:solidFill>
                <a:effectLst/>
                <a:latin typeface="Times New Roman" panose="02020603050405020304" pitchFamily="18" charset="0"/>
                <a:cs typeface="Times New Roman" panose="02020603050405020304" pitchFamily="18" charset="0"/>
              </a:rPr>
            </a:br>
            <a:r>
              <a:rPr lang="en-US" sz="3600" b="0" i="0" dirty="0">
                <a:solidFill>
                  <a:srgbClr val="0D0D0D"/>
                </a:solidFill>
                <a:effectLst/>
                <a:latin typeface="Times New Roman" panose="02020603050405020304" pitchFamily="18" charset="0"/>
                <a:cs typeface="Times New Roman" panose="02020603050405020304" pitchFamily="18" charset="0"/>
              </a:rPr>
              <a:t>              </a:t>
            </a:r>
            <a:br>
              <a:rPr lang="en-US" sz="3600" b="1" i="0" dirty="0">
                <a:solidFill>
                  <a:srgbClr val="0D0D0D"/>
                </a:solidFill>
                <a:effectLst/>
                <a:latin typeface="Times New Roman" panose="02020603050405020304" pitchFamily="18" charset="0"/>
                <a:cs typeface="Times New Roman" panose="02020603050405020304" pitchFamily="18" charset="0"/>
              </a:rPr>
            </a:br>
            <a:br>
              <a:rPr lang="en-US" sz="800" b="1" i="0" dirty="0">
                <a:solidFill>
                  <a:srgbClr val="0D0D0D"/>
                </a:solidFill>
                <a:effectLst/>
                <a:latin typeface="Söhne"/>
              </a:rPr>
            </a:br>
            <a:br>
              <a:rPr lang="en-IN" sz="800" b="1" i="0" dirty="0">
                <a:solidFill>
                  <a:srgbClr val="0D0D0D"/>
                </a:solidFill>
                <a:effectLst/>
                <a:latin typeface="Söhne"/>
              </a:rPr>
            </a:br>
            <a:br>
              <a:rPr lang="en-IN" sz="800" b="1" i="0" dirty="0">
                <a:solidFill>
                  <a:srgbClr val="0D0D0D"/>
                </a:solidFill>
                <a:effectLst/>
                <a:latin typeface="Söhne"/>
              </a:rPr>
            </a:br>
            <a:br>
              <a:rPr lang="en-IN" sz="1100" b="1" i="0" dirty="0">
                <a:solidFill>
                  <a:srgbClr val="0D0D0D"/>
                </a:solidFill>
                <a:effectLst/>
                <a:latin typeface="Söhne"/>
              </a:rPr>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 y="190500"/>
            <a:ext cx="12039600" cy="6846105"/>
          </a:xfrm>
          <a:prstGeom prst="rect">
            <a:avLst/>
          </a:prstGeom>
        </p:spPr>
        <p:txBody>
          <a:bodyPr vert="horz" wrap="square" lIns="0" tIns="13335" rIns="0" bIns="0" rtlCol="0">
            <a:spAutoFit/>
          </a:bodyPr>
          <a:lstStyle/>
          <a:p>
            <a:r>
              <a:rPr lang="en-US" sz="3600" b="1" i="0" dirty="0">
                <a:solidFill>
                  <a:srgbClr val="0D0D0D"/>
                </a:solidFill>
                <a:effectLst/>
                <a:latin typeface="Söhne"/>
              </a:rPr>
              <a:t> </a:t>
            </a:r>
            <a:r>
              <a:rPr lang="en-US" sz="3600" spc="-40" dirty="0">
                <a:latin typeface="Trebuchet MS" panose="020B0603020202020204" pitchFamily="34" charset="0"/>
                <a:cs typeface="Times New Roman" panose="02020603050405020304" pitchFamily="18" charset="0"/>
              </a:rPr>
              <a:t>Y</a:t>
            </a:r>
            <a:r>
              <a:rPr lang="en-US" sz="3600" spc="10" dirty="0">
                <a:latin typeface="Trebuchet MS" panose="020B0603020202020204" pitchFamily="34" charset="0"/>
                <a:cs typeface="Times New Roman" panose="02020603050405020304" pitchFamily="18" charset="0"/>
              </a:rPr>
              <a:t>O</a:t>
            </a:r>
            <a:r>
              <a:rPr lang="en-US" sz="3600" spc="25" dirty="0">
                <a:latin typeface="Trebuchet MS" panose="020B0603020202020204" pitchFamily="34" charset="0"/>
                <a:cs typeface="Times New Roman" panose="02020603050405020304" pitchFamily="18" charset="0"/>
              </a:rPr>
              <a:t>U</a:t>
            </a:r>
            <a:r>
              <a:rPr lang="en-US" sz="3600" dirty="0">
                <a:latin typeface="Trebuchet MS" panose="020B0603020202020204" pitchFamily="34" charset="0"/>
                <a:cs typeface="Times New Roman" panose="02020603050405020304" pitchFamily="18" charset="0"/>
              </a:rPr>
              <a:t>R</a:t>
            </a:r>
            <a:r>
              <a:rPr lang="en-US" sz="3600" spc="5" dirty="0">
                <a:latin typeface="Trebuchet MS" panose="020B0603020202020204" pitchFamily="34" charset="0"/>
                <a:cs typeface="Times New Roman" panose="02020603050405020304" pitchFamily="18" charset="0"/>
              </a:rPr>
              <a:t> </a:t>
            </a:r>
            <a:r>
              <a:rPr lang="en-US" sz="3600" spc="25" dirty="0">
                <a:latin typeface="Trebuchet MS" panose="020B0603020202020204" pitchFamily="34" charset="0"/>
                <a:cs typeface="Times New Roman" panose="02020603050405020304" pitchFamily="18" charset="0"/>
              </a:rPr>
              <a:t>S</a:t>
            </a:r>
            <a:r>
              <a:rPr lang="en-US" sz="3600" spc="10" dirty="0">
                <a:latin typeface="Trebuchet MS" panose="020B0603020202020204" pitchFamily="34" charset="0"/>
                <a:cs typeface="Times New Roman" panose="02020603050405020304" pitchFamily="18" charset="0"/>
              </a:rPr>
              <a:t>O</a:t>
            </a:r>
            <a:r>
              <a:rPr lang="en-US" sz="3600" spc="25" dirty="0">
                <a:latin typeface="Trebuchet MS" panose="020B0603020202020204" pitchFamily="34" charset="0"/>
                <a:cs typeface="Times New Roman" panose="02020603050405020304" pitchFamily="18" charset="0"/>
              </a:rPr>
              <a:t>LU</a:t>
            </a:r>
            <a:r>
              <a:rPr lang="en-US" sz="3600" spc="-35" dirty="0">
                <a:latin typeface="Trebuchet MS" panose="020B0603020202020204" pitchFamily="34" charset="0"/>
                <a:cs typeface="Times New Roman" panose="02020603050405020304" pitchFamily="18" charset="0"/>
              </a:rPr>
              <a:t>T</a:t>
            </a:r>
            <a:r>
              <a:rPr lang="en-US" sz="3600" spc="-30" dirty="0">
                <a:latin typeface="Trebuchet MS" panose="020B0603020202020204" pitchFamily="34" charset="0"/>
                <a:cs typeface="Times New Roman" panose="02020603050405020304" pitchFamily="18" charset="0"/>
              </a:rPr>
              <a:t>I</a:t>
            </a:r>
            <a:r>
              <a:rPr lang="en-US" sz="3600" spc="10" dirty="0">
                <a:latin typeface="Trebuchet MS" panose="020B0603020202020204" pitchFamily="34" charset="0"/>
                <a:cs typeface="Times New Roman" panose="02020603050405020304" pitchFamily="18" charset="0"/>
              </a:rPr>
              <a:t>O</a:t>
            </a:r>
            <a:r>
              <a:rPr lang="en-US" sz="3600" dirty="0">
                <a:latin typeface="Trebuchet MS" panose="020B0603020202020204" pitchFamily="34" charset="0"/>
                <a:cs typeface="Times New Roman" panose="02020603050405020304" pitchFamily="18" charset="0"/>
              </a:rPr>
              <a:t>N</a:t>
            </a:r>
            <a:r>
              <a:rPr lang="en-US" sz="3600" spc="-345" dirty="0">
                <a:latin typeface="Trebuchet MS" panose="020B0603020202020204" pitchFamily="34" charset="0"/>
                <a:cs typeface="Times New Roman" panose="02020603050405020304" pitchFamily="18" charset="0"/>
              </a:rPr>
              <a:t> </a:t>
            </a:r>
            <a:r>
              <a:rPr lang="en-US" sz="3600" spc="-35" dirty="0">
                <a:latin typeface="Trebuchet MS" panose="020B0603020202020204" pitchFamily="34" charset="0"/>
                <a:cs typeface="Times New Roman" panose="02020603050405020304" pitchFamily="18" charset="0"/>
              </a:rPr>
              <a:t>A</a:t>
            </a:r>
            <a:r>
              <a:rPr lang="en-US" sz="3600" spc="-5" dirty="0">
                <a:latin typeface="Trebuchet MS" panose="020B0603020202020204" pitchFamily="34" charset="0"/>
                <a:cs typeface="Times New Roman" panose="02020603050405020304" pitchFamily="18" charset="0"/>
              </a:rPr>
              <a:t>N</a:t>
            </a:r>
            <a:r>
              <a:rPr lang="en-US" sz="3600" dirty="0">
                <a:latin typeface="Trebuchet MS" panose="020B0603020202020204" pitchFamily="34" charset="0"/>
                <a:cs typeface="Times New Roman" panose="02020603050405020304" pitchFamily="18" charset="0"/>
              </a:rPr>
              <a:t>D</a:t>
            </a:r>
            <a:r>
              <a:rPr lang="en-US" sz="3600" spc="35" dirty="0">
                <a:latin typeface="Trebuchet MS" panose="020B0603020202020204" pitchFamily="34" charset="0"/>
                <a:cs typeface="Times New Roman" panose="02020603050405020304" pitchFamily="18" charset="0"/>
              </a:rPr>
              <a:t> </a:t>
            </a:r>
            <a:r>
              <a:rPr lang="en-US" sz="3600" spc="-30" dirty="0">
                <a:latin typeface="Trebuchet MS" panose="020B0603020202020204" pitchFamily="34" charset="0"/>
                <a:cs typeface="Times New Roman" panose="02020603050405020304" pitchFamily="18" charset="0"/>
              </a:rPr>
              <a:t>I</a:t>
            </a:r>
            <a:r>
              <a:rPr lang="en-US" sz="3600" spc="-35" dirty="0">
                <a:latin typeface="Trebuchet MS" panose="020B0603020202020204" pitchFamily="34" charset="0"/>
                <a:cs typeface="Times New Roman" panose="02020603050405020304" pitchFamily="18" charset="0"/>
              </a:rPr>
              <a:t>T</a:t>
            </a:r>
            <a:r>
              <a:rPr lang="en-US" sz="3600" dirty="0">
                <a:latin typeface="Trebuchet MS" panose="020B0603020202020204" pitchFamily="34" charset="0"/>
                <a:cs typeface="Times New Roman" panose="02020603050405020304" pitchFamily="18" charset="0"/>
              </a:rPr>
              <a:t>S</a:t>
            </a:r>
            <a:r>
              <a:rPr lang="en-US" sz="3600" spc="60" dirty="0">
                <a:latin typeface="Trebuchet MS" panose="020B0603020202020204" pitchFamily="34" charset="0"/>
                <a:cs typeface="Times New Roman" panose="02020603050405020304" pitchFamily="18" charset="0"/>
              </a:rPr>
              <a:t> </a:t>
            </a:r>
            <a:r>
              <a:rPr lang="en-US" sz="3600" spc="-295" dirty="0">
                <a:latin typeface="Trebuchet MS" panose="020B0603020202020204" pitchFamily="34" charset="0"/>
                <a:cs typeface="Times New Roman" panose="02020603050405020304" pitchFamily="18" charset="0"/>
              </a:rPr>
              <a:t>V</a:t>
            </a:r>
            <a:r>
              <a:rPr lang="en-US" sz="3600" spc="-35" dirty="0">
                <a:latin typeface="Trebuchet MS" panose="020B0603020202020204" pitchFamily="34" charset="0"/>
                <a:cs typeface="Times New Roman" panose="02020603050405020304" pitchFamily="18" charset="0"/>
              </a:rPr>
              <a:t>A</a:t>
            </a:r>
            <a:r>
              <a:rPr lang="en-US" sz="3600" spc="25" dirty="0">
                <a:latin typeface="Trebuchet MS" panose="020B0603020202020204" pitchFamily="34" charset="0"/>
                <a:cs typeface="Times New Roman" panose="02020603050405020304" pitchFamily="18" charset="0"/>
              </a:rPr>
              <a:t>LU</a:t>
            </a:r>
            <a:r>
              <a:rPr lang="en-US" sz="3600" dirty="0">
                <a:latin typeface="Trebuchet MS" panose="020B0603020202020204" pitchFamily="34" charset="0"/>
                <a:cs typeface="Times New Roman" panose="02020603050405020304" pitchFamily="18" charset="0"/>
              </a:rPr>
              <a:t>E</a:t>
            </a:r>
            <a:r>
              <a:rPr lang="en-US" sz="3600" spc="-65" dirty="0">
                <a:latin typeface="Trebuchet MS" panose="020B0603020202020204" pitchFamily="34" charset="0"/>
                <a:cs typeface="Times New Roman" panose="02020603050405020304" pitchFamily="18" charset="0"/>
              </a:rPr>
              <a:t> </a:t>
            </a:r>
            <a:r>
              <a:rPr lang="en-US" sz="3600" spc="-15" dirty="0">
                <a:latin typeface="Trebuchet MS" panose="020B0603020202020204" pitchFamily="34" charset="0"/>
                <a:cs typeface="Times New Roman" panose="02020603050405020304" pitchFamily="18" charset="0"/>
              </a:rPr>
              <a:t>P</a:t>
            </a:r>
            <a:r>
              <a:rPr lang="en-US" sz="3600" spc="-30" dirty="0">
                <a:latin typeface="Trebuchet MS" panose="020B0603020202020204" pitchFamily="34" charset="0"/>
                <a:cs typeface="Times New Roman" panose="02020603050405020304" pitchFamily="18" charset="0"/>
              </a:rPr>
              <a:t>R</a:t>
            </a:r>
            <a:r>
              <a:rPr lang="en-US" sz="3600" spc="10" dirty="0">
                <a:latin typeface="Trebuchet MS" panose="020B0603020202020204" pitchFamily="34" charset="0"/>
                <a:cs typeface="Times New Roman" panose="02020603050405020304" pitchFamily="18" charset="0"/>
              </a:rPr>
              <a:t>O</a:t>
            </a:r>
            <a:r>
              <a:rPr lang="en-US" sz="3600" spc="-15" dirty="0">
                <a:latin typeface="Trebuchet MS" panose="020B0603020202020204" pitchFamily="34" charset="0"/>
                <a:cs typeface="Times New Roman" panose="02020603050405020304" pitchFamily="18" charset="0"/>
              </a:rPr>
              <a:t>P</a:t>
            </a:r>
            <a:r>
              <a:rPr lang="en-US" sz="3600" spc="10" dirty="0">
                <a:latin typeface="Trebuchet MS" panose="020B0603020202020204" pitchFamily="34" charset="0"/>
                <a:cs typeface="Times New Roman" panose="02020603050405020304" pitchFamily="18" charset="0"/>
              </a:rPr>
              <a:t>O</a:t>
            </a:r>
            <a:r>
              <a:rPr lang="en-US" sz="3600" spc="25" dirty="0">
                <a:latin typeface="Trebuchet MS" panose="020B0603020202020204" pitchFamily="34" charset="0"/>
                <a:cs typeface="Times New Roman" panose="02020603050405020304" pitchFamily="18" charset="0"/>
              </a:rPr>
              <a:t>S</a:t>
            </a:r>
            <a:r>
              <a:rPr lang="en-US" sz="3600" spc="-30" dirty="0">
                <a:latin typeface="Trebuchet MS" panose="020B0603020202020204" pitchFamily="34" charset="0"/>
                <a:cs typeface="Times New Roman" panose="02020603050405020304" pitchFamily="18" charset="0"/>
              </a:rPr>
              <a:t>I</a:t>
            </a:r>
            <a:r>
              <a:rPr lang="en-US" sz="3600" spc="-35" dirty="0">
                <a:latin typeface="Trebuchet MS" panose="020B0603020202020204" pitchFamily="34" charset="0"/>
                <a:cs typeface="Times New Roman" panose="02020603050405020304" pitchFamily="18" charset="0"/>
              </a:rPr>
              <a:t>T</a:t>
            </a:r>
            <a:r>
              <a:rPr lang="en-US" sz="3600" spc="-30" dirty="0">
                <a:latin typeface="Trebuchet MS" panose="020B0603020202020204" pitchFamily="34" charset="0"/>
                <a:cs typeface="Times New Roman" panose="02020603050405020304" pitchFamily="18" charset="0"/>
              </a:rPr>
              <a:t>I</a:t>
            </a:r>
            <a:r>
              <a:rPr lang="en-US" sz="3600" spc="10" dirty="0">
                <a:latin typeface="Trebuchet MS" panose="020B0603020202020204" pitchFamily="34" charset="0"/>
                <a:cs typeface="Times New Roman" panose="02020603050405020304" pitchFamily="18" charset="0"/>
              </a:rPr>
              <a:t>O</a:t>
            </a:r>
            <a:r>
              <a:rPr lang="en-US" sz="3600" dirty="0">
                <a:latin typeface="Trebuchet MS" panose="020B0603020202020204" pitchFamily="34" charset="0"/>
                <a:cs typeface="Times New Roman" panose="02020603050405020304" pitchFamily="18" charset="0"/>
              </a:rPr>
              <a:t>N</a:t>
            </a:r>
            <a:br>
              <a:rPr lang="en-US" sz="1200" b="1" i="0" dirty="0">
                <a:solidFill>
                  <a:srgbClr val="0D0D0D"/>
                </a:solidFill>
                <a:effectLst/>
                <a:latin typeface="Söhne"/>
              </a:rPr>
            </a:br>
            <a:br>
              <a:rPr lang="en-US" sz="1200" dirty="0">
                <a:solidFill>
                  <a:srgbClr val="0D0D0D"/>
                </a:solidFill>
                <a:latin typeface="Söhne"/>
              </a:rPr>
            </a:br>
            <a:r>
              <a:rPr lang="en-US" sz="2400" i="0" dirty="0">
                <a:solidFill>
                  <a:srgbClr val="0D0D0D"/>
                </a:solidFill>
                <a:effectLst/>
                <a:latin typeface="Times New Roman" panose="02020603050405020304" pitchFamily="18" charset="0"/>
                <a:cs typeface="Times New Roman" panose="02020603050405020304" pitchFamily="18" charset="0"/>
              </a:rPr>
              <a:t>Patient-Specific Models</a:t>
            </a:r>
            <a:r>
              <a:rPr lang="en-US" sz="2400" b="0" i="0" dirty="0">
                <a:solidFill>
                  <a:srgbClr val="0D0D0D"/>
                </a:solidFill>
                <a:effectLst/>
                <a:latin typeface="Times New Roman" panose="02020603050405020304" pitchFamily="18" charset="0"/>
                <a:cs typeface="Times New Roman" panose="02020603050405020304" pitchFamily="18" charset="0"/>
              </a:rPr>
              <a:t>: </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Models are tailored to individual patient data, taking into account factors such as age, sex, cholesterol levels, and more.</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1" i="0" dirty="0">
                <a:solidFill>
                  <a:srgbClr val="0D0D0D"/>
                </a:solidFill>
                <a:effectLst/>
                <a:latin typeface="Times New Roman" panose="02020603050405020304" pitchFamily="18" charset="0"/>
                <a:cs typeface="Times New Roman" panose="02020603050405020304" pitchFamily="18" charset="0"/>
              </a:rPr>
              <a:t>Interpretability</a:t>
            </a:r>
            <a:r>
              <a:rPr lang="en-US" sz="2400" b="0" i="0" dirty="0">
                <a:solidFill>
                  <a:srgbClr val="0D0D0D"/>
                </a:solidFill>
                <a:effectLst/>
                <a:latin typeface="Times New Roman" panose="02020603050405020304" pitchFamily="18" charset="0"/>
                <a:cs typeface="Times New Roman" panose="02020603050405020304" pitchFamily="18" charset="0"/>
              </a:rPr>
              <a:t>: </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The models are designed for interpretability, allowing healthcare providers to understand the factors influencing predictions.</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1" i="0" dirty="0">
                <a:solidFill>
                  <a:srgbClr val="0D0D0D"/>
                </a:solidFill>
                <a:effectLst/>
                <a:latin typeface="Times New Roman" panose="02020603050405020304" pitchFamily="18" charset="0"/>
                <a:cs typeface="Times New Roman" panose="02020603050405020304" pitchFamily="18" charset="0"/>
              </a:rPr>
              <a:t>Real-time Integration</a:t>
            </a:r>
            <a:r>
              <a:rPr lang="en-US" sz="2400" b="0" i="0" dirty="0">
                <a:solidFill>
                  <a:srgbClr val="0D0D0D"/>
                </a:solidFill>
                <a:effectLst/>
                <a:latin typeface="Times New Roman" panose="02020603050405020304" pitchFamily="18" charset="0"/>
                <a:cs typeface="Times New Roman" panose="02020603050405020304" pitchFamily="18" charset="0"/>
              </a:rPr>
              <a:t>: </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The models can be integrated into existing healthcare systems, providing real-time predictions and decision support.</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1" i="0" dirty="0">
                <a:solidFill>
                  <a:srgbClr val="0D0D0D"/>
                </a:solidFill>
                <a:effectLst/>
                <a:latin typeface="Times New Roman" panose="02020603050405020304" pitchFamily="18" charset="0"/>
                <a:cs typeface="Times New Roman" panose="02020603050405020304" pitchFamily="18" charset="0"/>
              </a:rPr>
              <a:t>Comprehensive Evaluation</a:t>
            </a:r>
            <a:r>
              <a:rPr lang="en-US" sz="2400" b="0" i="0" dirty="0">
                <a:solidFill>
                  <a:srgbClr val="0D0D0D"/>
                </a:solidFill>
                <a:effectLst/>
                <a:latin typeface="Times New Roman" panose="02020603050405020304" pitchFamily="18" charset="0"/>
                <a:cs typeface="Times New Roman" panose="02020603050405020304" pitchFamily="18" charset="0"/>
              </a:rPr>
              <a:t>: </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Model performance is rigorously evaluated using metrics such as Mean Squared Error (MSE), Accuracy, Precision, Recall, and F1-Score.</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1" i="0" dirty="0">
                <a:solidFill>
                  <a:srgbClr val="0D0D0D"/>
                </a:solidFill>
                <a:effectLst/>
                <a:latin typeface="Times New Roman" panose="02020603050405020304" pitchFamily="18" charset="0"/>
                <a:cs typeface="Times New Roman" panose="02020603050405020304" pitchFamily="18" charset="0"/>
              </a:rPr>
              <a:t>Scalability</a:t>
            </a:r>
            <a:r>
              <a:rPr lang="en-US" sz="2400" b="0" i="0" dirty="0">
                <a:solidFill>
                  <a:srgbClr val="0D0D0D"/>
                </a:solidFill>
                <a:effectLst/>
                <a:latin typeface="Times New Roman" panose="02020603050405020304" pitchFamily="18" charset="0"/>
                <a:cs typeface="Times New Roman" panose="02020603050405020304" pitchFamily="18" charset="0"/>
              </a:rPr>
              <a:t>: </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            The solution is scalable and can be applied to large datasets, accommodating varying numbers of patients and data points</a:t>
            </a:r>
            <a:br>
              <a:rPr lang="en-US" sz="2400" b="0" i="0" dirty="0">
                <a:solidFill>
                  <a:srgbClr val="0D0D0D"/>
                </a:solidFill>
                <a:effectLst/>
                <a:latin typeface="Times New Roman" panose="02020603050405020304" pitchFamily="18" charset="0"/>
                <a:cs typeface="Times New Roman" panose="02020603050405020304" pitchFamily="18" charset="0"/>
              </a:rPr>
            </a:br>
            <a:endParaRPr lang="en-IN" sz="2400" spc="-4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982200" y="3381373"/>
            <a:ext cx="2466975" cy="3419475"/>
          </a:xfrm>
          <a:prstGeom prst="rect">
            <a:avLst/>
          </a:prstGeom>
        </p:spPr>
      </p:pic>
      <p:sp>
        <p:nvSpPr>
          <p:cNvPr id="7" name="object 7"/>
          <p:cNvSpPr txBox="1">
            <a:spLocks noGrp="1"/>
          </p:cNvSpPr>
          <p:nvPr>
            <p:ph type="title"/>
          </p:nvPr>
        </p:nvSpPr>
        <p:spPr>
          <a:xfrm>
            <a:off x="66675" y="57152"/>
            <a:ext cx="12058650" cy="6249147"/>
          </a:xfrm>
          <a:prstGeom prst="rect">
            <a:avLst/>
          </a:prstGeom>
        </p:spPr>
        <p:txBody>
          <a:bodyPr vert="horz" wrap="square" lIns="0" tIns="16510" rIns="0" bIns="0" rtlCol="0">
            <a:spAutoFit/>
          </a:bodyPr>
          <a:lstStyle/>
          <a:p>
            <a:pPr algn="l"/>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IN" sz="4250" spc="20" dirty="0"/>
            </a:br>
            <a:r>
              <a:rPr lang="en-IN" sz="4250" spc="20" dirty="0"/>
              <a:t> </a:t>
            </a:r>
            <a:r>
              <a:rPr lang="en-US" sz="3200" b="1" i="0" dirty="0">
                <a:solidFill>
                  <a:srgbClr val="0D0D0D"/>
                </a:solidFill>
                <a:effectLst/>
                <a:latin typeface="Times New Roman" panose="02020603050405020304" pitchFamily="18" charset="0"/>
                <a:cs typeface="Times New Roman" panose="02020603050405020304" pitchFamily="18" charset="0"/>
              </a:rPr>
              <a:t>Imagine the WOW of Prediction</a:t>
            </a:r>
            <a:r>
              <a:rPr lang="en-US" sz="3200" b="0" i="0" dirty="0">
                <a:solidFill>
                  <a:srgbClr val="0D0D0D"/>
                </a:solidFill>
                <a:effectLst/>
                <a:latin typeface="Times New Roman" panose="02020603050405020304" pitchFamily="18" charset="0"/>
                <a:cs typeface="Times New Roman" panose="02020603050405020304" pitchFamily="18" charset="0"/>
              </a:rPr>
              <a:t>: </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A patient walks into a clinic, and the cardiologist already knows how their heart disease is likely to progress. That's the power of our predictive models.</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dirty="0">
                <a:solidFill>
                  <a:srgbClr val="0D0D0D"/>
                </a:solidFill>
                <a:latin typeface="Times New Roman" panose="02020603050405020304" pitchFamily="18" charset="0"/>
                <a:cs typeface="Times New Roman" panose="02020603050405020304" pitchFamily="18" charset="0"/>
              </a:rPr>
              <a:t>   </a:t>
            </a:r>
            <a:r>
              <a:rPr lang="en-US" sz="3200" b="1" i="0" dirty="0">
                <a:solidFill>
                  <a:srgbClr val="0D0D0D"/>
                </a:solidFill>
                <a:effectLst/>
                <a:latin typeface="Times New Roman" panose="02020603050405020304" pitchFamily="18" charset="0"/>
                <a:cs typeface="Times New Roman" panose="02020603050405020304" pitchFamily="18" charset="0"/>
              </a:rPr>
              <a:t>The WOW of Empowerment</a:t>
            </a:r>
            <a:r>
              <a:rPr lang="en-US" sz="3200" b="0" i="0" dirty="0">
                <a:solidFill>
                  <a:srgbClr val="0D0D0D"/>
                </a:solidFill>
                <a:effectLst/>
                <a:latin typeface="Times New Roman" panose="02020603050405020304" pitchFamily="18" charset="0"/>
                <a:cs typeface="Times New Roman" panose="02020603050405020304" pitchFamily="18" charset="0"/>
              </a:rPr>
              <a:t>: </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Healthcare providers feel empowered with precise insights, making decisions with confidence and efficiency.</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a:t>
            </a:r>
            <a:r>
              <a:rPr lang="en-US" sz="3200" b="1" i="0" dirty="0">
                <a:solidFill>
                  <a:srgbClr val="0D0D0D"/>
                </a:solidFill>
                <a:effectLst/>
                <a:latin typeface="Times New Roman" panose="02020603050405020304" pitchFamily="18" charset="0"/>
                <a:cs typeface="Times New Roman" panose="02020603050405020304" pitchFamily="18" charset="0"/>
              </a:rPr>
              <a:t>The WOW of Personalization</a:t>
            </a:r>
            <a:r>
              <a:rPr lang="en-US" sz="3200" b="0" i="0" dirty="0">
                <a:solidFill>
                  <a:srgbClr val="0D0D0D"/>
                </a:solidFill>
                <a:effectLst/>
                <a:latin typeface="Times New Roman" panose="02020603050405020304" pitchFamily="18" charset="0"/>
                <a:cs typeface="Times New Roman" panose="02020603050405020304" pitchFamily="18" charset="0"/>
              </a:rPr>
              <a:t>:</a:t>
            </a:r>
            <a:br>
              <a:rPr lang="en-US" sz="3200" b="0" i="0" dirty="0">
                <a:solidFill>
                  <a:srgbClr val="0D0D0D"/>
                </a:solidFill>
                <a:effectLst/>
                <a:latin typeface="Times New Roman" panose="02020603050405020304" pitchFamily="18" charset="0"/>
                <a:cs typeface="Times New Roman" panose="02020603050405020304" pitchFamily="18" charset="0"/>
              </a:rPr>
            </a:br>
            <a:r>
              <a:rPr lang="en-US" sz="3200" b="0" i="0" dirty="0">
                <a:solidFill>
                  <a:srgbClr val="0D0D0D"/>
                </a:solidFill>
                <a:effectLst/>
                <a:latin typeface="Times New Roman" panose="02020603050405020304" pitchFamily="18" charset="0"/>
                <a:cs typeface="Times New Roman" panose="02020603050405020304" pitchFamily="18" charset="0"/>
              </a:rPr>
              <a:t>         Patients receive treatments designed specifically for them, improving their quality of life and health outcomes</a:t>
            </a:r>
            <a:br>
              <a:rPr lang="en-US" sz="3200" b="0" i="0" dirty="0">
                <a:solidFill>
                  <a:srgbClr val="0D0D0D"/>
                </a:solidFill>
                <a:effectLst/>
                <a:latin typeface="Times New Roman" panose="02020603050405020304" pitchFamily="18" charset="0"/>
                <a:cs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2">
            <a:extLst>
              <a:ext uri="{FF2B5EF4-FFF2-40B4-BE49-F238E27FC236}">
                <a16:creationId xmlns:a16="http://schemas.microsoft.com/office/drawing/2014/main" id="{40682575-EC6B-8AE3-CEA6-4AE5BF793799}"/>
              </a:ext>
            </a:extLst>
          </p:cNvPr>
          <p:cNvSpPr>
            <a:spLocks noChangeArrowheads="1"/>
          </p:cNvSpPr>
          <p:nvPr/>
        </p:nvSpPr>
        <p:spPr bwMode="auto">
          <a:xfrm>
            <a:off x="0" y="0"/>
            <a:ext cx="4241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941D3A50-4602-F34A-7C62-83280161804D}"/>
              </a:ext>
            </a:extLst>
          </p:cNvPr>
          <p:cNvSpPr>
            <a:spLocks noChangeArrowheads="1"/>
          </p:cNvSpPr>
          <p:nvPr/>
        </p:nvSpPr>
        <p:spPr bwMode="auto">
          <a:xfrm>
            <a:off x="228600" y="225264"/>
            <a:ext cx="11734800" cy="824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0000"/>
                </a:solidFill>
                <a:effectLst/>
                <a:latin typeface="Söhne"/>
              </a:rPr>
              <a:t>MODELING</a:t>
            </a:r>
          </a:p>
          <a:p>
            <a:pPr algn="l"/>
            <a:r>
              <a:rPr lang="en-US" altLang="en-US" sz="24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1)</a:t>
            </a:r>
            <a:r>
              <a:rPr lang="en-US" sz="2800" b="0" i="0" dirty="0">
                <a:solidFill>
                  <a:srgbClr val="0D0D0D"/>
                </a:solidFill>
                <a:effectLst/>
                <a:latin typeface="Times New Roman" panose="02020603050405020304" pitchFamily="18" charset="0"/>
                <a:cs typeface="Times New Roman" panose="02020603050405020304" pitchFamily="18" charset="0"/>
              </a:rPr>
              <a:t>The disease progression modeling involves training regression models such as Random Forest Regressor and Gradient Boosting Regressor to predict heart disease progression.</a:t>
            </a:r>
          </a:p>
          <a:p>
            <a:pPr algn="l"/>
            <a:r>
              <a:rPr lang="en-US" sz="2800" b="0" i="0" dirty="0">
                <a:solidFill>
                  <a:srgbClr val="0D0D0D"/>
                </a:solidFill>
                <a:effectLst/>
                <a:latin typeface="Times New Roman" panose="02020603050405020304" pitchFamily="18" charset="0"/>
                <a:cs typeface="Times New Roman" panose="02020603050405020304" pitchFamily="18" charset="0"/>
              </a:rPr>
              <a:t>        2)For treatment response prediction, classification models like Logistic Regression and Random Forest Classifier are trained to predict the effectiveness of treatments.</a:t>
            </a:r>
          </a:p>
          <a:p>
            <a:pPr algn="l"/>
            <a:r>
              <a:rPr lang="en-US" sz="2800" b="0" i="0" dirty="0">
                <a:solidFill>
                  <a:srgbClr val="0D0D0D"/>
                </a:solidFill>
                <a:effectLst/>
                <a:latin typeface="Times New Roman" panose="02020603050405020304" pitchFamily="18" charset="0"/>
                <a:cs typeface="Times New Roman" panose="02020603050405020304" pitchFamily="18" charset="0"/>
              </a:rPr>
              <a:t>        3)Model evaluation includes metrics such as Mean Squared Error (MSE), Root Mean Squared Error (RMSE) for regression, and Accuracy, Precision, Recall, F1-Score for classification.</a:t>
            </a:r>
          </a:p>
          <a:p>
            <a:pPr algn="l"/>
            <a:r>
              <a:rPr lang="en-US" sz="2800" b="0" i="0" dirty="0">
                <a:solidFill>
                  <a:srgbClr val="0D0D0D"/>
                </a:solidFill>
                <a:effectLst/>
                <a:latin typeface="Times New Roman" panose="02020603050405020304" pitchFamily="18" charset="0"/>
                <a:cs typeface="Times New Roman" panose="02020603050405020304" pitchFamily="18" charset="0"/>
              </a:rPr>
              <a:t>       4)The goal is to provide accurate predictions of disease progression and treatment response, enabling personalized treatment plans and improved patient outcomes in the field of cardiology.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812</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  P. MAHA LAKSHMI</vt:lpstr>
      <vt:lpstr>         PATIENT SPECIFIC HEART DISEASE PROGRESSION MODELING AND TREATMENT RESPONSE PREDICITION IN   HEALTHCARE       </vt:lpstr>
      <vt:lpstr>AGENDA     1)PROBLEM STATEMENT          2)PROJECT OVERVIEW          3) WHO ARE THE END USERS         4) YOUR SOLUTION AND ITS VALUE PROPOSITION         5)THE WOW IN YOUR SOLUTION         6)MODELING          7)RESULTS  </vt:lpstr>
      <vt:lpstr>PROBLEM STATEMENT                           Develop a patient-specific machine learning model to predict the progression of heart disease and the response to treatment in individual patients. The dataset contains a variety of medical attributes such as age, sex, cholesterol levels, blood pressure, and other relevant indicators         Heart Disease Progression Model: Develop a patient-specific regression model to predict the progression of heart disease over time for individual patients. This model will help healthcare providers anticipate the advancement of heart disease in each patient.      Treatment Response Prediction: Build a classification model to predict whether a specific treatment will be effective for a patient based on their medical attributes. This will assist in personalized treatment plans.   </vt:lpstr>
      <vt:lpstr>PROJECT OVERVIEW    1)Develop patient-specific regression models to predict the progression of heart disease over time for individual patients.   2)Enable healthcare providers to anticipate the advancement of heart disease and adjust treatment plans accordingly.      3)Build classification models to predict whether a specific treatment will be effective for a patient based on their medical attributes.     4)Empower healthcare professionals to personalize treatment strategies and improve patient outcomes.   </vt:lpstr>
      <vt:lpstr>   WHO ARE THE END USERS                                                        1)Healthcare Providers               2 )Healthcare Institutions               3 )Researchers and Academia               4)Healthcare Administrators and Policy Makers                     </vt:lpstr>
      <vt:lpstr> YOUR SOLUTION AND ITS VALUE PROPOSITION  Patient-Specific Models:          Models are tailored to individual patient data, taking into account factors such as age, sex, cholesterol levels, and more. Interpretability:                  The models are designed for interpretability, allowing healthcare providers to understand the factors influencing predictions. Real-time Integration:                      The models can be integrated into existing healthcare systems, providing real-time predictions and decision support. Comprehensive Evaluation:                  Model performance is rigorously evaluated using metrics such as Mean Squared Error (MSE), Accuracy, Precision, Recall, and F1-Score. Scalability:              The solution is scalable and can be applied to large datasets, accommodating varying numbers of patients and data points </vt:lpstr>
      <vt:lpstr>THE WOW IN YOUR SOLUTION  Imagine the WOW of Prediction:           A patient walks into a clinic, and the cardiologist already knows how their heart disease is likely to progress. That's the power of our predictive models.    The WOW of Empowerment:          Healthcare providers feel empowered with precise insights, making decisions with confidence and efficiency.   The WOW of Personalization:          Patients receive treatments designed specifically for them, improving their quality of life and health outcomes </vt:lpstr>
      <vt:lpstr>PowerPoint Presentation</vt:lpstr>
      <vt:lpstr>RESULTS           The Patient-Specific Heart Disease Progression and Treatment Response Prediction models have demonstrated strong performance in predicting heart disease progression and treatment response. With accurate predictions and robust evaluation metrics, these models offer significant value to healthcare providers and patients. By enabling personalized treatment plans and informed decision-making, the models contribute to improved patient outcomes and advancements in the field of cardiology.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 MAHA LAKSHMI</dc:title>
  <dc:creator>MAHALAKSHMI P</dc:creator>
  <cp:lastModifiedBy>MAHA LAKSHMI P</cp:lastModifiedBy>
  <cp:revision>5</cp:revision>
  <dcterms:created xsi:type="dcterms:W3CDTF">2024-03-29T10:18:00Z</dcterms:created>
  <dcterms:modified xsi:type="dcterms:W3CDTF">2024-04-01T15:37:22Z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