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Average"/>
      <p:regular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Vivek P Rajee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verage-regular.fntdata"/><Relationship Id="rId50" Type="http://schemas.openxmlformats.org/officeDocument/2006/relationships/slide" Target="slides/slide44.xml"/><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7-03T17:41:21.943">
    <p:pos x="6000" y="0"/>
    <p:text>Need to update the graph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eceeff1aa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eceeff1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c1da84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ec1da84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ec1da84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ec1da84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ec1da84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ec1da84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ec1da849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ec1da849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ec1da849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ec1da849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ceeff1a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eceeff1a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ec1da849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ec1da849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eceeff1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eceeff1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ec1da849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ec1da849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ec1da849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ec1da849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ec1da849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ec1da849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ec1da849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ec1da849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ec1da849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ec1da849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ec1da84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ec1da84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ec1da849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ec1da849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c1da8495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c1da84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ec1da84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ec1da84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ec1da849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ec1da849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ec1da849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ec1da849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ec1da849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ec1da849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c1da849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c1da849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ec1da849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ec1da849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ec1da849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ec1da849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ec1da849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ec1da849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c1da849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c1da849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c1da849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c1da849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c1da849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c1da849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ceeff1a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ceeff1a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ec1da849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ec1da849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eceeff1a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eceeff1a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4b99945608a301a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b99945608a301a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eceeff1aa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eceeff1a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eb56f294d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eb56f29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c1da849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c1da8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ec1da84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ec1da84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ec1da8495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ec1da849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2.jpg"/><Relationship Id="rId4"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Lending Club Case Study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July 5,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Univariate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Identified Loan Status as the target column in the data set as it tells us who fully </a:t>
            </a:r>
            <a:r>
              <a:rPr lang="en"/>
              <a:t>paid</a:t>
            </a:r>
            <a:r>
              <a:rPr lang="en"/>
              <a:t> the loans and those who haven’t</a:t>
            </a:r>
            <a:endParaRPr/>
          </a:p>
        </p:txBody>
      </p:sp>
      <p:pic>
        <p:nvPicPr>
          <p:cNvPr id="134" name="Google Shape;134;p23"/>
          <p:cNvPicPr preferRelativeResize="0"/>
          <p:nvPr/>
        </p:nvPicPr>
        <p:blipFill>
          <a:blip r:embed="rId3">
            <a:alphaModFix/>
          </a:blip>
          <a:stretch>
            <a:fillRect/>
          </a:stretch>
        </p:blipFill>
        <p:spPr>
          <a:xfrm>
            <a:off x="1483650" y="1037400"/>
            <a:ext cx="4822947" cy="347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plotted a bar chart to see the </a:t>
            </a:r>
            <a:r>
              <a:rPr lang="en"/>
              <a:t>defaulters</a:t>
            </a:r>
            <a:r>
              <a:rPr lang="en"/>
              <a:t> in each loan category	</a:t>
            </a:r>
            <a:endParaRPr/>
          </a:p>
        </p:txBody>
      </p:sp>
      <p:sp>
        <p:nvSpPr>
          <p:cNvPr id="140" name="Google Shape;140;p24"/>
          <p:cNvSpPr txBox="1"/>
          <p:nvPr>
            <p:ph idx="4294967295" type="body"/>
          </p:nvPr>
        </p:nvSpPr>
        <p:spPr>
          <a:xfrm>
            <a:off x="258750" y="44338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Around 7000 Defaulters when loan amount is between 3k-9k</a:t>
            </a:r>
            <a:endParaRPr/>
          </a:p>
        </p:txBody>
      </p:sp>
      <p:pic>
        <p:nvPicPr>
          <p:cNvPr id="141" name="Google Shape;141;p24"/>
          <p:cNvPicPr preferRelativeResize="0"/>
          <p:nvPr/>
        </p:nvPicPr>
        <p:blipFill>
          <a:blip r:embed="rId3">
            <a:alphaModFix/>
          </a:blip>
          <a:stretch>
            <a:fillRect/>
          </a:stretch>
        </p:blipFill>
        <p:spPr>
          <a:xfrm>
            <a:off x="2126600" y="1158450"/>
            <a:ext cx="4264950" cy="3084600"/>
          </a:xfrm>
          <a:prstGeom prst="rect">
            <a:avLst/>
          </a:prstGeom>
          <a:noFill/>
          <a:ln>
            <a:noFill/>
          </a:ln>
        </p:spPr>
      </p:pic>
      <p:pic>
        <p:nvPicPr>
          <p:cNvPr id="142" name="Google Shape;142;p24"/>
          <p:cNvPicPr preferRelativeResize="0"/>
          <p:nvPr/>
        </p:nvPicPr>
        <p:blipFill>
          <a:blip r:embed="rId4">
            <a:alphaModFix/>
          </a:blip>
          <a:stretch>
            <a:fillRect/>
          </a:stretch>
        </p:blipFill>
        <p:spPr>
          <a:xfrm>
            <a:off x="1221750" y="605000"/>
            <a:ext cx="5555576" cy="3828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loan term</a:t>
            </a:r>
            <a:endParaRPr/>
          </a:p>
        </p:txBody>
      </p:sp>
      <p:sp>
        <p:nvSpPr>
          <p:cNvPr id="148" name="Google Shape;148;p25"/>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a:t>
            </a:r>
            <a:r>
              <a:rPr lang="en"/>
              <a:t>verall we see that defaulters count for 36 months term is almost three times to 60 months term</a:t>
            </a:r>
            <a:endParaRPr/>
          </a:p>
        </p:txBody>
      </p:sp>
      <p:pic>
        <p:nvPicPr>
          <p:cNvPr id="149" name="Google Shape;149;p25"/>
          <p:cNvPicPr preferRelativeResize="0"/>
          <p:nvPr/>
        </p:nvPicPr>
        <p:blipFill>
          <a:blip r:embed="rId3">
            <a:alphaModFix/>
          </a:blip>
          <a:stretch>
            <a:fillRect/>
          </a:stretch>
        </p:blipFill>
        <p:spPr>
          <a:xfrm>
            <a:off x="1564075" y="661150"/>
            <a:ext cx="5455300" cy="385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home ownership</a:t>
            </a:r>
            <a:endParaRPr/>
          </a:p>
        </p:txBody>
      </p:sp>
      <p:sp>
        <p:nvSpPr>
          <p:cNvPr id="155" name="Google Shape;155;p26"/>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Customers who have home ownership as Rent and Mortgage tend to default more</a:t>
            </a:r>
            <a:endParaRPr/>
          </a:p>
        </p:txBody>
      </p:sp>
      <p:pic>
        <p:nvPicPr>
          <p:cNvPr id="156" name="Google Shape;156;p26"/>
          <p:cNvPicPr preferRelativeResize="0"/>
          <p:nvPr/>
        </p:nvPicPr>
        <p:blipFill>
          <a:blip r:embed="rId3">
            <a:alphaModFix/>
          </a:blip>
          <a:stretch>
            <a:fillRect/>
          </a:stretch>
        </p:blipFill>
        <p:spPr>
          <a:xfrm>
            <a:off x="888450" y="651675"/>
            <a:ext cx="5228175" cy="374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annual income</a:t>
            </a:r>
            <a:endParaRPr/>
          </a:p>
        </p:txBody>
      </p:sp>
      <p:sp>
        <p:nvSpPr>
          <p:cNvPr id="162" name="Google Shape;162;p27"/>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looking at the loan status with only Annual income range of 30k to 60k tend to default on their loan more</a:t>
            </a:r>
            <a:endParaRPr/>
          </a:p>
        </p:txBody>
      </p:sp>
      <p:pic>
        <p:nvPicPr>
          <p:cNvPr id="163" name="Google Shape;163;p27"/>
          <p:cNvPicPr preferRelativeResize="0"/>
          <p:nvPr/>
        </p:nvPicPr>
        <p:blipFill>
          <a:blip r:embed="rId3">
            <a:alphaModFix/>
          </a:blip>
          <a:stretch>
            <a:fillRect/>
          </a:stretch>
        </p:blipFill>
        <p:spPr>
          <a:xfrm>
            <a:off x="598675" y="659225"/>
            <a:ext cx="5223650" cy="382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Grade</a:t>
            </a:r>
            <a:endParaRPr/>
          </a:p>
        </p:txBody>
      </p:sp>
      <p:sp>
        <p:nvSpPr>
          <p:cNvPr id="169" name="Google Shape;169;p28"/>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Observed A, B and C have high number of defaulters, B being the </a:t>
            </a:r>
            <a:r>
              <a:rPr lang="en"/>
              <a:t>highest</a:t>
            </a:r>
            <a:endParaRPr/>
          </a:p>
        </p:txBody>
      </p:sp>
      <p:pic>
        <p:nvPicPr>
          <p:cNvPr id="170" name="Google Shape;170;p28"/>
          <p:cNvPicPr preferRelativeResize="0"/>
          <p:nvPr/>
        </p:nvPicPr>
        <p:blipFill>
          <a:blip r:embed="rId3">
            <a:alphaModFix/>
          </a:blip>
          <a:stretch>
            <a:fillRect/>
          </a:stretch>
        </p:blipFill>
        <p:spPr>
          <a:xfrm>
            <a:off x="568425" y="712175"/>
            <a:ext cx="5596199" cy="359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verification status</a:t>
            </a:r>
            <a:endParaRPr/>
          </a:p>
        </p:txBody>
      </p:sp>
      <p:sp>
        <p:nvSpPr>
          <p:cNvPr id="176" name="Google Shape;176;p29"/>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Customers whose income was unverified seem to have high probability of defaulters.</a:t>
            </a:r>
            <a:endParaRPr/>
          </a:p>
        </p:txBody>
      </p:sp>
      <p:pic>
        <p:nvPicPr>
          <p:cNvPr id="177" name="Google Shape;177;p29"/>
          <p:cNvPicPr preferRelativeResize="0"/>
          <p:nvPr/>
        </p:nvPicPr>
        <p:blipFill>
          <a:blip r:embed="rId3">
            <a:alphaModFix/>
          </a:blip>
          <a:stretch>
            <a:fillRect/>
          </a:stretch>
        </p:blipFill>
        <p:spPr>
          <a:xfrm>
            <a:off x="454975" y="674350"/>
            <a:ext cx="5407100" cy="379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Year and Month</a:t>
            </a:r>
            <a:endParaRPr/>
          </a:p>
        </p:txBody>
      </p:sp>
      <p:sp>
        <p:nvSpPr>
          <p:cNvPr id="183" name="Google Shape;183;p30"/>
          <p:cNvSpPr txBox="1"/>
          <p:nvPr>
            <p:ph idx="4294967295" type="body"/>
          </p:nvPr>
        </p:nvSpPr>
        <p:spPr>
          <a:xfrm>
            <a:off x="311700" y="4098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Loans sanctioned in the year 2011 have highest number of defaulters. And the trend for months shows that loans sanctioned at backend of the year have relatively more defaulters, December being the highest</a:t>
            </a:r>
            <a:endParaRPr/>
          </a:p>
        </p:txBody>
      </p:sp>
      <p:pic>
        <p:nvPicPr>
          <p:cNvPr id="184" name="Google Shape;184;p30"/>
          <p:cNvPicPr preferRelativeResize="0"/>
          <p:nvPr/>
        </p:nvPicPr>
        <p:blipFill>
          <a:blip r:embed="rId3">
            <a:alphaModFix/>
          </a:blip>
          <a:stretch>
            <a:fillRect/>
          </a:stretch>
        </p:blipFill>
        <p:spPr>
          <a:xfrm>
            <a:off x="454975" y="1181125"/>
            <a:ext cx="7434289" cy="263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interest rate category</a:t>
            </a:r>
            <a:endParaRPr/>
          </a:p>
          <a:p>
            <a:pPr indent="0" lvl="0" marL="0" rtl="0" algn="l">
              <a:spcBef>
                <a:spcPts val="1600"/>
              </a:spcBef>
              <a:spcAft>
                <a:spcPts val="1600"/>
              </a:spcAft>
              <a:buNone/>
            </a:pPr>
            <a:r>
              <a:t/>
            </a:r>
            <a:endParaRPr/>
          </a:p>
        </p:txBody>
      </p:sp>
      <p:sp>
        <p:nvSpPr>
          <p:cNvPr id="190" name="Google Shape;190;p31"/>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Interest rate category of 10-15% have high chance of defaulting</a:t>
            </a:r>
            <a:endParaRPr/>
          </a:p>
        </p:txBody>
      </p:sp>
      <p:pic>
        <p:nvPicPr>
          <p:cNvPr id="191" name="Google Shape;191;p31"/>
          <p:cNvPicPr preferRelativeResize="0"/>
          <p:nvPr/>
        </p:nvPicPr>
        <p:blipFill>
          <a:blip r:embed="rId3">
            <a:alphaModFix/>
          </a:blip>
          <a:stretch>
            <a:fillRect/>
          </a:stretch>
        </p:blipFill>
        <p:spPr>
          <a:xfrm>
            <a:off x="538150" y="674350"/>
            <a:ext cx="5291349" cy="3500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Analyse the data obtained from a consumer finance company and understand how Consumer Attributes </a:t>
            </a:r>
            <a:r>
              <a:rPr lang="en"/>
              <a:t>and</a:t>
            </a:r>
            <a:r>
              <a:rPr lang="en"/>
              <a:t> Loan Attributes influence the tendency to default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Employment length</a:t>
            </a:r>
            <a:endParaRPr/>
          </a:p>
          <a:p>
            <a:pPr indent="0" lvl="0" marL="0" rtl="0" algn="l">
              <a:spcBef>
                <a:spcPts val="1600"/>
              </a:spcBef>
              <a:spcAft>
                <a:spcPts val="1600"/>
              </a:spcAft>
              <a:buNone/>
            </a:pPr>
            <a:r>
              <a:t/>
            </a:r>
            <a:endParaRPr/>
          </a:p>
        </p:txBody>
      </p:sp>
      <p:sp>
        <p:nvSpPr>
          <p:cNvPr id="197" name="Google Shape;197;p32"/>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Customers with 10 years of experience tend to </a:t>
            </a:r>
            <a:r>
              <a:rPr lang="en"/>
              <a:t>default</a:t>
            </a:r>
            <a:r>
              <a:rPr lang="en"/>
              <a:t> more</a:t>
            </a:r>
            <a:endParaRPr/>
          </a:p>
        </p:txBody>
      </p:sp>
      <p:pic>
        <p:nvPicPr>
          <p:cNvPr id="198" name="Google Shape;198;p32"/>
          <p:cNvPicPr preferRelativeResize="0"/>
          <p:nvPr/>
        </p:nvPicPr>
        <p:blipFill>
          <a:blip r:embed="rId4">
            <a:alphaModFix/>
          </a:blip>
          <a:stretch>
            <a:fillRect/>
          </a:stretch>
        </p:blipFill>
        <p:spPr>
          <a:xfrm>
            <a:off x="523050" y="681925"/>
            <a:ext cx="4809549" cy="351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Purpose</a:t>
            </a:r>
            <a:endParaRPr/>
          </a:p>
          <a:p>
            <a:pPr indent="0" lvl="0" marL="0" rtl="0" algn="l">
              <a:spcBef>
                <a:spcPts val="1600"/>
              </a:spcBef>
              <a:spcAft>
                <a:spcPts val="1600"/>
              </a:spcAft>
              <a:buNone/>
            </a:pPr>
            <a:r>
              <a:t/>
            </a:r>
            <a:endParaRPr/>
          </a:p>
        </p:txBody>
      </p:sp>
      <p:sp>
        <p:nvSpPr>
          <p:cNvPr id="204" name="Google Shape;204;p33"/>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Loans taken for Debt </a:t>
            </a:r>
            <a:r>
              <a:rPr lang="en"/>
              <a:t>consolidation</a:t>
            </a:r>
            <a:r>
              <a:rPr lang="en"/>
              <a:t>, have high number of defaulters</a:t>
            </a:r>
            <a:endParaRPr/>
          </a:p>
        </p:txBody>
      </p:sp>
      <p:pic>
        <p:nvPicPr>
          <p:cNvPr id="205" name="Google Shape;205;p33"/>
          <p:cNvPicPr preferRelativeResize="0"/>
          <p:nvPr/>
        </p:nvPicPr>
        <p:blipFill>
          <a:blip r:embed="rId3">
            <a:alphaModFix/>
          </a:blip>
          <a:stretch>
            <a:fillRect/>
          </a:stretch>
        </p:blipFill>
        <p:spPr>
          <a:xfrm>
            <a:off x="454975" y="659225"/>
            <a:ext cx="3916999" cy="352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state</a:t>
            </a:r>
            <a:endParaRPr/>
          </a:p>
          <a:p>
            <a:pPr indent="0" lvl="0" marL="0" rtl="0" algn="l">
              <a:spcBef>
                <a:spcPts val="1600"/>
              </a:spcBef>
              <a:spcAft>
                <a:spcPts val="1600"/>
              </a:spcAft>
              <a:buNone/>
            </a:pPr>
            <a:r>
              <a:t/>
            </a:r>
            <a:endParaRPr/>
          </a:p>
        </p:txBody>
      </p:sp>
      <p:sp>
        <p:nvSpPr>
          <p:cNvPr id="211" name="Google Shape;211;p34"/>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States of CA, FL and NY seem to have greater than 3000 defaulters</a:t>
            </a:r>
            <a:endParaRPr/>
          </a:p>
        </p:txBody>
      </p:sp>
      <p:pic>
        <p:nvPicPr>
          <p:cNvPr id="212" name="Google Shape;212;p34"/>
          <p:cNvPicPr preferRelativeResize="0"/>
          <p:nvPr/>
        </p:nvPicPr>
        <p:blipFill>
          <a:blip r:embed="rId3">
            <a:alphaModFix/>
          </a:blip>
          <a:stretch>
            <a:fillRect/>
          </a:stretch>
        </p:blipFill>
        <p:spPr>
          <a:xfrm>
            <a:off x="402025" y="666800"/>
            <a:ext cx="8363511" cy="361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DTI</a:t>
            </a:r>
            <a:endParaRPr/>
          </a:p>
          <a:p>
            <a:pPr indent="0" lvl="0" marL="0" rtl="0" algn="l">
              <a:spcBef>
                <a:spcPts val="1600"/>
              </a:spcBef>
              <a:spcAft>
                <a:spcPts val="1600"/>
              </a:spcAft>
              <a:buNone/>
            </a:pPr>
            <a:r>
              <a:t/>
            </a:r>
            <a:endParaRPr/>
          </a:p>
        </p:txBody>
      </p:sp>
      <p:sp>
        <p:nvSpPr>
          <p:cNvPr id="218" name="Google Shape;218;p35"/>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DTI range of 12-18 have high probability of defaulters</a:t>
            </a:r>
            <a:endParaRPr/>
          </a:p>
        </p:txBody>
      </p:sp>
      <p:pic>
        <p:nvPicPr>
          <p:cNvPr id="219" name="Google Shape;219;p35"/>
          <p:cNvPicPr preferRelativeResize="0"/>
          <p:nvPr/>
        </p:nvPicPr>
        <p:blipFill>
          <a:blip r:embed="rId3">
            <a:alphaModFix/>
          </a:blip>
          <a:stretch>
            <a:fillRect/>
          </a:stretch>
        </p:blipFill>
        <p:spPr>
          <a:xfrm>
            <a:off x="538175" y="689475"/>
            <a:ext cx="4780366" cy="3590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public records</a:t>
            </a:r>
            <a:endParaRPr/>
          </a:p>
          <a:p>
            <a:pPr indent="0" lvl="0" marL="0" rtl="0" algn="l">
              <a:spcBef>
                <a:spcPts val="1600"/>
              </a:spcBef>
              <a:spcAft>
                <a:spcPts val="1600"/>
              </a:spcAft>
              <a:buNone/>
            </a:pPr>
            <a:r>
              <a:t/>
            </a:r>
            <a:endParaRPr/>
          </a:p>
        </p:txBody>
      </p:sp>
      <p:sp>
        <p:nvSpPr>
          <p:cNvPr id="225" name="Google Shape;225;p36"/>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see that banks issue a lot of loans to people with 0 public records</a:t>
            </a:r>
            <a:endParaRPr/>
          </a:p>
        </p:txBody>
      </p:sp>
      <p:pic>
        <p:nvPicPr>
          <p:cNvPr id="226" name="Google Shape;226;p36"/>
          <p:cNvPicPr preferRelativeResize="0"/>
          <p:nvPr/>
        </p:nvPicPr>
        <p:blipFill>
          <a:blip r:embed="rId3">
            <a:alphaModFix/>
          </a:blip>
          <a:stretch>
            <a:fillRect/>
          </a:stretch>
        </p:blipFill>
        <p:spPr>
          <a:xfrm>
            <a:off x="454975" y="727300"/>
            <a:ext cx="5143421" cy="35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Defaulters with respect to open account groups</a:t>
            </a:r>
            <a:endParaRPr/>
          </a:p>
          <a:p>
            <a:pPr indent="0" lvl="0" marL="0" rtl="0" algn="l">
              <a:spcBef>
                <a:spcPts val="1600"/>
              </a:spcBef>
              <a:spcAft>
                <a:spcPts val="1600"/>
              </a:spcAft>
              <a:buNone/>
            </a:pPr>
            <a:r>
              <a:t/>
            </a:r>
            <a:endParaRPr/>
          </a:p>
        </p:txBody>
      </p:sp>
      <p:sp>
        <p:nvSpPr>
          <p:cNvPr id="232" name="Google Shape;232;p37"/>
          <p:cNvSpPr txBox="1"/>
          <p:nvPr>
            <p:ph idx="4294967295" type="body"/>
          </p:nvPr>
        </p:nvSpPr>
        <p:spPr>
          <a:xfrm>
            <a:off x="258750" y="427990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see that banks issue a lot of loans to people with 2-10 open credit line,</a:t>
            </a:r>
            <a:endParaRPr/>
          </a:p>
        </p:txBody>
      </p:sp>
      <p:pic>
        <p:nvPicPr>
          <p:cNvPr id="233" name="Google Shape;233;p37"/>
          <p:cNvPicPr preferRelativeResize="0"/>
          <p:nvPr/>
        </p:nvPicPr>
        <p:blipFill>
          <a:blip r:embed="rId3">
            <a:alphaModFix/>
          </a:blip>
          <a:stretch>
            <a:fillRect/>
          </a:stretch>
        </p:blipFill>
        <p:spPr>
          <a:xfrm>
            <a:off x="523025" y="712200"/>
            <a:ext cx="4635312" cy="356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Observations</a:t>
            </a:r>
            <a:endParaRPr/>
          </a:p>
        </p:txBody>
      </p:sp>
      <p:sp>
        <p:nvSpPr>
          <p:cNvPr id="239" name="Google Shape;239;p38"/>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Defaulting Indicator </a:t>
            </a:r>
            <a:r>
              <a:rPr lang="en">
                <a:solidFill>
                  <a:schemeClr val="lt1"/>
                </a:solidFill>
              </a:rPr>
              <a:t>1</a:t>
            </a:r>
            <a:endParaRPr>
              <a:solidFill>
                <a:schemeClr val="lt1"/>
              </a:solidFill>
            </a:endParaRPr>
          </a:p>
        </p:txBody>
      </p:sp>
      <p:sp>
        <p:nvSpPr>
          <p:cNvPr id="240" name="Google Shape;240;p38"/>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DTI range of 12-18 have high probability of defaulters</a:t>
            </a:r>
            <a:endParaRPr>
              <a:solidFill>
                <a:schemeClr val="lt1"/>
              </a:solidFill>
            </a:endParaRPr>
          </a:p>
        </p:txBody>
      </p:sp>
      <p:sp>
        <p:nvSpPr>
          <p:cNvPr id="241" name="Google Shape;241;p38"/>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Defaulting Indicator </a:t>
            </a:r>
            <a:r>
              <a:rPr lang="en">
                <a:solidFill>
                  <a:schemeClr val="lt1"/>
                </a:solidFill>
              </a:rPr>
              <a:t>2</a:t>
            </a:r>
            <a:endParaRPr>
              <a:solidFill>
                <a:schemeClr val="lt1"/>
              </a:solidFill>
            </a:endParaRPr>
          </a:p>
        </p:txBody>
      </p:sp>
      <p:sp>
        <p:nvSpPr>
          <p:cNvPr id="242" name="Google Shape;242;p38"/>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rPr lang="en">
                <a:solidFill>
                  <a:schemeClr val="lt1"/>
                </a:solidFill>
              </a:rPr>
              <a:t>Defaulting Indicator 3</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p:txBody>
      </p:sp>
      <p:sp>
        <p:nvSpPr>
          <p:cNvPr id="243" name="Google Shape;243;p38"/>
          <p:cNvSpPr/>
          <p:nvPr/>
        </p:nvSpPr>
        <p:spPr>
          <a:xfrm>
            <a:off x="539675" y="1060275"/>
            <a:ext cx="8179500" cy="392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txBox="1"/>
          <p:nvPr>
            <p:ph idx="4294967295" type="body"/>
          </p:nvPr>
        </p:nvSpPr>
        <p:spPr>
          <a:xfrm>
            <a:off x="539675" y="1105400"/>
            <a:ext cx="8108100" cy="38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Default Indicators identified from </a:t>
            </a:r>
            <a:r>
              <a:rPr lang="en" sz="1500">
                <a:solidFill>
                  <a:schemeClr val="lt1"/>
                </a:solidFill>
              </a:rPr>
              <a:t>un</a:t>
            </a:r>
            <a:r>
              <a:rPr lang="en" sz="1500">
                <a:solidFill>
                  <a:schemeClr val="lt1"/>
                </a:solidFill>
              </a:rPr>
              <a:t>ivariate Analysis :</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Loan_amount</a:t>
            </a:r>
            <a:r>
              <a:rPr lang="en" sz="1500">
                <a:solidFill>
                  <a:schemeClr val="lt1"/>
                </a:solidFill>
              </a:rPr>
              <a:t> - 3-9K loan has highest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Term </a:t>
            </a:r>
            <a:r>
              <a:rPr lang="en" sz="1500">
                <a:solidFill>
                  <a:schemeClr val="lt1"/>
                </a:solidFill>
              </a:rPr>
              <a:t> - Customers having 36 months have highest number of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Home Ownership </a:t>
            </a:r>
            <a:r>
              <a:rPr lang="en" sz="1500">
                <a:solidFill>
                  <a:schemeClr val="lt1"/>
                </a:solidFill>
              </a:rPr>
              <a:t>- mortgage and rent are the highest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Annual income</a:t>
            </a:r>
            <a:r>
              <a:rPr lang="en" sz="1500">
                <a:solidFill>
                  <a:schemeClr val="lt1"/>
                </a:solidFill>
              </a:rPr>
              <a:t> - 30-60k annual income range has high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Grade</a:t>
            </a:r>
            <a:r>
              <a:rPr lang="en" sz="1500">
                <a:solidFill>
                  <a:schemeClr val="lt1"/>
                </a:solidFill>
              </a:rPr>
              <a:t> - Grade A, B and C have high number of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Verification status</a:t>
            </a:r>
            <a:r>
              <a:rPr lang="en" sz="1500">
                <a:solidFill>
                  <a:schemeClr val="lt1"/>
                </a:solidFill>
              </a:rPr>
              <a:t> - Not verified customers had highest number of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Month </a:t>
            </a:r>
            <a:r>
              <a:rPr lang="en" sz="1500">
                <a:solidFill>
                  <a:schemeClr val="lt1"/>
                </a:solidFill>
              </a:rPr>
              <a:t>- seen a trend where customers taking loans on December defaults more</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Interest rate</a:t>
            </a:r>
            <a:r>
              <a:rPr lang="en" sz="1500">
                <a:solidFill>
                  <a:schemeClr val="lt1"/>
                </a:solidFill>
              </a:rPr>
              <a:t> - Interest rate category of 10-15% have high chance of defaulting</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Employment Length</a:t>
            </a:r>
            <a:r>
              <a:rPr lang="en" sz="1500">
                <a:solidFill>
                  <a:schemeClr val="lt1"/>
                </a:solidFill>
              </a:rPr>
              <a:t> - Customers with 10 years of experience tend to default more</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Purpose </a:t>
            </a:r>
            <a:r>
              <a:rPr lang="en" sz="1500">
                <a:solidFill>
                  <a:schemeClr val="lt1"/>
                </a:solidFill>
              </a:rPr>
              <a:t>- Loans taken for Debt consolidation, have high number of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DTI </a:t>
            </a:r>
            <a:r>
              <a:rPr lang="en" sz="1500">
                <a:solidFill>
                  <a:schemeClr val="lt1"/>
                </a:solidFill>
              </a:rPr>
              <a:t>- DTI range of 12-18 have high probability of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Address State</a:t>
            </a:r>
            <a:r>
              <a:rPr lang="en" sz="1500">
                <a:solidFill>
                  <a:schemeClr val="lt1"/>
                </a:solidFill>
              </a:rPr>
              <a:t> - States of CA, FL and NY seem to have greater than 3000 defaulters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Public records</a:t>
            </a:r>
            <a:r>
              <a:rPr lang="en" sz="1500">
                <a:solidFill>
                  <a:schemeClr val="lt1"/>
                </a:solidFill>
              </a:rPr>
              <a:t> - banks issue a lot of loans to people with 0 public records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Open account groups</a:t>
            </a:r>
            <a:r>
              <a:rPr lang="en" sz="1500">
                <a:solidFill>
                  <a:schemeClr val="lt1"/>
                </a:solidFill>
              </a:rPr>
              <a:t> - banks issue a lot of loans to people with 2-10 open credit line</a:t>
            </a:r>
            <a:endParaRPr sz="1500">
              <a:solidFill>
                <a:schemeClr val="lt1"/>
              </a:solidFill>
            </a:endParaRPr>
          </a:p>
          <a:p>
            <a:pPr indent="0" lvl="0" marL="457200" rtl="0" algn="l">
              <a:lnSpc>
                <a:spcPct val="100000"/>
              </a:lnSpc>
              <a:spcBef>
                <a:spcPts val="0"/>
              </a:spcBef>
              <a:spcAft>
                <a:spcPts val="0"/>
              </a:spcAft>
              <a:buNone/>
            </a:pPr>
            <a:r>
              <a:rPr lang="en" sz="1500">
                <a:solidFill>
                  <a:schemeClr val="lt1"/>
                </a:solidFill>
              </a:rPr>
              <a:t> </a:t>
            </a:r>
            <a:endParaRPr sz="15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Bivariate Analysis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idx="4294967295" type="body"/>
          </p:nvPr>
        </p:nvSpPr>
        <p:spPr>
          <a:xfrm>
            <a:off x="311700" y="39546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a high </a:t>
            </a:r>
            <a:r>
              <a:rPr lang="en"/>
              <a:t>likelihood</a:t>
            </a:r>
            <a:r>
              <a:rPr lang="en"/>
              <a:t> that if the loan amount is high the probability of defaulting is high </a:t>
            </a:r>
            <a:r>
              <a:rPr lang="en"/>
              <a:t>for</a:t>
            </a:r>
            <a:r>
              <a:rPr lang="en"/>
              <a:t> term of 60 months</a:t>
            </a:r>
            <a:endParaRPr/>
          </a:p>
        </p:txBody>
      </p:sp>
      <p:pic>
        <p:nvPicPr>
          <p:cNvPr id="255" name="Google Shape;255;p40"/>
          <p:cNvPicPr preferRelativeResize="0"/>
          <p:nvPr/>
        </p:nvPicPr>
        <p:blipFill>
          <a:blip r:embed="rId3">
            <a:alphaModFix/>
          </a:blip>
          <a:stretch>
            <a:fillRect/>
          </a:stretch>
        </p:blipFill>
        <p:spPr>
          <a:xfrm>
            <a:off x="636500" y="1082825"/>
            <a:ext cx="3748559" cy="2522775"/>
          </a:xfrm>
          <a:prstGeom prst="rect">
            <a:avLst/>
          </a:prstGeom>
          <a:noFill/>
          <a:ln>
            <a:noFill/>
          </a:ln>
        </p:spPr>
      </p:pic>
      <p:pic>
        <p:nvPicPr>
          <p:cNvPr id="256" name="Google Shape;256;p40"/>
          <p:cNvPicPr preferRelativeResize="0"/>
          <p:nvPr/>
        </p:nvPicPr>
        <p:blipFill>
          <a:blip r:embed="rId4">
            <a:alphaModFix/>
          </a:blip>
          <a:stretch>
            <a:fillRect/>
          </a:stretch>
        </p:blipFill>
        <p:spPr>
          <a:xfrm>
            <a:off x="4713250" y="1082825"/>
            <a:ext cx="3661308" cy="2522775"/>
          </a:xfrm>
          <a:prstGeom prst="rect">
            <a:avLst/>
          </a:prstGeom>
          <a:noFill/>
          <a:ln>
            <a:noFill/>
          </a:ln>
        </p:spPr>
      </p:pic>
      <p:sp>
        <p:nvSpPr>
          <p:cNvPr id="257" name="Google Shape;257;p40"/>
          <p:cNvSpPr txBox="1"/>
          <p:nvPr>
            <p:ph idx="4294967295" type="body"/>
          </p:nvPr>
        </p:nvSpPr>
        <p:spPr>
          <a:xfrm>
            <a:off x="4833375" y="582250"/>
            <a:ext cx="35007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 status vs funded amount</a:t>
            </a:r>
            <a:endParaRPr/>
          </a:p>
        </p:txBody>
      </p:sp>
      <p:sp>
        <p:nvSpPr>
          <p:cNvPr id="258" name="Google Shape;258;p40"/>
          <p:cNvSpPr txBox="1"/>
          <p:nvPr>
            <p:ph idx="4294967295" type="body"/>
          </p:nvPr>
        </p:nvSpPr>
        <p:spPr>
          <a:xfrm>
            <a:off x="760425" y="582250"/>
            <a:ext cx="35007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 status vs loan amount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grade</a:t>
            </a:r>
            <a:endParaRPr/>
          </a:p>
        </p:txBody>
      </p:sp>
      <p:sp>
        <p:nvSpPr>
          <p:cNvPr id="264" name="Google Shape;264;p41"/>
          <p:cNvSpPr txBox="1"/>
          <p:nvPr>
            <p:ph idx="4294967295" type="body"/>
          </p:nvPr>
        </p:nvSpPr>
        <p:spPr>
          <a:xfrm>
            <a:off x="311700" y="4393350"/>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Loans with grade E,F,G seem to have high probability of defaulters.</a:t>
            </a:r>
            <a:endParaRPr/>
          </a:p>
        </p:txBody>
      </p:sp>
      <p:pic>
        <p:nvPicPr>
          <p:cNvPr id="265" name="Google Shape;265;p41"/>
          <p:cNvPicPr preferRelativeResize="0"/>
          <p:nvPr/>
        </p:nvPicPr>
        <p:blipFill>
          <a:blip r:embed="rId3">
            <a:alphaModFix/>
          </a:blip>
          <a:stretch>
            <a:fillRect/>
          </a:stretch>
        </p:blipFill>
        <p:spPr>
          <a:xfrm>
            <a:off x="454975" y="606300"/>
            <a:ext cx="5274555" cy="3787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Cleaning Data</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Extract Data from csv</a:t>
            </a:r>
            <a:endParaRPr sz="1600"/>
          </a:p>
          <a:p>
            <a:pPr indent="-330200" lvl="0" marL="457200" rtl="0" algn="l">
              <a:spcBef>
                <a:spcPts val="0"/>
              </a:spcBef>
              <a:spcAft>
                <a:spcPts val="0"/>
              </a:spcAft>
              <a:buSzPts val="1600"/>
              <a:buChar char="●"/>
            </a:pPr>
            <a:r>
              <a:rPr lang="en" sz="1600"/>
              <a:t>Identify and clean Null / NaN values</a:t>
            </a:r>
            <a:endParaRPr sz="1600"/>
          </a:p>
          <a:p>
            <a:pPr indent="-330200" lvl="0" marL="457200" rtl="0" algn="l">
              <a:spcBef>
                <a:spcPts val="0"/>
              </a:spcBef>
              <a:spcAft>
                <a:spcPts val="0"/>
              </a:spcAft>
              <a:buSzPts val="1600"/>
              <a:buChar char="●"/>
            </a:pPr>
            <a:r>
              <a:rPr lang="en" sz="1600"/>
              <a:t>Remove Columns to analysis</a:t>
            </a:r>
            <a:endParaRPr sz="1600"/>
          </a:p>
          <a:p>
            <a:pPr indent="-330200" lvl="0" marL="457200" rtl="0" algn="l">
              <a:spcBef>
                <a:spcPts val="0"/>
              </a:spcBef>
              <a:spcAft>
                <a:spcPts val="0"/>
              </a:spcAft>
              <a:buSzPts val="1600"/>
              <a:buChar char="●"/>
            </a:pPr>
            <a:r>
              <a:rPr lang="en" sz="1600"/>
              <a:t>Format Data </a:t>
            </a:r>
            <a:endParaRPr sz="1600"/>
          </a:p>
          <a:p>
            <a:pPr indent="-330200" lvl="0" marL="457200" rtl="0" algn="l">
              <a:spcBef>
                <a:spcPts val="0"/>
              </a:spcBef>
              <a:spcAft>
                <a:spcPts val="0"/>
              </a:spcAft>
              <a:buSzPts val="1600"/>
              <a:buChar char="●"/>
            </a:pPr>
            <a:r>
              <a:rPr lang="en" sz="1600"/>
              <a:t>Obtained </a:t>
            </a:r>
            <a:r>
              <a:rPr lang="en" sz="1600"/>
              <a:t>Derived</a:t>
            </a:r>
            <a:r>
              <a:rPr lang="en" sz="1600"/>
              <a:t> Data</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Analysing Data</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have taken multiple approaches to analyse the data	</a:t>
            </a:r>
            <a:endParaRPr sz="1600"/>
          </a:p>
          <a:p>
            <a:pPr indent="-330200" lvl="0" marL="457200" rtl="0" algn="l">
              <a:spcBef>
                <a:spcPts val="1600"/>
              </a:spcBef>
              <a:spcAft>
                <a:spcPts val="0"/>
              </a:spcAft>
              <a:buSzPts val="1600"/>
              <a:buChar char="●"/>
            </a:pPr>
            <a:r>
              <a:rPr lang="en" sz="1600"/>
              <a:t>Identify </a:t>
            </a:r>
            <a:r>
              <a:rPr lang="en" sz="1600"/>
              <a:t>relevant</a:t>
            </a:r>
            <a:r>
              <a:rPr lang="en" sz="1600"/>
              <a:t> columns</a:t>
            </a:r>
            <a:endParaRPr sz="1600"/>
          </a:p>
          <a:p>
            <a:pPr indent="-330200" lvl="0" marL="457200" rtl="0" algn="l">
              <a:spcBef>
                <a:spcPts val="0"/>
              </a:spcBef>
              <a:spcAft>
                <a:spcPts val="0"/>
              </a:spcAft>
              <a:buSzPts val="1600"/>
              <a:buChar char="●"/>
            </a:pPr>
            <a:r>
              <a:rPr lang="en" sz="1600"/>
              <a:t>Univariate analysis</a:t>
            </a:r>
            <a:endParaRPr sz="1600"/>
          </a:p>
          <a:p>
            <a:pPr indent="-330200" lvl="0" marL="457200" rtl="0" algn="l">
              <a:spcBef>
                <a:spcPts val="0"/>
              </a:spcBef>
              <a:spcAft>
                <a:spcPts val="0"/>
              </a:spcAft>
              <a:buSzPts val="1600"/>
              <a:buChar char="●"/>
            </a:pPr>
            <a:r>
              <a:rPr lang="en" sz="1600"/>
              <a:t>Bivariate Analysis</a:t>
            </a:r>
            <a:endParaRPr sz="1600"/>
          </a:p>
          <a:p>
            <a:pPr indent="-330200" lvl="0" marL="457200" rtl="0" algn="l">
              <a:spcBef>
                <a:spcPts val="0"/>
              </a:spcBef>
              <a:spcAft>
                <a:spcPts val="0"/>
              </a:spcAft>
              <a:buSzPts val="1600"/>
              <a:buChar char="●"/>
            </a:pPr>
            <a:r>
              <a:rPr lang="en" sz="1600"/>
              <a:t>Plotted </a:t>
            </a:r>
            <a:r>
              <a:rPr lang="en" sz="1600"/>
              <a:t>relevant</a:t>
            </a:r>
            <a:r>
              <a:rPr lang="en" sz="1600"/>
              <a:t> charts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Drawing Conclusions</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Conclusions were drawn by comparing </a:t>
            </a:r>
            <a:r>
              <a:rPr lang="en" sz="1600"/>
              <a:t>relevant</a:t>
            </a:r>
            <a:r>
              <a:rPr lang="en" sz="1600"/>
              <a:t> consumer attributes identified and loan attributes, plotting </a:t>
            </a:r>
            <a:r>
              <a:rPr lang="en" sz="1600"/>
              <a:t>relevant</a:t>
            </a:r>
            <a:r>
              <a:rPr lang="en" sz="1600"/>
              <a:t> charts and cross checking observations.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 amount vs employment length</a:t>
            </a:r>
            <a:endParaRPr/>
          </a:p>
        </p:txBody>
      </p:sp>
      <p:sp>
        <p:nvSpPr>
          <p:cNvPr id="271" name="Google Shape;271;p42"/>
          <p:cNvSpPr txBox="1"/>
          <p:nvPr>
            <p:ph idx="4294967295" type="body"/>
          </p:nvPr>
        </p:nvSpPr>
        <p:spPr>
          <a:xfrm>
            <a:off x="454975" y="42572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see that people with higher experience are sanctioned higher loan amount and there is a higher probability of them not paying it back</a:t>
            </a:r>
            <a:endParaRPr/>
          </a:p>
        </p:txBody>
      </p:sp>
      <p:pic>
        <p:nvPicPr>
          <p:cNvPr id="272" name="Google Shape;272;p42"/>
          <p:cNvPicPr preferRelativeResize="0"/>
          <p:nvPr/>
        </p:nvPicPr>
        <p:blipFill>
          <a:blip r:embed="rId3">
            <a:alphaModFix/>
          </a:blip>
          <a:stretch>
            <a:fillRect/>
          </a:stretch>
        </p:blipFill>
        <p:spPr>
          <a:xfrm>
            <a:off x="523025" y="689500"/>
            <a:ext cx="5146772" cy="3567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ownership vs Annual income category pt.1</a:t>
            </a:r>
            <a:endParaRPr/>
          </a:p>
          <a:p>
            <a:pPr indent="0" lvl="0" marL="0" rtl="0" algn="l">
              <a:spcBef>
                <a:spcPts val="1600"/>
              </a:spcBef>
              <a:spcAft>
                <a:spcPts val="1600"/>
              </a:spcAft>
              <a:buNone/>
            </a:pPr>
            <a:r>
              <a:t/>
            </a:r>
            <a:endParaRPr/>
          </a:p>
        </p:txBody>
      </p:sp>
      <p:pic>
        <p:nvPicPr>
          <p:cNvPr id="278" name="Google Shape;278;p43"/>
          <p:cNvPicPr preferRelativeResize="0"/>
          <p:nvPr/>
        </p:nvPicPr>
        <p:blipFill>
          <a:blip r:embed="rId3">
            <a:alphaModFix/>
          </a:blip>
          <a:stretch>
            <a:fillRect/>
          </a:stretch>
        </p:blipFill>
        <p:spPr>
          <a:xfrm>
            <a:off x="451700" y="916375"/>
            <a:ext cx="8240600" cy="2956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Home ownership vs Annual income category pt.2</a:t>
            </a:r>
            <a:endParaRPr/>
          </a:p>
        </p:txBody>
      </p:sp>
      <p:pic>
        <p:nvPicPr>
          <p:cNvPr id="284" name="Google Shape;284;p44"/>
          <p:cNvPicPr preferRelativeResize="0"/>
          <p:nvPr/>
        </p:nvPicPr>
        <p:blipFill>
          <a:blip r:embed="rId3">
            <a:alphaModFix/>
          </a:blip>
          <a:stretch>
            <a:fillRect/>
          </a:stretch>
        </p:blipFill>
        <p:spPr>
          <a:xfrm>
            <a:off x="454975" y="1067700"/>
            <a:ext cx="3929796" cy="3386375"/>
          </a:xfrm>
          <a:prstGeom prst="rect">
            <a:avLst/>
          </a:prstGeom>
          <a:noFill/>
          <a:ln>
            <a:noFill/>
          </a:ln>
        </p:spPr>
      </p:pic>
      <p:sp>
        <p:nvSpPr>
          <p:cNvPr id="285" name="Google Shape;285;p44"/>
          <p:cNvSpPr txBox="1"/>
          <p:nvPr>
            <p:ph idx="4294967295" type="body"/>
          </p:nvPr>
        </p:nvSpPr>
        <p:spPr>
          <a:xfrm>
            <a:off x="4485775" y="1067700"/>
            <a:ext cx="4303500" cy="320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Customers with home ownership as mortgage are defaulting more even if </a:t>
            </a:r>
            <a:r>
              <a:rPr lang="en"/>
              <a:t>their</a:t>
            </a:r>
            <a:r>
              <a:rPr lang="en"/>
              <a:t> annual income is high</a:t>
            </a:r>
            <a:endParaRPr/>
          </a:p>
          <a:p>
            <a:pPr indent="-342900" lvl="0" marL="457200" rtl="0" algn="l">
              <a:spcBef>
                <a:spcPts val="0"/>
              </a:spcBef>
              <a:spcAft>
                <a:spcPts val="0"/>
              </a:spcAft>
              <a:buSzPts val="1800"/>
              <a:buChar char="●"/>
            </a:pPr>
            <a:r>
              <a:rPr lang="en"/>
              <a:t>Annual income category of customers with mortgage and rent have high number of defaulters is 30k-60k range.</a:t>
            </a:r>
            <a:endParaRPr/>
          </a:p>
          <a:p>
            <a:pPr indent="0" lvl="0" marL="0" rtl="0" algn="l">
              <a:spcBef>
                <a:spcPts val="1600"/>
              </a:spcBef>
              <a:spcAft>
                <a:spcPts val="1600"/>
              </a:spcAft>
              <a:buNone/>
            </a:pPr>
            <a:r>
              <a:rPr lang="en"/>
              <a:t>Default Indicator : Home ownership type as Mortgage and Rent with Annual income range of 30k-60k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Defaulters with respect to Purpose and annual income</a:t>
            </a:r>
            <a:endParaRPr/>
          </a:p>
        </p:txBody>
      </p:sp>
      <p:sp>
        <p:nvSpPr>
          <p:cNvPr id="291" name="Google Shape;291;p45"/>
          <p:cNvSpPr txBox="1"/>
          <p:nvPr>
            <p:ph idx="4294967295" type="body"/>
          </p:nvPr>
        </p:nvSpPr>
        <p:spPr>
          <a:xfrm>
            <a:off x="454975" y="42572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a:t>
            </a:r>
            <a:r>
              <a:rPr lang="en"/>
              <a:t> Indicator :Customer with annual income close to 80k and provide loan purpose as home </a:t>
            </a:r>
            <a:r>
              <a:rPr lang="en"/>
              <a:t>improvement</a:t>
            </a:r>
            <a:endParaRPr/>
          </a:p>
        </p:txBody>
      </p:sp>
      <p:pic>
        <p:nvPicPr>
          <p:cNvPr id="292" name="Google Shape;292;p45"/>
          <p:cNvPicPr preferRelativeResize="0"/>
          <p:nvPr/>
        </p:nvPicPr>
        <p:blipFill>
          <a:blip r:embed="rId3">
            <a:alphaModFix/>
          </a:blip>
          <a:stretch>
            <a:fillRect/>
          </a:stretch>
        </p:blipFill>
        <p:spPr>
          <a:xfrm>
            <a:off x="560850" y="712175"/>
            <a:ext cx="4045600" cy="3596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 amount Vs Annual Income Category</a:t>
            </a:r>
            <a:endParaRPr/>
          </a:p>
        </p:txBody>
      </p:sp>
      <p:sp>
        <p:nvSpPr>
          <p:cNvPr id="298" name="Google Shape;298;p46"/>
          <p:cNvSpPr txBox="1"/>
          <p:nvPr>
            <p:ph idx="4294967295" type="body"/>
          </p:nvPr>
        </p:nvSpPr>
        <p:spPr>
          <a:xfrm>
            <a:off x="454975" y="42572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 Indicator :</a:t>
            </a:r>
            <a:r>
              <a:rPr lang="en"/>
              <a:t> Loan amount higher than 15k and annual income range between 150k-300k</a:t>
            </a:r>
            <a:endParaRPr/>
          </a:p>
        </p:txBody>
      </p:sp>
      <p:pic>
        <p:nvPicPr>
          <p:cNvPr id="299" name="Google Shape;299;p46"/>
          <p:cNvPicPr preferRelativeResize="0"/>
          <p:nvPr/>
        </p:nvPicPr>
        <p:blipFill>
          <a:blip r:embed="rId3">
            <a:alphaModFix/>
          </a:blip>
          <a:stretch>
            <a:fillRect/>
          </a:stretch>
        </p:blipFill>
        <p:spPr>
          <a:xfrm>
            <a:off x="575975" y="628975"/>
            <a:ext cx="4582650" cy="3679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Loan amount category vs Interest rates</a:t>
            </a:r>
            <a:endParaRPr/>
          </a:p>
        </p:txBody>
      </p:sp>
      <p:sp>
        <p:nvSpPr>
          <p:cNvPr id="305" name="Google Shape;305;p47"/>
          <p:cNvSpPr txBox="1"/>
          <p:nvPr>
            <p:ph idx="4294967295" type="body"/>
          </p:nvPr>
        </p:nvSpPr>
        <p:spPr>
          <a:xfrm>
            <a:off x="454975" y="42572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 Indicator : </a:t>
            </a:r>
            <a:r>
              <a:rPr lang="en"/>
              <a:t>Customers with loan amount more than 30k with rate of interest between 16-19%</a:t>
            </a:r>
            <a:endParaRPr/>
          </a:p>
        </p:txBody>
      </p:sp>
      <p:pic>
        <p:nvPicPr>
          <p:cNvPr id="306" name="Google Shape;306;p47"/>
          <p:cNvPicPr preferRelativeResize="0"/>
          <p:nvPr/>
        </p:nvPicPr>
        <p:blipFill>
          <a:blip r:embed="rId3">
            <a:alphaModFix/>
          </a:blip>
          <a:stretch>
            <a:fillRect/>
          </a:stretch>
        </p:blipFill>
        <p:spPr>
          <a:xfrm>
            <a:off x="454975" y="1066525"/>
            <a:ext cx="3814674" cy="2534375"/>
          </a:xfrm>
          <a:prstGeom prst="rect">
            <a:avLst/>
          </a:prstGeom>
          <a:noFill/>
          <a:ln>
            <a:noFill/>
          </a:ln>
        </p:spPr>
      </p:pic>
      <p:pic>
        <p:nvPicPr>
          <p:cNvPr id="307" name="Google Shape;307;p47"/>
          <p:cNvPicPr preferRelativeResize="0"/>
          <p:nvPr/>
        </p:nvPicPr>
        <p:blipFill>
          <a:blip r:embed="rId4">
            <a:alphaModFix/>
          </a:blip>
          <a:stretch>
            <a:fillRect/>
          </a:stretch>
        </p:blipFill>
        <p:spPr>
          <a:xfrm>
            <a:off x="4571999" y="1100788"/>
            <a:ext cx="3490804" cy="250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Default rate wrt inq_last_6mths</a:t>
            </a:r>
            <a:endParaRPr/>
          </a:p>
        </p:txBody>
      </p:sp>
      <p:sp>
        <p:nvSpPr>
          <p:cNvPr id="313" name="Google Shape;313;p48"/>
          <p:cNvSpPr txBox="1"/>
          <p:nvPr>
            <p:ph idx="4294967295" type="body"/>
          </p:nvPr>
        </p:nvSpPr>
        <p:spPr>
          <a:xfrm>
            <a:off x="454975" y="42572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enquiries in last 6 months were 6 and more then the chance of defaulting is around 25% or more. Hence inq_last_6_months is good indicator for </a:t>
            </a:r>
            <a:r>
              <a:rPr lang="en"/>
              <a:t>defaulters</a:t>
            </a:r>
            <a:endParaRPr/>
          </a:p>
        </p:txBody>
      </p:sp>
      <p:pic>
        <p:nvPicPr>
          <p:cNvPr id="314" name="Google Shape;314;p48"/>
          <p:cNvPicPr preferRelativeResize="0"/>
          <p:nvPr/>
        </p:nvPicPr>
        <p:blipFill>
          <a:blip r:embed="rId3">
            <a:alphaModFix/>
          </a:blip>
          <a:stretch>
            <a:fillRect/>
          </a:stretch>
        </p:blipFill>
        <p:spPr>
          <a:xfrm>
            <a:off x="507900" y="1135775"/>
            <a:ext cx="8228474" cy="3017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Charged off loans</a:t>
            </a:r>
            <a:r>
              <a:rPr lang="en"/>
              <a:t> wrt inq_last_6mths</a:t>
            </a:r>
            <a:endParaRPr/>
          </a:p>
        </p:txBody>
      </p:sp>
      <p:pic>
        <p:nvPicPr>
          <p:cNvPr id="320" name="Google Shape;320;p49"/>
          <p:cNvPicPr preferRelativeResize="0"/>
          <p:nvPr/>
        </p:nvPicPr>
        <p:blipFill>
          <a:blip r:embed="rId3">
            <a:alphaModFix/>
          </a:blip>
          <a:stretch>
            <a:fillRect/>
          </a:stretch>
        </p:blipFill>
        <p:spPr>
          <a:xfrm>
            <a:off x="613825" y="1279475"/>
            <a:ext cx="3475749" cy="2500100"/>
          </a:xfrm>
          <a:prstGeom prst="rect">
            <a:avLst/>
          </a:prstGeom>
          <a:noFill/>
          <a:ln>
            <a:noFill/>
          </a:ln>
        </p:spPr>
      </p:pic>
      <p:sp>
        <p:nvSpPr>
          <p:cNvPr id="321" name="Google Shape;321;p49"/>
          <p:cNvSpPr txBox="1"/>
          <p:nvPr>
            <p:ph idx="4294967295" type="body"/>
          </p:nvPr>
        </p:nvSpPr>
        <p:spPr>
          <a:xfrm>
            <a:off x="4349300" y="1279475"/>
            <a:ext cx="4160100" cy="27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 </a:t>
            </a:r>
            <a:endParaRPr/>
          </a:p>
          <a:p>
            <a:pPr indent="0" lvl="0" marL="0" rtl="0" algn="l">
              <a:spcBef>
                <a:spcPts val="1600"/>
              </a:spcBef>
              <a:spcAft>
                <a:spcPts val="0"/>
              </a:spcAft>
              <a:buNone/>
            </a:pPr>
            <a:r>
              <a:rPr lang="en"/>
              <a:t>When enquiries in last 6 months were 6 and more then the chance of defaulting is around 25% or more. Hence inq_last_6_months is good indicator for defaulters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Default Indicator : inq_last_6_months greater or equal to 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Address state with Annual income category</a:t>
            </a:r>
            <a:endParaRPr/>
          </a:p>
        </p:txBody>
      </p:sp>
      <p:pic>
        <p:nvPicPr>
          <p:cNvPr id="327" name="Google Shape;327;p50"/>
          <p:cNvPicPr preferRelativeResize="0"/>
          <p:nvPr/>
        </p:nvPicPr>
        <p:blipFill>
          <a:blip r:embed="rId3">
            <a:alphaModFix/>
          </a:blip>
          <a:stretch>
            <a:fillRect/>
          </a:stretch>
        </p:blipFill>
        <p:spPr>
          <a:xfrm>
            <a:off x="454975" y="659225"/>
            <a:ext cx="8144034" cy="3598000"/>
          </a:xfrm>
          <a:prstGeom prst="rect">
            <a:avLst/>
          </a:prstGeom>
          <a:noFill/>
          <a:ln>
            <a:noFill/>
          </a:ln>
        </p:spPr>
      </p:pic>
      <p:sp>
        <p:nvSpPr>
          <p:cNvPr id="328" name="Google Shape;328;p50"/>
          <p:cNvSpPr txBox="1"/>
          <p:nvPr/>
        </p:nvSpPr>
        <p:spPr>
          <a:xfrm>
            <a:off x="314875" y="4257225"/>
            <a:ext cx="8660700" cy="68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sz="1500">
                <a:solidFill>
                  <a:schemeClr val="accent3"/>
                </a:solidFill>
                <a:latin typeface="Average"/>
                <a:ea typeface="Average"/>
                <a:cs typeface="Average"/>
                <a:sym typeface="Average"/>
              </a:rPr>
              <a:t>Bivariate analysis with annual_income_category show that 30k-60k is more in CA,FL and NA, which holds true wrt our previous analysis of defaulters in annual_income_category.</a:t>
            </a:r>
            <a:endParaRPr sz="1100">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Address state with Loan amount category</a:t>
            </a:r>
            <a:endParaRPr/>
          </a:p>
        </p:txBody>
      </p:sp>
      <p:pic>
        <p:nvPicPr>
          <p:cNvPr id="334" name="Google Shape;334;p51"/>
          <p:cNvPicPr preferRelativeResize="0"/>
          <p:nvPr/>
        </p:nvPicPr>
        <p:blipFill>
          <a:blip r:embed="rId3">
            <a:alphaModFix/>
          </a:blip>
          <a:stretch>
            <a:fillRect/>
          </a:stretch>
        </p:blipFill>
        <p:spPr>
          <a:xfrm>
            <a:off x="191050" y="813737"/>
            <a:ext cx="6190449" cy="2685225"/>
          </a:xfrm>
          <a:prstGeom prst="rect">
            <a:avLst/>
          </a:prstGeom>
          <a:noFill/>
          <a:ln>
            <a:noFill/>
          </a:ln>
        </p:spPr>
      </p:pic>
      <p:sp>
        <p:nvSpPr>
          <p:cNvPr id="335" name="Google Shape;335;p51"/>
          <p:cNvSpPr txBox="1"/>
          <p:nvPr/>
        </p:nvSpPr>
        <p:spPr>
          <a:xfrm>
            <a:off x="6421800" y="937925"/>
            <a:ext cx="26397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Bivariate analysis with loan_amount_category show that 6k-9k is more in CA,FL and NA, which holds true wrt our previous analysis of defaulters in loan_amount_category</a:t>
            </a:r>
            <a:endParaRPr>
              <a:latin typeface="Average"/>
              <a:ea typeface="Average"/>
              <a:cs typeface="Average"/>
              <a:sym typeface="Average"/>
            </a:endParaRPr>
          </a:p>
        </p:txBody>
      </p:sp>
      <p:sp>
        <p:nvSpPr>
          <p:cNvPr id="336" name="Google Shape;336;p51"/>
          <p:cNvSpPr txBox="1"/>
          <p:nvPr/>
        </p:nvSpPr>
        <p:spPr>
          <a:xfrm>
            <a:off x="325250" y="4069425"/>
            <a:ext cx="8259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accent3"/>
                </a:solidFill>
                <a:latin typeface="Average"/>
                <a:ea typeface="Average"/>
                <a:cs typeface="Average"/>
                <a:sym typeface="Average"/>
              </a:rPr>
              <a:t>Default indicators: Applicants from States of CA, FL and NY with annual income between 30k-90k and Loan amount between 6K - 9K</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Data Cleaning</a:t>
            </a:r>
            <a:r>
              <a:rPr b="1" lang="en" sz="4200"/>
              <a:t>: </a:t>
            </a:r>
            <a:endParaRPr b="1" sz="4200"/>
          </a:p>
          <a:p>
            <a:pPr indent="0" lvl="0" marL="0" rtl="0" algn="l">
              <a:spcBef>
                <a:spcPts val="0"/>
              </a:spcBef>
              <a:spcAft>
                <a:spcPts val="0"/>
              </a:spcAft>
              <a:buNone/>
            </a:pPr>
            <a:r>
              <a:rPr lang="en" sz="1900"/>
              <a:t>Multiple steps were taken to clean the data set obtained : </a:t>
            </a:r>
            <a:endParaRPr sz="1900"/>
          </a:p>
          <a:p>
            <a:pPr indent="0" lvl="0" marL="0" rtl="0" algn="l">
              <a:spcBef>
                <a:spcPts val="0"/>
              </a:spcBef>
              <a:spcAft>
                <a:spcPts val="0"/>
              </a:spcAft>
              <a:buNone/>
            </a:pPr>
            <a:r>
              <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Analysis of Installment category , loan status , loan </a:t>
            </a:r>
            <a:r>
              <a:rPr lang="en"/>
              <a:t>term</a:t>
            </a:r>
            <a:r>
              <a:rPr lang="en"/>
              <a:t> </a:t>
            </a:r>
            <a:endParaRPr/>
          </a:p>
        </p:txBody>
      </p:sp>
      <p:pic>
        <p:nvPicPr>
          <p:cNvPr id="342" name="Google Shape;342;p52"/>
          <p:cNvPicPr preferRelativeResize="0"/>
          <p:nvPr/>
        </p:nvPicPr>
        <p:blipFill>
          <a:blip r:embed="rId3">
            <a:alphaModFix/>
          </a:blip>
          <a:stretch>
            <a:fillRect/>
          </a:stretch>
        </p:blipFill>
        <p:spPr>
          <a:xfrm>
            <a:off x="197775" y="1060150"/>
            <a:ext cx="8501625" cy="3386375"/>
          </a:xfrm>
          <a:prstGeom prst="rect">
            <a:avLst/>
          </a:prstGeom>
          <a:noFill/>
          <a:ln>
            <a:noFill/>
          </a:ln>
        </p:spPr>
      </p:pic>
      <p:sp>
        <p:nvSpPr>
          <p:cNvPr id="343" name="Google Shape;343;p52"/>
          <p:cNvSpPr txBox="1"/>
          <p:nvPr/>
        </p:nvSpPr>
        <p:spPr>
          <a:xfrm>
            <a:off x="393325" y="4614025"/>
            <a:ext cx="8350500" cy="92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Default Indicator :  Loan term=60 months and installment range 1000-1200</a:t>
            </a:r>
            <a:endParaRPr sz="18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latin typeface="Average"/>
              <a:ea typeface="Average"/>
              <a:cs typeface="Average"/>
              <a:sym typeface="Averag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idx="4294967295" type="body"/>
          </p:nvPr>
        </p:nvSpPr>
        <p:spPr>
          <a:xfrm>
            <a:off x="454975" y="17912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DTI analysis</a:t>
            </a:r>
            <a:endParaRPr/>
          </a:p>
        </p:txBody>
      </p:sp>
      <p:sp>
        <p:nvSpPr>
          <p:cNvPr id="349" name="Google Shape;349;p53"/>
          <p:cNvSpPr txBox="1"/>
          <p:nvPr>
            <p:ph idx="4294967295" type="body"/>
          </p:nvPr>
        </p:nvSpPr>
        <p:spPr>
          <a:xfrm>
            <a:off x="379325" y="3514775"/>
            <a:ext cx="8520600" cy="12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Annual income between 30-60K and having DTI group between 12-18 have high defaulters</a:t>
            </a:r>
            <a:endParaRPr/>
          </a:p>
          <a:p>
            <a:pPr indent="0" lvl="0" marL="0" rtl="0" algn="l">
              <a:spcBef>
                <a:spcPts val="1600"/>
              </a:spcBef>
              <a:spcAft>
                <a:spcPts val="0"/>
              </a:spcAft>
              <a:buNone/>
            </a:pPr>
            <a:r>
              <a:rPr lang="en"/>
              <a:t> Default indicators : Purpose of debt consolidation and dti range of 12-18%</a:t>
            </a:r>
            <a:endParaRPr/>
          </a:p>
          <a:p>
            <a:pPr indent="0" lvl="0" marL="0" rtl="0" algn="l">
              <a:spcBef>
                <a:spcPts val="1600"/>
              </a:spcBef>
              <a:spcAft>
                <a:spcPts val="1600"/>
              </a:spcAft>
              <a:buNone/>
            </a:pPr>
            <a:r>
              <a:t/>
            </a:r>
            <a:endParaRPr/>
          </a:p>
        </p:txBody>
      </p:sp>
      <p:pic>
        <p:nvPicPr>
          <p:cNvPr id="350" name="Google Shape;350;p53"/>
          <p:cNvPicPr preferRelativeResize="0"/>
          <p:nvPr/>
        </p:nvPicPr>
        <p:blipFill>
          <a:blip r:embed="rId3">
            <a:alphaModFix/>
          </a:blip>
          <a:stretch>
            <a:fillRect/>
          </a:stretch>
        </p:blipFill>
        <p:spPr>
          <a:xfrm>
            <a:off x="185850" y="825300"/>
            <a:ext cx="4306400" cy="2531025"/>
          </a:xfrm>
          <a:prstGeom prst="rect">
            <a:avLst/>
          </a:prstGeom>
          <a:noFill/>
          <a:ln>
            <a:noFill/>
          </a:ln>
        </p:spPr>
      </p:pic>
      <p:pic>
        <p:nvPicPr>
          <p:cNvPr id="351" name="Google Shape;351;p53"/>
          <p:cNvPicPr preferRelativeResize="0"/>
          <p:nvPr/>
        </p:nvPicPr>
        <p:blipFill>
          <a:blip r:embed="rId4">
            <a:alphaModFix/>
          </a:blip>
          <a:stretch>
            <a:fillRect/>
          </a:stretch>
        </p:blipFill>
        <p:spPr>
          <a:xfrm>
            <a:off x="4669175" y="846925"/>
            <a:ext cx="4306399" cy="248778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t>
            </a:r>
            <a:r>
              <a:rPr lang="en"/>
              <a:t>variate </a:t>
            </a:r>
            <a:r>
              <a:rPr lang="en"/>
              <a:t>Observations</a:t>
            </a:r>
            <a:endParaRPr/>
          </a:p>
        </p:txBody>
      </p:sp>
      <p:sp>
        <p:nvSpPr>
          <p:cNvPr id="357" name="Google Shape;357;p54"/>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Defaulting Indicator 1</a:t>
            </a:r>
            <a:endParaRPr>
              <a:solidFill>
                <a:schemeClr val="lt1"/>
              </a:solidFill>
            </a:endParaRPr>
          </a:p>
        </p:txBody>
      </p:sp>
      <p:sp>
        <p:nvSpPr>
          <p:cNvPr id="358" name="Google Shape;358;p54"/>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DTI range of 12-18 have high probability of defaulters</a:t>
            </a:r>
            <a:endParaRPr>
              <a:solidFill>
                <a:schemeClr val="lt1"/>
              </a:solidFill>
            </a:endParaRPr>
          </a:p>
        </p:txBody>
      </p:sp>
      <p:sp>
        <p:nvSpPr>
          <p:cNvPr id="359" name="Google Shape;359;p54"/>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Defaulting Indicator 2</a:t>
            </a:r>
            <a:endParaRPr>
              <a:solidFill>
                <a:schemeClr val="lt1"/>
              </a:solidFill>
            </a:endParaRPr>
          </a:p>
        </p:txBody>
      </p:sp>
      <p:sp>
        <p:nvSpPr>
          <p:cNvPr id="360" name="Google Shape;360;p54"/>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rPr lang="en">
                <a:solidFill>
                  <a:schemeClr val="lt1"/>
                </a:solidFill>
              </a:rPr>
              <a:t>Defaulting Indicator 3</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p:txBody>
      </p:sp>
      <p:sp>
        <p:nvSpPr>
          <p:cNvPr id="361" name="Google Shape;361;p54"/>
          <p:cNvSpPr/>
          <p:nvPr/>
        </p:nvSpPr>
        <p:spPr>
          <a:xfrm>
            <a:off x="539675" y="1060275"/>
            <a:ext cx="8179500" cy="392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4"/>
          <p:cNvSpPr txBox="1"/>
          <p:nvPr>
            <p:ph idx="4294967295" type="body"/>
          </p:nvPr>
        </p:nvSpPr>
        <p:spPr>
          <a:xfrm>
            <a:off x="539675" y="1105400"/>
            <a:ext cx="8108100" cy="3835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Default Indicators identified from Bivariate Analysis :</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Funded Amount : </a:t>
            </a:r>
            <a:r>
              <a:rPr lang="en" sz="1500">
                <a:solidFill>
                  <a:schemeClr val="lt1"/>
                </a:solidFill>
              </a:rPr>
              <a:t>when the funded amount is more than 10k and the term is greater than 60 months</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Grade : </a:t>
            </a:r>
            <a:r>
              <a:rPr lang="en" sz="1500">
                <a:solidFill>
                  <a:schemeClr val="lt1"/>
                </a:solidFill>
              </a:rPr>
              <a:t>Plays a big factor, Loans with grade E,F,G are high risk</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Employment length : </a:t>
            </a:r>
            <a:r>
              <a:rPr lang="en" sz="1500">
                <a:solidFill>
                  <a:schemeClr val="lt1"/>
                </a:solidFill>
              </a:rPr>
              <a:t>when emp Length 10 years, loan amount granted 10k+</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 Home Ownership : </a:t>
            </a:r>
            <a:r>
              <a:rPr lang="en" sz="1500">
                <a:solidFill>
                  <a:schemeClr val="lt1"/>
                </a:solidFill>
              </a:rPr>
              <a:t>type as Mortgage and Rent with Annual income range of 30k-60k</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Purpose : </a:t>
            </a:r>
            <a:r>
              <a:rPr lang="en" sz="1500">
                <a:solidFill>
                  <a:schemeClr val="lt1"/>
                </a:solidFill>
              </a:rPr>
              <a:t>annual income close to 80k and provide loan purpose as home improvement</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Loan Amount &amp; Annual Income  : </a:t>
            </a:r>
            <a:r>
              <a:rPr lang="en" sz="1500">
                <a:solidFill>
                  <a:schemeClr val="lt1"/>
                </a:solidFill>
              </a:rPr>
              <a:t>Loan amount higher than 15k and annual income range between 150k-300k</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Interest Rate : </a:t>
            </a:r>
            <a:r>
              <a:rPr lang="en" sz="1500">
                <a:solidFill>
                  <a:schemeClr val="lt1"/>
                </a:solidFill>
              </a:rPr>
              <a:t>Loan amount more than 30k with rate of interest between 16-19%</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Inquiry for Loan :  </a:t>
            </a:r>
            <a:r>
              <a:rPr lang="en" sz="1500">
                <a:solidFill>
                  <a:schemeClr val="lt1"/>
                </a:solidFill>
              </a:rPr>
              <a:t>greater or equal to 6</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Address State :</a:t>
            </a:r>
            <a:r>
              <a:rPr lang="en" sz="1500">
                <a:solidFill>
                  <a:schemeClr val="lt1"/>
                </a:solidFill>
              </a:rPr>
              <a:t> Applicants from States of CA, FL and NY with annual income between 30k-90k and Loan amount between 6K - 9K</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Installments :</a:t>
            </a:r>
            <a:r>
              <a:rPr lang="en" sz="1500">
                <a:solidFill>
                  <a:schemeClr val="lt1"/>
                </a:solidFill>
              </a:rPr>
              <a:t> Loan term=60 months and installment range 1000-1200</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b="1" lang="en" sz="1500">
                <a:solidFill>
                  <a:schemeClr val="lt1"/>
                </a:solidFill>
              </a:rPr>
              <a:t>Ownership and DTI : </a:t>
            </a:r>
            <a:r>
              <a:rPr lang="en" sz="1500">
                <a:solidFill>
                  <a:schemeClr val="lt1"/>
                </a:solidFill>
              </a:rPr>
              <a:t>Installment category of 200-400 , home ownership type as rent and mortgage with dti range of 12-18%</a:t>
            </a:r>
            <a:endParaRPr sz="1500">
              <a:solidFill>
                <a:schemeClr val="lt1"/>
              </a:solidFill>
            </a:endParaRPr>
          </a:p>
          <a:p>
            <a:pPr indent="0" lvl="0" marL="457200" rtl="0" algn="l">
              <a:lnSpc>
                <a:spcPct val="100000"/>
              </a:lnSpc>
              <a:spcBef>
                <a:spcPts val="0"/>
              </a:spcBef>
              <a:spcAft>
                <a:spcPts val="0"/>
              </a:spcAft>
              <a:buNone/>
            </a:pPr>
            <a:r>
              <a:t/>
            </a:r>
            <a:endParaRPr sz="15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311700" y="4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8" name="Google Shape;368;p55"/>
          <p:cNvSpPr txBox="1"/>
          <p:nvPr>
            <p:ph idx="4294967295" type="body"/>
          </p:nvPr>
        </p:nvSpPr>
        <p:spPr>
          <a:xfrm>
            <a:off x="191075" y="577500"/>
            <a:ext cx="8520600" cy="3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6"/>
                </a:solidFill>
              </a:rPr>
              <a:t>On observing the trends from the data set obtained the following factors should be considered by the bank before approving loans :</a:t>
            </a:r>
            <a:endParaRPr sz="1600">
              <a:solidFill>
                <a:schemeClr val="accent6"/>
              </a:solidFill>
            </a:endParaRPr>
          </a:p>
          <a:p>
            <a:pPr indent="-317500" lvl="0" marL="457200" rtl="0" algn="l">
              <a:spcBef>
                <a:spcPts val="1600"/>
              </a:spcBef>
              <a:spcAft>
                <a:spcPts val="0"/>
              </a:spcAft>
              <a:buClr>
                <a:schemeClr val="accent6"/>
              </a:buClr>
              <a:buSzPts val="1400"/>
              <a:buAutoNum type="arabicPeriod"/>
            </a:pPr>
            <a:r>
              <a:rPr lang="en" sz="1400">
                <a:solidFill>
                  <a:schemeClr val="accent6"/>
                </a:solidFill>
              </a:rPr>
              <a:t>If customer is having home ownership as renting or </a:t>
            </a:r>
            <a:r>
              <a:rPr lang="en" sz="1400">
                <a:solidFill>
                  <a:schemeClr val="accent6"/>
                </a:solidFill>
              </a:rPr>
              <a:t>mortgage</a:t>
            </a:r>
            <a:r>
              <a:rPr lang="en" sz="1400">
                <a:solidFill>
                  <a:schemeClr val="accent6"/>
                </a:solidFill>
              </a:rPr>
              <a:t> , and with the annual income in the range 30-60k , it can be a high risk profile</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If customers purpose for loan is home improvement and annual income is around 80k, huge loans should not be approved</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Longer term loans with installments of 1000-2000 is a high risk</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Bank should reduce providing loans between 6K - 9K for the states for CA, NY and FL</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Bank should discourage providing loans for lower grades</a:t>
            </a:r>
            <a:endParaRPr sz="1400">
              <a:solidFill>
                <a:schemeClr val="accent6"/>
              </a:solidFill>
            </a:endParaRPr>
          </a:p>
          <a:p>
            <a:pPr indent="-317500" lvl="0" marL="457200" rtl="0" algn="l">
              <a:lnSpc>
                <a:spcPct val="100000"/>
              </a:lnSpc>
              <a:spcBef>
                <a:spcPts val="0"/>
              </a:spcBef>
              <a:spcAft>
                <a:spcPts val="0"/>
              </a:spcAft>
              <a:buClr>
                <a:schemeClr val="accent6"/>
              </a:buClr>
              <a:buSzPts val="1400"/>
              <a:buAutoNum type="arabicPeriod"/>
            </a:pPr>
            <a:r>
              <a:rPr lang="en" sz="1400">
                <a:solidFill>
                  <a:schemeClr val="accent6"/>
                </a:solidFill>
              </a:rPr>
              <a:t>B</a:t>
            </a:r>
            <a:r>
              <a:rPr lang="en" sz="1400">
                <a:solidFill>
                  <a:schemeClr val="accent6"/>
                </a:solidFill>
              </a:rPr>
              <a:t>anks issue a lot of loans to people with 0 public records and  2-10 open credit line , and which ideally indicate low risk, but according to the data have a high number of defaulters</a:t>
            </a:r>
            <a:endParaRPr sz="1400">
              <a:solidFill>
                <a:schemeClr val="accent6"/>
              </a:solidFill>
            </a:endParaRPr>
          </a:p>
          <a:p>
            <a:pPr indent="-317500" lvl="0" marL="457200" rtl="0" algn="l">
              <a:lnSpc>
                <a:spcPct val="100000"/>
              </a:lnSpc>
              <a:spcBef>
                <a:spcPts val="0"/>
              </a:spcBef>
              <a:spcAft>
                <a:spcPts val="0"/>
              </a:spcAft>
              <a:buClr>
                <a:schemeClr val="accent6"/>
              </a:buClr>
              <a:buSzPts val="1400"/>
              <a:buAutoNum type="arabicPeriod"/>
            </a:pPr>
            <a:r>
              <a:rPr lang="en" sz="1400">
                <a:solidFill>
                  <a:schemeClr val="accent6"/>
                </a:solidFill>
              </a:rPr>
              <a:t>Bank should discourage sanctioning Loan amount more than 30k with rate of interest between 16-19% as it shows high number of defaulters</a:t>
            </a:r>
            <a:endParaRPr sz="1400">
              <a:solidFill>
                <a:schemeClr val="accent6"/>
              </a:solidFill>
            </a:endParaRPr>
          </a:p>
          <a:p>
            <a:pPr indent="-317500" lvl="0" marL="457200" rtl="0" algn="l">
              <a:lnSpc>
                <a:spcPct val="100000"/>
              </a:lnSpc>
              <a:spcBef>
                <a:spcPts val="0"/>
              </a:spcBef>
              <a:spcAft>
                <a:spcPts val="0"/>
              </a:spcAft>
              <a:buClr>
                <a:schemeClr val="accent6"/>
              </a:buClr>
              <a:buSzPts val="1400"/>
              <a:buAutoNum type="arabicPeriod"/>
            </a:pPr>
            <a:r>
              <a:rPr lang="en" sz="1400">
                <a:solidFill>
                  <a:schemeClr val="accent6"/>
                </a:solidFill>
              </a:rPr>
              <a:t>Banks should discourage approval of loans if Inquiry for Loan in the last 6 months greater or equal to 6</a:t>
            </a:r>
            <a:endParaRPr sz="1400">
              <a:solidFill>
                <a:schemeClr val="accent6"/>
              </a:solidFill>
            </a:endParaRPr>
          </a:p>
          <a:p>
            <a:pPr indent="-317500" lvl="0" marL="457200" rtl="0" algn="l">
              <a:lnSpc>
                <a:spcPct val="100000"/>
              </a:lnSpc>
              <a:spcBef>
                <a:spcPts val="0"/>
              </a:spcBef>
              <a:spcAft>
                <a:spcPts val="0"/>
              </a:spcAft>
              <a:buClr>
                <a:schemeClr val="accent6"/>
              </a:buClr>
              <a:buSzPts val="1400"/>
              <a:buAutoNum type="arabicPeriod"/>
            </a:pPr>
            <a:r>
              <a:rPr lang="en" sz="1400">
                <a:solidFill>
                  <a:schemeClr val="accent6"/>
                </a:solidFill>
              </a:rPr>
              <a:t>If the DTI range of 12-24% we found that there is a high likelihood they are taking loan for debt  consolidation , which increases risk</a:t>
            </a:r>
            <a:endParaRPr sz="1400">
              <a:solidFill>
                <a:schemeClr val="accent6"/>
              </a:solidFill>
            </a:endParaRPr>
          </a:p>
          <a:p>
            <a:pPr indent="0" lvl="0" marL="0" rtl="0" algn="l">
              <a:spcBef>
                <a:spcPts val="0"/>
              </a:spcBef>
              <a:spcAft>
                <a:spcPts val="0"/>
              </a:spcAft>
              <a:buNone/>
            </a:pPr>
            <a:r>
              <a:t/>
            </a:r>
            <a:endParaRPr sz="1600">
              <a:solidFill>
                <a:schemeClr val="accent6"/>
              </a:solidFill>
            </a:endParaRPr>
          </a:p>
          <a:p>
            <a:pPr indent="0" lvl="0" marL="0" rtl="0" algn="l">
              <a:spcBef>
                <a:spcPts val="1600"/>
              </a:spcBef>
              <a:spcAft>
                <a:spcPts val="1600"/>
              </a:spcAft>
              <a:buNone/>
            </a:pPr>
            <a:r>
              <a:t/>
            </a:r>
            <a:endParaRPr sz="1600">
              <a:solidFill>
                <a:schemeClr val="accent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6"/>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pic>
        <p:nvPicPr>
          <p:cNvPr id="375" name="Google Shape;375;p56"/>
          <p:cNvPicPr preferRelativeResize="0"/>
          <p:nvPr/>
        </p:nvPicPr>
        <p:blipFill rotWithShape="1">
          <a:blip r:embed="rId3">
            <a:alphaModFix/>
          </a:blip>
          <a:srcRect b="12507" l="0" r="0" t="12507"/>
          <a:stretch/>
        </p:blipFill>
        <p:spPr>
          <a:xfrm>
            <a:off x="2649421" y="1322375"/>
            <a:ext cx="1644300" cy="1644000"/>
          </a:xfrm>
          <a:prstGeom prst="ellipse">
            <a:avLst/>
          </a:prstGeom>
          <a:noFill/>
          <a:ln>
            <a:noFill/>
          </a:ln>
        </p:spPr>
      </p:pic>
      <p:sp>
        <p:nvSpPr>
          <p:cNvPr id="376" name="Google Shape;376;p56"/>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Mahalakshmi Totad</a:t>
            </a:r>
            <a:endParaRPr sz="1700">
              <a:solidFill>
                <a:schemeClr val="dk1"/>
              </a:solidFill>
            </a:endParaRPr>
          </a:p>
        </p:txBody>
      </p:sp>
      <p:cxnSp>
        <p:nvCxnSpPr>
          <p:cNvPr id="377" name="Google Shape;377;p56"/>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pic>
        <p:nvPicPr>
          <p:cNvPr id="378" name="Google Shape;378;p56"/>
          <p:cNvPicPr preferRelativeResize="0"/>
          <p:nvPr/>
        </p:nvPicPr>
        <p:blipFill rotWithShape="1">
          <a:blip r:embed="rId4">
            <a:alphaModFix/>
          </a:blip>
          <a:srcRect b="8835" l="5885" r="5876" t="24983"/>
          <a:stretch/>
        </p:blipFill>
        <p:spPr>
          <a:xfrm>
            <a:off x="4867379" y="1322213"/>
            <a:ext cx="1644300" cy="1644300"/>
          </a:xfrm>
          <a:prstGeom prst="ellipse">
            <a:avLst/>
          </a:prstGeom>
          <a:noFill/>
          <a:ln>
            <a:noFill/>
          </a:ln>
        </p:spPr>
      </p:pic>
      <p:sp>
        <p:nvSpPr>
          <p:cNvPr id="379" name="Google Shape;379;p56"/>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Vivek P Rajeev</a:t>
            </a:r>
            <a:endParaRPr sz="1700">
              <a:solidFill>
                <a:schemeClr val="dk1"/>
              </a:solidFill>
            </a:endParaRPr>
          </a:p>
        </p:txBody>
      </p:sp>
      <p:cxnSp>
        <p:nvCxnSpPr>
          <p:cNvPr id="380" name="Google Shape;380;p56"/>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14075" y="1216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Checking  current Dataset after import</a:t>
            </a:r>
            <a:endParaRPr/>
          </a:p>
        </p:txBody>
      </p:sp>
      <p:pic>
        <p:nvPicPr>
          <p:cNvPr id="97" name="Google Shape;97;p17"/>
          <p:cNvPicPr preferRelativeResize="0"/>
          <p:nvPr/>
        </p:nvPicPr>
        <p:blipFill>
          <a:blip r:embed="rId3">
            <a:alphaModFix/>
          </a:blip>
          <a:stretch>
            <a:fillRect/>
          </a:stretch>
        </p:blipFill>
        <p:spPr>
          <a:xfrm>
            <a:off x="880213" y="885450"/>
            <a:ext cx="6919925" cy="3232325"/>
          </a:xfrm>
          <a:prstGeom prst="rect">
            <a:avLst/>
          </a:prstGeom>
          <a:noFill/>
          <a:ln>
            <a:noFill/>
          </a:ln>
        </p:spPr>
      </p:pic>
      <p:sp>
        <p:nvSpPr>
          <p:cNvPr id="98" name="Google Shape;98;p17"/>
          <p:cNvSpPr txBox="1"/>
          <p:nvPr>
            <p:ph idx="4294967295" type="body"/>
          </p:nvPr>
        </p:nvSpPr>
        <p:spPr>
          <a:xfrm>
            <a:off x="503450" y="4231000"/>
            <a:ext cx="8520600" cy="1154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Observed that the dataset contains 39717 rows and 111 columns.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14075" y="1216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Check for </a:t>
            </a:r>
            <a:r>
              <a:rPr lang="en"/>
              <a:t>column</a:t>
            </a:r>
            <a:r>
              <a:rPr lang="en"/>
              <a:t> with all Nulls</a:t>
            </a:r>
            <a:endParaRPr/>
          </a:p>
        </p:txBody>
      </p:sp>
      <p:sp>
        <p:nvSpPr>
          <p:cNvPr id="104" name="Google Shape;104;p18"/>
          <p:cNvSpPr txBox="1"/>
          <p:nvPr>
            <p:ph idx="4294967295" type="body"/>
          </p:nvPr>
        </p:nvSpPr>
        <p:spPr>
          <a:xfrm>
            <a:off x="503450" y="4231000"/>
            <a:ext cx="8520600" cy="1154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Found </a:t>
            </a:r>
            <a:r>
              <a:rPr lang="en"/>
              <a:t>multiple</a:t>
            </a:r>
            <a:r>
              <a:rPr lang="en"/>
              <a:t> columns with No data (NaN) hence removed those columns</a:t>
            </a:r>
            <a:endParaRPr/>
          </a:p>
        </p:txBody>
      </p:sp>
      <p:pic>
        <p:nvPicPr>
          <p:cNvPr id="105" name="Google Shape;105;p18"/>
          <p:cNvPicPr preferRelativeResize="0"/>
          <p:nvPr/>
        </p:nvPicPr>
        <p:blipFill>
          <a:blip r:embed="rId3">
            <a:alphaModFix/>
          </a:blip>
          <a:stretch>
            <a:fillRect/>
          </a:stretch>
        </p:blipFill>
        <p:spPr>
          <a:xfrm>
            <a:off x="1060075" y="982650"/>
            <a:ext cx="6764394" cy="294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14075" y="1216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Identified</a:t>
            </a:r>
            <a:r>
              <a:rPr lang="en"/>
              <a:t> and removed additional columns</a:t>
            </a:r>
            <a:endParaRPr/>
          </a:p>
        </p:txBody>
      </p:sp>
      <p:sp>
        <p:nvSpPr>
          <p:cNvPr id="111" name="Google Shape;111;p19"/>
          <p:cNvSpPr txBox="1"/>
          <p:nvPr>
            <p:ph idx="4294967295" type="body"/>
          </p:nvPr>
        </p:nvSpPr>
        <p:spPr>
          <a:xfrm>
            <a:off x="503450" y="4231000"/>
            <a:ext cx="8520600" cy="1154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We </a:t>
            </a:r>
            <a:r>
              <a:rPr lang="en"/>
              <a:t>identified</a:t>
            </a:r>
            <a:r>
              <a:rPr lang="en"/>
              <a:t> additional columns that do not contribute to our analysis in this phase and decided to remove them</a:t>
            </a:r>
            <a:endParaRPr/>
          </a:p>
        </p:txBody>
      </p:sp>
      <p:pic>
        <p:nvPicPr>
          <p:cNvPr id="112" name="Google Shape;112;p19"/>
          <p:cNvPicPr preferRelativeResize="0"/>
          <p:nvPr/>
        </p:nvPicPr>
        <p:blipFill>
          <a:blip r:embed="rId3">
            <a:alphaModFix/>
          </a:blip>
          <a:stretch>
            <a:fillRect/>
          </a:stretch>
        </p:blipFill>
        <p:spPr>
          <a:xfrm>
            <a:off x="680187" y="1142600"/>
            <a:ext cx="8167125" cy="259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14075" y="1216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Converting Columns to </a:t>
            </a:r>
            <a:r>
              <a:rPr lang="en"/>
              <a:t>relevant</a:t>
            </a:r>
            <a:r>
              <a:rPr lang="en"/>
              <a:t> Data types</a:t>
            </a:r>
            <a:endParaRPr/>
          </a:p>
        </p:txBody>
      </p:sp>
      <p:sp>
        <p:nvSpPr>
          <p:cNvPr id="118" name="Google Shape;118;p20"/>
          <p:cNvSpPr txBox="1"/>
          <p:nvPr>
            <p:ph idx="4294967295" type="body"/>
          </p:nvPr>
        </p:nvSpPr>
        <p:spPr>
          <a:xfrm>
            <a:off x="414075" y="1250800"/>
            <a:ext cx="8520600" cy="340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columns were of type float64 or int64 , but a lot of columns were also object type</a:t>
            </a:r>
            <a:endParaRPr/>
          </a:p>
          <a:p>
            <a:pPr indent="-342900" lvl="0" marL="457200" rtl="0" algn="l">
              <a:spcBef>
                <a:spcPts val="0"/>
              </a:spcBef>
              <a:spcAft>
                <a:spcPts val="0"/>
              </a:spcAft>
              <a:buSzPts val="1800"/>
              <a:buChar char="●"/>
            </a:pPr>
            <a:r>
              <a:rPr lang="en"/>
              <a:t>For the </a:t>
            </a:r>
            <a:r>
              <a:rPr lang="en"/>
              <a:t>column</a:t>
            </a:r>
            <a:r>
              <a:rPr lang="en"/>
              <a:t> “term” we striped the string at the end and converted to int32</a:t>
            </a:r>
            <a:endParaRPr/>
          </a:p>
          <a:p>
            <a:pPr indent="-342900" lvl="0" marL="457200" rtl="0" algn="l">
              <a:spcBef>
                <a:spcPts val="0"/>
              </a:spcBef>
              <a:spcAft>
                <a:spcPts val="0"/>
              </a:spcAft>
              <a:buSzPts val="1800"/>
              <a:buChar char="●"/>
            </a:pPr>
            <a:r>
              <a:rPr lang="en"/>
              <a:t>For int_rate we removed “%” and converted to float64</a:t>
            </a:r>
            <a:endParaRPr/>
          </a:p>
          <a:p>
            <a:pPr indent="-342900" lvl="0" marL="457200" rtl="0" algn="l">
              <a:spcBef>
                <a:spcPts val="0"/>
              </a:spcBef>
              <a:spcAft>
                <a:spcPts val="0"/>
              </a:spcAft>
              <a:buSzPts val="1800"/>
              <a:buChar char="●"/>
            </a:pPr>
            <a:r>
              <a:rPr lang="en"/>
              <a:t>Formatted date columns to Date time format and extracted year and month for future analysis</a:t>
            </a:r>
            <a:endParaRPr/>
          </a:p>
          <a:p>
            <a:pPr indent="-342900" lvl="0" marL="457200" rtl="0" algn="l">
              <a:spcBef>
                <a:spcPts val="0"/>
              </a:spcBef>
              <a:spcAft>
                <a:spcPts val="0"/>
              </a:spcAft>
              <a:buSzPts val="1800"/>
              <a:buChar char="●"/>
            </a:pPr>
            <a:r>
              <a:rPr lang="en"/>
              <a:t>Excluded all entries with loan_status as Current for the analysis as we deemed it would be </a:t>
            </a:r>
            <a:r>
              <a:rPr lang="en"/>
              <a:t>irrelevant</a:t>
            </a:r>
            <a:r>
              <a:rPr lang="en"/>
              <a:t> for the situation</a:t>
            </a:r>
            <a:endParaRPr/>
          </a:p>
          <a:p>
            <a:pPr indent="-342900" lvl="0" marL="457200" rtl="0" algn="l">
              <a:spcBef>
                <a:spcPts val="0"/>
              </a:spcBef>
              <a:spcAft>
                <a:spcPts val="0"/>
              </a:spcAft>
              <a:buSzPts val="1800"/>
              <a:buChar char="●"/>
            </a:pPr>
            <a:r>
              <a:rPr lang="en"/>
              <a:t>Segmented some </a:t>
            </a:r>
            <a:r>
              <a:rPr lang="en"/>
              <a:t>columns</a:t>
            </a:r>
            <a:r>
              <a:rPr lang="en"/>
              <a:t> according to </a:t>
            </a:r>
            <a:r>
              <a:rPr lang="en"/>
              <a:t>requirements</a:t>
            </a:r>
            <a:endParaRPr/>
          </a:p>
          <a:p>
            <a:pPr indent="-342900" lvl="0" marL="457200" rtl="0" algn="l">
              <a:spcBef>
                <a:spcPts val="0"/>
              </a:spcBef>
              <a:spcAft>
                <a:spcPts val="0"/>
              </a:spcAft>
              <a:buSzPts val="1800"/>
              <a:buChar char="●"/>
            </a:pPr>
            <a:r>
              <a:rPr lang="en"/>
              <a:t>Identified Outliers in columns and updated the dataset accordingly</a:t>
            </a:r>
            <a:endParaRPr/>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Data Analysis:</a:t>
            </a:r>
            <a:endParaRPr b="1" sz="4200"/>
          </a:p>
          <a:p>
            <a:pPr indent="0" lvl="0" marL="0" rtl="0" algn="l">
              <a:spcBef>
                <a:spcPts val="0"/>
              </a:spcBef>
              <a:spcAft>
                <a:spcPts val="0"/>
              </a:spcAft>
              <a:buNone/>
            </a:pPr>
            <a:r>
              <a:rPr b="1" lang="en" sz="4200"/>
              <a:t> </a:t>
            </a:r>
            <a:endParaRPr b="1" sz="4200"/>
          </a:p>
          <a:p>
            <a:pPr indent="0" lvl="0" marL="45720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