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F8F2B-52C5-49D6-A37F-B470E88A5D2B}" v="15" dt="2025-05-19T14:14:02.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Mahalakshmi" userId="4b8e3844bb3ee846" providerId="LiveId" clId="{89FF8F2B-52C5-49D6-A37F-B470E88A5D2B}"/>
    <pc:docChg chg="custSel addSld delSld modSld">
      <pc:chgData name="G Mahalakshmi" userId="4b8e3844bb3ee846" providerId="LiveId" clId="{89FF8F2B-52C5-49D6-A37F-B470E88A5D2B}" dt="2025-05-19T14:14:02.689" v="431" actId="14100"/>
      <pc:docMkLst>
        <pc:docMk/>
      </pc:docMkLst>
      <pc:sldChg chg="addSp delSp modSp new mod">
        <pc:chgData name="G Mahalakshmi" userId="4b8e3844bb3ee846" providerId="LiveId" clId="{89FF8F2B-52C5-49D6-A37F-B470E88A5D2B}" dt="2025-05-19T13:41:42.003" v="184" actId="20577"/>
        <pc:sldMkLst>
          <pc:docMk/>
          <pc:sldMk cId="2032301397" sldId="259"/>
        </pc:sldMkLst>
        <pc:spChg chg="del mod">
          <ac:chgData name="G Mahalakshmi" userId="4b8e3844bb3ee846" providerId="LiveId" clId="{89FF8F2B-52C5-49D6-A37F-B470E88A5D2B}" dt="2025-05-19T13:30:53.371" v="8"/>
          <ac:spMkLst>
            <pc:docMk/>
            <pc:sldMk cId="2032301397" sldId="259"/>
            <ac:spMk id="2" creationId="{90E0D984-7FC7-D5B7-F5D8-C50EEA33723A}"/>
          </ac:spMkLst>
        </pc:spChg>
        <pc:spChg chg="mod">
          <ac:chgData name="G Mahalakshmi" userId="4b8e3844bb3ee846" providerId="LiveId" clId="{89FF8F2B-52C5-49D6-A37F-B470E88A5D2B}" dt="2025-05-19T13:35:54.660" v="90" actId="207"/>
          <ac:spMkLst>
            <pc:docMk/>
            <pc:sldMk cId="2032301397" sldId="259"/>
            <ac:spMk id="3" creationId="{0A094520-DF75-6DA2-D2A4-1F52D1EF18A5}"/>
          </ac:spMkLst>
        </pc:spChg>
        <pc:spChg chg="add mod">
          <ac:chgData name="G Mahalakshmi" userId="4b8e3844bb3ee846" providerId="LiveId" clId="{89FF8F2B-52C5-49D6-A37F-B470E88A5D2B}" dt="2025-05-19T13:41:42.003" v="184" actId="20577"/>
          <ac:spMkLst>
            <pc:docMk/>
            <pc:sldMk cId="2032301397" sldId="259"/>
            <ac:spMk id="4" creationId="{47B561BC-B6C8-B0F5-1155-E90B8C7552EF}"/>
          </ac:spMkLst>
        </pc:spChg>
      </pc:sldChg>
      <pc:sldChg chg="modSp new mod">
        <pc:chgData name="G Mahalakshmi" userId="4b8e3844bb3ee846" providerId="LiveId" clId="{89FF8F2B-52C5-49D6-A37F-B470E88A5D2B}" dt="2025-05-19T13:41:24.212" v="180" actId="20577"/>
        <pc:sldMkLst>
          <pc:docMk/>
          <pc:sldMk cId="1910430146" sldId="260"/>
        </pc:sldMkLst>
        <pc:spChg chg="mod">
          <ac:chgData name="G Mahalakshmi" userId="4b8e3844bb3ee846" providerId="LiveId" clId="{89FF8F2B-52C5-49D6-A37F-B470E88A5D2B}" dt="2025-05-19T13:41:24.212" v="180" actId="20577"/>
          <ac:spMkLst>
            <pc:docMk/>
            <pc:sldMk cId="1910430146" sldId="260"/>
            <ac:spMk id="2" creationId="{446E3637-209E-2467-B04E-DED9D4C5AAD7}"/>
          </ac:spMkLst>
        </pc:spChg>
        <pc:spChg chg="mod">
          <ac:chgData name="G Mahalakshmi" userId="4b8e3844bb3ee846" providerId="LiveId" clId="{89FF8F2B-52C5-49D6-A37F-B470E88A5D2B}" dt="2025-05-19T13:41:08.250" v="171" actId="207"/>
          <ac:spMkLst>
            <pc:docMk/>
            <pc:sldMk cId="1910430146" sldId="260"/>
            <ac:spMk id="3" creationId="{C206D779-DF20-DB64-7933-856D73FB1F0A}"/>
          </ac:spMkLst>
        </pc:spChg>
      </pc:sldChg>
      <pc:sldChg chg="modSp new mod">
        <pc:chgData name="G Mahalakshmi" userId="4b8e3844bb3ee846" providerId="LiveId" clId="{89FF8F2B-52C5-49D6-A37F-B470E88A5D2B}" dt="2025-05-19T13:53:25.462" v="253" actId="207"/>
        <pc:sldMkLst>
          <pc:docMk/>
          <pc:sldMk cId="38286272" sldId="261"/>
        </pc:sldMkLst>
        <pc:spChg chg="mod">
          <ac:chgData name="G Mahalakshmi" userId="4b8e3844bb3ee846" providerId="LiveId" clId="{89FF8F2B-52C5-49D6-A37F-B470E88A5D2B}" dt="2025-05-19T13:52:25.028" v="245" actId="1076"/>
          <ac:spMkLst>
            <pc:docMk/>
            <pc:sldMk cId="38286272" sldId="261"/>
            <ac:spMk id="2" creationId="{C90DC1E5-6492-41CB-E38F-E108EDA1ACC1}"/>
          </ac:spMkLst>
        </pc:spChg>
        <pc:spChg chg="mod">
          <ac:chgData name="G Mahalakshmi" userId="4b8e3844bb3ee846" providerId="LiveId" clId="{89FF8F2B-52C5-49D6-A37F-B470E88A5D2B}" dt="2025-05-19T13:53:25.462" v="253" actId="207"/>
          <ac:spMkLst>
            <pc:docMk/>
            <pc:sldMk cId="38286272" sldId="261"/>
            <ac:spMk id="3" creationId="{F6693831-176B-1482-A744-5B17D3592DA0}"/>
          </ac:spMkLst>
        </pc:spChg>
      </pc:sldChg>
      <pc:sldChg chg="addSp modSp new mod">
        <pc:chgData name="G Mahalakshmi" userId="4b8e3844bb3ee846" providerId="LiveId" clId="{89FF8F2B-52C5-49D6-A37F-B470E88A5D2B}" dt="2025-05-19T14:00:37.178" v="327" actId="14100"/>
        <pc:sldMkLst>
          <pc:docMk/>
          <pc:sldMk cId="4282645866" sldId="262"/>
        </pc:sldMkLst>
        <pc:spChg chg="mod">
          <ac:chgData name="G Mahalakshmi" userId="4b8e3844bb3ee846" providerId="LiveId" clId="{89FF8F2B-52C5-49D6-A37F-B470E88A5D2B}" dt="2025-05-19T13:55:18.619" v="306" actId="20577"/>
          <ac:spMkLst>
            <pc:docMk/>
            <pc:sldMk cId="4282645866" sldId="262"/>
            <ac:spMk id="2" creationId="{EE1A9551-5B72-708F-ECD1-E24D78B88780}"/>
          </ac:spMkLst>
        </pc:spChg>
        <pc:spChg chg="mod">
          <ac:chgData name="G Mahalakshmi" userId="4b8e3844bb3ee846" providerId="LiveId" clId="{89FF8F2B-52C5-49D6-A37F-B470E88A5D2B}" dt="2025-05-19T14:00:26.939" v="326" actId="14100"/>
          <ac:spMkLst>
            <pc:docMk/>
            <pc:sldMk cId="4282645866" sldId="262"/>
            <ac:spMk id="3" creationId="{F8DEDC50-362B-E70C-6A80-3A862565E74A}"/>
          </ac:spMkLst>
        </pc:spChg>
        <pc:picChg chg="add mod">
          <ac:chgData name="G Mahalakshmi" userId="4b8e3844bb3ee846" providerId="LiveId" clId="{89FF8F2B-52C5-49D6-A37F-B470E88A5D2B}" dt="2025-05-19T14:00:37.178" v="327" actId="14100"/>
          <ac:picMkLst>
            <pc:docMk/>
            <pc:sldMk cId="4282645866" sldId="262"/>
            <ac:picMk id="5" creationId="{8432CFD5-9B79-0ECB-1EB9-3546A9DB0EFA}"/>
          </ac:picMkLst>
        </pc:picChg>
      </pc:sldChg>
      <pc:sldChg chg="modSp new mod">
        <pc:chgData name="G Mahalakshmi" userId="4b8e3844bb3ee846" providerId="LiveId" clId="{89FF8F2B-52C5-49D6-A37F-B470E88A5D2B}" dt="2025-05-19T14:03:42.521" v="415" actId="207"/>
        <pc:sldMkLst>
          <pc:docMk/>
          <pc:sldMk cId="351256843" sldId="263"/>
        </pc:sldMkLst>
        <pc:spChg chg="mod">
          <ac:chgData name="G Mahalakshmi" userId="4b8e3844bb3ee846" providerId="LiveId" clId="{89FF8F2B-52C5-49D6-A37F-B470E88A5D2B}" dt="2025-05-19T14:02:00.479" v="407" actId="20577"/>
          <ac:spMkLst>
            <pc:docMk/>
            <pc:sldMk cId="351256843" sldId="263"/>
            <ac:spMk id="2" creationId="{8E9F938E-AD7C-3E68-DC27-F3848E309E79}"/>
          </ac:spMkLst>
        </pc:spChg>
        <pc:spChg chg="mod">
          <ac:chgData name="G Mahalakshmi" userId="4b8e3844bb3ee846" providerId="LiveId" clId="{89FF8F2B-52C5-49D6-A37F-B470E88A5D2B}" dt="2025-05-19T14:03:42.521" v="415" actId="207"/>
          <ac:spMkLst>
            <pc:docMk/>
            <pc:sldMk cId="351256843" sldId="263"/>
            <ac:spMk id="3" creationId="{3E566E19-EFB9-74D1-F571-96AFE2CC7235}"/>
          </ac:spMkLst>
        </pc:spChg>
      </pc:sldChg>
      <pc:sldChg chg="new del">
        <pc:chgData name="G Mahalakshmi" userId="4b8e3844bb3ee846" providerId="LiveId" clId="{89FF8F2B-52C5-49D6-A37F-B470E88A5D2B}" dt="2025-05-19T14:07:46.293" v="419" actId="2696"/>
        <pc:sldMkLst>
          <pc:docMk/>
          <pc:sldMk cId="3434778039" sldId="264"/>
        </pc:sldMkLst>
      </pc:sldChg>
      <pc:sldChg chg="addSp delSp modSp new">
        <pc:chgData name="G Mahalakshmi" userId="4b8e3844bb3ee846" providerId="LiveId" clId="{89FF8F2B-52C5-49D6-A37F-B470E88A5D2B}" dt="2025-05-19T14:14:02.689" v="431" actId="14100"/>
        <pc:sldMkLst>
          <pc:docMk/>
          <pc:sldMk cId="991823382" sldId="265"/>
        </pc:sldMkLst>
        <pc:picChg chg="add del mod">
          <ac:chgData name="G Mahalakshmi" userId="4b8e3844bb3ee846" providerId="LiveId" clId="{89FF8F2B-52C5-49D6-A37F-B470E88A5D2B}" dt="2025-05-19T14:08:19.553" v="423" actId="478"/>
          <ac:picMkLst>
            <pc:docMk/>
            <pc:sldMk cId="991823382" sldId="265"/>
            <ac:picMk id="4098" creationId="{0559E4C4-3177-02F9-5214-DEE29DA19F1E}"/>
          </ac:picMkLst>
        </pc:picChg>
        <pc:picChg chg="add mod">
          <ac:chgData name="G Mahalakshmi" userId="4b8e3844bb3ee846" providerId="LiveId" clId="{89FF8F2B-52C5-49D6-A37F-B470E88A5D2B}" dt="2025-05-19T14:14:02.689" v="431" actId="14100"/>
          <ac:picMkLst>
            <pc:docMk/>
            <pc:sldMk cId="991823382" sldId="265"/>
            <ac:picMk id="4100" creationId="{8EBE4A16-061F-997B-01C9-1F4807E83909}"/>
          </ac:picMkLst>
        </pc:picChg>
      </pc:sldChg>
      <pc:sldChg chg="new del">
        <pc:chgData name="G Mahalakshmi" userId="4b8e3844bb3ee846" providerId="LiveId" clId="{89FF8F2B-52C5-49D6-A37F-B470E88A5D2B}" dt="2025-05-19T14:07:50.491" v="420" actId="2696"/>
        <pc:sldMkLst>
          <pc:docMk/>
          <pc:sldMk cId="2441434845"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94BF-0824-CE51-FED7-CAC4867D8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2D1861-D9B8-7261-27D0-070AC9123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6FE04C-6F2C-E428-0DEC-796D3D079B8D}"/>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5" name="Footer Placeholder 4">
            <a:extLst>
              <a:ext uri="{FF2B5EF4-FFF2-40B4-BE49-F238E27FC236}">
                <a16:creationId xmlns:a16="http://schemas.microsoft.com/office/drawing/2014/main" id="{AABA41D1-93C8-1AD4-9A47-D99233E20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339E0-C8B3-7524-8492-BE2C78DE51A2}"/>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230028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619B-E3AA-2284-DC51-F36534829C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55B989-BD27-EE6B-F058-8C17ED32CE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8D16D-DC50-80DE-C966-E4CC7592DF0C}"/>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5" name="Footer Placeholder 4">
            <a:extLst>
              <a:ext uri="{FF2B5EF4-FFF2-40B4-BE49-F238E27FC236}">
                <a16:creationId xmlns:a16="http://schemas.microsoft.com/office/drawing/2014/main" id="{B4880A78-E017-FD45-45A3-525266329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1F1D9-0E2B-C3F5-A2CF-80BD8F73AC7E}"/>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4235861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C58D32-2B80-9689-0CA4-7D3AA2DA2C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FF6C1F-1600-DB84-C614-98F2316E65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61A48-2F26-F2D5-2E23-D2B9605E630E}"/>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5" name="Footer Placeholder 4">
            <a:extLst>
              <a:ext uri="{FF2B5EF4-FFF2-40B4-BE49-F238E27FC236}">
                <a16:creationId xmlns:a16="http://schemas.microsoft.com/office/drawing/2014/main" id="{55A49237-FA65-39D6-079A-1DA9B0FB7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8CE23-CF9E-AB12-3296-CC47CE199938}"/>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422740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1810-51EB-C65C-AAAD-7796575A4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98FC0-71C8-82D2-9C98-EEC45FAD08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C4AC0-49B4-3D80-51EA-F26FD175FBBF}"/>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5" name="Footer Placeholder 4">
            <a:extLst>
              <a:ext uri="{FF2B5EF4-FFF2-40B4-BE49-F238E27FC236}">
                <a16:creationId xmlns:a16="http://schemas.microsoft.com/office/drawing/2014/main" id="{217981AE-5F13-9F00-B01D-862744CDA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D5C48-A955-8541-51C8-9403C35C9EBC}"/>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266488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B59E-1DE3-AAEB-3102-40BAFF0CC0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38963-EA59-BCC3-07AB-7A71C31EC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C7A0B-6BD5-4A42-EA1A-A665327D74F4}"/>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5" name="Footer Placeholder 4">
            <a:extLst>
              <a:ext uri="{FF2B5EF4-FFF2-40B4-BE49-F238E27FC236}">
                <a16:creationId xmlns:a16="http://schemas.microsoft.com/office/drawing/2014/main" id="{C5CF31DF-A9B0-C131-4060-87A37C99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E30CE-0AF9-EA98-49BE-21B9DBE148A2}"/>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64955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BF8F-A78B-49C1-2B78-43F0E42C4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27772-BD46-3610-2EAC-F8584A44A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D500F-29B2-6C4D-8DFF-8FD645E14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6B22A-7ADB-34A1-3BE0-4BE5DCF7405C}"/>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6" name="Footer Placeholder 5">
            <a:extLst>
              <a:ext uri="{FF2B5EF4-FFF2-40B4-BE49-F238E27FC236}">
                <a16:creationId xmlns:a16="http://schemas.microsoft.com/office/drawing/2014/main" id="{9069F919-FE20-819F-E601-CE1E59C5A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B2BEC-F0D9-239F-37C6-418C179F229A}"/>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226376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B7FB-16FE-E2C5-EB5B-0F8BDA538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ACD0BD-F304-9F3B-BB23-14DD5C45C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8AA6A-718C-9C9C-5357-7FD1BD578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B6B2D1-8475-F6A0-38E3-02A3148F2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0983DE-067C-8A03-F592-5294BE1F4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56817-C8BF-7D20-5C9A-41E9FBB62098}"/>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8" name="Footer Placeholder 7">
            <a:extLst>
              <a:ext uri="{FF2B5EF4-FFF2-40B4-BE49-F238E27FC236}">
                <a16:creationId xmlns:a16="http://schemas.microsoft.com/office/drawing/2014/main" id="{255C1D85-4A02-D883-144A-5E221045A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D94AC9-3058-54DE-25C7-AEEDD5899391}"/>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273813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45D9-1DA4-88DB-AF3C-1A20677D2C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023E1B-A315-3C49-5DAF-16E166D4129B}"/>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4" name="Footer Placeholder 3">
            <a:extLst>
              <a:ext uri="{FF2B5EF4-FFF2-40B4-BE49-F238E27FC236}">
                <a16:creationId xmlns:a16="http://schemas.microsoft.com/office/drawing/2014/main" id="{58F8B31C-9428-7223-4133-5E677469B1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95865B-6E74-DE9C-B4E7-35F8A8B547B6}"/>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280278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01820-5C6E-71CB-050A-ABD8866A1E11}"/>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3" name="Footer Placeholder 2">
            <a:extLst>
              <a:ext uri="{FF2B5EF4-FFF2-40B4-BE49-F238E27FC236}">
                <a16:creationId xmlns:a16="http://schemas.microsoft.com/office/drawing/2014/main" id="{03274A43-9112-3A0F-020E-698140A06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4FD2F-C5B7-7496-B8B6-085277459E8C}"/>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310292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E3DD-1C73-CC7B-7246-54DF909AD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42C33A-1881-EFDA-32BC-7B37C4302C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51D6F8-B672-5725-E7C9-26A815AD3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9A328-E381-66EF-B81A-298C1F205A2D}"/>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6" name="Footer Placeholder 5">
            <a:extLst>
              <a:ext uri="{FF2B5EF4-FFF2-40B4-BE49-F238E27FC236}">
                <a16:creationId xmlns:a16="http://schemas.microsoft.com/office/drawing/2014/main" id="{EE784B8B-2636-4307-AB1A-4E926C73B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4B368-F01F-08C3-EE2F-4690DAB769C8}"/>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223756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B7A5-F7A9-405C-C2B6-4D2C31717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3E5D32-E9B2-BD1E-C603-C5BFCE4674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B60FF4-572D-6D13-34CB-A6FE41298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E53EF-9345-E780-0AF6-740583916548}"/>
              </a:ext>
            </a:extLst>
          </p:cNvPr>
          <p:cNvSpPr>
            <a:spLocks noGrp="1"/>
          </p:cNvSpPr>
          <p:nvPr>
            <p:ph type="dt" sz="half" idx="10"/>
          </p:nvPr>
        </p:nvSpPr>
        <p:spPr/>
        <p:txBody>
          <a:bodyPr/>
          <a:lstStyle/>
          <a:p>
            <a:fld id="{F884CB10-E2BD-4AEC-99F5-1183405C74F4}" type="datetimeFigureOut">
              <a:rPr lang="en-US" smtClean="0"/>
              <a:t>5/19/2025</a:t>
            </a:fld>
            <a:endParaRPr lang="en-US"/>
          </a:p>
        </p:txBody>
      </p:sp>
      <p:sp>
        <p:nvSpPr>
          <p:cNvPr id="6" name="Footer Placeholder 5">
            <a:extLst>
              <a:ext uri="{FF2B5EF4-FFF2-40B4-BE49-F238E27FC236}">
                <a16:creationId xmlns:a16="http://schemas.microsoft.com/office/drawing/2014/main" id="{FAA6DF99-02AA-35A4-7038-42D5C48A9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ED58D-598D-EAA4-81E9-C1A940041208}"/>
              </a:ext>
            </a:extLst>
          </p:cNvPr>
          <p:cNvSpPr>
            <a:spLocks noGrp="1"/>
          </p:cNvSpPr>
          <p:nvPr>
            <p:ph type="sldNum" sz="quarter" idx="12"/>
          </p:nvPr>
        </p:nvSpPr>
        <p:spPr/>
        <p:txBody>
          <a:bodyPr/>
          <a:lstStyle/>
          <a:p>
            <a:fld id="{60F4BC0A-5D85-4722-B9C7-FDDA6595A2A9}" type="slidenum">
              <a:rPr lang="en-US" smtClean="0"/>
              <a:t>‹#›</a:t>
            </a:fld>
            <a:endParaRPr lang="en-US"/>
          </a:p>
        </p:txBody>
      </p:sp>
    </p:spTree>
    <p:extLst>
      <p:ext uri="{BB962C8B-B14F-4D97-AF65-F5344CB8AC3E}">
        <p14:creationId xmlns:p14="http://schemas.microsoft.com/office/powerpoint/2010/main" val="1374463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346BB-E6CD-6C24-576E-0DF5215CF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4D59BB-771D-1E73-F59F-01CD2FAE0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03D4B-32FC-F188-324C-4BF8B895E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4CB10-E2BD-4AEC-99F5-1183405C74F4}" type="datetimeFigureOut">
              <a:rPr lang="en-US" smtClean="0"/>
              <a:t>5/19/2025</a:t>
            </a:fld>
            <a:endParaRPr lang="en-US"/>
          </a:p>
        </p:txBody>
      </p:sp>
      <p:sp>
        <p:nvSpPr>
          <p:cNvPr id="5" name="Footer Placeholder 4">
            <a:extLst>
              <a:ext uri="{FF2B5EF4-FFF2-40B4-BE49-F238E27FC236}">
                <a16:creationId xmlns:a16="http://schemas.microsoft.com/office/drawing/2014/main" id="{EC06C01F-DB69-2F3D-282C-FDA9C23BC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864667-7C81-A66E-2C5D-C9A9AC4D33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4BC0A-5D85-4722-B9C7-FDDA6595A2A9}" type="slidenum">
              <a:rPr lang="en-US" smtClean="0"/>
              <a:t>‹#›</a:t>
            </a:fld>
            <a:endParaRPr lang="en-US"/>
          </a:p>
        </p:txBody>
      </p:sp>
    </p:spTree>
    <p:extLst>
      <p:ext uri="{BB962C8B-B14F-4D97-AF65-F5344CB8AC3E}">
        <p14:creationId xmlns:p14="http://schemas.microsoft.com/office/powerpoint/2010/main" val="2781417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97742F-BC0D-4F89-0796-89FDC1A3116F}"/>
              </a:ext>
            </a:extLst>
          </p:cNvPr>
          <p:cNvSpPr/>
          <p:nvPr/>
        </p:nvSpPr>
        <p:spPr>
          <a:xfrm>
            <a:off x="8023123" y="4640826"/>
            <a:ext cx="5742037" cy="1936955"/>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pic>
        <p:nvPicPr>
          <p:cNvPr id="8" name="Picture 7">
            <a:extLst>
              <a:ext uri="{FF2B5EF4-FFF2-40B4-BE49-F238E27FC236}">
                <a16:creationId xmlns:a16="http://schemas.microsoft.com/office/drawing/2014/main" id="{CDD40A26-7CF9-5C08-EAAD-1C709BF07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39" y="334296"/>
            <a:ext cx="7462684" cy="5683045"/>
          </a:xfrm>
          <a:prstGeom prst="rect">
            <a:avLst/>
          </a:prstGeom>
        </p:spPr>
      </p:pic>
      <p:sp>
        <p:nvSpPr>
          <p:cNvPr id="9" name="Rectangle: Rounded Corners 8">
            <a:extLst>
              <a:ext uri="{FF2B5EF4-FFF2-40B4-BE49-F238E27FC236}">
                <a16:creationId xmlns:a16="http://schemas.microsoft.com/office/drawing/2014/main" id="{7BD119D5-586B-540A-CF89-B99D17A0C2D4}"/>
              </a:ext>
            </a:extLst>
          </p:cNvPr>
          <p:cNvSpPr/>
          <p:nvPr/>
        </p:nvSpPr>
        <p:spPr>
          <a:xfrm>
            <a:off x="6371302" y="1641990"/>
            <a:ext cx="5496233" cy="934062"/>
          </a:xfrm>
          <a:prstGeom prst="roundRect">
            <a:avLst/>
          </a:prstGeom>
          <a:solidFill>
            <a:srgbClr val="002060"/>
          </a:solidFill>
          <a:ln>
            <a:solidFill>
              <a:srgbClr val="002060"/>
            </a:solidFill>
          </a:ln>
          <a:effectLst>
            <a:glow rad="101600">
              <a:srgbClr val="00206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SUPERSTORE SALES PERFORMANCE REPORT</a:t>
            </a:r>
          </a:p>
        </p:txBody>
      </p:sp>
      <p:sp>
        <p:nvSpPr>
          <p:cNvPr id="10" name="Rectangle 9">
            <a:extLst>
              <a:ext uri="{FF2B5EF4-FFF2-40B4-BE49-F238E27FC236}">
                <a16:creationId xmlns:a16="http://schemas.microsoft.com/office/drawing/2014/main" id="{4C16F2A4-B7E5-6F0A-2AED-1904C3980BAD}"/>
              </a:ext>
            </a:extLst>
          </p:cNvPr>
          <p:cNvSpPr/>
          <p:nvPr/>
        </p:nvSpPr>
        <p:spPr>
          <a:xfrm>
            <a:off x="5928851" y="4390103"/>
            <a:ext cx="7207046" cy="24384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sz="2400" b="1" dirty="0">
                <a:solidFill>
                  <a:srgbClr val="FF0000"/>
                </a:solidFill>
              </a:rPr>
              <a:t>Presented by ;</a:t>
            </a:r>
          </a:p>
          <a:p>
            <a:pPr algn="ctr"/>
            <a:r>
              <a:rPr lang="en-US" sz="2400" b="1" dirty="0">
                <a:solidFill>
                  <a:srgbClr val="FF0000"/>
                </a:solidFill>
              </a:rPr>
              <a:t>                                          G Mahalakshmi</a:t>
            </a:r>
          </a:p>
          <a:p>
            <a:pPr algn="ctr"/>
            <a:r>
              <a:rPr lang="en-US" sz="2400" b="1" dirty="0">
                <a:solidFill>
                  <a:srgbClr val="FF0000"/>
                </a:solidFill>
              </a:rPr>
              <a:t>                                DADS-Feb Online Batch</a:t>
            </a:r>
          </a:p>
        </p:txBody>
      </p:sp>
    </p:spTree>
    <p:extLst>
      <p:ext uri="{BB962C8B-B14F-4D97-AF65-F5344CB8AC3E}">
        <p14:creationId xmlns:p14="http://schemas.microsoft.com/office/powerpoint/2010/main" val="84833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EAD542-2D25-541C-E7E1-E55CCF7FCE7F}"/>
              </a:ext>
            </a:extLst>
          </p:cNvPr>
          <p:cNvSpPr>
            <a:spLocks noGrp="1"/>
          </p:cNvSpPr>
          <p:nvPr>
            <p:ph idx="1"/>
          </p:nvPr>
        </p:nvSpPr>
        <p:spPr>
          <a:xfrm>
            <a:off x="838199" y="1592826"/>
            <a:ext cx="10852355" cy="4584137"/>
          </a:xfrm>
        </p:spPr>
        <p:txBody>
          <a:bodyPr/>
          <a:lstStyle/>
          <a:p>
            <a:r>
              <a:rPr lang="en-US" b="1" dirty="0">
                <a:solidFill>
                  <a:srgbClr val="002060"/>
                </a:solidFill>
              </a:rPr>
              <a:t>Purpose:</a:t>
            </a:r>
            <a:r>
              <a:rPr lang="en-US" dirty="0"/>
              <a:t> </a:t>
            </a:r>
            <a:r>
              <a:rPr lang="en-US" sz="2400" dirty="0"/>
              <a:t>Give a bird's eye view of sales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Total Sales: </a:t>
            </a:r>
            <a:r>
              <a:rPr kumimoji="0" lang="en-US" altLang="en-US" sz="1000" b="0" i="0" u="none" strike="noStrike" cap="none" normalizeH="0" baseline="0" dirty="0">
                <a:ln>
                  <a:noFill/>
                </a:ln>
                <a:solidFill>
                  <a:schemeClr val="tx1"/>
                </a:solidFill>
                <a:effectLst/>
                <a:latin typeface="Arial Unicode MS"/>
              </a:rPr>
              <a:t>$X,XXX,XXX</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Total Profit: </a:t>
            </a:r>
            <a:r>
              <a:rPr kumimoji="0" lang="en-US" altLang="en-US" sz="1000" b="0" i="0" u="none" strike="noStrike" cap="none" normalizeH="0" baseline="0" dirty="0">
                <a:ln>
                  <a:noFill/>
                </a:ln>
                <a:solidFill>
                  <a:schemeClr val="tx1"/>
                </a:solidFill>
                <a:effectLst/>
                <a:latin typeface="Arial Unicode MS"/>
              </a:rPr>
              <a:t>$XXX,XXX</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Total Orders: </a:t>
            </a:r>
            <a:r>
              <a:rPr kumimoji="0" lang="en-US" altLang="en-US" sz="1000" b="0" i="0" u="none" strike="noStrike" cap="none" normalizeH="0" baseline="0" dirty="0">
                <a:ln>
                  <a:noFill/>
                </a:ln>
                <a:solidFill>
                  <a:schemeClr val="tx1"/>
                </a:solidFill>
                <a:effectLst/>
                <a:latin typeface="Arial Unicode MS"/>
              </a:rPr>
              <a:t>XXXX</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Average Discount: </a:t>
            </a:r>
            <a:r>
              <a:rPr kumimoji="0" lang="en-US" altLang="en-US" sz="1000" b="0" i="0" u="none" strike="noStrike" cap="none" normalizeH="0" baseline="0" dirty="0">
                <a:ln>
                  <a:noFill/>
                </a:ln>
                <a:solidFill>
                  <a:schemeClr val="tx1"/>
                </a:solidFill>
                <a:effectLst/>
                <a:latin typeface="Arial Unicode MS"/>
              </a:rPr>
              <a:t>X%</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Top Region: </a:t>
            </a:r>
            <a:r>
              <a:rPr kumimoji="0" lang="en-US" altLang="en-US" sz="1050" b="1" i="0" u="none" strike="noStrike" cap="none" normalizeH="0" baseline="0" dirty="0">
                <a:ln>
                  <a:noFill/>
                </a:ln>
                <a:solidFill>
                  <a:schemeClr val="tx1"/>
                </a:solidFill>
                <a:effectLst/>
                <a:latin typeface="Arial Unicode MS"/>
              </a:rPr>
              <a:t>e.g., West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50" b="1"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How:</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C00000"/>
                </a:solidFill>
                <a:effectLst/>
                <a:latin typeface="Arial Unicode MS"/>
              </a:rPr>
              <a:t>Open Cleaned Data</a:t>
            </a:r>
            <a:r>
              <a:rPr kumimoji="0" lang="en-US" altLang="en-US" sz="1200" b="1" i="0" u="none" strike="noStrike" cap="none" normalizeH="0" baseline="0" dirty="0">
                <a:ln>
                  <a:noFill/>
                </a:ln>
                <a:solidFill>
                  <a:srgbClr val="C00000"/>
                </a:solidFill>
                <a:effectLst/>
                <a:latin typeface="Arial Unicode MS"/>
              </a:rPr>
              <a:t> Or </a:t>
            </a:r>
            <a:r>
              <a:rPr kumimoji="0" lang="en-US" altLang="en-US" sz="1600" b="1" i="0" u="none" strike="noStrike" cap="none" normalizeH="0" baseline="0" dirty="0">
                <a:ln>
                  <a:noFill/>
                </a:ln>
                <a:solidFill>
                  <a:srgbClr val="C00000"/>
                </a:solidFill>
                <a:effectLst/>
                <a:latin typeface="Arial Unicode MS"/>
              </a:rPr>
              <a:t>Overall Summary</a:t>
            </a:r>
            <a:r>
              <a:rPr kumimoji="0" lang="en-US" altLang="en-US" sz="1800" b="1" i="0" u="none" strike="noStrike" cap="none" normalizeH="0" baseline="0" dirty="0">
                <a:ln>
                  <a:noFill/>
                </a:ln>
                <a:solidFill>
                  <a:srgbClr val="C00000"/>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C00000"/>
                </a:solidFill>
                <a:effectLst/>
                <a:latin typeface="Arial" panose="020B0604020202020204" pitchFamily="34" charset="0"/>
              </a:rPr>
              <a:t>Use a table or chart</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C00000"/>
                </a:solidFill>
                <a:effectLst/>
                <a:latin typeface="Arial" panose="020B0604020202020204" pitchFamily="34" charset="0"/>
              </a:rPr>
              <a:t>Manually copy values into bullet points or draw a simple shape-based layout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800" b="1" i="0" u="none" strike="noStrike" cap="none" normalizeH="0" baseline="0" dirty="0">
              <a:ln>
                <a:noFill/>
              </a:ln>
              <a:solidFill>
                <a:schemeClr val="tx1"/>
              </a:solidFill>
              <a:effectLst/>
            </a:endParaRPr>
          </a:p>
          <a:p>
            <a:pPr marL="0" indent="0">
              <a:buNone/>
            </a:pPr>
            <a:endParaRPr lang="en-US" sz="2400" dirty="0"/>
          </a:p>
        </p:txBody>
      </p:sp>
      <p:sp>
        <p:nvSpPr>
          <p:cNvPr id="4" name="Rectangle 1">
            <a:extLst>
              <a:ext uri="{FF2B5EF4-FFF2-40B4-BE49-F238E27FC236}">
                <a16:creationId xmlns:a16="http://schemas.microsoft.com/office/drawing/2014/main" id="{13EFB672-5367-8D0B-E8EA-E2D9043A2244}"/>
              </a:ext>
            </a:extLst>
          </p:cNvPr>
          <p:cNvSpPr>
            <a:spLocks noGrp="1" noChangeArrowheads="1"/>
          </p:cNvSpPr>
          <p:nvPr>
            <p:ph type="title"/>
          </p:nvPr>
        </p:nvSpPr>
        <p:spPr bwMode="auto">
          <a:xfrm>
            <a:off x="838198" y="735520"/>
            <a:ext cx="98298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Arial" panose="020B0604020202020204" pitchFamily="34" charset="0"/>
              </a:rPr>
              <a:t>         Executive Summary(</a:t>
            </a:r>
            <a:r>
              <a:rPr kumimoji="0" lang="en-US" altLang="en-US" sz="2000" b="1" i="0" u="none" strike="noStrike" cap="none" normalizeH="0" baseline="0" dirty="0">
                <a:ln>
                  <a:noFill/>
                </a:ln>
                <a:solidFill>
                  <a:srgbClr val="FF0000"/>
                </a:solidFill>
                <a:effectLst/>
                <a:latin typeface="Arial" panose="020B0604020202020204" pitchFamily="34" charset="0"/>
              </a:rPr>
              <a:t>from</a:t>
            </a:r>
            <a:r>
              <a:rPr kumimoji="0" lang="en-US" altLang="en-US" sz="2800" b="1" i="0" u="none" strike="noStrike" cap="none" normalizeH="0" baseline="0" dirty="0">
                <a:ln>
                  <a:noFill/>
                </a:ln>
                <a:solidFill>
                  <a:srgbClr val="FF0000"/>
                </a:solidFill>
                <a:effectLst/>
                <a:latin typeface="Arial" panose="020B0604020202020204" pitchFamily="34" charset="0"/>
              </a:rPr>
              <a:t> </a:t>
            </a:r>
            <a:r>
              <a:rPr kumimoji="0" lang="en-US" altLang="en-US" sz="1800" b="1" i="0" u="none" strike="noStrike" cap="none" normalizeH="0" baseline="0" dirty="0">
                <a:ln>
                  <a:noFill/>
                </a:ln>
                <a:effectLst/>
                <a:latin typeface="Arial Unicode MS"/>
              </a:rPr>
              <a:t>Overall Summary</a:t>
            </a:r>
            <a:r>
              <a:rPr kumimoji="0" lang="en-US" altLang="en-US" sz="1400" b="1" i="0" u="none" strike="noStrike" cap="none" normalizeH="0" baseline="0" dirty="0">
                <a:ln>
                  <a:noFill/>
                </a:ln>
                <a:effectLst/>
              </a:rPr>
              <a:t> </a:t>
            </a:r>
            <a:r>
              <a:rPr kumimoji="0" lang="en-US" altLang="en-US" sz="1400" b="1" i="0" u="none" strike="noStrike" cap="none" normalizeH="0" baseline="0" dirty="0">
                <a:ln>
                  <a:noFill/>
                </a:ln>
                <a:solidFill>
                  <a:srgbClr val="FF0000"/>
                </a:solidFill>
                <a:effectLst/>
              </a:rPr>
              <a:t>Or </a:t>
            </a:r>
            <a:r>
              <a:rPr kumimoji="0" lang="en-US" altLang="en-US" sz="1800" b="1" i="0" u="none" strike="noStrike" cap="none" normalizeH="0" baseline="0" dirty="0">
                <a:ln>
                  <a:noFill/>
                </a:ln>
                <a:effectLst/>
                <a:latin typeface="Arial Unicode MS"/>
              </a:rPr>
              <a:t>Cleaned Data </a:t>
            </a:r>
            <a:r>
              <a:rPr lang="en-US" altLang="en-US" sz="3200" b="1" dirty="0">
                <a:solidFill>
                  <a:srgbClr val="FF0000"/>
                </a:solidFill>
                <a:latin typeface="Arial Unicode MS"/>
              </a:rPr>
              <a:t>)</a:t>
            </a:r>
            <a:endParaRPr kumimoji="0" lang="en-US" altLang="en-US" sz="2400"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77339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D51A-FC2C-3969-2C7C-7846EECE3F1C}"/>
              </a:ext>
            </a:extLst>
          </p:cNvPr>
          <p:cNvSpPr>
            <a:spLocks noGrp="1"/>
          </p:cNvSpPr>
          <p:nvPr>
            <p:ph type="title"/>
          </p:nvPr>
        </p:nvSpPr>
        <p:spPr>
          <a:xfrm>
            <a:off x="2133600" y="365125"/>
            <a:ext cx="9220199" cy="608269"/>
          </a:xfrm>
        </p:spPr>
        <p:txBody>
          <a:bodyPr>
            <a:normAutofit fontScale="90000"/>
          </a:bodyPr>
          <a:lstStyle/>
          <a:p>
            <a:r>
              <a:rPr lang="en-US" dirty="0"/>
              <a:t>         </a:t>
            </a:r>
            <a:r>
              <a:rPr lang="en-US" sz="3100" b="1" dirty="0">
                <a:solidFill>
                  <a:srgbClr val="FF0000"/>
                </a:solidFill>
              </a:rPr>
              <a:t>Sales Trends Over Time</a:t>
            </a:r>
            <a:r>
              <a:rPr lang="en-US" sz="2700" b="1" dirty="0"/>
              <a:t>( </a:t>
            </a:r>
            <a:r>
              <a:rPr lang="en-US" sz="2700" b="1" dirty="0" err="1"/>
              <a:t>Time_Analysis</a:t>
            </a:r>
            <a:r>
              <a:rPr lang="en-US" sz="2700" b="1" dirty="0"/>
              <a:t> )</a:t>
            </a:r>
            <a:endParaRPr lang="en-US" b="1" dirty="0"/>
          </a:p>
        </p:txBody>
      </p:sp>
      <p:sp>
        <p:nvSpPr>
          <p:cNvPr id="6" name="Rectangle 1">
            <a:extLst>
              <a:ext uri="{FF2B5EF4-FFF2-40B4-BE49-F238E27FC236}">
                <a16:creationId xmlns:a16="http://schemas.microsoft.com/office/drawing/2014/main" id="{F8336A68-5A91-ECFF-B06C-5EC461137620}"/>
              </a:ext>
            </a:extLst>
          </p:cNvPr>
          <p:cNvSpPr>
            <a:spLocks noGrp="1" noChangeArrowheads="1"/>
          </p:cNvSpPr>
          <p:nvPr>
            <p:ph idx="1"/>
          </p:nvPr>
        </p:nvSpPr>
        <p:spPr bwMode="auto">
          <a:xfrm>
            <a:off x="838200" y="1772841"/>
            <a:ext cx="1018376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2060"/>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Show how sales evolved over months or years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2060"/>
                </a:solidFill>
                <a:effectLst/>
                <a:latin typeface="Arial" panose="020B0604020202020204" pitchFamily="34" charset="0"/>
              </a:rPr>
              <a:t>Content:</a:t>
            </a:r>
            <a:endParaRPr kumimoji="0" lang="en-US" altLang="en-US" sz="1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Line chart or bar chart of Sales by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Note seasonal spikes or drops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2060"/>
                </a:solidFill>
                <a:effectLst/>
                <a:latin typeface="Arial" panose="020B0604020202020204" pitchFamily="34" charset="0"/>
              </a:rPr>
              <a:t>Key Points:</a:t>
            </a:r>
            <a:endParaRPr kumimoji="0" lang="en-US" altLang="en-US" sz="1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Sales peak in Q4 (e.g., November &amp; December)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Low sales in summer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Opportunity: Run promotions during low seasons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2060"/>
                </a:solidFill>
                <a:effectLst/>
                <a:latin typeface="Arial" panose="020B0604020202020204" pitchFamily="34" charset="0"/>
              </a:rPr>
              <a:t>How:</a:t>
            </a:r>
            <a:endParaRPr kumimoji="0" lang="en-US" altLang="en-US" sz="1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C00000"/>
                </a:solidFill>
                <a:effectLst/>
                <a:latin typeface="Arial" panose="020B0604020202020204" pitchFamily="34" charset="0"/>
              </a:rPr>
              <a:t>Use the chart in </a:t>
            </a:r>
            <a:r>
              <a:rPr kumimoji="0" lang="en-US" altLang="en-US" sz="1400" b="1" i="0" u="none" strike="noStrike" cap="none" normalizeH="0" baseline="0" dirty="0" err="1">
                <a:ln>
                  <a:noFill/>
                </a:ln>
                <a:solidFill>
                  <a:srgbClr val="C00000"/>
                </a:solidFill>
                <a:effectLst/>
                <a:latin typeface="Arial Unicode MS"/>
              </a:rPr>
              <a:t>Time_Analysis</a:t>
            </a:r>
            <a:r>
              <a:rPr kumimoji="0" lang="en-US" altLang="en-US" sz="1100" b="1" i="0" u="none" strike="noStrike" cap="none" normalizeH="0" baseline="0" dirty="0">
                <a:ln>
                  <a:noFill/>
                </a:ln>
                <a:solidFill>
                  <a:srgbClr val="C00000"/>
                </a:solidFill>
                <a:effectLst/>
              </a:rPr>
              <a:t>, </a:t>
            </a:r>
            <a:r>
              <a:rPr kumimoji="0" lang="en-US" altLang="en-US" sz="1600" b="1" i="0" u="none" strike="noStrike" cap="none" normalizeH="0" baseline="0" dirty="0">
                <a:ln>
                  <a:noFill/>
                </a:ln>
                <a:solidFill>
                  <a:srgbClr val="C00000"/>
                </a:solidFill>
                <a:effectLst/>
              </a:rPr>
              <a:t>copy it as an image, and paste it into the slide</a:t>
            </a:r>
            <a:endParaRPr kumimoji="0" lang="en-US" altLang="en-US" b="1" i="0" u="none" strike="noStrike" cap="none" normalizeH="0" baseline="0" dirty="0">
              <a:ln>
                <a:noFill/>
              </a:ln>
              <a:solidFill>
                <a:srgbClr val="C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553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94520-DF75-6DA2-D2A4-1F52D1EF18A5}"/>
              </a:ext>
            </a:extLst>
          </p:cNvPr>
          <p:cNvSpPr>
            <a:spLocks noGrp="1"/>
          </p:cNvSpPr>
          <p:nvPr>
            <p:ph idx="1"/>
          </p:nvPr>
        </p:nvSpPr>
        <p:spPr>
          <a:xfrm>
            <a:off x="838200" y="1140542"/>
            <a:ext cx="10515600" cy="5036421"/>
          </a:xfrm>
        </p:spPr>
        <p:txBody>
          <a:bodyPr/>
          <a:lstStyle/>
          <a:p>
            <a:pPr>
              <a:buNone/>
            </a:pPr>
            <a:r>
              <a:rPr lang="en-US" b="1" dirty="0">
                <a:solidFill>
                  <a:srgbClr val="002060"/>
                </a:solidFill>
              </a:rPr>
              <a:t>Purpose:</a:t>
            </a:r>
            <a:r>
              <a:rPr lang="en-US" dirty="0"/>
              <a:t> </a:t>
            </a:r>
            <a:r>
              <a:rPr lang="en-US" sz="2400" dirty="0"/>
              <a:t>Compare sales and profit across categories</a:t>
            </a:r>
            <a:endParaRPr lang="en-US" dirty="0"/>
          </a:p>
          <a:p>
            <a:pPr>
              <a:buNone/>
            </a:pPr>
            <a:r>
              <a:rPr lang="en-US" b="1" dirty="0">
                <a:solidFill>
                  <a:srgbClr val="002060"/>
                </a:solidFill>
              </a:rPr>
              <a:t>Content:</a:t>
            </a:r>
            <a:endParaRPr lang="en-US" dirty="0">
              <a:solidFill>
                <a:srgbClr val="002060"/>
              </a:solidFill>
            </a:endParaRPr>
          </a:p>
          <a:p>
            <a:pPr>
              <a:buFont typeface="Arial" panose="020B0604020202020204" pitchFamily="34" charset="0"/>
              <a:buChar char="•"/>
            </a:pPr>
            <a:r>
              <a:rPr lang="en-US" sz="2400" dirty="0"/>
              <a:t>Bar chart of Sales &amp; Profit by Category</a:t>
            </a:r>
          </a:p>
          <a:p>
            <a:pPr>
              <a:buFont typeface="Arial" panose="020B0604020202020204" pitchFamily="34" charset="0"/>
              <a:buChar char="•"/>
            </a:pPr>
            <a:r>
              <a:rPr lang="en-US" sz="2400" dirty="0"/>
              <a:t>Optionally break down into Sub-Categories</a:t>
            </a:r>
          </a:p>
          <a:p>
            <a:pPr>
              <a:buNone/>
            </a:pPr>
            <a:r>
              <a:rPr lang="en-US" b="1" dirty="0">
                <a:solidFill>
                  <a:srgbClr val="002060"/>
                </a:solidFill>
              </a:rPr>
              <a:t>Key Points:</a:t>
            </a:r>
            <a:endParaRPr lang="en-US" dirty="0">
              <a:solidFill>
                <a:srgbClr val="002060"/>
              </a:solidFill>
            </a:endParaRPr>
          </a:p>
          <a:p>
            <a:pPr>
              <a:buFont typeface="Arial" panose="020B0604020202020204" pitchFamily="34" charset="0"/>
              <a:buChar char="•"/>
            </a:pPr>
            <a:r>
              <a:rPr lang="en-US" dirty="0">
                <a:solidFill>
                  <a:srgbClr val="C00000"/>
                </a:solidFill>
              </a:rPr>
              <a:t>✅ </a:t>
            </a:r>
            <a:r>
              <a:rPr lang="en-US" b="1" dirty="0">
                <a:solidFill>
                  <a:srgbClr val="C00000"/>
                </a:solidFill>
              </a:rPr>
              <a:t>Best-performing Category:</a:t>
            </a:r>
            <a:r>
              <a:rPr lang="en-US" dirty="0">
                <a:solidFill>
                  <a:srgbClr val="C00000"/>
                </a:solidFill>
              </a:rPr>
              <a:t> </a:t>
            </a:r>
            <a:r>
              <a:rPr lang="en-US" sz="2400" dirty="0">
                <a:solidFill>
                  <a:srgbClr val="C00000"/>
                </a:solidFill>
              </a:rPr>
              <a:t>e.g., Technology</a:t>
            </a:r>
            <a:endParaRPr lang="en-US" dirty="0">
              <a:solidFill>
                <a:srgbClr val="C00000"/>
              </a:solidFill>
            </a:endParaRPr>
          </a:p>
          <a:p>
            <a:pPr>
              <a:buFont typeface="Arial" panose="020B0604020202020204" pitchFamily="34" charset="0"/>
              <a:buChar char="•"/>
            </a:pPr>
            <a:r>
              <a:rPr lang="en-US" dirty="0">
                <a:solidFill>
                  <a:srgbClr val="C00000"/>
                </a:solidFill>
              </a:rPr>
              <a:t>⚠️ </a:t>
            </a:r>
            <a:r>
              <a:rPr lang="en-US" b="1" dirty="0">
                <a:solidFill>
                  <a:srgbClr val="C00000"/>
                </a:solidFill>
              </a:rPr>
              <a:t>Least Profitable:</a:t>
            </a:r>
            <a:r>
              <a:rPr lang="en-US" dirty="0">
                <a:solidFill>
                  <a:srgbClr val="C00000"/>
                </a:solidFill>
              </a:rPr>
              <a:t> </a:t>
            </a:r>
            <a:r>
              <a:rPr lang="en-US" sz="2400" dirty="0">
                <a:solidFill>
                  <a:srgbClr val="C00000"/>
                </a:solidFill>
              </a:rPr>
              <a:t>e.g., Furniture</a:t>
            </a:r>
            <a:endParaRPr lang="en-US" dirty="0">
              <a:solidFill>
                <a:srgbClr val="C00000"/>
              </a:solidFill>
            </a:endParaRPr>
          </a:p>
          <a:p>
            <a:pPr>
              <a:buFont typeface="Arial" panose="020B0604020202020204" pitchFamily="34" charset="0"/>
              <a:buChar char="•"/>
            </a:pPr>
            <a:r>
              <a:rPr lang="en-US" dirty="0">
                <a:solidFill>
                  <a:srgbClr val="C00000"/>
                </a:solidFill>
              </a:rPr>
              <a:t>💡 </a:t>
            </a:r>
            <a:r>
              <a:rPr lang="en-US" sz="2400" dirty="0">
                <a:solidFill>
                  <a:srgbClr val="C00000"/>
                </a:solidFill>
              </a:rPr>
              <a:t>Focus on bundling or pricing for low-margin products</a:t>
            </a:r>
            <a:endParaRPr lang="en-US" dirty="0">
              <a:solidFill>
                <a:srgbClr val="C00000"/>
              </a:solidFill>
            </a:endParaRPr>
          </a:p>
          <a:p>
            <a:endParaRPr lang="en-US" dirty="0"/>
          </a:p>
        </p:txBody>
      </p:sp>
      <p:sp>
        <p:nvSpPr>
          <p:cNvPr id="4" name="Rectangle 1">
            <a:extLst>
              <a:ext uri="{FF2B5EF4-FFF2-40B4-BE49-F238E27FC236}">
                <a16:creationId xmlns:a16="http://schemas.microsoft.com/office/drawing/2014/main" id="{47B561BC-B6C8-B0F5-1155-E90B8C7552EF}"/>
              </a:ext>
            </a:extLst>
          </p:cNvPr>
          <p:cNvSpPr>
            <a:spLocks noGrp="1" noChangeArrowheads="1"/>
          </p:cNvSpPr>
          <p:nvPr>
            <p:ph type="title"/>
          </p:nvPr>
        </p:nvSpPr>
        <p:spPr bwMode="auto">
          <a:xfrm>
            <a:off x="838200" y="459552"/>
            <a:ext cx="1051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panose="020B0604020202020204" pitchFamily="34" charset="0"/>
              </a:rPr>
              <a:t>                                   </a:t>
            </a:r>
            <a:r>
              <a:rPr kumimoji="0" lang="en-US" altLang="en-US" sz="2000" b="1" i="0" u="none" strike="noStrike" cap="none" normalizeH="0" baseline="0" dirty="0">
                <a:ln>
                  <a:noFill/>
                </a:ln>
                <a:solidFill>
                  <a:srgbClr val="FF0000"/>
                </a:solidFill>
                <a:effectLst/>
                <a:latin typeface="Arial" panose="020B0604020202020204" pitchFamily="34" charset="0"/>
              </a:rPr>
              <a:t>Category-wise Performance </a:t>
            </a:r>
            <a:r>
              <a:rPr kumimoji="0" lang="en-US" altLang="en-US" sz="1800" i="0" u="none" strike="noStrike" cap="none" normalizeH="0" baseline="0" dirty="0">
                <a:ln>
                  <a:noFill/>
                </a:ln>
                <a:effectLst/>
                <a:latin typeface="Arial" panose="020B0604020202020204" pitchFamily="34" charset="0"/>
              </a:rPr>
              <a:t>( </a:t>
            </a:r>
            <a:r>
              <a:rPr kumimoji="0" lang="en-US" altLang="en-US" sz="2000" i="0" u="none" strike="noStrike" cap="none" normalizeH="0" baseline="0" dirty="0">
                <a:ln>
                  <a:noFill/>
                </a:ln>
                <a:effectLst/>
                <a:latin typeface="Arial Unicode MS"/>
              </a:rPr>
              <a:t>Category &amp; Insights )</a:t>
            </a:r>
            <a:r>
              <a:rPr kumimoji="0" lang="en-US" altLang="en-US" sz="1600" i="0" u="none" strike="noStrike" cap="none" normalizeH="0" baseline="0" dirty="0">
                <a:ln>
                  <a:noFill/>
                </a:ln>
                <a:effectLst/>
              </a:rPr>
              <a:t> </a:t>
            </a:r>
            <a:endParaRPr kumimoji="0" lang="en-US" altLang="en-US" sz="180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03230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3637-209E-2467-B04E-DED9D4C5AAD7}"/>
              </a:ext>
            </a:extLst>
          </p:cNvPr>
          <p:cNvSpPr>
            <a:spLocks noGrp="1"/>
          </p:cNvSpPr>
          <p:nvPr>
            <p:ph type="title"/>
          </p:nvPr>
        </p:nvSpPr>
        <p:spPr>
          <a:xfrm>
            <a:off x="838200" y="365126"/>
            <a:ext cx="10515600" cy="598436"/>
          </a:xfrm>
        </p:spPr>
        <p:txBody>
          <a:bodyPr>
            <a:noAutofit/>
          </a:bodyPr>
          <a:lstStyle/>
          <a:p>
            <a:r>
              <a:rPr lang="en-US" sz="2800" b="1" dirty="0">
                <a:solidFill>
                  <a:srgbClr val="FF0000"/>
                </a:solidFill>
              </a:rPr>
              <a:t>              Shipping Mode &amp; Product Insights </a:t>
            </a:r>
            <a:r>
              <a:rPr lang="en-US" sz="2400" b="1" dirty="0"/>
              <a:t>( Ship Mode &amp; Product )</a:t>
            </a:r>
            <a:endParaRPr lang="en-US" sz="2800" b="1" dirty="0"/>
          </a:p>
        </p:txBody>
      </p:sp>
      <p:sp>
        <p:nvSpPr>
          <p:cNvPr id="3" name="Content Placeholder 2">
            <a:extLst>
              <a:ext uri="{FF2B5EF4-FFF2-40B4-BE49-F238E27FC236}">
                <a16:creationId xmlns:a16="http://schemas.microsoft.com/office/drawing/2014/main" id="{C206D779-DF20-DB64-7933-856D73FB1F0A}"/>
              </a:ext>
            </a:extLst>
          </p:cNvPr>
          <p:cNvSpPr>
            <a:spLocks noGrp="1"/>
          </p:cNvSpPr>
          <p:nvPr>
            <p:ph idx="1"/>
          </p:nvPr>
        </p:nvSpPr>
        <p:spPr>
          <a:xfrm>
            <a:off x="838200" y="1455174"/>
            <a:ext cx="10515600" cy="4721789"/>
          </a:xfrm>
        </p:spPr>
        <p:txBody>
          <a:bodyPr/>
          <a:lstStyle/>
          <a:p>
            <a:pPr>
              <a:buNone/>
            </a:pPr>
            <a:r>
              <a:rPr lang="en-US" b="1" dirty="0">
                <a:solidFill>
                  <a:srgbClr val="002060"/>
                </a:solidFill>
              </a:rPr>
              <a:t>Purpose:</a:t>
            </a:r>
            <a:r>
              <a:rPr lang="en-US" dirty="0"/>
              <a:t> </a:t>
            </a:r>
            <a:r>
              <a:rPr lang="en-US" sz="2400" dirty="0"/>
              <a:t>Analyze how shipping methods impact product sales</a:t>
            </a:r>
            <a:endParaRPr lang="en-US" dirty="0"/>
          </a:p>
          <a:p>
            <a:pPr>
              <a:buNone/>
            </a:pPr>
            <a:r>
              <a:rPr lang="en-US" b="1" dirty="0">
                <a:solidFill>
                  <a:srgbClr val="002060"/>
                </a:solidFill>
              </a:rPr>
              <a:t>Content:</a:t>
            </a:r>
            <a:endParaRPr lang="en-US" dirty="0">
              <a:solidFill>
                <a:srgbClr val="002060"/>
              </a:solidFill>
            </a:endParaRPr>
          </a:p>
          <a:p>
            <a:pPr>
              <a:buFont typeface="Arial" panose="020B0604020202020204" pitchFamily="34" charset="0"/>
              <a:buChar char="•"/>
            </a:pPr>
            <a:r>
              <a:rPr lang="en-US" sz="2400" dirty="0"/>
              <a:t>Pie chart of Sales by Shipping Mode</a:t>
            </a:r>
          </a:p>
          <a:p>
            <a:pPr>
              <a:buFont typeface="Arial" panose="020B0604020202020204" pitchFamily="34" charset="0"/>
              <a:buChar char="•"/>
            </a:pPr>
            <a:r>
              <a:rPr lang="en-US" sz="2400" dirty="0"/>
              <a:t>List or bar chart of most shipped products</a:t>
            </a:r>
          </a:p>
          <a:p>
            <a:pPr>
              <a:buNone/>
            </a:pPr>
            <a:r>
              <a:rPr lang="en-US" b="1" dirty="0">
                <a:solidFill>
                  <a:srgbClr val="002060"/>
                </a:solidFill>
              </a:rPr>
              <a:t>Key Points:</a:t>
            </a:r>
            <a:endParaRPr lang="en-US" dirty="0">
              <a:solidFill>
                <a:srgbClr val="002060"/>
              </a:solidFill>
            </a:endParaRPr>
          </a:p>
          <a:p>
            <a:pPr>
              <a:buFont typeface="Arial" panose="020B0604020202020204" pitchFamily="34" charset="0"/>
              <a:buChar char="•"/>
            </a:pPr>
            <a:r>
              <a:rPr lang="en-US" dirty="0">
                <a:solidFill>
                  <a:srgbClr val="C00000"/>
                </a:solidFill>
              </a:rPr>
              <a:t>📦 Most common method: e.g., Standard Class</a:t>
            </a:r>
          </a:p>
          <a:p>
            <a:pPr>
              <a:buFont typeface="Arial" panose="020B0604020202020204" pitchFamily="34" charset="0"/>
              <a:buChar char="•"/>
            </a:pPr>
            <a:r>
              <a:rPr lang="en-US" dirty="0">
                <a:solidFill>
                  <a:srgbClr val="C00000"/>
                </a:solidFill>
              </a:rPr>
              <a:t>🚀 Fastest method (e.g., Same Day) has lower usage</a:t>
            </a:r>
          </a:p>
          <a:p>
            <a:pPr>
              <a:buFont typeface="Arial" panose="020B0604020202020204" pitchFamily="34" charset="0"/>
              <a:buChar char="•"/>
            </a:pPr>
            <a:r>
              <a:rPr lang="en-US" dirty="0">
                <a:solidFill>
                  <a:srgbClr val="C00000"/>
                </a:solidFill>
              </a:rPr>
              <a:t>🧠 Suggest optimizing delivery cost vs customer preference</a:t>
            </a:r>
          </a:p>
          <a:p>
            <a:pPr marL="0" indent="0">
              <a:buNone/>
            </a:pPr>
            <a:endParaRPr lang="en-US" dirty="0"/>
          </a:p>
        </p:txBody>
      </p:sp>
    </p:spTree>
    <p:extLst>
      <p:ext uri="{BB962C8B-B14F-4D97-AF65-F5344CB8AC3E}">
        <p14:creationId xmlns:p14="http://schemas.microsoft.com/office/powerpoint/2010/main" val="191043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C1E5-6492-41CB-E38F-E108EDA1ACC1}"/>
              </a:ext>
            </a:extLst>
          </p:cNvPr>
          <p:cNvSpPr>
            <a:spLocks noGrp="1"/>
          </p:cNvSpPr>
          <p:nvPr>
            <p:ph type="title"/>
          </p:nvPr>
        </p:nvSpPr>
        <p:spPr>
          <a:xfrm>
            <a:off x="759542" y="424120"/>
            <a:ext cx="10515600" cy="500114"/>
          </a:xfrm>
        </p:spPr>
        <p:txBody>
          <a:bodyPr>
            <a:noAutofit/>
          </a:bodyPr>
          <a:lstStyle/>
          <a:p>
            <a:r>
              <a:rPr lang="en-US" sz="2800" b="1" dirty="0">
                <a:solidFill>
                  <a:srgbClr val="FF0000"/>
                </a:solidFill>
              </a:rPr>
              <a:t>                         Top Products / Customers </a:t>
            </a:r>
            <a:r>
              <a:rPr lang="en-US" sz="2400" b="1" dirty="0"/>
              <a:t>( Cleaned Data )</a:t>
            </a:r>
            <a:endParaRPr lang="en-US" sz="2800" b="1" dirty="0">
              <a:solidFill>
                <a:srgbClr val="FF0000"/>
              </a:solidFill>
            </a:endParaRPr>
          </a:p>
        </p:txBody>
      </p:sp>
      <p:sp>
        <p:nvSpPr>
          <p:cNvPr id="3" name="Content Placeholder 2">
            <a:extLst>
              <a:ext uri="{FF2B5EF4-FFF2-40B4-BE49-F238E27FC236}">
                <a16:creationId xmlns:a16="http://schemas.microsoft.com/office/drawing/2014/main" id="{F6693831-176B-1482-A744-5B17D3592DA0}"/>
              </a:ext>
            </a:extLst>
          </p:cNvPr>
          <p:cNvSpPr>
            <a:spLocks noGrp="1"/>
          </p:cNvSpPr>
          <p:nvPr>
            <p:ph idx="1"/>
          </p:nvPr>
        </p:nvSpPr>
        <p:spPr>
          <a:xfrm>
            <a:off x="759542" y="1152832"/>
            <a:ext cx="10515600" cy="4552335"/>
          </a:xfrm>
        </p:spPr>
        <p:txBody>
          <a:bodyPr/>
          <a:lstStyle/>
          <a:p>
            <a:pPr>
              <a:buNone/>
            </a:pPr>
            <a:r>
              <a:rPr lang="en-US" b="1" dirty="0">
                <a:solidFill>
                  <a:srgbClr val="002060"/>
                </a:solidFill>
              </a:rPr>
              <a:t>Purpose:</a:t>
            </a:r>
            <a:r>
              <a:rPr lang="en-US" dirty="0"/>
              <a:t> </a:t>
            </a:r>
            <a:r>
              <a:rPr lang="en-US" sz="2400" dirty="0"/>
              <a:t>Show high-value customers and best-selling products</a:t>
            </a:r>
            <a:endParaRPr lang="en-US" dirty="0"/>
          </a:p>
          <a:p>
            <a:pPr>
              <a:buNone/>
            </a:pPr>
            <a:r>
              <a:rPr lang="en-US" b="1" dirty="0">
                <a:solidFill>
                  <a:srgbClr val="002060"/>
                </a:solidFill>
              </a:rPr>
              <a:t>Content:</a:t>
            </a:r>
            <a:endParaRPr lang="en-US" dirty="0">
              <a:solidFill>
                <a:srgbClr val="002060"/>
              </a:solidFill>
            </a:endParaRPr>
          </a:p>
          <a:p>
            <a:pPr>
              <a:buFont typeface="Arial" panose="020B0604020202020204" pitchFamily="34" charset="0"/>
              <a:buChar char="•"/>
            </a:pPr>
            <a:r>
              <a:rPr lang="en-US" sz="2400" dirty="0"/>
              <a:t>Table or bar chart: Top 5 Products</a:t>
            </a:r>
          </a:p>
          <a:p>
            <a:pPr>
              <a:buFont typeface="Arial" panose="020B0604020202020204" pitchFamily="34" charset="0"/>
              <a:buChar char="•"/>
            </a:pPr>
            <a:r>
              <a:rPr lang="en-US" sz="2400" dirty="0"/>
              <a:t>Table or bar chart: Top 5 Customers</a:t>
            </a:r>
          </a:p>
          <a:p>
            <a:pPr>
              <a:buNone/>
            </a:pPr>
            <a:r>
              <a:rPr lang="en-US" b="1" dirty="0">
                <a:solidFill>
                  <a:srgbClr val="002060"/>
                </a:solidFill>
              </a:rPr>
              <a:t>Key Points:</a:t>
            </a:r>
            <a:endParaRPr lang="en-US" dirty="0">
              <a:solidFill>
                <a:srgbClr val="002060"/>
              </a:solidFill>
            </a:endParaRPr>
          </a:p>
          <a:p>
            <a:pPr>
              <a:buFont typeface="Arial" panose="020B0604020202020204" pitchFamily="34" charset="0"/>
              <a:buChar char="•"/>
            </a:pPr>
            <a:r>
              <a:rPr lang="en-US" sz="2400" dirty="0">
                <a:solidFill>
                  <a:srgbClr val="C00000"/>
                </a:solidFill>
              </a:rPr>
              <a:t>🌟 High-value customers contribute major revenue</a:t>
            </a:r>
          </a:p>
          <a:p>
            <a:pPr>
              <a:buFont typeface="Arial" panose="020B0604020202020204" pitchFamily="34" charset="0"/>
              <a:buChar char="•"/>
            </a:pPr>
            <a:r>
              <a:rPr lang="en-US" sz="2400" dirty="0">
                <a:solidFill>
                  <a:srgbClr val="C00000"/>
                </a:solidFill>
              </a:rPr>
              <a:t>📦 Best-sellers often belong to a specific category (e.g., Phones, Chairs)</a:t>
            </a:r>
          </a:p>
          <a:p>
            <a:pPr>
              <a:buFont typeface="Arial" panose="020B0604020202020204" pitchFamily="34" charset="0"/>
              <a:buChar char="•"/>
            </a:pPr>
            <a:r>
              <a:rPr lang="en-US" sz="2400" dirty="0">
                <a:solidFill>
                  <a:srgbClr val="C00000"/>
                </a:solidFill>
              </a:rPr>
              <a:t>✅ Upsell or loyalty potential</a:t>
            </a:r>
          </a:p>
        </p:txBody>
      </p:sp>
    </p:spTree>
    <p:extLst>
      <p:ext uri="{BB962C8B-B14F-4D97-AF65-F5344CB8AC3E}">
        <p14:creationId xmlns:p14="http://schemas.microsoft.com/office/powerpoint/2010/main" val="3828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9551-5B72-708F-ECD1-E24D78B88780}"/>
              </a:ext>
            </a:extLst>
          </p:cNvPr>
          <p:cNvSpPr>
            <a:spLocks noGrp="1"/>
          </p:cNvSpPr>
          <p:nvPr>
            <p:ph type="title"/>
          </p:nvPr>
        </p:nvSpPr>
        <p:spPr>
          <a:xfrm>
            <a:off x="838200" y="365125"/>
            <a:ext cx="10515600" cy="559107"/>
          </a:xfrm>
        </p:spPr>
        <p:txBody>
          <a:bodyPr>
            <a:noAutofit/>
          </a:bodyPr>
          <a:lstStyle/>
          <a:p>
            <a:r>
              <a:rPr lang="en-US" sz="2800" b="1" dirty="0">
                <a:solidFill>
                  <a:srgbClr val="FF0000"/>
                </a:solidFill>
              </a:rPr>
              <a:t>                                  Dynamic Dashboard Screenshot </a:t>
            </a:r>
            <a:endParaRPr lang="en-US" sz="6000" b="1" dirty="0">
              <a:solidFill>
                <a:srgbClr val="FF0000"/>
              </a:solidFill>
            </a:endParaRPr>
          </a:p>
        </p:txBody>
      </p:sp>
      <p:sp>
        <p:nvSpPr>
          <p:cNvPr id="3" name="Content Placeholder 2">
            <a:extLst>
              <a:ext uri="{FF2B5EF4-FFF2-40B4-BE49-F238E27FC236}">
                <a16:creationId xmlns:a16="http://schemas.microsoft.com/office/drawing/2014/main" id="{F8DEDC50-362B-E70C-6A80-3A862565E74A}"/>
              </a:ext>
            </a:extLst>
          </p:cNvPr>
          <p:cNvSpPr>
            <a:spLocks noGrp="1"/>
          </p:cNvSpPr>
          <p:nvPr>
            <p:ph idx="1"/>
          </p:nvPr>
        </p:nvSpPr>
        <p:spPr>
          <a:xfrm>
            <a:off x="838200" y="924232"/>
            <a:ext cx="10515600" cy="5840362"/>
          </a:xfrm>
        </p:spPr>
        <p:txBody>
          <a:bodyPr/>
          <a:lstStyle/>
          <a:p>
            <a:pPr>
              <a:buNone/>
            </a:pPr>
            <a:r>
              <a:rPr lang="en-US" sz="2400" b="1" dirty="0">
                <a:solidFill>
                  <a:srgbClr val="002060"/>
                </a:solidFill>
              </a:rPr>
              <a:t>Purpose:</a:t>
            </a:r>
            <a:r>
              <a:rPr lang="en-US" sz="2400" dirty="0"/>
              <a:t> </a:t>
            </a:r>
            <a:r>
              <a:rPr lang="en-US" sz="2000" dirty="0"/>
              <a:t>dashboard visuals from Excel</a:t>
            </a:r>
            <a:endParaRPr lang="en-US" dirty="0"/>
          </a:p>
          <a:p>
            <a:pPr>
              <a:buNone/>
            </a:pPr>
            <a:r>
              <a:rPr lang="en-US" sz="2400" b="1" dirty="0">
                <a:solidFill>
                  <a:srgbClr val="002060"/>
                </a:solidFill>
              </a:rPr>
              <a:t>Content:</a:t>
            </a:r>
            <a:endParaRPr lang="en-US" sz="2400" dirty="0">
              <a:solidFill>
                <a:srgbClr val="002060"/>
              </a:solidFill>
            </a:endParaRPr>
          </a:p>
          <a:p>
            <a:pPr>
              <a:buFont typeface="Arial" panose="020B0604020202020204" pitchFamily="34" charset="0"/>
              <a:buChar char="•"/>
            </a:pPr>
            <a:r>
              <a:rPr lang="en-US" sz="2000" dirty="0"/>
              <a:t>Screenshot of your dashboard with charts and slicers</a:t>
            </a:r>
          </a:p>
          <a:p>
            <a:pPr marL="0" indent="0">
              <a:buNone/>
            </a:pPr>
            <a:endParaRPr lang="en-US" dirty="0"/>
          </a:p>
        </p:txBody>
      </p:sp>
      <p:pic>
        <p:nvPicPr>
          <p:cNvPr id="5" name="Picture 4">
            <a:extLst>
              <a:ext uri="{FF2B5EF4-FFF2-40B4-BE49-F238E27FC236}">
                <a16:creationId xmlns:a16="http://schemas.microsoft.com/office/drawing/2014/main" id="{8432CFD5-9B79-0ECB-1EB9-3546A9DB0EFA}"/>
              </a:ext>
            </a:extLst>
          </p:cNvPr>
          <p:cNvPicPr>
            <a:picLocks noChangeAspect="1"/>
          </p:cNvPicPr>
          <p:nvPr/>
        </p:nvPicPr>
        <p:blipFill>
          <a:blip r:embed="rId2"/>
          <a:stretch>
            <a:fillRect/>
          </a:stretch>
        </p:blipFill>
        <p:spPr>
          <a:xfrm>
            <a:off x="1622321" y="2202426"/>
            <a:ext cx="9625781" cy="4434347"/>
          </a:xfrm>
          <a:prstGeom prst="rect">
            <a:avLst/>
          </a:prstGeom>
        </p:spPr>
      </p:pic>
    </p:spTree>
    <p:extLst>
      <p:ext uri="{BB962C8B-B14F-4D97-AF65-F5344CB8AC3E}">
        <p14:creationId xmlns:p14="http://schemas.microsoft.com/office/powerpoint/2010/main" val="428264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938E-AD7C-3E68-DC27-F3848E309E79}"/>
              </a:ext>
            </a:extLst>
          </p:cNvPr>
          <p:cNvSpPr>
            <a:spLocks noGrp="1"/>
          </p:cNvSpPr>
          <p:nvPr>
            <p:ph type="title"/>
          </p:nvPr>
        </p:nvSpPr>
        <p:spPr>
          <a:xfrm>
            <a:off x="838200" y="365126"/>
            <a:ext cx="10515600" cy="441120"/>
          </a:xfrm>
        </p:spPr>
        <p:txBody>
          <a:bodyPr>
            <a:noAutofit/>
          </a:bodyPr>
          <a:lstStyle/>
          <a:p>
            <a:r>
              <a:rPr lang="en-US" sz="2800" b="1" dirty="0">
                <a:solidFill>
                  <a:srgbClr val="FF0000"/>
                </a:solidFill>
              </a:rPr>
              <a:t>                                                Recommendations</a:t>
            </a:r>
            <a:endParaRPr lang="en-US" sz="6000" b="1" dirty="0">
              <a:solidFill>
                <a:srgbClr val="FF0000"/>
              </a:solidFill>
            </a:endParaRPr>
          </a:p>
        </p:txBody>
      </p:sp>
      <p:sp>
        <p:nvSpPr>
          <p:cNvPr id="3" name="Content Placeholder 2">
            <a:extLst>
              <a:ext uri="{FF2B5EF4-FFF2-40B4-BE49-F238E27FC236}">
                <a16:creationId xmlns:a16="http://schemas.microsoft.com/office/drawing/2014/main" id="{3E566E19-EFB9-74D1-F571-96AFE2CC7235}"/>
              </a:ext>
            </a:extLst>
          </p:cNvPr>
          <p:cNvSpPr>
            <a:spLocks noGrp="1"/>
          </p:cNvSpPr>
          <p:nvPr>
            <p:ph idx="1"/>
          </p:nvPr>
        </p:nvSpPr>
        <p:spPr>
          <a:xfrm>
            <a:off x="838200" y="1610032"/>
            <a:ext cx="10515600" cy="3637936"/>
          </a:xfrm>
        </p:spPr>
        <p:txBody>
          <a:bodyPr/>
          <a:lstStyle/>
          <a:p>
            <a:pPr>
              <a:buNone/>
            </a:pPr>
            <a:r>
              <a:rPr lang="en-US" b="1" dirty="0">
                <a:solidFill>
                  <a:srgbClr val="002060"/>
                </a:solidFill>
              </a:rPr>
              <a:t>Purpose:</a:t>
            </a:r>
            <a:r>
              <a:rPr lang="en-US" dirty="0"/>
              <a:t> </a:t>
            </a:r>
            <a:r>
              <a:rPr lang="en-US" sz="2400" dirty="0"/>
              <a:t>Suggest actions based on insights</a:t>
            </a:r>
            <a:endParaRPr lang="en-US" dirty="0"/>
          </a:p>
          <a:p>
            <a:pPr>
              <a:buNone/>
            </a:pPr>
            <a:r>
              <a:rPr lang="en-US" b="1" dirty="0">
                <a:solidFill>
                  <a:srgbClr val="002060"/>
                </a:solidFill>
              </a:rPr>
              <a:t>Content:</a:t>
            </a:r>
            <a:endParaRPr lang="en-US" dirty="0">
              <a:solidFill>
                <a:srgbClr val="002060"/>
              </a:solidFill>
            </a:endParaRPr>
          </a:p>
          <a:p>
            <a:pPr>
              <a:buFont typeface="Arial" panose="020B0604020202020204" pitchFamily="34" charset="0"/>
              <a:buChar char="•"/>
            </a:pPr>
            <a:r>
              <a:rPr lang="en-US" sz="2400" dirty="0"/>
              <a:t>📌 Promote Technology category further</a:t>
            </a:r>
          </a:p>
          <a:p>
            <a:pPr>
              <a:buFont typeface="Arial" panose="020B0604020202020204" pitchFamily="34" charset="0"/>
              <a:buChar char="•"/>
            </a:pPr>
            <a:r>
              <a:rPr lang="en-US" sz="2400" dirty="0"/>
              <a:t>📌 Optimize Furniture pricing or discount structure</a:t>
            </a:r>
          </a:p>
          <a:p>
            <a:pPr>
              <a:buFont typeface="Arial" panose="020B0604020202020204" pitchFamily="34" charset="0"/>
              <a:buChar char="•"/>
            </a:pPr>
            <a:r>
              <a:rPr lang="en-US" sz="2400" dirty="0"/>
              <a:t>📌 Run marketing in Q3 to balance low season</a:t>
            </a:r>
          </a:p>
          <a:p>
            <a:pPr>
              <a:buFont typeface="Arial" panose="020B0604020202020204" pitchFamily="34" charset="0"/>
              <a:buChar char="•"/>
            </a:pPr>
            <a:r>
              <a:rPr lang="en-US" sz="2400" dirty="0"/>
              <a:t>📌 Encourage cost-effective shipping options</a:t>
            </a:r>
          </a:p>
          <a:p>
            <a:pPr>
              <a:buFont typeface="Arial" panose="020B0604020202020204" pitchFamily="34" charset="0"/>
              <a:buChar char="•"/>
            </a:pPr>
            <a:r>
              <a:rPr lang="en-US" sz="2400" dirty="0"/>
              <a:t>📌 Start loyalty campaigns for high-value customers</a:t>
            </a:r>
          </a:p>
          <a:p>
            <a:endParaRPr lang="en-US" dirty="0"/>
          </a:p>
        </p:txBody>
      </p:sp>
    </p:spTree>
    <p:extLst>
      <p:ext uri="{BB962C8B-B14F-4D97-AF65-F5344CB8AC3E}">
        <p14:creationId xmlns:p14="http://schemas.microsoft.com/office/powerpoint/2010/main" val="35125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ext Sign Showing Thank You. Business Photo Showcasing Polite Expression  Used When Acknowledging Gift Service Compliment Lady Presenting Hand Blue  Glow Futuristic Modern Technology Tech Graph Economy Look Stock Photo,  Picture and">
            <a:extLst>
              <a:ext uri="{FF2B5EF4-FFF2-40B4-BE49-F238E27FC236}">
                <a16:creationId xmlns:a16="http://schemas.microsoft.com/office/drawing/2014/main" id="{8EBE4A16-061F-997B-01C9-1F4807E83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823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455</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Unicode MS</vt:lpstr>
      <vt:lpstr>Calibri</vt:lpstr>
      <vt:lpstr>Calibri Light</vt:lpstr>
      <vt:lpstr>Office Theme</vt:lpstr>
      <vt:lpstr>PowerPoint Presentation</vt:lpstr>
      <vt:lpstr>         Executive Summary(from Overall Summary Or Cleaned Data )</vt:lpstr>
      <vt:lpstr>         Sales Trends Over Time( Time_Analysis )</vt:lpstr>
      <vt:lpstr>                                   Category-wise Performance ( Category &amp; Insights ) </vt:lpstr>
      <vt:lpstr>              Shipping Mode &amp; Product Insights ( Ship Mode &amp; Product )</vt:lpstr>
      <vt:lpstr>                         Top Products / Customers ( Cleaned Data )</vt:lpstr>
      <vt:lpstr>                                  Dynamic Dashboard Screenshot </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 Mahalakshmi</dc:creator>
  <cp:lastModifiedBy>G Mahalakshmi</cp:lastModifiedBy>
  <cp:revision>1</cp:revision>
  <dcterms:created xsi:type="dcterms:W3CDTF">2025-05-19T13:01:52Z</dcterms:created>
  <dcterms:modified xsi:type="dcterms:W3CDTF">2025-05-19T14:14:07Z</dcterms:modified>
</cp:coreProperties>
</file>