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5" r:id="rId1"/>
  </p:sldMasterIdLst>
  <p:notesMasterIdLst>
    <p:notesMasterId r:id="rId18"/>
  </p:notesMasterIdLst>
  <p:sldIdLst>
    <p:sldId id="256" r:id="rId2"/>
    <p:sldId id="260" r:id="rId3"/>
    <p:sldId id="273" r:id="rId4"/>
    <p:sldId id="263" r:id="rId5"/>
    <p:sldId id="274" r:id="rId6"/>
    <p:sldId id="275" r:id="rId7"/>
    <p:sldId id="276" r:id="rId8"/>
    <p:sldId id="277" r:id="rId9"/>
    <p:sldId id="278" r:id="rId10"/>
    <p:sldId id="279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8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5ECD-4C02-4B68-97B5-DF249DECE8C5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i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176AD-DD66-49BF-A835-4F0E46E3AD3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4488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87C2-DB2D-9233-1AA9-79EBB860B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7A70-6C62-4C90-40B7-0B90EE1DE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40C42-B7C6-1481-8B26-F5CB1B2C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9C5E-3204-0638-13D7-2D171B5A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EFA43-E1D3-35E8-5FAB-E2185036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1232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3227-C153-A1E0-6FDE-FED30646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06E03-75E0-7CE3-5D4D-30DC4E256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0C75-566F-3271-7572-62D83299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2B0C-D18E-A35A-72B2-953475CF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AFB49-1D2B-037F-B009-E1C9FF34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0196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9206E-C400-1006-6084-4F6244EC4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33967-0E24-28A0-29F4-F2121AE24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4B145-D0B0-EA37-DBD0-DFBE4604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38460-C61E-703A-EB59-90723E54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553B-CFA3-922F-D6CD-4433D120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59040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088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7632-5514-80BC-956D-A71CB90F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29903-66DC-0C71-6952-2CFF9B3C0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90612-9875-76AA-15B4-C17B415D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9BA65-3F74-2D6C-C24A-F9603091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AC2D-4B10-7EDA-53EF-F4059ECC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98990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941C-1292-421A-0CF1-D6CAE554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9A152-A555-2655-F036-FFFD62F31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5A43E-294D-0205-3E57-6D4A6940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01C7-B703-ECD8-B33B-0CE93A45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D1154-0BBD-87E6-F869-8A4CC0C3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4195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1345-B97F-FCEB-2DD2-F3899D0B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B0E7-C136-8357-FA10-142204B5D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9DCC2-85D4-80D0-0194-10CBD2341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C4F59-A930-E95B-A768-F06342CA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F298-FEB1-34F9-892E-B05E5207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7F92F-31BA-0D4F-2534-F241CE0A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4560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F71A-AE62-BD6E-5352-9AA38655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2AE09-B4AF-E28C-F8DD-016D13BE5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D048D-D9E7-E415-6E8F-E9EF7F8E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47459-827D-1676-F2D4-E175DA769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BD8F9-F330-64D5-3D5D-EE185AFA0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5B5B-8759-04C1-4F6F-FCEF50FF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52E13-D6D1-E666-C967-F040D205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5969C-C75F-1E85-9257-09463E0E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4985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511E-CBA5-7BAB-C8E8-8B6DA41D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749E2-B9EE-3BB0-254F-28BB10B7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773EF-B716-74B5-965F-FCDAC267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03DF5-000B-6B5C-D7CE-1B8FB947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5303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E5A86-6DFC-4630-4B06-6D2654C7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928B8-1432-2A81-28E4-873D24C2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2A57F-8FC7-F775-F3AA-1C3359F2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8216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A970-9BCE-FC84-D7EE-5069B4EB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C6B1-D25E-3EC4-ABC5-E4AD6DA5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7726-D270-6C89-F4B9-D1B624EDF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1D144-9250-1109-D694-A4EEA6F9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D05ED-2EC1-B112-72B4-D1692000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E4EEB-8105-E12E-D546-CDD5291B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0901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5533-CAF6-AEEA-4FDB-5B081660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E77F0-6E11-2FF9-A8A1-D69B0064A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E2174-B7E9-32A8-C495-CBD2A43A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F4D9A-49C6-66F5-1EC5-6EA1B765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DE55-E6AC-4CD8-9E92-3AA3ECD8B028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7A877-54E3-0ED7-5974-D12D2CC1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2BC07-BF5E-913A-0EFF-6BC92B12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6390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05D76-D5EF-F2A5-660B-86FBD1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9E57E-1764-FA26-5BE3-23C000844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B047-272C-E038-1344-6311A37A6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CDE55-E6AC-4CD8-9E92-3AA3ECD8B028}" type="datetimeFigureOut">
              <a:rPr lang="hi-IN" smtClean="0"/>
              <a:t>मंगलवार, 8 आश्वीन 1947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2154-F8CE-11AB-58D0-939D286D4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036D-9001-1B17-0932-58ED489DC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76E42-D6E9-4C57-8ED3-9A373F5A3F50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3150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  <p:sldLayoutId id="21474841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 3 | powerpoint templates background HD wallpapers | Pxfuel">
            <a:extLst>
              <a:ext uri="{FF2B5EF4-FFF2-40B4-BE49-F238E27FC236}">
                <a16:creationId xmlns:a16="http://schemas.microsoft.com/office/drawing/2014/main" id="{9626ED90-3DC5-221D-FF48-A75A4BB68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6772" y="0"/>
            <a:ext cx="14068772" cy="76494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DDC7337-6F6E-87AB-2415-769F94DED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0426" y="4277031"/>
            <a:ext cx="5190562" cy="280221"/>
          </a:xfrm>
        </p:spPr>
        <p:txBody>
          <a:bodyPr>
            <a:normAutofit fontScale="62500" lnSpcReduction="20000"/>
          </a:bodyPr>
          <a:lstStyle/>
          <a:p>
            <a:endParaRPr lang="hi-IN" dirty="0"/>
          </a:p>
        </p:txBody>
      </p:sp>
      <p:pic>
        <p:nvPicPr>
          <p:cNvPr id="8" name="Picture 2" descr="418+ Thousand Sales Data Royalty-Free Images, Stock Photos &amp; Pictures |  Shutterstock">
            <a:extLst>
              <a:ext uri="{FF2B5EF4-FFF2-40B4-BE49-F238E27FC236}">
                <a16:creationId xmlns:a16="http://schemas.microsoft.com/office/drawing/2014/main" id="{9F148DC5-D3C7-1037-73DB-C99EB4CE7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7" r="12228" b="12977"/>
          <a:stretch/>
        </p:blipFill>
        <p:spPr bwMode="auto">
          <a:xfrm>
            <a:off x="3023419" y="447642"/>
            <a:ext cx="8981768" cy="6183779"/>
          </a:xfrm>
          <a:prstGeom prst="rect">
            <a:avLst/>
          </a:prstGeom>
          <a:noFill/>
          <a:scene3d>
            <a:camera prst="perspectiveLeft"/>
            <a:lightRig rig="threePt" dir="t"/>
          </a:scene3d>
          <a:sp3d z="12700" prstMaterial="matte">
            <a:bevelT prst="angle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F74627-3BB0-ABFD-1F88-82226FFC721F}"/>
              </a:ext>
            </a:extLst>
          </p:cNvPr>
          <p:cNvSpPr txBox="1"/>
          <p:nvPr/>
        </p:nvSpPr>
        <p:spPr>
          <a:xfrm>
            <a:off x="9201993" y="4932843"/>
            <a:ext cx="280319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By:</a:t>
            </a:r>
          </a:p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   G. Mahalakshmi</a:t>
            </a:r>
          </a:p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   DADS</a:t>
            </a:r>
          </a:p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   Feb- online Batch</a:t>
            </a:r>
          </a:p>
          <a:p>
            <a:endParaRPr lang="hi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1F5F79-6744-CA3F-71CD-6B89BB149E3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801587"/>
            <a:ext cx="8519293" cy="109985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extrusionClr>
                <a:schemeClr val="tx1"/>
              </a:extrusionClr>
            </a:sp3d>
          </a:bodyPr>
          <a:lstStyle>
            <a:defPPr>
              <a:defRPr lang="en-US"/>
            </a:defPPr>
            <a:lvl1pPr>
              <a:defRPr sz="3600" b="1">
                <a:solidFill>
                  <a:srgbClr val="FFFFFF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Sales and Profit Analysis</a:t>
            </a:r>
            <a:br>
              <a:rPr lang="en-US" dirty="0"/>
            </a:br>
            <a:r>
              <a:rPr lang="en-US" dirty="0"/>
              <a:t>Superstores Sales Dataset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52566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 3 | powerpoint templates background HD wallpapers | Pxfuel">
            <a:extLst>
              <a:ext uri="{FF2B5EF4-FFF2-40B4-BE49-F238E27FC236}">
                <a16:creationId xmlns:a16="http://schemas.microsoft.com/office/drawing/2014/main" id="{90A25533-AAB2-67C4-BD37-6A441376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13" y="5365"/>
            <a:ext cx="1225882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60C4EE-187F-389A-7277-2741BB8053E0}"/>
              </a:ext>
            </a:extLst>
          </p:cNvPr>
          <p:cNvSpPr txBox="1"/>
          <p:nvPr/>
        </p:nvSpPr>
        <p:spPr>
          <a:xfrm>
            <a:off x="486697" y="64247"/>
            <a:ext cx="401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Year Wise:</a:t>
            </a:r>
            <a:endParaRPr lang="hi-IN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315577-E724-E601-CF03-51549CC9E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05" y="494795"/>
            <a:ext cx="9497962" cy="2988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A91E6A-C8D9-5041-73F6-4AC7F909F13B}"/>
              </a:ext>
            </a:extLst>
          </p:cNvPr>
          <p:cNvSpPr txBox="1"/>
          <p:nvPr/>
        </p:nvSpPr>
        <p:spPr>
          <a:xfrm>
            <a:off x="486697" y="3532953"/>
            <a:ext cx="401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Category Wise:</a:t>
            </a:r>
            <a:endParaRPr lang="hi-IN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4C8F3F-F5BB-13D0-4882-0CCEA27B2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3"/>
          <a:stretch/>
        </p:blipFill>
        <p:spPr>
          <a:xfrm>
            <a:off x="1241705" y="4044330"/>
            <a:ext cx="9497962" cy="260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6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 3 | powerpoint templates background HD wallpapers | Pxfuel">
            <a:extLst>
              <a:ext uri="{FF2B5EF4-FFF2-40B4-BE49-F238E27FC236}">
                <a16:creationId xmlns:a16="http://schemas.microsoft.com/office/drawing/2014/main" id="{5548C11C-D5C8-B77C-1BCA-C4DEDEC8F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13" y="5365"/>
            <a:ext cx="1225882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938293-BD00-96C6-DAEA-70933E6C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297" y="250723"/>
            <a:ext cx="8259097" cy="53094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Cambria" panose="02040503050406030204" pitchFamily="18" charset="0"/>
              </a:rPr>
              <a:t>Insights</a:t>
            </a:r>
            <a:r>
              <a:rPr lang="en-IN" b="1" dirty="0">
                <a:latin typeface="Cambria" panose="02040503050406030204" pitchFamily="18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Cambria" panose="02040503050406030204" pitchFamily="18" charset="0"/>
              </a:rPr>
              <a:t>from  Superstore Dataset</a:t>
            </a:r>
            <a:endParaRPr lang="hi-IN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50EC-316D-0FA3-5DAD-E68A77496E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9935" y="943897"/>
            <a:ext cx="11076039" cy="566338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IN" sz="3000" b="1" u="sng" dirty="0">
                <a:solidFill>
                  <a:srgbClr val="FFFF00"/>
                </a:solidFill>
                <a:latin typeface="Cambria" panose="02040503050406030204" pitchFamily="18" charset="0"/>
              </a:rPr>
              <a:t>Sales and Profit Overview</a:t>
            </a:r>
          </a:p>
          <a:p>
            <a:pPr marL="514350" indent="-514350">
              <a:buAutoNum type="arabicPeriod"/>
            </a:pPr>
            <a:endParaRPr lang="en-IN" sz="3000" b="1" u="sng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600" b="1" dirty="0">
                <a:solidFill>
                  <a:schemeClr val="bg1"/>
                </a:solidFill>
                <a:latin typeface="Cambria" panose="02040503050406030204" pitchFamily="18" charset="0"/>
              </a:rPr>
              <a:t>Sales</a:t>
            </a: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 are good in certain categories, but </a:t>
            </a:r>
            <a:r>
              <a:rPr lang="en-IN" sz="2600" b="1" dirty="0">
                <a:solidFill>
                  <a:schemeClr val="bg1"/>
                </a:solidFill>
                <a:latin typeface="Cambria" panose="02040503050406030204" pitchFamily="18" charset="0"/>
              </a:rPr>
              <a:t>profitability</a:t>
            </a: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 is </a:t>
            </a:r>
            <a:r>
              <a:rPr lang="en-IN" sz="2600" b="1" dirty="0">
                <a:solidFill>
                  <a:schemeClr val="bg1"/>
                </a:solidFill>
                <a:latin typeface="Cambria" panose="02040503050406030204" pitchFamily="18" charset="0"/>
              </a:rPr>
              <a:t>very uneven</a:t>
            </a: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600" b="1" dirty="0">
                <a:solidFill>
                  <a:schemeClr val="bg1"/>
                </a:solidFill>
                <a:latin typeface="Cambria" panose="02040503050406030204" pitchFamily="18" charset="0"/>
              </a:rPr>
              <a:t>High sales</a:t>
            </a: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 areas like </a:t>
            </a:r>
            <a:r>
              <a:rPr lang="en-IN" sz="2600" b="1" dirty="0">
                <a:solidFill>
                  <a:schemeClr val="bg1"/>
                </a:solidFill>
                <a:latin typeface="Cambria" panose="02040503050406030204" pitchFamily="18" charset="0"/>
              </a:rPr>
              <a:t>Furniture</a:t>
            </a: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 sometimes have </a:t>
            </a:r>
            <a:r>
              <a:rPr lang="en-IN" sz="2600" b="1" dirty="0">
                <a:solidFill>
                  <a:schemeClr val="bg1"/>
                </a:solidFill>
                <a:latin typeface="Cambria" panose="02040503050406030204" pitchFamily="18" charset="0"/>
              </a:rPr>
              <a:t>low or negative profit margins</a:t>
            </a: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Some </a:t>
            </a:r>
            <a:r>
              <a:rPr lang="en-IN" sz="2600" b="1" dirty="0">
                <a:solidFill>
                  <a:schemeClr val="bg1"/>
                </a:solidFill>
                <a:latin typeface="Cambria" panose="02040503050406030204" pitchFamily="18" charset="0"/>
              </a:rPr>
              <a:t>sub-categories</a:t>
            </a: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 consistently show </a:t>
            </a:r>
            <a:r>
              <a:rPr lang="en-IN" sz="2600" b="1" dirty="0">
                <a:solidFill>
                  <a:schemeClr val="bg1"/>
                </a:solidFill>
                <a:latin typeface="Cambria" panose="02040503050406030204" pitchFamily="18" charset="0"/>
              </a:rPr>
              <a:t>losses</a:t>
            </a: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 despite </a:t>
            </a:r>
            <a:r>
              <a:rPr lang="en-IN" sz="2600" b="1" dirty="0">
                <a:solidFill>
                  <a:schemeClr val="bg1"/>
                </a:solidFill>
                <a:latin typeface="Cambria" panose="02040503050406030204" pitchFamily="18" charset="0"/>
              </a:rPr>
              <a:t>decent sales volumes</a:t>
            </a: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 (e.g., </a:t>
            </a:r>
            <a:r>
              <a:rPr lang="en-IN" sz="2600" b="1" dirty="0">
                <a:solidFill>
                  <a:schemeClr val="bg1"/>
                </a:solidFill>
                <a:latin typeface="Cambria" panose="02040503050406030204" pitchFamily="18" charset="0"/>
              </a:rPr>
              <a:t>Tables, Bookcases</a:t>
            </a: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).</a:t>
            </a:r>
          </a:p>
          <a:p>
            <a:pPr marL="0" indent="0">
              <a:buNone/>
            </a:pPr>
            <a:r>
              <a:rPr lang="en-IN" sz="3000" b="1" u="sng" dirty="0">
                <a:solidFill>
                  <a:srgbClr val="FFFF00"/>
                </a:solidFill>
                <a:latin typeface="Cambria" panose="02040503050406030204" pitchFamily="18" charset="0"/>
              </a:rPr>
              <a:t>2. Category and Sub-Category Performance</a:t>
            </a:r>
          </a:p>
          <a:p>
            <a:pPr marL="0" indent="0">
              <a:buNone/>
            </a:pPr>
            <a:endParaRPr lang="en-IN" sz="3000" b="1" u="sng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  <a:latin typeface="Cambria" panose="02040503050406030204" pitchFamily="18" charset="0"/>
              </a:rPr>
              <a:t>Top-selling categories: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2600" b="1" dirty="0">
                <a:solidFill>
                  <a:schemeClr val="bg1"/>
                </a:solidFill>
                <a:latin typeface="Cambria" panose="02040503050406030204" pitchFamily="18" charset="0"/>
              </a:rPr>
              <a:t>Technology </a:t>
            </a: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(Strong sales and good profit margins)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2600" b="1" dirty="0">
                <a:solidFill>
                  <a:schemeClr val="bg1"/>
                </a:solidFill>
                <a:latin typeface="Cambria" panose="02040503050406030204" pitchFamily="18" charset="0"/>
              </a:rPr>
              <a:t>Office Supplies </a:t>
            </a: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(High volume, but lower profit per unit)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  <a:latin typeface="Cambria" panose="02040503050406030204" pitchFamily="18" charset="0"/>
              </a:rPr>
              <a:t>Problematic categories: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2600" b="1" dirty="0">
                <a:solidFill>
                  <a:schemeClr val="bg1"/>
                </a:solidFill>
                <a:latin typeface="Cambria" panose="02040503050406030204" pitchFamily="18" charset="0"/>
              </a:rPr>
              <a:t>Furniture</a:t>
            </a: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 (especially Tables and Bookcases showing losses)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  <a:latin typeface="Cambria" panose="02040503050406030204" pitchFamily="18" charset="0"/>
              </a:rPr>
              <a:t>Best-performing sub-categories: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2600" b="1" dirty="0">
                <a:solidFill>
                  <a:schemeClr val="bg1"/>
                </a:solidFill>
                <a:latin typeface="Cambria" panose="02040503050406030204" pitchFamily="18" charset="0"/>
              </a:rPr>
              <a:t>Copiers, Phones</a:t>
            </a: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, and </a:t>
            </a:r>
            <a:r>
              <a:rPr lang="en-IN" sz="2600" b="1" dirty="0">
                <a:solidFill>
                  <a:schemeClr val="bg1"/>
                </a:solidFill>
                <a:latin typeface="Cambria" panose="02040503050406030204" pitchFamily="18" charset="0"/>
              </a:rPr>
              <a:t>Accessories</a:t>
            </a: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 in Technology (Very profitable)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  <a:latin typeface="Cambria" panose="02040503050406030204" pitchFamily="18" charset="0"/>
              </a:rPr>
              <a:t>Worst-performing sub-categories: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2600" b="1" dirty="0">
                <a:solidFill>
                  <a:schemeClr val="bg1"/>
                </a:solidFill>
                <a:latin typeface="Cambria" panose="02040503050406030204" pitchFamily="18" charset="0"/>
              </a:rPr>
              <a:t>Tables, Bookcases, Supplies </a:t>
            </a:r>
            <a:r>
              <a:rPr lang="en-IN" sz="2600" dirty="0">
                <a:solidFill>
                  <a:schemeClr val="bg1"/>
                </a:solidFill>
                <a:latin typeface="Cambria" panose="02040503050406030204" pitchFamily="18" charset="0"/>
              </a:rPr>
              <a:t>(often negative profits)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70426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age 3 | powerpoint templates background HD wallpapers | Pxfuel">
            <a:extLst>
              <a:ext uri="{FF2B5EF4-FFF2-40B4-BE49-F238E27FC236}">
                <a16:creationId xmlns:a16="http://schemas.microsoft.com/office/drawing/2014/main" id="{C153FF8A-688D-AC09-7C5B-2DC9F15C2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13" y="5365"/>
            <a:ext cx="1225882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B2D9A-A398-84F9-61EE-33CA6F66A2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308803"/>
            <a:ext cx="10363826" cy="654919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IN" b="1" u="sng" dirty="0">
                <a:solidFill>
                  <a:srgbClr val="FFFF00"/>
                </a:solidFill>
                <a:latin typeface="Cambria" panose="02040503050406030204" pitchFamily="18" charset="0"/>
              </a:rPr>
              <a:t>3. Regional Analysis</a:t>
            </a:r>
          </a:p>
          <a:p>
            <a:pPr marL="0" indent="0">
              <a:lnSpc>
                <a:spcPct val="80000"/>
              </a:lnSpc>
              <a:buNone/>
            </a:pPr>
            <a:endParaRPr lang="en-IN" b="1" u="sng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West and East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regions: Strongest in both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Sales and Profit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South and Central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regions: Struggle with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lower profit margins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even if sales are decent</a:t>
            </a:r>
            <a:r>
              <a:rPr lang="en-IN" dirty="0">
                <a:latin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FFFF00"/>
                </a:solidFill>
                <a:latin typeface="Cambria" panose="02040503050406030204" pitchFamily="18" charset="0"/>
              </a:rPr>
              <a:t>4. Customer Segment Insights</a:t>
            </a:r>
          </a:p>
          <a:p>
            <a:pPr marL="0" indent="0">
              <a:buNone/>
            </a:pPr>
            <a:endParaRPr lang="en-IN" b="1" u="sng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Corporate and Consumer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segments bring the most revenue.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Home Office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segment is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less profitable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and has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higher return rates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(more discounting and losses).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b="1" u="sng" dirty="0">
                <a:solidFill>
                  <a:srgbClr val="FFFF00"/>
                </a:solidFill>
                <a:latin typeface="Cambria" panose="02040503050406030204" pitchFamily="18" charset="0"/>
              </a:rPr>
              <a:t>5. Discounting Impact</a:t>
            </a:r>
          </a:p>
          <a:p>
            <a:pPr marL="0" indent="0">
              <a:lnSpc>
                <a:spcPct val="100000"/>
              </a:lnSpc>
              <a:buNone/>
            </a:pPr>
            <a:endParaRPr lang="en-IN" b="1" u="sng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Heavy discounts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often lead to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profit losses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Particularly in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Furniture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and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Office Supplies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, high discounts are killing margins.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There’s a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clear negative correlation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between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discounts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and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profits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b="1" u="sng" dirty="0">
                <a:solidFill>
                  <a:srgbClr val="FFFF00"/>
                </a:solidFill>
                <a:latin typeface="Cambria" panose="02040503050406030204" pitchFamily="18" charset="0"/>
              </a:rPr>
              <a:t>6. Shipping Modes</a:t>
            </a:r>
          </a:p>
          <a:p>
            <a:pPr marL="0" indent="0">
              <a:lnSpc>
                <a:spcPct val="110000"/>
              </a:lnSpc>
              <a:buNone/>
            </a:pPr>
            <a:endParaRPr lang="en-IN" b="1" u="sng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Same Day Shipping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is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costlier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and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less profitable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Standard Class Shipping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gives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better profitability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overall</a:t>
            </a:r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3614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age 3 | powerpoint templates background HD wallpapers | Pxfuel">
            <a:extLst>
              <a:ext uri="{FF2B5EF4-FFF2-40B4-BE49-F238E27FC236}">
                <a16:creationId xmlns:a16="http://schemas.microsoft.com/office/drawing/2014/main" id="{F8D58C30-6097-1FD0-25DB-99C753E97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13" y="5365"/>
            <a:ext cx="1225882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6A9FB7F9-40BE-5B6F-547D-50696206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71" y="723293"/>
            <a:ext cx="10235381" cy="146862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Cambria" panose="02040503050406030204" pitchFamily="18" charset="0"/>
              </a:rPr>
              <a:t>Recommendations to Improve Sales and Profits</a:t>
            </a:r>
            <a:r>
              <a:rPr lang="hi-IN" sz="105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endParaRPr lang="hi-IN" sz="36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36A1C8-7B8D-2924-5D8C-F5574D9E3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063" y="1092625"/>
            <a:ext cx="10693207" cy="558839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IN" sz="2800" b="1" u="sng" dirty="0">
                <a:solidFill>
                  <a:srgbClr val="FFFF00"/>
                </a:solidFill>
                <a:latin typeface="Cambria" panose="02040503050406030204" pitchFamily="18" charset="0"/>
              </a:rPr>
              <a:t>Reconsider or Optimize Problem Sub-Categories</a:t>
            </a:r>
          </a:p>
          <a:p>
            <a:endParaRPr lang="en-IN" sz="2800" b="1" u="sng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Reduce focus on low-profit items like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Tables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and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Bookcases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Negotiate better supplier deals or increase prices for those sub-categories.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Consider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phasing out or bundling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these products to reduce their losses.</a:t>
            </a:r>
            <a:endParaRPr lang="en-IN" sz="2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IN" sz="2800" b="1" u="sng" dirty="0">
                <a:solidFill>
                  <a:srgbClr val="FFFF00"/>
                </a:solidFill>
                <a:latin typeface="Cambria" panose="02040503050406030204" pitchFamily="18" charset="0"/>
              </a:rPr>
              <a:t>2. Control Discounts</a:t>
            </a:r>
          </a:p>
          <a:p>
            <a:endParaRPr lang="en-IN" sz="2800" b="1" u="sng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Implement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stricter discounting policies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Target discounts only on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high-margin items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to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boost profits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without harming revenue.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Analyse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discount thresholds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— above a certain % discount, many deals become loss-making.</a:t>
            </a:r>
          </a:p>
          <a:p>
            <a:endParaRPr lang="hi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D3616-807D-74AE-9962-D64A85C6AE52}"/>
              </a:ext>
            </a:extLst>
          </p:cNvPr>
          <p:cNvSpPr txBox="1"/>
          <p:nvPr/>
        </p:nvSpPr>
        <p:spPr>
          <a:xfrm>
            <a:off x="10777383" y="353961"/>
            <a:ext cx="706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i-IN" dirty="0"/>
              <a:t>🚀</a:t>
            </a:r>
          </a:p>
        </p:txBody>
      </p:sp>
    </p:spTree>
    <p:extLst>
      <p:ext uri="{BB962C8B-B14F-4D97-AF65-F5344CB8AC3E}">
        <p14:creationId xmlns:p14="http://schemas.microsoft.com/office/powerpoint/2010/main" val="45230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age 3 | powerpoint templates background HD wallpapers | Pxfuel">
            <a:extLst>
              <a:ext uri="{FF2B5EF4-FFF2-40B4-BE49-F238E27FC236}">
                <a16:creationId xmlns:a16="http://schemas.microsoft.com/office/drawing/2014/main" id="{7CE45D21-1A30-F10E-7D91-2C2A02A6D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13" y="5365"/>
            <a:ext cx="1225882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810B-DA57-3262-8499-BB9031D01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35974"/>
            <a:ext cx="10515600" cy="6312310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u="sng" dirty="0">
                <a:solidFill>
                  <a:srgbClr val="FFFF00"/>
                </a:solidFill>
                <a:latin typeface="Cambria" panose="02040503050406030204" pitchFamily="18" charset="0"/>
              </a:rPr>
              <a:t>3. Regional Sales Strategy</a:t>
            </a:r>
          </a:p>
          <a:p>
            <a:endParaRPr lang="en-IN" sz="2800" b="1" u="sng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Invest more in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West and East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regions (where customers are profitable).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Develop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regional promotions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tailored for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South and Central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to increase loyalty without heavy discounting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.</a:t>
            </a:r>
          </a:p>
          <a:p>
            <a:r>
              <a:rPr lang="en-IN" sz="2800" b="1" u="sng" dirty="0">
                <a:solidFill>
                  <a:srgbClr val="FFFF00"/>
                </a:solidFill>
                <a:latin typeface="Cambria" panose="02040503050406030204" pitchFamily="18" charset="0"/>
              </a:rPr>
              <a:t>4. Focus on High-Profit Sub-Categories</a:t>
            </a:r>
          </a:p>
          <a:p>
            <a:endParaRPr lang="en-IN" sz="2800" b="1" u="sng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Prioritize marketing for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Technology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products (Phones, Accessories, Copiers).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Upsell or cross-sell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high-margin accessories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when selling lower-margin items.</a:t>
            </a:r>
          </a:p>
          <a:p>
            <a:r>
              <a:rPr lang="en-IN" sz="2800" b="1" u="sng" dirty="0">
                <a:solidFill>
                  <a:srgbClr val="FFFF00"/>
                </a:solidFill>
                <a:latin typeface="Cambria" panose="02040503050406030204" pitchFamily="18" charset="0"/>
              </a:rPr>
              <a:t>5.Shipping Strategy</a:t>
            </a:r>
          </a:p>
          <a:p>
            <a:endParaRPr lang="en-IN" sz="2800" b="1" u="sng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Promote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Standard Class Shipping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more often (especially for Home Office customers).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Introduce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free shipping thresholds</a:t>
            </a: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 to push up order sizes without killing profit margins.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35944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age 3 | powerpoint templates background HD wallpapers | Pxfuel">
            <a:extLst>
              <a:ext uri="{FF2B5EF4-FFF2-40B4-BE49-F238E27FC236}">
                <a16:creationId xmlns:a16="http://schemas.microsoft.com/office/drawing/2014/main" id="{549A9C09-D258-931D-7C48-69D2BB82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13" y="5365"/>
            <a:ext cx="1225882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03A0-298A-45E3-FC63-0CCCCF0F3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rgbClr val="FFFF00"/>
                </a:solidFill>
                <a:latin typeface="Cambria" panose="02040503050406030204" pitchFamily="18" charset="0"/>
              </a:rPr>
              <a:t>6. Customer Segment Focus</a:t>
            </a:r>
          </a:p>
          <a:p>
            <a:pPr marL="0" indent="0">
              <a:buNone/>
            </a:pPr>
            <a:endParaRPr lang="en-IN" b="1" u="sng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Home Office</a:t>
            </a:r>
            <a:r>
              <a:rPr lang="en-IN" sz="2800" dirty="0">
                <a:solidFill>
                  <a:schemeClr val="bg1"/>
                </a:solidFill>
                <a:latin typeface="Cambria" panose="02040503050406030204" pitchFamily="18" charset="0"/>
              </a:rPr>
              <a:t> customers are less profitable — consider: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Smaller, specific promotions for this group.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Offer bundles rather than discounting single products.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FFFF00"/>
                </a:solidFill>
                <a:latin typeface="Cambria" panose="02040503050406030204" pitchFamily="18" charset="0"/>
              </a:rPr>
              <a:t>7.Data Maintenance</a:t>
            </a:r>
          </a:p>
          <a:p>
            <a:pPr marL="0" indent="0">
              <a:buNone/>
            </a:pPr>
            <a:endParaRPr lang="en-IN" b="1" u="sng" dirty="0">
              <a:solidFill>
                <a:srgbClr val="FFFF00"/>
              </a:solidFill>
              <a:latin typeface="Cambria" panose="020405030504060302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Cambria" panose="02040503050406030204" pitchFamily="18" charset="0"/>
              </a:rPr>
              <a:t>Some product categories and sub-categories had missing or inconsistent data.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Cambria" panose="02040503050406030204" pitchFamily="18" charset="0"/>
              </a:rPr>
              <a:t>Regular </a:t>
            </a:r>
            <a:r>
              <a:rPr lang="en-IN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data audits</a:t>
            </a:r>
            <a:r>
              <a:rPr lang="en-IN" sz="2800" dirty="0">
                <a:solidFill>
                  <a:schemeClr val="bg1"/>
                </a:solidFill>
                <a:latin typeface="Cambria" panose="02040503050406030204" pitchFamily="18" charset="0"/>
              </a:rPr>
              <a:t> can help identify hidden issues earlier and improve decision-making</a:t>
            </a:r>
            <a:r>
              <a:rPr lang="en-IN" sz="2800" dirty="0">
                <a:latin typeface="Cambria" panose="02040503050406030204" pitchFamily="18" charset="0"/>
              </a:rPr>
              <a:t>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94045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+ Hundred Thank You Slide Royalty-Free Images, Stock Photos &amp; Pictures |  Shutterstock">
            <a:extLst>
              <a:ext uri="{FF2B5EF4-FFF2-40B4-BE49-F238E27FC236}">
                <a16:creationId xmlns:a16="http://schemas.microsoft.com/office/drawing/2014/main" id="{04F85991-4B76-5C17-31B2-D09315569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" b="7250"/>
          <a:stretch/>
        </p:blipFill>
        <p:spPr bwMode="auto">
          <a:xfrm>
            <a:off x="0" y="0"/>
            <a:ext cx="12192000" cy="698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 3 | powerpoint templates background HD wallpapers | Pxfuel">
            <a:extLst>
              <a:ext uri="{FF2B5EF4-FFF2-40B4-BE49-F238E27FC236}">
                <a16:creationId xmlns:a16="http://schemas.microsoft.com/office/drawing/2014/main" id="{C2867625-2BD0-3FD7-BAC1-66472FA47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13" y="5365"/>
            <a:ext cx="1225882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29225-E2DD-9C30-F4A8-400C34FB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665" y="131821"/>
            <a:ext cx="6622025" cy="110704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Project Overview</a:t>
            </a:r>
            <a:endParaRPr lang="hi-IN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3F654-3489-AE3E-3A1A-9073675EC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56852"/>
            <a:ext cx="10363826" cy="44343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Cambria" panose="02040503050406030204" pitchFamily="18" charset="0"/>
              </a:rPr>
              <a:t>Objective:</a:t>
            </a:r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</a:rPr>
              <a:t> Analyse sales and profit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Cambria" panose="02040503050406030204" pitchFamily="18" charset="0"/>
              </a:rPr>
              <a:t>Tools Used:</a:t>
            </a:r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</a:rPr>
              <a:t> My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Cambria" panose="02040503050406030204" pitchFamily="18" charset="0"/>
              </a:rPr>
              <a:t>Goal:</a:t>
            </a:r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</a:rPr>
              <a:t> Provide actionable insights for business growth.</a:t>
            </a:r>
          </a:p>
          <a:p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C3F91-CF95-7650-3CE8-FEE5E7E7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587" y="339213"/>
            <a:ext cx="840658" cy="84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6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age 3 | powerpoint templates background HD wallpapers | Pxfuel">
            <a:extLst>
              <a:ext uri="{FF2B5EF4-FFF2-40B4-BE49-F238E27FC236}">
                <a16:creationId xmlns:a16="http://schemas.microsoft.com/office/drawing/2014/main" id="{2FC01273-3E29-1D2E-564E-F09A36A34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13" y="5365"/>
            <a:ext cx="1225882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51846A-59D8-5866-1ACC-3A447B68F9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84" y="1355460"/>
            <a:ext cx="8226988" cy="199146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6A1031D-10AF-A1AD-1511-93EBF224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16" y="232390"/>
            <a:ext cx="10515600" cy="6377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Key Insights:</a:t>
            </a:r>
            <a:endParaRPr lang="hi-IN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0C4EE-187F-389A-7277-2741BB8053E0}"/>
              </a:ext>
            </a:extLst>
          </p:cNvPr>
          <p:cNvSpPr txBox="1"/>
          <p:nvPr/>
        </p:nvSpPr>
        <p:spPr>
          <a:xfrm>
            <a:off x="1061884" y="87015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Total Sales:</a:t>
            </a:r>
            <a:endParaRPr lang="hi-IN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5AFC6-7039-DF59-9B0F-859AAB0C5EF7}"/>
              </a:ext>
            </a:extLst>
          </p:cNvPr>
          <p:cNvSpPr txBox="1"/>
          <p:nvPr/>
        </p:nvSpPr>
        <p:spPr>
          <a:xfrm>
            <a:off x="1061884" y="334692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Total Orders:</a:t>
            </a:r>
            <a:endParaRPr lang="hi-IN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D9A446-44DD-8C5A-1EB4-256DCB466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84" y="3973525"/>
            <a:ext cx="8353426" cy="25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9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age 3 | powerpoint templates background HD wallpapers | Pxfuel">
            <a:extLst>
              <a:ext uri="{FF2B5EF4-FFF2-40B4-BE49-F238E27FC236}">
                <a16:creationId xmlns:a16="http://schemas.microsoft.com/office/drawing/2014/main" id="{E5925ACA-2962-281A-E9C4-6838D87E7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13" y="5365"/>
            <a:ext cx="1225882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60C4EE-187F-389A-7277-2741BB8053E0}"/>
              </a:ext>
            </a:extLst>
          </p:cNvPr>
          <p:cNvSpPr txBox="1"/>
          <p:nvPr/>
        </p:nvSpPr>
        <p:spPr>
          <a:xfrm>
            <a:off x="707922" y="34972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Total Profit:</a:t>
            </a:r>
            <a:endParaRPr lang="hi-IN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5AFC6-7039-DF59-9B0F-859AAB0C5EF7}"/>
              </a:ext>
            </a:extLst>
          </p:cNvPr>
          <p:cNvSpPr txBox="1"/>
          <p:nvPr/>
        </p:nvSpPr>
        <p:spPr>
          <a:xfrm>
            <a:off x="707922" y="337570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Profit Percentage:</a:t>
            </a:r>
            <a:endParaRPr lang="hi-IN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7" name="Content Placeholder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355308-FDD5-78DB-AD6F-21C6775B3E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83" y="811385"/>
            <a:ext cx="8264935" cy="2386781"/>
          </a:xfrm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1C6FD0-310B-EE81-0C89-A9BE9C73B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84" y="3855934"/>
            <a:ext cx="8264934" cy="26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3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 3 | powerpoint templates background HD wallpapers | Pxfuel">
            <a:extLst>
              <a:ext uri="{FF2B5EF4-FFF2-40B4-BE49-F238E27FC236}">
                <a16:creationId xmlns:a16="http://schemas.microsoft.com/office/drawing/2014/main" id="{9F60C9FC-4A62-F8B1-7F4F-FB26B2E0B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13" y="5365"/>
            <a:ext cx="1225882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60C4EE-187F-389A-7277-2741BB8053E0}"/>
              </a:ext>
            </a:extLst>
          </p:cNvPr>
          <p:cNvSpPr txBox="1"/>
          <p:nvPr/>
        </p:nvSpPr>
        <p:spPr>
          <a:xfrm>
            <a:off x="678425" y="23247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Top Product:</a:t>
            </a:r>
            <a:endParaRPr lang="hi-IN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90220F-A2B4-04C8-1297-E42148C427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58" y="921242"/>
            <a:ext cx="8419178" cy="5096100"/>
          </a:xfrm>
        </p:spPr>
      </p:pic>
    </p:spTree>
    <p:extLst>
      <p:ext uri="{BB962C8B-B14F-4D97-AF65-F5344CB8AC3E}">
        <p14:creationId xmlns:p14="http://schemas.microsoft.com/office/powerpoint/2010/main" val="143805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age 3 | powerpoint templates background HD wallpapers | Pxfuel">
            <a:extLst>
              <a:ext uri="{FF2B5EF4-FFF2-40B4-BE49-F238E27FC236}">
                <a16:creationId xmlns:a16="http://schemas.microsoft.com/office/drawing/2014/main" id="{F534F652-E7CF-7B93-564B-3EF3F9D3E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13" y="5365"/>
            <a:ext cx="1225882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60C4EE-187F-389A-7277-2741BB8053E0}"/>
              </a:ext>
            </a:extLst>
          </p:cNvPr>
          <p:cNvSpPr txBox="1"/>
          <p:nvPr/>
        </p:nvSpPr>
        <p:spPr>
          <a:xfrm>
            <a:off x="560438" y="216984"/>
            <a:ext cx="401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Most Preferred Ship Mode:</a:t>
            </a:r>
            <a:endParaRPr lang="hi-IN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76FC23-A447-43E5-95A5-10B1935F46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59" y="3890665"/>
            <a:ext cx="8827523" cy="28609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BA19EB-1424-8071-9503-2B79DD2092B4}"/>
              </a:ext>
            </a:extLst>
          </p:cNvPr>
          <p:cNvSpPr txBox="1"/>
          <p:nvPr/>
        </p:nvSpPr>
        <p:spPr>
          <a:xfrm>
            <a:off x="560438" y="34290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 Total Ship Mode: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32BCFD-D744-3A5D-9BC0-440B35D4D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58" y="678649"/>
            <a:ext cx="8827525" cy="275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0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Page 3 | powerpoint templates background HD wallpapers | Pxfuel">
            <a:extLst>
              <a:ext uri="{FF2B5EF4-FFF2-40B4-BE49-F238E27FC236}">
                <a16:creationId xmlns:a16="http://schemas.microsoft.com/office/drawing/2014/main" id="{E6929724-791D-9AD6-78F0-CE10216D5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13" y="5365"/>
            <a:ext cx="1225882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60C4EE-187F-389A-7277-2741BB8053E0}"/>
              </a:ext>
            </a:extLst>
          </p:cNvPr>
          <p:cNvSpPr txBox="1"/>
          <p:nvPr/>
        </p:nvSpPr>
        <p:spPr>
          <a:xfrm>
            <a:off x="412954" y="35867"/>
            <a:ext cx="401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Customer Segments':</a:t>
            </a:r>
            <a:endParaRPr lang="hi-IN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A19EB-1424-8071-9503-2B79DD2092B4}"/>
              </a:ext>
            </a:extLst>
          </p:cNvPr>
          <p:cNvSpPr txBox="1"/>
          <p:nvPr/>
        </p:nvSpPr>
        <p:spPr>
          <a:xfrm>
            <a:off x="412954" y="3147306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Region Wise:</a:t>
            </a:r>
            <a:endParaRPr lang="hi-IN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1CAF56-08B0-0C79-682E-5CFCFA7C3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71" y="483542"/>
            <a:ext cx="8798029" cy="2714625"/>
          </a:xfrm>
          <a:prstGeom prst="rect">
            <a:avLst/>
          </a:prstGeom>
        </p:spPr>
      </p:pic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8C315F-1AE2-A990-E483-D0FD142E1B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374" y="3608971"/>
            <a:ext cx="8694021" cy="3162300"/>
          </a:xfrm>
        </p:spPr>
      </p:pic>
    </p:spTree>
    <p:extLst>
      <p:ext uri="{BB962C8B-B14F-4D97-AF65-F5344CB8AC3E}">
        <p14:creationId xmlns:p14="http://schemas.microsoft.com/office/powerpoint/2010/main" val="407664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 3 | powerpoint templates background HD wallpapers | Pxfuel">
            <a:extLst>
              <a:ext uri="{FF2B5EF4-FFF2-40B4-BE49-F238E27FC236}">
                <a16:creationId xmlns:a16="http://schemas.microsoft.com/office/drawing/2014/main" id="{90A25533-AAB2-67C4-BD37-6A441376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13" y="5365"/>
            <a:ext cx="1225882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60C4EE-187F-389A-7277-2741BB8053E0}"/>
              </a:ext>
            </a:extLst>
          </p:cNvPr>
          <p:cNvSpPr txBox="1"/>
          <p:nvPr/>
        </p:nvSpPr>
        <p:spPr>
          <a:xfrm>
            <a:off x="545690" y="418096"/>
            <a:ext cx="401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State Wise:</a:t>
            </a:r>
            <a:endParaRPr lang="hi-IN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B0EF01-209C-1086-D5E3-4303F94C0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0" y="977234"/>
            <a:ext cx="8676969" cy="56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2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age 3 | powerpoint templates background HD wallpapers | Pxfuel">
            <a:extLst>
              <a:ext uri="{FF2B5EF4-FFF2-40B4-BE49-F238E27FC236}">
                <a16:creationId xmlns:a16="http://schemas.microsoft.com/office/drawing/2014/main" id="{90A25533-AAB2-67C4-BD37-6A441376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413" y="5365"/>
            <a:ext cx="1225882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60C4EE-187F-389A-7277-2741BB8053E0}"/>
              </a:ext>
            </a:extLst>
          </p:cNvPr>
          <p:cNvSpPr txBox="1"/>
          <p:nvPr/>
        </p:nvSpPr>
        <p:spPr>
          <a:xfrm>
            <a:off x="545690" y="418096"/>
            <a:ext cx="401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Subcategory Wise:</a:t>
            </a:r>
            <a:endParaRPr lang="hi-IN" sz="24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CCB914-5229-CA28-402A-AD49EF2C0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13" y="879761"/>
            <a:ext cx="9542206" cy="56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4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563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Cambria</vt:lpstr>
      <vt:lpstr>Wingdings</vt:lpstr>
      <vt:lpstr>Office Theme</vt:lpstr>
      <vt:lpstr>Sales and Profit Analysis Superstores Sales Dataset</vt:lpstr>
      <vt:lpstr>Project Overview</vt:lpstr>
      <vt:lpstr>Key Insights: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from  Superstore Dataset</vt:lpstr>
      <vt:lpstr>PowerPoint Presentation</vt:lpstr>
      <vt:lpstr>Recommendations to Improve Sales and Profits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ANBU</dc:creator>
  <cp:lastModifiedBy>G Mahalakshmi</cp:lastModifiedBy>
  <cp:revision>13</cp:revision>
  <dcterms:created xsi:type="dcterms:W3CDTF">2025-04-27T06:40:47Z</dcterms:created>
  <dcterms:modified xsi:type="dcterms:W3CDTF">2025-09-30T16:48:17Z</dcterms:modified>
</cp:coreProperties>
</file>