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1" r:id="rId4"/>
    <p:sldId id="264" r:id="rId5"/>
    <p:sldId id="263" r:id="rId6"/>
    <p:sldId id="267" r:id="rId7"/>
    <p:sldId id="262" r:id="rId8"/>
    <p:sldId id="266" r:id="rId9"/>
    <p:sldId id="268" r:id="rId10"/>
    <p:sldId id="26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6C-EF05-4ED9-A1C2-36812D0429BB}" type="datetimeFigureOut">
              <a:rPr lang="hi-IN" smtClean="0"/>
              <a:t>मंगलवार, 8 आश्वीन 1947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AA4C-92B8-4711-B0D5-808C9D18A3F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17996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6C-EF05-4ED9-A1C2-36812D0429BB}" type="datetimeFigureOut">
              <a:rPr lang="hi-IN" smtClean="0"/>
              <a:t>मंगलवार, 8 आश्वीन 1947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AA4C-92B8-4711-B0D5-808C9D18A3F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02845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6C-EF05-4ED9-A1C2-36812D0429BB}" type="datetimeFigureOut">
              <a:rPr lang="hi-IN" smtClean="0"/>
              <a:t>मंगलवार, 8 आश्वीन 1947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AA4C-92B8-4711-B0D5-808C9D18A3F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86384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6C-EF05-4ED9-A1C2-36812D0429BB}" type="datetimeFigureOut">
              <a:rPr lang="hi-IN" smtClean="0"/>
              <a:t>मंगलवार, 8 आश्वीन 1947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AA4C-92B8-4711-B0D5-808C9D18A3F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22881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6C-EF05-4ED9-A1C2-36812D0429BB}" type="datetimeFigureOut">
              <a:rPr lang="hi-IN" smtClean="0"/>
              <a:t>मंगलवार, 8 आश्वीन 1947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AA4C-92B8-4711-B0D5-808C9D18A3F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92645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6C-EF05-4ED9-A1C2-36812D0429BB}" type="datetimeFigureOut">
              <a:rPr lang="hi-IN" smtClean="0"/>
              <a:t>मंगलवार, 8 आश्वीन 1947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AA4C-92B8-4711-B0D5-808C9D18A3F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90909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6C-EF05-4ED9-A1C2-36812D0429BB}" type="datetimeFigureOut">
              <a:rPr lang="hi-IN" smtClean="0"/>
              <a:t>मंगलवार, 8 आश्वीन 1947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AA4C-92B8-4711-B0D5-808C9D18A3F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6614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6C-EF05-4ED9-A1C2-36812D0429BB}" type="datetimeFigureOut">
              <a:rPr lang="hi-IN" smtClean="0"/>
              <a:t>मंगलवार, 8 आश्वीन 1947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AA4C-92B8-4711-B0D5-808C9D18A3F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28383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6C-EF05-4ED9-A1C2-36812D0429BB}" type="datetimeFigureOut">
              <a:rPr lang="hi-IN" smtClean="0"/>
              <a:t>मंगलवार, 8 आश्वीन 1947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AA4C-92B8-4711-B0D5-808C9D18A3F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98665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6C-EF05-4ED9-A1C2-36812D0429BB}" type="datetimeFigureOut">
              <a:rPr lang="hi-IN" smtClean="0"/>
              <a:t>मंगलवार, 8 आश्वीन 1947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AA4C-92B8-4711-B0D5-808C9D18A3F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27699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6C-EF05-4ED9-A1C2-36812D0429BB}" type="datetimeFigureOut">
              <a:rPr lang="hi-IN" smtClean="0"/>
              <a:t>मंगलवार, 8 आश्वीन 1947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AA4C-92B8-4711-B0D5-808C9D18A3F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7663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31F36C-EF05-4ED9-A1C2-36812D0429BB}" type="datetimeFigureOut">
              <a:rPr lang="hi-IN" smtClean="0"/>
              <a:t>मंगलवार, 8 आश्वीन 1947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54AA4C-92B8-4711-B0D5-808C9D18A3F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18993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holding a tablet&#10;&#10;AI-generated content may be incorrect.">
            <a:extLst>
              <a:ext uri="{FF2B5EF4-FFF2-40B4-BE49-F238E27FC236}">
                <a16:creationId xmlns:a16="http://schemas.microsoft.com/office/drawing/2014/main" id="{4CE43EF4-8846-9E69-0AC5-1E6D17259F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" b="10120"/>
          <a:stretch/>
        </p:blipFill>
        <p:spPr>
          <a:xfrm>
            <a:off x="265470" y="327136"/>
            <a:ext cx="11661060" cy="620372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B9547EC-9105-60CF-E1AB-7BBD368D3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0820" y="428838"/>
            <a:ext cx="8332838" cy="1280438"/>
          </a:xfrm>
          <a:custGeom>
            <a:avLst/>
            <a:gdLst>
              <a:gd name="connsiteX0" fmla="*/ 0 w 8332838"/>
              <a:gd name="connsiteY0" fmla="*/ 0 h 1280438"/>
              <a:gd name="connsiteX1" fmla="*/ 761859 w 8332838"/>
              <a:gd name="connsiteY1" fmla="*/ 0 h 1280438"/>
              <a:gd name="connsiteX2" fmla="*/ 1190405 w 8332838"/>
              <a:gd name="connsiteY2" fmla="*/ 0 h 1280438"/>
              <a:gd name="connsiteX3" fmla="*/ 1785608 w 8332838"/>
              <a:gd name="connsiteY3" fmla="*/ 0 h 1280438"/>
              <a:gd name="connsiteX4" fmla="*/ 2547468 w 8332838"/>
              <a:gd name="connsiteY4" fmla="*/ 0 h 1280438"/>
              <a:gd name="connsiteX5" fmla="*/ 3309327 w 8332838"/>
              <a:gd name="connsiteY5" fmla="*/ 0 h 1280438"/>
              <a:gd name="connsiteX6" fmla="*/ 4071187 w 8332838"/>
              <a:gd name="connsiteY6" fmla="*/ 0 h 1280438"/>
              <a:gd name="connsiteX7" fmla="*/ 4416404 w 8332838"/>
              <a:gd name="connsiteY7" fmla="*/ 0 h 1280438"/>
              <a:gd name="connsiteX8" fmla="*/ 4844950 w 8332838"/>
              <a:gd name="connsiteY8" fmla="*/ 0 h 1280438"/>
              <a:gd name="connsiteX9" fmla="*/ 5356824 w 8332838"/>
              <a:gd name="connsiteY9" fmla="*/ 0 h 1280438"/>
              <a:gd name="connsiteX10" fmla="*/ 5868699 w 8332838"/>
              <a:gd name="connsiteY10" fmla="*/ 0 h 1280438"/>
              <a:gd name="connsiteX11" fmla="*/ 6630558 w 8332838"/>
              <a:gd name="connsiteY11" fmla="*/ 0 h 1280438"/>
              <a:gd name="connsiteX12" fmla="*/ 7392418 w 8332838"/>
              <a:gd name="connsiteY12" fmla="*/ 0 h 1280438"/>
              <a:gd name="connsiteX13" fmla="*/ 8332838 w 8332838"/>
              <a:gd name="connsiteY13" fmla="*/ 0 h 1280438"/>
              <a:gd name="connsiteX14" fmla="*/ 8332838 w 8332838"/>
              <a:gd name="connsiteY14" fmla="*/ 426813 h 1280438"/>
              <a:gd name="connsiteX15" fmla="*/ 8332838 w 8332838"/>
              <a:gd name="connsiteY15" fmla="*/ 815212 h 1280438"/>
              <a:gd name="connsiteX16" fmla="*/ 8332838 w 8332838"/>
              <a:gd name="connsiteY16" fmla="*/ 1280438 h 1280438"/>
              <a:gd name="connsiteX17" fmla="*/ 7737635 w 8332838"/>
              <a:gd name="connsiteY17" fmla="*/ 1280438 h 1280438"/>
              <a:gd name="connsiteX18" fmla="*/ 7309089 w 8332838"/>
              <a:gd name="connsiteY18" fmla="*/ 1280438 h 1280438"/>
              <a:gd name="connsiteX19" fmla="*/ 6713887 w 8332838"/>
              <a:gd name="connsiteY19" fmla="*/ 1280438 h 1280438"/>
              <a:gd name="connsiteX20" fmla="*/ 6202012 w 8332838"/>
              <a:gd name="connsiteY20" fmla="*/ 1280438 h 1280438"/>
              <a:gd name="connsiteX21" fmla="*/ 5690138 w 8332838"/>
              <a:gd name="connsiteY21" fmla="*/ 1280438 h 1280438"/>
              <a:gd name="connsiteX22" fmla="*/ 5011607 w 8332838"/>
              <a:gd name="connsiteY22" fmla="*/ 1280438 h 1280438"/>
              <a:gd name="connsiteX23" fmla="*/ 4666389 w 8332838"/>
              <a:gd name="connsiteY23" fmla="*/ 1280438 h 1280438"/>
              <a:gd name="connsiteX24" fmla="*/ 4071187 w 8332838"/>
              <a:gd name="connsiteY24" fmla="*/ 1280438 h 1280438"/>
              <a:gd name="connsiteX25" fmla="*/ 3392655 w 8332838"/>
              <a:gd name="connsiteY25" fmla="*/ 1280438 h 1280438"/>
              <a:gd name="connsiteX26" fmla="*/ 2797453 w 8332838"/>
              <a:gd name="connsiteY26" fmla="*/ 1280438 h 1280438"/>
              <a:gd name="connsiteX27" fmla="*/ 2202250 w 8332838"/>
              <a:gd name="connsiteY27" fmla="*/ 1280438 h 1280438"/>
              <a:gd name="connsiteX28" fmla="*/ 1440391 w 8332838"/>
              <a:gd name="connsiteY28" fmla="*/ 1280438 h 1280438"/>
              <a:gd name="connsiteX29" fmla="*/ 678531 w 8332838"/>
              <a:gd name="connsiteY29" fmla="*/ 1280438 h 1280438"/>
              <a:gd name="connsiteX30" fmla="*/ 0 w 8332838"/>
              <a:gd name="connsiteY30" fmla="*/ 1280438 h 1280438"/>
              <a:gd name="connsiteX31" fmla="*/ 0 w 8332838"/>
              <a:gd name="connsiteY31" fmla="*/ 879234 h 1280438"/>
              <a:gd name="connsiteX32" fmla="*/ 0 w 8332838"/>
              <a:gd name="connsiteY32" fmla="*/ 439617 h 1280438"/>
              <a:gd name="connsiteX33" fmla="*/ 0 w 8332838"/>
              <a:gd name="connsiteY33" fmla="*/ 0 h 12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332838" h="1280438" fill="none" extrusionOk="0">
                <a:moveTo>
                  <a:pt x="0" y="0"/>
                </a:moveTo>
                <a:cubicBezTo>
                  <a:pt x="284854" y="-68878"/>
                  <a:pt x="430798" y="34642"/>
                  <a:pt x="761859" y="0"/>
                </a:cubicBezTo>
                <a:cubicBezTo>
                  <a:pt x="1092920" y="-34642"/>
                  <a:pt x="1017842" y="48324"/>
                  <a:pt x="1190405" y="0"/>
                </a:cubicBezTo>
                <a:cubicBezTo>
                  <a:pt x="1362968" y="-48324"/>
                  <a:pt x="1572315" y="65433"/>
                  <a:pt x="1785608" y="0"/>
                </a:cubicBezTo>
                <a:cubicBezTo>
                  <a:pt x="1998901" y="-65433"/>
                  <a:pt x="2264086" y="3972"/>
                  <a:pt x="2547468" y="0"/>
                </a:cubicBezTo>
                <a:cubicBezTo>
                  <a:pt x="2830850" y="-3972"/>
                  <a:pt x="3077486" y="45062"/>
                  <a:pt x="3309327" y="0"/>
                </a:cubicBezTo>
                <a:cubicBezTo>
                  <a:pt x="3541168" y="-45062"/>
                  <a:pt x="3706806" y="5037"/>
                  <a:pt x="4071187" y="0"/>
                </a:cubicBezTo>
                <a:cubicBezTo>
                  <a:pt x="4435568" y="-5037"/>
                  <a:pt x="4271859" y="33775"/>
                  <a:pt x="4416404" y="0"/>
                </a:cubicBezTo>
                <a:cubicBezTo>
                  <a:pt x="4560949" y="-33775"/>
                  <a:pt x="4631989" y="8092"/>
                  <a:pt x="4844950" y="0"/>
                </a:cubicBezTo>
                <a:cubicBezTo>
                  <a:pt x="5057911" y="-8092"/>
                  <a:pt x="5121987" y="21827"/>
                  <a:pt x="5356824" y="0"/>
                </a:cubicBezTo>
                <a:cubicBezTo>
                  <a:pt x="5591661" y="-21827"/>
                  <a:pt x="5624827" y="30464"/>
                  <a:pt x="5868699" y="0"/>
                </a:cubicBezTo>
                <a:cubicBezTo>
                  <a:pt x="6112571" y="-30464"/>
                  <a:pt x="6261907" y="85949"/>
                  <a:pt x="6630558" y="0"/>
                </a:cubicBezTo>
                <a:cubicBezTo>
                  <a:pt x="6999209" y="-85949"/>
                  <a:pt x="7128586" y="27826"/>
                  <a:pt x="7392418" y="0"/>
                </a:cubicBezTo>
                <a:cubicBezTo>
                  <a:pt x="7656250" y="-27826"/>
                  <a:pt x="7964697" y="34534"/>
                  <a:pt x="8332838" y="0"/>
                </a:cubicBezTo>
                <a:cubicBezTo>
                  <a:pt x="8362571" y="172800"/>
                  <a:pt x="8303629" y="248595"/>
                  <a:pt x="8332838" y="426813"/>
                </a:cubicBezTo>
                <a:cubicBezTo>
                  <a:pt x="8362047" y="605031"/>
                  <a:pt x="8321765" y="688760"/>
                  <a:pt x="8332838" y="815212"/>
                </a:cubicBezTo>
                <a:cubicBezTo>
                  <a:pt x="8343911" y="941664"/>
                  <a:pt x="8287879" y="1076733"/>
                  <a:pt x="8332838" y="1280438"/>
                </a:cubicBezTo>
                <a:cubicBezTo>
                  <a:pt x="8120078" y="1301648"/>
                  <a:pt x="8026416" y="1255495"/>
                  <a:pt x="7737635" y="1280438"/>
                </a:cubicBezTo>
                <a:cubicBezTo>
                  <a:pt x="7448854" y="1305381"/>
                  <a:pt x="7410495" y="1269922"/>
                  <a:pt x="7309089" y="1280438"/>
                </a:cubicBezTo>
                <a:cubicBezTo>
                  <a:pt x="7207683" y="1290954"/>
                  <a:pt x="6926842" y="1237771"/>
                  <a:pt x="6713887" y="1280438"/>
                </a:cubicBezTo>
                <a:cubicBezTo>
                  <a:pt x="6500932" y="1323105"/>
                  <a:pt x="6396526" y="1230701"/>
                  <a:pt x="6202012" y="1280438"/>
                </a:cubicBezTo>
                <a:cubicBezTo>
                  <a:pt x="6007498" y="1330175"/>
                  <a:pt x="5904872" y="1245048"/>
                  <a:pt x="5690138" y="1280438"/>
                </a:cubicBezTo>
                <a:cubicBezTo>
                  <a:pt x="5475404" y="1315828"/>
                  <a:pt x="5187865" y="1223908"/>
                  <a:pt x="5011607" y="1280438"/>
                </a:cubicBezTo>
                <a:cubicBezTo>
                  <a:pt x="4835349" y="1336968"/>
                  <a:pt x="4754825" y="1242967"/>
                  <a:pt x="4666389" y="1280438"/>
                </a:cubicBezTo>
                <a:cubicBezTo>
                  <a:pt x="4577953" y="1317909"/>
                  <a:pt x="4195734" y="1263531"/>
                  <a:pt x="4071187" y="1280438"/>
                </a:cubicBezTo>
                <a:cubicBezTo>
                  <a:pt x="3946640" y="1297345"/>
                  <a:pt x="3608607" y="1271808"/>
                  <a:pt x="3392655" y="1280438"/>
                </a:cubicBezTo>
                <a:cubicBezTo>
                  <a:pt x="3176703" y="1289068"/>
                  <a:pt x="3008951" y="1231960"/>
                  <a:pt x="2797453" y="1280438"/>
                </a:cubicBezTo>
                <a:cubicBezTo>
                  <a:pt x="2585955" y="1328916"/>
                  <a:pt x="2489028" y="1229672"/>
                  <a:pt x="2202250" y="1280438"/>
                </a:cubicBezTo>
                <a:cubicBezTo>
                  <a:pt x="1915472" y="1331204"/>
                  <a:pt x="1619790" y="1235545"/>
                  <a:pt x="1440391" y="1280438"/>
                </a:cubicBezTo>
                <a:cubicBezTo>
                  <a:pt x="1260992" y="1325331"/>
                  <a:pt x="1019467" y="1214996"/>
                  <a:pt x="678531" y="1280438"/>
                </a:cubicBezTo>
                <a:cubicBezTo>
                  <a:pt x="337595" y="1345880"/>
                  <a:pt x="312545" y="1226559"/>
                  <a:pt x="0" y="1280438"/>
                </a:cubicBezTo>
                <a:cubicBezTo>
                  <a:pt x="-5194" y="1119124"/>
                  <a:pt x="28920" y="960737"/>
                  <a:pt x="0" y="879234"/>
                </a:cubicBezTo>
                <a:cubicBezTo>
                  <a:pt x="-28920" y="797731"/>
                  <a:pt x="2324" y="615999"/>
                  <a:pt x="0" y="439617"/>
                </a:cubicBezTo>
                <a:cubicBezTo>
                  <a:pt x="-2324" y="263235"/>
                  <a:pt x="49189" y="185731"/>
                  <a:pt x="0" y="0"/>
                </a:cubicBezTo>
                <a:close/>
              </a:path>
              <a:path w="8332838" h="1280438" stroke="0" extrusionOk="0">
                <a:moveTo>
                  <a:pt x="0" y="0"/>
                </a:moveTo>
                <a:cubicBezTo>
                  <a:pt x="140211" y="-16184"/>
                  <a:pt x="288531" y="46494"/>
                  <a:pt x="511874" y="0"/>
                </a:cubicBezTo>
                <a:cubicBezTo>
                  <a:pt x="735217" y="-46494"/>
                  <a:pt x="979391" y="77761"/>
                  <a:pt x="1273734" y="0"/>
                </a:cubicBezTo>
                <a:cubicBezTo>
                  <a:pt x="1568077" y="-77761"/>
                  <a:pt x="1478597" y="41278"/>
                  <a:pt x="1618951" y="0"/>
                </a:cubicBezTo>
                <a:cubicBezTo>
                  <a:pt x="1759305" y="-41278"/>
                  <a:pt x="2046813" y="38830"/>
                  <a:pt x="2380811" y="0"/>
                </a:cubicBezTo>
                <a:cubicBezTo>
                  <a:pt x="2714809" y="-38830"/>
                  <a:pt x="2846062" y="57425"/>
                  <a:pt x="2976014" y="0"/>
                </a:cubicBezTo>
                <a:cubicBezTo>
                  <a:pt x="3105966" y="-57425"/>
                  <a:pt x="3329803" y="6472"/>
                  <a:pt x="3654545" y="0"/>
                </a:cubicBezTo>
                <a:cubicBezTo>
                  <a:pt x="3979287" y="-6472"/>
                  <a:pt x="3858218" y="28616"/>
                  <a:pt x="3999762" y="0"/>
                </a:cubicBezTo>
                <a:cubicBezTo>
                  <a:pt x="4141306" y="-28616"/>
                  <a:pt x="4338216" y="23733"/>
                  <a:pt x="4428308" y="0"/>
                </a:cubicBezTo>
                <a:cubicBezTo>
                  <a:pt x="4518400" y="-23733"/>
                  <a:pt x="4759939" y="37399"/>
                  <a:pt x="4856854" y="0"/>
                </a:cubicBezTo>
                <a:cubicBezTo>
                  <a:pt x="4953769" y="-37399"/>
                  <a:pt x="5235884" y="1913"/>
                  <a:pt x="5368728" y="0"/>
                </a:cubicBezTo>
                <a:cubicBezTo>
                  <a:pt x="5501572" y="-1913"/>
                  <a:pt x="5581109" y="33983"/>
                  <a:pt x="5713946" y="0"/>
                </a:cubicBezTo>
                <a:cubicBezTo>
                  <a:pt x="5846783" y="-33983"/>
                  <a:pt x="5890381" y="13564"/>
                  <a:pt x="6059164" y="0"/>
                </a:cubicBezTo>
                <a:cubicBezTo>
                  <a:pt x="6227947" y="-13564"/>
                  <a:pt x="6431763" y="1880"/>
                  <a:pt x="6571038" y="0"/>
                </a:cubicBezTo>
                <a:cubicBezTo>
                  <a:pt x="6710313" y="-1880"/>
                  <a:pt x="6920788" y="11192"/>
                  <a:pt x="7166241" y="0"/>
                </a:cubicBezTo>
                <a:cubicBezTo>
                  <a:pt x="7411694" y="-11192"/>
                  <a:pt x="7392480" y="16445"/>
                  <a:pt x="7511458" y="0"/>
                </a:cubicBezTo>
                <a:cubicBezTo>
                  <a:pt x="7630436" y="-16445"/>
                  <a:pt x="8013927" y="50426"/>
                  <a:pt x="8332838" y="0"/>
                </a:cubicBezTo>
                <a:cubicBezTo>
                  <a:pt x="8349375" y="110157"/>
                  <a:pt x="8307069" y="336636"/>
                  <a:pt x="8332838" y="426813"/>
                </a:cubicBezTo>
                <a:cubicBezTo>
                  <a:pt x="8358607" y="516990"/>
                  <a:pt x="8311815" y="684189"/>
                  <a:pt x="8332838" y="828017"/>
                </a:cubicBezTo>
                <a:cubicBezTo>
                  <a:pt x="8353861" y="971845"/>
                  <a:pt x="8290240" y="1188455"/>
                  <a:pt x="8332838" y="1280438"/>
                </a:cubicBezTo>
                <a:cubicBezTo>
                  <a:pt x="8167359" y="1303860"/>
                  <a:pt x="8013556" y="1260959"/>
                  <a:pt x="7904292" y="1280438"/>
                </a:cubicBezTo>
                <a:cubicBezTo>
                  <a:pt x="7795028" y="1299917"/>
                  <a:pt x="7436274" y="1258045"/>
                  <a:pt x="7225761" y="1280438"/>
                </a:cubicBezTo>
                <a:cubicBezTo>
                  <a:pt x="7015248" y="1302831"/>
                  <a:pt x="6906859" y="1235325"/>
                  <a:pt x="6797215" y="1280438"/>
                </a:cubicBezTo>
                <a:cubicBezTo>
                  <a:pt x="6687571" y="1325551"/>
                  <a:pt x="6545201" y="1269262"/>
                  <a:pt x="6368669" y="1280438"/>
                </a:cubicBezTo>
                <a:cubicBezTo>
                  <a:pt x="6192137" y="1291614"/>
                  <a:pt x="6120840" y="1242452"/>
                  <a:pt x="6023451" y="1280438"/>
                </a:cubicBezTo>
                <a:cubicBezTo>
                  <a:pt x="5926062" y="1318424"/>
                  <a:pt x="5709050" y="1229306"/>
                  <a:pt x="5428249" y="1280438"/>
                </a:cubicBezTo>
                <a:cubicBezTo>
                  <a:pt x="5147448" y="1331570"/>
                  <a:pt x="4820125" y="1233492"/>
                  <a:pt x="4666389" y="1280438"/>
                </a:cubicBezTo>
                <a:cubicBezTo>
                  <a:pt x="4512653" y="1327384"/>
                  <a:pt x="4337119" y="1246195"/>
                  <a:pt x="4237843" y="1280438"/>
                </a:cubicBezTo>
                <a:cubicBezTo>
                  <a:pt x="4138567" y="1314681"/>
                  <a:pt x="3816286" y="1210294"/>
                  <a:pt x="3559312" y="1280438"/>
                </a:cubicBezTo>
                <a:cubicBezTo>
                  <a:pt x="3302338" y="1350582"/>
                  <a:pt x="3206042" y="1216951"/>
                  <a:pt x="2880781" y="1280438"/>
                </a:cubicBezTo>
                <a:cubicBezTo>
                  <a:pt x="2555520" y="1343925"/>
                  <a:pt x="2538703" y="1214272"/>
                  <a:pt x="2285578" y="1280438"/>
                </a:cubicBezTo>
                <a:cubicBezTo>
                  <a:pt x="2032453" y="1346604"/>
                  <a:pt x="1968922" y="1220303"/>
                  <a:pt x="1690376" y="1280438"/>
                </a:cubicBezTo>
                <a:cubicBezTo>
                  <a:pt x="1411830" y="1340573"/>
                  <a:pt x="1394712" y="1253231"/>
                  <a:pt x="1261830" y="1280438"/>
                </a:cubicBezTo>
                <a:cubicBezTo>
                  <a:pt x="1128948" y="1307645"/>
                  <a:pt x="725419" y="1225184"/>
                  <a:pt x="583299" y="1280438"/>
                </a:cubicBezTo>
                <a:cubicBezTo>
                  <a:pt x="441179" y="1335692"/>
                  <a:pt x="255703" y="1267794"/>
                  <a:pt x="0" y="1280438"/>
                </a:cubicBezTo>
                <a:cubicBezTo>
                  <a:pt x="-25619" y="1145502"/>
                  <a:pt x="33858" y="1062383"/>
                  <a:pt x="0" y="892038"/>
                </a:cubicBezTo>
                <a:cubicBezTo>
                  <a:pt x="-33858" y="721693"/>
                  <a:pt x="43889" y="615385"/>
                  <a:pt x="0" y="465226"/>
                </a:cubicBezTo>
                <a:cubicBezTo>
                  <a:pt x="-43889" y="315067"/>
                  <a:pt x="43148" y="12080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186484907">
                  <ask:type>
                    <ask:lineSketchScribble/>
                  </ask:type>
                </ask:lineSketchStyleProps>
              </a:ext>
            </a:extLst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3200" b="1" dirty="0">
                <a:solidFill>
                  <a:srgbClr val="002060"/>
                </a:solidFill>
                <a:latin typeface="Cambria" panose="02040503050406030204" pitchFamily="18" charset="0"/>
              </a:rPr>
              <a:t>Advanced SQL – Reinforcement Project </a:t>
            </a:r>
          </a:p>
          <a:p>
            <a:r>
              <a:rPr lang="en-IN" sz="3200" b="1" dirty="0">
                <a:solidFill>
                  <a:srgbClr val="002060"/>
                </a:solidFill>
                <a:latin typeface="Cambria" panose="02040503050406030204" pitchFamily="18" charset="0"/>
              </a:rPr>
              <a:t> IMDB Dataset </a:t>
            </a:r>
            <a:endParaRPr lang="hi-IN" sz="32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AD36C2-4431-4FA0-AB6E-6D748BCE3832}"/>
              </a:ext>
            </a:extLst>
          </p:cNvPr>
          <p:cNvSpPr txBox="1"/>
          <p:nvPr/>
        </p:nvSpPr>
        <p:spPr>
          <a:xfrm>
            <a:off x="8072284" y="3874617"/>
            <a:ext cx="3775587" cy="2554545"/>
          </a:xfrm>
          <a:custGeom>
            <a:avLst/>
            <a:gdLst>
              <a:gd name="connsiteX0" fmla="*/ 0 w 3775587"/>
              <a:gd name="connsiteY0" fmla="*/ 0 h 2554545"/>
              <a:gd name="connsiteX1" fmla="*/ 463858 w 3775587"/>
              <a:gd name="connsiteY1" fmla="*/ 0 h 2554545"/>
              <a:gd name="connsiteX2" fmla="*/ 1078739 w 3775587"/>
              <a:gd name="connsiteY2" fmla="*/ 0 h 2554545"/>
              <a:gd name="connsiteX3" fmla="*/ 1542597 w 3775587"/>
              <a:gd name="connsiteY3" fmla="*/ 0 h 2554545"/>
              <a:gd name="connsiteX4" fmla="*/ 2044211 w 3775587"/>
              <a:gd name="connsiteY4" fmla="*/ 0 h 2554545"/>
              <a:gd name="connsiteX5" fmla="*/ 2659092 w 3775587"/>
              <a:gd name="connsiteY5" fmla="*/ 0 h 2554545"/>
              <a:gd name="connsiteX6" fmla="*/ 3236217 w 3775587"/>
              <a:gd name="connsiteY6" fmla="*/ 0 h 2554545"/>
              <a:gd name="connsiteX7" fmla="*/ 3775587 w 3775587"/>
              <a:gd name="connsiteY7" fmla="*/ 0 h 2554545"/>
              <a:gd name="connsiteX8" fmla="*/ 3775587 w 3775587"/>
              <a:gd name="connsiteY8" fmla="*/ 536454 h 2554545"/>
              <a:gd name="connsiteX9" fmla="*/ 3775587 w 3775587"/>
              <a:gd name="connsiteY9" fmla="*/ 1047363 h 2554545"/>
              <a:gd name="connsiteX10" fmla="*/ 3775587 w 3775587"/>
              <a:gd name="connsiteY10" fmla="*/ 1583818 h 2554545"/>
              <a:gd name="connsiteX11" fmla="*/ 3775587 w 3775587"/>
              <a:gd name="connsiteY11" fmla="*/ 2043636 h 2554545"/>
              <a:gd name="connsiteX12" fmla="*/ 3775587 w 3775587"/>
              <a:gd name="connsiteY12" fmla="*/ 2554545 h 2554545"/>
              <a:gd name="connsiteX13" fmla="*/ 3273973 w 3775587"/>
              <a:gd name="connsiteY13" fmla="*/ 2554545 h 2554545"/>
              <a:gd name="connsiteX14" fmla="*/ 2810115 w 3775587"/>
              <a:gd name="connsiteY14" fmla="*/ 2554545 h 2554545"/>
              <a:gd name="connsiteX15" fmla="*/ 2232990 w 3775587"/>
              <a:gd name="connsiteY15" fmla="*/ 2554545 h 2554545"/>
              <a:gd name="connsiteX16" fmla="*/ 1655865 w 3775587"/>
              <a:gd name="connsiteY16" fmla="*/ 2554545 h 2554545"/>
              <a:gd name="connsiteX17" fmla="*/ 1116495 w 3775587"/>
              <a:gd name="connsiteY17" fmla="*/ 2554545 h 2554545"/>
              <a:gd name="connsiteX18" fmla="*/ 652637 w 3775587"/>
              <a:gd name="connsiteY18" fmla="*/ 2554545 h 2554545"/>
              <a:gd name="connsiteX19" fmla="*/ 0 w 3775587"/>
              <a:gd name="connsiteY19" fmla="*/ 2554545 h 2554545"/>
              <a:gd name="connsiteX20" fmla="*/ 0 w 3775587"/>
              <a:gd name="connsiteY20" fmla="*/ 2120272 h 2554545"/>
              <a:gd name="connsiteX21" fmla="*/ 0 w 3775587"/>
              <a:gd name="connsiteY21" fmla="*/ 1558272 h 2554545"/>
              <a:gd name="connsiteX22" fmla="*/ 0 w 3775587"/>
              <a:gd name="connsiteY22" fmla="*/ 1021818 h 2554545"/>
              <a:gd name="connsiteX23" fmla="*/ 0 w 3775587"/>
              <a:gd name="connsiteY23" fmla="*/ 562000 h 2554545"/>
              <a:gd name="connsiteX24" fmla="*/ 0 w 3775587"/>
              <a:gd name="connsiteY24" fmla="*/ 0 h 255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775587" h="2554545" fill="none" extrusionOk="0">
                <a:moveTo>
                  <a:pt x="0" y="0"/>
                </a:moveTo>
                <a:cubicBezTo>
                  <a:pt x="168570" y="-45958"/>
                  <a:pt x="238170" y="29140"/>
                  <a:pt x="463858" y="0"/>
                </a:cubicBezTo>
                <a:cubicBezTo>
                  <a:pt x="689546" y="-29140"/>
                  <a:pt x="895214" y="34196"/>
                  <a:pt x="1078739" y="0"/>
                </a:cubicBezTo>
                <a:cubicBezTo>
                  <a:pt x="1262264" y="-34196"/>
                  <a:pt x="1385750" y="28762"/>
                  <a:pt x="1542597" y="0"/>
                </a:cubicBezTo>
                <a:cubicBezTo>
                  <a:pt x="1699444" y="-28762"/>
                  <a:pt x="1924725" y="30148"/>
                  <a:pt x="2044211" y="0"/>
                </a:cubicBezTo>
                <a:cubicBezTo>
                  <a:pt x="2163697" y="-30148"/>
                  <a:pt x="2449392" y="60501"/>
                  <a:pt x="2659092" y="0"/>
                </a:cubicBezTo>
                <a:cubicBezTo>
                  <a:pt x="2868792" y="-60501"/>
                  <a:pt x="3018557" y="1729"/>
                  <a:pt x="3236217" y="0"/>
                </a:cubicBezTo>
                <a:cubicBezTo>
                  <a:pt x="3453878" y="-1729"/>
                  <a:pt x="3585414" y="29727"/>
                  <a:pt x="3775587" y="0"/>
                </a:cubicBezTo>
                <a:cubicBezTo>
                  <a:pt x="3796021" y="138240"/>
                  <a:pt x="3741943" y="334378"/>
                  <a:pt x="3775587" y="536454"/>
                </a:cubicBezTo>
                <a:cubicBezTo>
                  <a:pt x="3809231" y="738530"/>
                  <a:pt x="3775353" y="824817"/>
                  <a:pt x="3775587" y="1047363"/>
                </a:cubicBezTo>
                <a:cubicBezTo>
                  <a:pt x="3775821" y="1269909"/>
                  <a:pt x="3772145" y="1461602"/>
                  <a:pt x="3775587" y="1583818"/>
                </a:cubicBezTo>
                <a:cubicBezTo>
                  <a:pt x="3779029" y="1706034"/>
                  <a:pt x="3752311" y="1918624"/>
                  <a:pt x="3775587" y="2043636"/>
                </a:cubicBezTo>
                <a:cubicBezTo>
                  <a:pt x="3798863" y="2168648"/>
                  <a:pt x="3755635" y="2373865"/>
                  <a:pt x="3775587" y="2554545"/>
                </a:cubicBezTo>
                <a:cubicBezTo>
                  <a:pt x="3562367" y="2608032"/>
                  <a:pt x="3514917" y="2507651"/>
                  <a:pt x="3273973" y="2554545"/>
                </a:cubicBezTo>
                <a:cubicBezTo>
                  <a:pt x="3033029" y="2601439"/>
                  <a:pt x="2965243" y="2544402"/>
                  <a:pt x="2810115" y="2554545"/>
                </a:cubicBezTo>
                <a:cubicBezTo>
                  <a:pt x="2654987" y="2564688"/>
                  <a:pt x="2476992" y="2499715"/>
                  <a:pt x="2232990" y="2554545"/>
                </a:cubicBezTo>
                <a:cubicBezTo>
                  <a:pt x="1988989" y="2609375"/>
                  <a:pt x="1937076" y="2544036"/>
                  <a:pt x="1655865" y="2554545"/>
                </a:cubicBezTo>
                <a:cubicBezTo>
                  <a:pt x="1374654" y="2565054"/>
                  <a:pt x="1340128" y="2553226"/>
                  <a:pt x="1116495" y="2554545"/>
                </a:cubicBezTo>
                <a:cubicBezTo>
                  <a:pt x="892862" y="2555864"/>
                  <a:pt x="765779" y="2523099"/>
                  <a:pt x="652637" y="2554545"/>
                </a:cubicBezTo>
                <a:cubicBezTo>
                  <a:pt x="539495" y="2585991"/>
                  <a:pt x="242238" y="2493548"/>
                  <a:pt x="0" y="2554545"/>
                </a:cubicBezTo>
                <a:cubicBezTo>
                  <a:pt x="-9194" y="2356686"/>
                  <a:pt x="7467" y="2269109"/>
                  <a:pt x="0" y="2120272"/>
                </a:cubicBezTo>
                <a:cubicBezTo>
                  <a:pt x="-7467" y="1971435"/>
                  <a:pt x="38384" y="1810035"/>
                  <a:pt x="0" y="1558272"/>
                </a:cubicBezTo>
                <a:cubicBezTo>
                  <a:pt x="-38384" y="1306509"/>
                  <a:pt x="16143" y="1159036"/>
                  <a:pt x="0" y="1021818"/>
                </a:cubicBezTo>
                <a:cubicBezTo>
                  <a:pt x="-16143" y="884600"/>
                  <a:pt x="24944" y="686305"/>
                  <a:pt x="0" y="562000"/>
                </a:cubicBezTo>
                <a:cubicBezTo>
                  <a:pt x="-24944" y="437695"/>
                  <a:pt x="58783" y="136982"/>
                  <a:pt x="0" y="0"/>
                </a:cubicBezTo>
                <a:close/>
              </a:path>
              <a:path w="3775587" h="2554545" stroke="0" extrusionOk="0">
                <a:moveTo>
                  <a:pt x="0" y="0"/>
                </a:moveTo>
                <a:cubicBezTo>
                  <a:pt x="207267" y="-55316"/>
                  <a:pt x="387597" y="35475"/>
                  <a:pt x="539370" y="0"/>
                </a:cubicBezTo>
                <a:cubicBezTo>
                  <a:pt x="691143" y="-35475"/>
                  <a:pt x="837370" y="41345"/>
                  <a:pt x="965472" y="0"/>
                </a:cubicBezTo>
                <a:cubicBezTo>
                  <a:pt x="1093574" y="-41345"/>
                  <a:pt x="1341634" y="11617"/>
                  <a:pt x="1467085" y="0"/>
                </a:cubicBezTo>
                <a:cubicBezTo>
                  <a:pt x="1592536" y="-11617"/>
                  <a:pt x="1830974" y="14492"/>
                  <a:pt x="1968699" y="0"/>
                </a:cubicBezTo>
                <a:cubicBezTo>
                  <a:pt x="2106424" y="-14492"/>
                  <a:pt x="2188671" y="45995"/>
                  <a:pt x="2394801" y="0"/>
                </a:cubicBezTo>
                <a:cubicBezTo>
                  <a:pt x="2600931" y="-45995"/>
                  <a:pt x="2715640" y="44326"/>
                  <a:pt x="2858659" y="0"/>
                </a:cubicBezTo>
                <a:cubicBezTo>
                  <a:pt x="3001678" y="-44326"/>
                  <a:pt x="3584585" y="51603"/>
                  <a:pt x="3775587" y="0"/>
                </a:cubicBezTo>
                <a:cubicBezTo>
                  <a:pt x="3808516" y="171831"/>
                  <a:pt x="3756300" y="307725"/>
                  <a:pt x="3775587" y="485364"/>
                </a:cubicBezTo>
                <a:cubicBezTo>
                  <a:pt x="3794874" y="663003"/>
                  <a:pt x="3769784" y="841248"/>
                  <a:pt x="3775587" y="970727"/>
                </a:cubicBezTo>
                <a:cubicBezTo>
                  <a:pt x="3781390" y="1100206"/>
                  <a:pt x="3721037" y="1289692"/>
                  <a:pt x="3775587" y="1532727"/>
                </a:cubicBezTo>
                <a:cubicBezTo>
                  <a:pt x="3830137" y="1775762"/>
                  <a:pt x="3722682" y="1790734"/>
                  <a:pt x="3775587" y="1992545"/>
                </a:cubicBezTo>
                <a:cubicBezTo>
                  <a:pt x="3828492" y="2194356"/>
                  <a:pt x="3747629" y="2278746"/>
                  <a:pt x="3775587" y="2554545"/>
                </a:cubicBezTo>
                <a:cubicBezTo>
                  <a:pt x="3545217" y="2592126"/>
                  <a:pt x="3321038" y="2498673"/>
                  <a:pt x="3160706" y="2554545"/>
                </a:cubicBezTo>
                <a:cubicBezTo>
                  <a:pt x="3000374" y="2610417"/>
                  <a:pt x="2731415" y="2534828"/>
                  <a:pt x="2583580" y="2554545"/>
                </a:cubicBezTo>
                <a:cubicBezTo>
                  <a:pt x="2435745" y="2574262"/>
                  <a:pt x="2161988" y="2502284"/>
                  <a:pt x="1968699" y="2554545"/>
                </a:cubicBezTo>
                <a:cubicBezTo>
                  <a:pt x="1775410" y="2606806"/>
                  <a:pt x="1568298" y="2505026"/>
                  <a:pt x="1429329" y="2554545"/>
                </a:cubicBezTo>
                <a:cubicBezTo>
                  <a:pt x="1290360" y="2604064"/>
                  <a:pt x="979055" y="2509413"/>
                  <a:pt x="814448" y="2554545"/>
                </a:cubicBezTo>
                <a:cubicBezTo>
                  <a:pt x="649841" y="2599677"/>
                  <a:pt x="279897" y="2468043"/>
                  <a:pt x="0" y="2554545"/>
                </a:cubicBezTo>
                <a:cubicBezTo>
                  <a:pt x="-63006" y="2418286"/>
                  <a:pt x="64069" y="2189516"/>
                  <a:pt x="0" y="2018091"/>
                </a:cubicBezTo>
                <a:cubicBezTo>
                  <a:pt x="-64069" y="1846666"/>
                  <a:pt x="31586" y="1772646"/>
                  <a:pt x="0" y="1583818"/>
                </a:cubicBezTo>
                <a:cubicBezTo>
                  <a:pt x="-31586" y="1394990"/>
                  <a:pt x="22400" y="1227162"/>
                  <a:pt x="0" y="1072909"/>
                </a:cubicBezTo>
                <a:cubicBezTo>
                  <a:pt x="-22400" y="918656"/>
                  <a:pt x="11726" y="805403"/>
                  <a:pt x="0" y="613091"/>
                </a:cubicBezTo>
                <a:cubicBezTo>
                  <a:pt x="-11726" y="420779"/>
                  <a:pt x="58540" y="17376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5380936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By:</a:t>
            </a:r>
          </a:p>
          <a:p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    G. Mahalakshmi</a:t>
            </a:r>
          </a:p>
          <a:p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    DADS</a:t>
            </a:r>
          </a:p>
          <a:p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    Feb-2025</a:t>
            </a:r>
          </a:p>
          <a:p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    Online Batch</a:t>
            </a:r>
            <a:endParaRPr lang="hi-IN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rint MT Shadow" panose="04020605060303030202" pitchFamily="8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4FEF4A-4290-E229-D81E-1A1FC240742F}"/>
              </a:ext>
            </a:extLst>
          </p:cNvPr>
          <p:cNvSpPr/>
          <p:nvPr/>
        </p:nvSpPr>
        <p:spPr>
          <a:xfrm>
            <a:off x="265470" y="327136"/>
            <a:ext cx="11661060" cy="62037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065590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4FEF4A-4290-E229-D81E-1A1FC240742F}"/>
              </a:ext>
            </a:extLst>
          </p:cNvPr>
          <p:cNvSpPr/>
          <p:nvPr/>
        </p:nvSpPr>
        <p:spPr>
          <a:xfrm>
            <a:off x="265470" y="327136"/>
            <a:ext cx="11661060" cy="62037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617D8B-F153-97D1-2E85-D0B3C9EF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301" y="308031"/>
            <a:ext cx="7069542" cy="7683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200" dirty="0"/>
              <a:t>💡 </a:t>
            </a:r>
            <a:r>
              <a:rPr lang="en-US" sz="4000" b="1" dirty="0">
                <a:solidFill>
                  <a:schemeClr val="tx1"/>
                </a:solidFill>
                <a:latin typeface="Imprint MT Shadow" panose="04020605060303030202" pitchFamily="82" charset="0"/>
              </a:rPr>
              <a:t>Conclusion &amp; Key Takeaways</a:t>
            </a:r>
            <a:endParaRPr lang="en-IN" sz="6000" b="1" dirty="0">
              <a:solidFill>
                <a:schemeClr val="tx1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7797" y="1241946"/>
            <a:ext cx="110410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Title: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Final Insights &amp; Learnings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Content Summary:</a:t>
            </a:r>
            <a:b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The project reinforced SQL proficiency through real-world data analysis.</a:t>
            </a:r>
            <a:b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Uncovered actionable insights from structured queries and exploration.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Derived 25+ insights, enhanced query writing, and critical thinking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Tools Used: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Advanced SQL (Joins, Aggregations, Filters,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Subqueries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404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lue Thank You Images – Browse 175,992 Stock Photos, Vectors, and Video |  Adobe Stock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37" y="204246"/>
            <a:ext cx="10756225" cy="6373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4310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4FEF4A-4290-E229-D81E-1A1FC240742F}"/>
              </a:ext>
            </a:extLst>
          </p:cNvPr>
          <p:cNvSpPr/>
          <p:nvPr/>
        </p:nvSpPr>
        <p:spPr>
          <a:xfrm>
            <a:off x="265470" y="327136"/>
            <a:ext cx="11661060" cy="62037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025ACA-EB53-AF42-B194-AEC7C87CF433}"/>
              </a:ext>
            </a:extLst>
          </p:cNvPr>
          <p:cNvSpPr/>
          <p:nvPr/>
        </p:nvSpPr>
        <p:spPr>
          <a:xfrm>
            <a:off x="3259394" y="348802"/>
            <a:ext cx="4527754" cy="6967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C6ABB2-4BF4-55A4-39AC-43DCCA80A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802"/>
            <a:ext cx="10515600" cy="696759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latin typeface="Imprint MT Shadow" panose="04020605060303030202" pitchFamily="82" charset="0"/>
              </a:rPr>
              <a:t>About </a:t>
            </a:r>
            <a:r>
              <a:rPr lang="en-IN" sz="3600" b="1" dirty="0">
                <a:latin typeface="Imprint MT Shadow" panose="04020605060303030202" pitchFamily="82" charset="0"/>
              </a:rPr>
              <a:t>the</a:t>
            </a:r>
            <a:r>
              <a:rPr lang="en-IN" sz="3200" b="1" dirty="0">
                <a:latin typeface="Imprint MT Shadow" panose="04020605060303030202" pitchFamily="82" charset="0"/>
              </a:rPr>
              <a:t> IMDb Dataset</a:t>
            </a:r>
            <a:r>
              <a:rPr lang="hi-IN" sz="4800" dirty="0"/>
              <a:t> 📊</a:t>
            </a:r>
            <a:endParaRPr lang="hi-IN" sz="16600" b="1" dirty="0">
              <a:highlight>
                <a:srgbClr val="C0C0C0"/>
              </a:highlight>
              <a:latin typeface="Imprint MT Shadow" panose="04020605060303030202" pitchFamily="82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43668A8-52D3-07C3-1B2F-799CA03F19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8988" y="1160877"/>
            <a:ext cx="921438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Title: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Introduction to IMDb Dataset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Content Summary:</a:t>
            </a:r>
            <a:b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en-US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             </a:t>
            </a:r>
            <a:r>
              <a:rPr kumimoji="0" lang="en-US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=&gt;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The dataset includes details on movies, ratings,</a:t>
            </a:r>
            <a:endParaRPr kumimoji="0" lang="en-US" altLang="hi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genres, and names.</a:t>
            </a:r>
            <a:b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en-US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               </a:t>
            </a:r>
            <a:r>
              <a:rPr kumimoji="0" lang="en-US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=&gt;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Designed for reinforcement of SQL querying and</a:t>
            </a:r>
            <a:endParaRPr kumimoji="0" lang="en-US" altLang="hi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analysis skills.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Tools Used: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SQL, IMDb simplified schema</a:t>
            </a:r>
          </a:p>
        </p:txBody>
      </p:sp>
    </p:spTree>
    <p:extLst>
      <p:ext uri="{BB962C8B-B14F-4D97-AF65-F5344CB8AC3E}">
        <p14:creationId xmlns:p14="http://schemas.microsoft.com/office/powerpoint/2010/main" val="252017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4FEF4A-4290-E229-D81E-1A1FC240742F}"/>
              </a:ext>
            </a:extLst>
          </p:cNvPr>
          <p:cNvSpPr/>
          <p:nvPr/>
        </p:nvSpPr>
        <p:spPr>
          <a:xfrm>
            <a:off x="265470" y="327136"/>
            <a:ext cx="11661060" cy="62037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5A9D96-27F5-4049-5C0D-7B1E2751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106"/>
            <a:ext cx="10515600" cy="593520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>
                <a:highlight>
                  <a:srgbClr val="C0C0C0"/>
                </a:highlight>
                <a:latin typeface="Imprint MT Shadow" panose="04020605060303030202" pitchFamily="82" charset="0"/>
              </a:rPr>
              <a:t>Database Structure Overview</a:t>
            </a:r>
            <a:endParaRPr lang="hi-IN" sz="3600" b="1" dirty="0">
              <a:highlight>
                <a:srgbClr val="C0C0C0"/>
              </a:highlight>
              <a:latin typeface="Imprint MT Shadow" panose="04020605060303030202" pitchFamily="82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6C00E2A-CFDB-17C3-D1EE-F0429D0044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6002" y="1135626"/>
            <a:ext cx="1121999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Title: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Database Tables &amp; Relationships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Content Summary:</a:t>
            </a:r>
            <a:b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en-US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              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The schema contains interconnected tables for movies,</a:t>
            </a:r>
            <a:endParaRPr kumimoji="0" lang="en-US" altLang="hi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people, and ratings.</a:t>
            </a:r>
            <a:b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en-US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                 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Foreign keys define the relationships across various</a:t>
            </a:r>
            <a:endParaRPr kumimoji="0" lang="en-US" altLang="hi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entities.</a:t>
            </a:r>
            <a:endParaRPr kumimoji="0" lang="en-US" altLang="hi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hi-IN" dirty="0">
                <a:latin typeface="Cambria" panose="02040503050406030204" pitchFamily="18" charset="0"/>
              </a:rPr>
              <a:t>                  </a:t>
            </a:r>
            <a:r>
              <a:rPr lang="en-IN" dirty="0">
                <a:latin typeface="Cambria" panose="02040503050406030204" pitchFamily="18" charset="0"/>
              </a:rPr>
              <a:t>Explored relationships between tables (e.g., foreign keys, joins)</a:t>
            </a:r>
            <a:endParaRPr kumimoji="0" lang="hi-IN" altLang="hi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Tools Used: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SQL ERD concepts, Joins</a:t>
            </a:r>
          </a:p>
        </p:txBody>
      </p:sp>
    </p:spTree>
    <p:extLst>
      <p:ext uri="{BB962C8B-B14F-4D97-AF65-F5344CB8AC3E}">
        <p14:creationId xmlns:p14="http://schemas.microsoft.com/office/powerpoint/2010/main" val="410069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4FEF4A-4290-E229-D81E-1A1FC240742F}"/>
              </a:ext>
            </a:extLst>
          </p:cNvPr>
          <p:cNvSpPr/>
          <p:nvPr/>
        </p:nvSpPr>
        <p:spPr>
          <a:xfrm>
            <a:off x="265470" y="327136"/>
            <a:ext cx="11661060" cy="62037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A5CD20-2BA3-DEB2-E4A9-B3808F8C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123"/>
            <a:ext cx="10515600" cy="709245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highlight>
                  <a:srgbClr val="C0C0C0"/>
                </a:highlight>
                <a:latin typeface="Imprint MT Shadow" panose="04020605060303030202" pitchFamily="82" charset="0"/>
              </a:rPr>
              <a:t>Data Quality Checks</a:t>
            </a:r>
            <a:r>
              <a:rPr lang="hi-IN" sz="4000" dirty="0"/>
              <a:t>⚠️</a:t>
            </a:r>
            <a:r>
              <a:rPr lang="hi-IN" sz="1400" dirty="0"/>
              <a:t> </a:t>
            </a:r>
            <a:endParaRPr lang="hi-IN" sz="3600" b="1" dirty="0">
              <a:highlight>
                <a:srgbClr val="C0C0C0"/>
              </a:highlight>
              <a:latin typeface="Imprint MT Shadow" panose="04020605060303030202" pitchFamily="82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659E0B2-6FE8-FE1C-2C1D-26E7DF747E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3232" y="1209368"/>
            <a:ext cx="1012315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Title: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Null Value Identification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Content Summary:</a:t>
            </a:r>
            <a:b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en-US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                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Identified missing or null entries in key datacolumns.</a:t>
            </a:r>
            <a:b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en-US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                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Crucial for ensuring accurate results from SQL queries.</a:t>
            </a:r>
            <a:endParaRPr kumimoji="0" lang="en-US" altLang="hi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hi-IN" dirty="0">
                <a:latin typeface="Cambria" panose="02040503050406030204" pitchFamily="18" charset="0"/>
              </a:rPr>
              <a:t>                    </a:t>
            </a:r>
            <a:r>
              <a:rPr lang="en-IN" dirty="0">
                <a:latin typeface="Cambria" panose="02040503050406030204" pitchFamily="18" charset="0"/>
              </a:rPr>
              <a:t>Found nulls in 'movie' and 'names' tables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dirty="0">
                <a:latin typeface="Cambria" panose="02040503050406030204" pitchFamily="18" charset="0"/>
              </a:rPr>
              <a:t>    documented them</a:t>
            </a:r>
            <a:endParaRPr kumimoji="0" lang="hi-IN" altLang="hi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hi-IN" b="1" dirty="0">
                <a:latin typeface="Cambria" panose="02040503050406030204" pitchFamily="18" charset="0"/>
              </a:rPr>
              <a:t>Query Performed</a:t>
            </a: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: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hi-IN" altLang="hi-IN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</a:rPr>
              <a:t>IS NULL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</a:rPr>
              <a:t>, </a:t>
            </a:r>
            <a:r>
              <a:rPr kumimoji="0" lang="hi-IN" altLang="hi-IN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</a:rPr>
              <a:t>COUNT()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</a:rPr>
              <a:t> queries</a:t>
            </a:r>
            <a:endParaRPr kumimoji="0" lang="hi-IN" altLang="hi-IN" sz="3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C85B10-77D7-9157-2E65-2EAF30477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523" y="4279778"/>
            <a:ext cx="636460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70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4FEF4A-4290-E229-D81E-1A1FC240742F}"/>
              </a:ext>
            </a:extLst>
          </p:cNvPr>
          <p:cNvSpPr/>
          <p:nvPr/>
        </p:nvSpPr>
        <p:spPr>
          <a:xfrm>
            <a:off x="265470" y="327136"/>
            <a:ext cx="11661060" cy="62037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823AB8-A38A-2A4F-ED0C-160A8C43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980"/>
            <a:ext cx="10515600" cy="637765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>
                <a:highlight>
                  <a:srgbClr val="C0C0C0"/>
                </a:highlight>
                <a:latin typeface="Imprint MT Shadow" panose="04020605060303030202" pitchFamily="82" charset="0"/>
              </a:rPr>
              <a:t>Movie Production Trends </a:t>
            </a:r>
            <a:r>
              <a:rPr lang="hi-IN" sz="3600" dirty="0"/>
              <a:t>📈</a:t>
            </a:r>
            <a:endParaRPr lang="en-IN" sz="3600" b="1" dirty="0">
              <a:highlight>
                <a:srgbClr val="C0C0C0"/>
              </a:highlight>
              <a:latin typeface="Imprint MT Shadow" panose="04020605060303030202" pitchFamily="82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B259EC6-0FE8-A729-90B6-87280FD9DD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3855" y="964901"/>
            <a:ext cx="10119245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Title: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Movie Production Over Time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Content Summary:</a:t>
            </a:r>
            <a:b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en-US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               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Analyzed yearly and monthly movie release patterns.</a:t>
            </a:r>
            <a:b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en-US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               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Found that 2019 was a peak year with high output</a:t>
            </a:r>
            <a:endParaRPr kumimoji="0" lang="en-US" altLang="hi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hi-IN" dirty="0">
                <a:latin typeface="Cambria" panose="02040503050406030204" pitchFamily="18" charset="0"/>
              </a:rPr>
              <a:t>  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en-US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from the USA and India.</a:t>
            </a:r>
            <a:endParaRPr kumimoji="0" lang="en-US" altLang="hi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hi-IN" dirty="0">
                <a:latin typeface="Cambria" panose="02040503050406030204" pitchFamily="18" charset="0"/>
              </a:rPr>
              <a:t>                   </a:t>
            </a:r>
            <a:r>
              <a:rPr lang="en-IN" dirty="0">
                <a:latin typeface="Cambria" panose="02040503050406030204" pitchFamily="18" charset="0"/>
              </a:rPr>
              <a:t>Identified production spikes and regional contributions</a:t>
            </a:r>
            <a:endParaRPr kumimoji="0" lang="hi-IN" altLang="hi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hi-IN" b="1" dirty="0">
                <a:latin typeface="Cambria" panose="02040503050406030204" pitchFamily="18" charset="0"/>
              </a:rPr>
              <a:t>Query Performed</a:t>
            </a: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:</a:t>
            </a:r>
            <a:r>
              <a:rPr kumimoji="0" lang="hi-IN" altLang="hi-IN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</a:rPr>
              <a:t>GROUP BY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</a:rPr>
              <a:t>, </a:t>
            </a:r>
            <a:r>
              <a:rPr kumimoji="0" lang="hi-IN" altLang="hi-IN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</a:rPr>
              <a:t>YEAR()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</a:rPr>
              <a:t>, </a:t>
            </a:r>
            <a:r>
              <a:rPr kumimoji="0" lang="hi-IN" altLang="hi-IN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</a:rPr>
              <a:t>MONTH()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</a:rPr>
              <a:t> 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88C454-124C-F924-9D06-4681A9E8C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0" y="4073444"/>
            <a:ext cx="5581650" cy="233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5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4FEF4A-4290-E229-D81E-1A1FC240742F}"/>
              </a:ext>
            </a:extLst>
          </p:cNvPr>
          <p:cNvSpPr/>
          <p:nvPr/>
        </p:nvSpPr>
        <p:spPr>
          <a:xfrm>
            <a:off x="265470" y="327136"/>
            <a:ext cx="11661060" cy="62037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B1392-4FDD-37E6-186C-46807C25C644}"/>
              </a:ext>
            </a:extLst>
          </p:cNvPr>
          <p:cNvSpPr/>
          <p:nvPr/>
        </p:nvSpPr>
        <p:spPr>
          <a:xfrm>
            <a:off x="3728884" y="319298"/>
            <a:ext cx="4527754" cy="6967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3EB54A-B7BD-CEBF-6C40-343A5317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78" y="234711"/>
            <a:ext cx="10515600" cy="894309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Imprint MT Shadow" panose="04020605060303030202" pitchFamily="82" charset="0"/>
              </a:rPr>
              <a:t>Genre Analysis </a:t>
            </a:r>
            <a:r>
              <a:rPr lang="hi-IN" sz="3600" b="1" dirty="0">
                <a:latin typeface="Imprint MT Shadow" panose="04020605060303030202" pitchFamily="82" charset="0"/>
              </a:rPr>
              <a:t>🎭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E39C084-3CAC-1B49-D1B6-2D53495A23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7478" y="1129020"/>
            <a:ext cx="1158259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Title: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Genre Insights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Content Summary:</a:t>
            </a:r>
            <a:b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en-US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               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Examined the distribution and popularity of genres</a:t>
            </a:r>
            <a:endParaRPr kumimoji="0" lang="en-US" altLang="hi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hi-IN" dirty="0">
                <a:latin typeface="Cambria" panose="02040503050406030204" pitchFamily="18" charset="0"/>
              </a:rPr>
              <a:t>  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across movies.</a:t>
            </a:r>
            <a:b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en-US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               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Calculated duration trends and frequency of genre combinations.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hi-IN" b="1" dirty="0">
                <a:latin typeface="Cambria" panose="02040503050406030204" pitchFamily="18" charset="0"/>
              </a:rPr>
              <a:t>Query Performed</a:t>
            </a: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:</a:t>
            </a:r>
            <a:r>
              <a:rPr kumimoji="0" lang="hi-IN" altLang="hi-IN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mprint MT Shadow" panose="04020605060303030202" pitchFamily="82" charset="0"/>
              </a:rPr>
              <a:t>GROUP BY</a:t>
            </a:r>
            <a:r>
              <a:rPr kumimoji="0" lang="hi-IN" altLang="hi-IN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mprint MT Shadow" panose="04020605060303030202" pitchFamily="82" charset="0"/>
              </a:rPr>
              <a:t>, </a:t>
            </a:r>
            <a:r>
              <a:rPr kumimoji="0" lang="hi-IN" altLang="hi-IN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mprint MT Shadow" panose="04020605060303030202" pitchFamily="82" charset="0"/>
              </a:rPr>
              <a:t>HAVING</a:t>
            </a:r>
            <a:r>
              <a:rPr kumimoji="0" lang="hi-IN" altLang="hi-IN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mprint MT Shadow" panose="04020605060303030202" pitchFamily="82" charset="0"/>
              </a:rPr>
              <a:t>, </a:t>
            </a:r>
            <a:r>
              <a:rPr kumimoji="0" lang="hi-IN" altLang="hi-IN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mprint MT Shadow" panose="04020605060303030202" pitchFamily="82" charset="0"/>
              </a:rPr>
              <a:t>AVG()</a:t>
            </a:r>
            <a:endParaRPr kumimoji="0" lang="hi-IN" altLang="hi-IN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Imprint MT Shadow" panose="040206050603030302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29FFA-7AF6-0290-8E03-F9B289DDA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942" y="3724551"/>
            <a:ext cx="5855110" cy="267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7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4FEF4A-4290-E229-D81E-1A1FC240742F}"/>
              </a:ext>
            </a:extLst>
          </p:cNvPr>
          <p:cNvSpPr/>
          <p:nvPr/>
        </p:nvSpPr>
        <p:spPr>
          <a:xfrm>
            <a:off x="265470" y="327136"/>
            <a:ext cx="11661060" cy="62037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617D8B-F153-97D1-2E85-D0B3C9EF5900}"/>
              </a:ext>
            </a:extLst>
          </p:cNvPr>
          <p:cNvSpPr/>
          <p:nvPr/>
        </p:nvSpPr>
        <p:spPr>
          <a:xfrm>
            <a:off x="3832123" y="327136"/>
            <a:ext cx="4527754" cy="6967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23C70-65BE-F04E-336B-3D94E737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7"/>
            <a:ext cx="10515600" cy="696759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IN" sz="3600" b="1" dirty="0">
                <a:latin typeface="Imprint MT Shadow" panose="04020605060303030202" pitchFamily="82" charset="0"/>
              </a:rPr>
              <a:t>Ratings Overview</a:t>
            </a:r>
            <a:r>
              <a:rPr lang="hi-IN" sz="2200" dirty="0"/>
              <a:t>⭐⭐⭐</a:t>
            </a:r>
            <a:r>
              <a:rPr lang="hi-IN" dirty="0"/>
              <a:t> </a:t>
            </a:r>
            <a:endParaRPr lang="hi-IN" sz="7200" b="1" dirty="0">
              <a:highlight>
                <a:srgbClr val="C0C0C0"/>
              </a:highlight>
              <a:latin typeface="Imprint MT Shadow" panose="04020605060303030202" pitchFamily="82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AF093D7-6589-0EE5-79D2-5F149F01D8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9993" y="1023895"/>
            <a:ext cx="10582321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Title: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Ratings Analysis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Content Summary:</a:t>
            </a:r>
            <a:b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en-US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                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Explored top-rated movies and overall rating distribution.</a:t>
            </a:r>
            <a:b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en-US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                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Included analysis on average ratings, median groups,</a:t>
            </a:r>
            <a:endParaRPr kumimoji="0" lang="en-US" altLang="hi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and vote counts.</a:t>
            </a:r>
            <a:endParaRPr kumimoji="0" lang="en-US" altLang="hi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                   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Identified high-rated and most-voted movies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hi-IN" b="1" dirty="0">
                <a:latin typeface="Cambria" panose="02040503050406030204" pitchFamily="18" charset="0"/>
              </a:rPr>
              <a:t>Query Performed</a:t>
            </a: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:</a:t>
            </a:r>
            <a:r>
              <a:rPr kumimoji="0" lang="hi-IN" altLang="hi-I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AVG()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, </a:t>
            </a:r>
            <a:r>
              <a:rPr kumimoji="0" lang="hi-IN" altLang="hi-I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MEDIAN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, </a:t>
            </a:r>
            <a:r>
              <a:rPr kumimoji="0" lang="hi-IN" altLang="hi-I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ORDER BY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, </a:t>
            </a:r>
            <a:r>
              <a:rPr kumimoji="0" lang="hi-IN" altLang="hi-I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LIMIT</a:t>
            </a:r>
            <a:endParaRPr kumimoji="0" lang="hi-IN" altLang="hi-I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mprint MT Shadow" panose="04020605060303030202" pitchFamily="82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904" y="4132438"/>
            <a:ext cx="5643973" cy="239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1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4FEF4A-4290-E229-D81E-1A1FC240742F}"/>
              </a:ext>
            </a:extLst>
          </p:cNvPr>
          <p:cNvSpPr/>
          <p:nvPr/>
        </p:nvSpPr>
        <p:spPr>
          <a:xfrm>
            <a:off x="265470" y="327136"/>
            <a:ext cx="11661060" cy="62037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617D8B-F153-97D1-2E85-D0B3C9EF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928" y="308031"/>
            <a:ext cx="5500048" cy="7683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600" dirty="0"/>
              <a:t>👤 </a:t>
            </a:r>
            <a:r>
              <a:rPr lang="en-US" sz="4000" b="1" dirty="0">
                <a:solidFill>
                  <a:schemeClr val="tx1"/>
                </a:solidFill>
                <a:latin typeface="Imprint MT Shadow" panose="04020605060303030202" pitchFamily="82" charset="0"/>
              </a:rPr>
              <a:t>People-Centric Insights</a:t>
            </a:r>
            <a:endParaRPr lang="en-IN" sz="4000" b="1" dirty="0">
              <a:solidFill>
                <a:schemeClr val="tx1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95373" y="997567"/>
            <a:ext cx="1101346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Title: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Actors, Directors, &amp; Companies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Content Summary: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           Analyzed contributions of actors, directors, and companies to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IMDb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data.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           Ranked individuals and entities by movie count and performance.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Identified key contributors based on ratings and number of movies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Tools Used: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Subqueries</a:t>
            </a: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GROUP BY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HAVING COUNT(*) &gt; 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928" y="3571217"/>
            <a:ext cx="4476466" cy="278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64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4FEF4A-4290-E229-D81E-1A1FC240742F}"/>
              </a:ext>
            </a:extLst>
          </p:cNvPr>
          <p:cNvSpPr/>
          <p:nvPr/>
        </p:nvSpPr>
        <p:spPr>
          <a:xfrm>
            <a:off x="265470" y="327136"/>
            <a:ext cx="11661060" cy="62037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617D8B-F153-97D1-2E85-D0B3C9EF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928" y="308031"/>
            <a:ext cx="5500048" cy="7683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3200" dirty="0"/>
              <a:t>🔍 </a:t>
            </a:r>
            <a:r>
              <a:rPr lang="en-IN" sz="4000" b="1" dirty="0">
                <a:solidFill>
                  <a:schemeClr val="tx1"/>
                </a:solidFill>
                <a:latin typeface="Imprint MT Shadow" panose="04020605060303030202" pitchFamily="82" charset="0"/>
              </a:rPr>
              <a:t>Patterns &amp; Records</a:t>
            </a:r>
            <a:endParaRPr lang="en-IN" sz="4900" b="1" dirty="0">
              <a:solidFill>
                <a:schemeClr val="tx1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6189" y="1280152"/>
            <a:ext cx="889265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Title: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Unique Patterns &amp; Special Records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Content Summary: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           Investigated unique trends such as movie titles with "The" and long runtimes.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         Highlighted the oldest and longest movies in the dataset.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Found special case records and title-based patterns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Tools Used: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LIKE 'The%'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ORDER BY duration DESC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date filters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 descr="A screenshot of a computer&#10;&#10;AI-generated content may be incorrect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666" y="3957808"/>
            <a:ext cx="5909480" cy="240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0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543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Cambria</vt:lpstr>
      <vt:lpstr>Imprint MT Shadow</vt:lpstr>
      <vt:lpstr>Wingdings</vt:lpstr>
      <vt:lpstr>Office Theme</vt:lpstr>
      <vt:lpstr>PowerPoint Presentation</vt:lpstr>
      <vt:lpstr>About the IMDb Dataset 📊</vt:lpstr>
      <vt:lpstr>Database Structure Overview</vt:lpstr>
      <vt:lpstr>Data Quality Checks⚠️ </vt:lpstr>
      <vt:lpstr>Movie Production Trends 📈</vt:lpstr>
      <vt:lpstr>Genre Analysis 🎭</vt:lpstr>
      <vt:lpstr>Ratings Overview⭐⭐⭐ </vt:lpstr>
      <vt:lpstr>👤 People-Centric Insights</vt:lpstr>
      <vt:lpstr>🔍 Patterns &amp; Records</vt:lpstr>
      <vt:lpstr>💡 Conclusion &amp; Key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ANBU</dc:creator>
  <cp:lastModifiedBy>G Mahalakshmi</cp:lastModifiedBy>
  <cp:revision>9</cp:revision>
  <dcterms:created xsi:type="dcterms:W3CDTF">2025-05-02T02:01:11Z</dcterms:created>
  <dcterms:modified xsi:type="dcterms:W3CDTF">2025-09-30T16:02:16Z</dcterms:modified>
</cp:coreProperties>
</file>