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1" r:id="rId4"/>
    <p:sldId id="260" r:id="rId5"/>
    <p:sldId id="259" r:id="rId6"/>
    <p:sldId id="283" r:id="rId7"/>
    <p:sldId id="282" r:id="rId8"/>
    <p:sldId id="284" r:id="rId9"/>
    <p:sldId id="285" r:id="rId10"/>
    <p:sldId id="287" r:id="rId11"/>
    <p:sldId id="262" r:id="rId12"/>
    <p:sldId id="286" r:id="rId13"/>
    <p:sldId id="288" r:id="rId14"/>
    <p:sldId id="289" r:id="rId1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CE2CC-0682-40AB-9DFB-EF7D9BE3EA97}" v="3" dt="2025-09-30T17:54:48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02" autoAdjust="0"/>
  </p:normalViewPr>
  <p:slideViewPr>
    <p:cSldViewPr snapToGrid="0" snapToObjects="1">
      <p:cViewPr varScale="1">
        <p:scale>
          <a:sx n="65" d="100"/>
          <a:sy n="65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Mahalakshmi" userId="4b8e3844bb3ee846" providerId="LiveId" clId="{6A2C2E46-981B-4513-962D-1287925A4A4E}"/>
    <pc:docChg chg="undo custSel addSld modSld sldOrd">
      <pc:chgData name="G Mahalakshmi" userId="4b8e3844bb3ee846" providerId="LiveId" clId="{6A2C2E46-981B-4513-962D-1287925A4A4E}" dt="2025-09-30T17:57:27.969" v="107" actId="14100"/>
      <pc:docMkLst>
        <pc:docMk/>
      </pc:docMkLst>
      <pc:sldChg chg="modSp mod">
        <pc:chgData name="G Mahalakshmi" userId="4b8e3844bb3ee846" providerId="LiveId" clId="{6A2C2E46-981B-4513-962D-1287925A4A4E}" dt="2025-09-30T17:57:27.969" v="107" actId="14100"/>
        <pc:sldMkLst>
          <pc:docMk/>
          <pc:sldMk cId="0" sldId="256"/>
        </pc:sldMkLst>
        <pc:spChg chg="mod">
          <ac:chgData name="G Mahalakshmi" userId="4b8e3844bb3ee846" providerId="LiveId" clId="{6A2C2E46-981B-4513-962D-1287925A4A4E}" dt="2025-09-30T17:53:46.963" v="68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G Mahalakshmi" userId="4b8e3844bb3ee846" providerId="LiveId" clId="{6A2C2E46-981B-4513-962D-1287925A4A4E}" dt="2025-09-30T17:57:27.969" v="107" actId="14100"/>
          <ac:spMkLst>
            <pc:docMk/>
            <pc:sldMk cId="0" sldId="256"/>
            <ac:spMk id="15" creationId="{5E145703-C1EA-F8BB-D542-E28A069449E2}"/>
          </ac:spMkLst>
        </pc:spChg>
      </pc:sldChg>
      <pc:sldChg chg="ord">
        <pc:chgData name="G Mahalakshmi" userId="4b8e3844bb3ee846" providerId="LiveId" clId="{6A2C2E46-981B-4513-962D-1287925A4A4E}" dt="2025-09-30T17:56:41.370" v="104"/>
        <pc:sldMkLst>
          <pc:docMk/>
          <pc:sldMk cId="0" sldId="259"/>
        </pc:sldMkLst>
      </pc:sldChg>
      <pc:sldChg chg="addSp modSp new mod ord">
        <pc:chgData name="G Mahalakshmi" userId="4b8e3844bb3ee846" providerId="LiveId" clId="{6A2C2E46-981B-4513-962D-1287925A4A4E}" dt="2025-09-30T17:56:14.156" v="102"/>
        <pc:sldMkLst>
          <pc:docMk/>
          <pc:sldMk cId="4120985918" sldId="289"/>
        </pc:sldMkLst>
        <pc:spChg chg="add mod">
          <ac:chgData name="G Mahalakshmi" userId="4b8e3844bb3ee846" providerId="LiveId" clId="{6A2C2E46-981B-4513-962D-1287925A4A4E}" dt="2025-09-30T17:56:04.310" v="100" actId="1076"/>
          <ac:spMkLst>
            <pc:docMk/>
            <pc:sldMk cId="4120985918" sldId="289"/>
            <ac:spMk id="3" creationId="{19C026DC-0680-CF39-532E-CDF7E1A1A9AC}"/>
          </ac:spMkLst>
        </pc:spChg>
        <pc:picChg chg="add mod">
          <ac:chgData name="G Mahalakshmi" userId="4b8e3844bb3ee846" providerId="LiveId" clId="{6A2C2E46-981B-4513-962D-1287925A4A4E}" dt="2025-09-30T17:54:44.546" v="74" actId="1076"/>
          <ac:picMkLst>
            <pc:docMk/>
            <pc:sldMk cId="4120985918" sldId="289"/>
            <ac:picMk id="2" creationId="{063DF05C-B61F-5747-40AC-A71FD8531D03}"/>
          </ac:picMkLst>
        </pc:picChg>
      </pc:sldChg>
    </pc:docChg>
  </pc:docChgLst>
  <pc:docChgLst>
    <pc:chgData name="Tharani Venkatesh" userId="443c374ef56083dc" providerId="LiveId" clId="{48F708A6-1479-4360-9BFF-9C40097D4025}"/>
    <pc:docChg chg="custSel modSld">
      <pc:chgData name="Tharani Venkatesh" userId="443c374ef56083dc" providerId="LiveId" clId="{48F708A6-1479-4360-9BFF-9C40097D4025}" dt="2025-08-02T13:07:50.155" v="32" actId="1035"/>
      <pc:docMkLst>
        <pc:docMk/>
      </pc:docMkLst>
      <pc:sldChg chg="addSp delSp modSp mod">
        <pc:chgData name="Tharani Venkatesh" userId="443c374ef56083dc" providerId="LiveId" clId="{48F708A6-1479-4360-9BFF-9C40097D4025}" dt="2025-08-02T06:07:49.925" v="27" actId="14100"/>
        <pc:sldMkLst>
          <pc:docMk/>
          <pc:sldMk cId="0" sldId="259"/>
        </pc:sldMkLst>
      </pc:sldChg>
      <pc:sldChg chg="modSp mod">
        <pc:chgData name="Tharani Venkatesh" userId="443c374ef56083dc" providerId="LiveId" clId="{48F708A6-1479-4360-9BFF-9C40097D4025}" dt="2025-08-02T13:07:50.155" v="32" actId="1035"/>
        <pc:sldMkLst>
          <pc:docMk/>
          <pc:sldMk cId="0" sldId="262"/>
        </pc:sldMkLst>
      </pc:sldChg>
      <pc:sldChg chg="addSp delSp modSp mod">
        <pc:chgData name="Tharani Venkatesh" userId="443c374ef56083dc" providerId="LiveId" clId="{48F708A6-1479-4360-9BFF-9C40097D4025}" dt="2025-08-02T06:00:17.391" v="8" actId="1076"/>
        <pc:sldMkLst>
          <pc:docMk/>
          <pc:sldMk cId="707336428" sldId="281"/>
        </pc:sldMkLst>
      </pc:sldChg>
      <pc:sldChg chg="modSp mod">
        <pc:chgData name="Tharani Venkatesh" userId="443c374ef56083dc" providerId="LiveId" clId="{48F708A6-1479-4360-9BFF-9C40097D4025}" dt="2025-08-02T06:13:23.668" v="31" actId="20577"/>
        <pc:sldMkLst>
          <pc:docMk/>
          <pc:sldMk cId="252733909" sldId="283"/>
        </pc:sldMkLst>
      </pc:sldChg>
      <pc:sldChg chg="modSp mod">
        <pc:chgData name="Tharani Venkatesh" userId="443c374ef56083dc" providerId="LiveId" clId="{48F708A6-1479-4360-9BFF-9C40097D4025}" dt="2025-08-02T06:09:41.563" v="28" actId="1076"/>
        <pc:sldMkLst>
          <pc:docMk/>
          <pc:sldMk cId="34147306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3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EC2CA-D9C3-0C53-0FB8-A6BBB5A9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E2101-0E96-684B-500E-0B3416200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5A2B9-0B5E-8DDE-A7AF-2C24ADA62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82EA-2C13-DD8E-ADB3-F12693E33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9432-39F6-3E19-3188-4D37034D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ADF0A-4B01-6DAE-9D5C-ADE517502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5BA51-17E5-D8BE-AE01-EAFFB2D1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AA95-5771-A192-C1D3-F398BDAA0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AD82-A500-C6D1-C88A-BE5209CEF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E58B5-D247-EA11-D5D3-540B8475C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52FB8-AC5C-AC6C-5D2A-EC8331B07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98500-934A-84F6-6B0D-886BDF980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FE3ED-565F-9777-9E2B-7B92C6D43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011E8-77D8-2FB6-F9DB-09994978F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AD785-C0D0-DCCE-FA44-B968B6BB9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A649F-C9C5-34E4-DEC6-F479020CD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FC3B-E5F5-336F-74D7-2992EBBBA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86067-31B1-E5A2-6A0A-A387A50D4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507D4-5EBC-98CB-76D1-03437F21E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3F110-04E2-B829-6825-FFF55CAE1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6BC2-3640-B2CC-48C6-989580D7D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495C8-B1BE-7435-7301-1891C17B0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6F6ED-159A-4AFF-A20E-3D1F22A19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31295-7151-E072-8764-E06E458B7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CF29F-E566-729A-5FEC-3F9A0112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38A04-3FB1-1456-EBCA-5CB82ED1F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C6722-7A4B-13DD-E7D5-08A914AA3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A331-FC75-342F-22CE-70E4D3D85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88AAC-D444-D909-2161-BBE42DD88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372B8E-1433-A539-797F-E943E72D2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A2026-002D-B6BB-C8C2-A17A3A2A9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7DCA5-809A-0C1C-DC93-756A2BDC4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8653918" y="1453662"/>
            <a:ext cx="5669395" cy="39715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8010"/>
              </a:lnSpc>
              <a:buNone/>
            </a:pPr>
            <a:r>
              <a:rPr lang="en-US" sz="6410" dirty="0">
                <a:solidFill>
                  <a:srgbClr val="F5F5F5"/>
                </a:solidFill>
                <a:latin typeface="Algerian" panose="04020705040A02060702" pitchFamily="82" charset="0"/>
                <a:ea typeface="思源黑体-思源黑体-Regular" pitchFamily="34" charset="-122"/>
                <a:cs typeface="思源黑体-思源黑体-Regular" pitchFamily="34" charset="-120"/>
              </a:rPr>
              <a:t>Flipkart Smartphone Product Analysis </a:t>
            </a:r>
            <a:endParaRPr lang="en-US" sz="6410" dirty="0">
              <a:latin typeface="Algerian" panose="04020705040A02060702" pitchFamily="8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4056C3-8B39-4D57-89C0-C66B1EFE1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8500373" cy="822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145703-C1EA-F8BB-D542-E28A069449E2}"/>
              </a:ext>
            </a:extLst>
          </p:cNvPr>
          <p:cNvSpPr txBox="1"/>
          <p:nvPr/>
        </p:nvSpPr>
        <p:spPr>
          <a:xfrm>
            <a:off x="10374924" y="6853750"/>
            <a:ext cx="4045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rush Script MT" panose="03060802040406070304" pitchFamily="66" charset="0"/>
              </a:rPr>
              <a:t>BY :</a:t>
            </a:r>
          </a:p>
          <a:p>
            <a:r>
              <a:rPr lang="en-IN" sz="2000" dirty="0">
                <a:solidFill>
                  <a:schemeClr val="bg1"/>
                </a:solidFill>
                <a:latin typeface="Brush Script MT" panose="03060802040406070304" pitchFamily="66" charset="0"/>
              </a:rPr>
              <a:t>    G. Mahalakshmi</a:t>
            </a:r>
          </a:p>
          <a:p>
            <a:r>
              <a:rPr lang="en-IN" sz="2000" dirty="0">
                <a:solidFill>
                  <a:schemeClr val="bg1"/>
                </a:solidFill>
                <a:latin typeface="Brush Script MT" panose="03060802040406070304" pitchFamily="66" charset="0"/>
              </a:rPr>
              <a:t>     DADS Feb online batch-2025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1ECDB-E2EB-499E-D33B-BF6002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CCB6AC4-B67E-1CE6-1C63-6F3299C8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F3D13C8-B714-EB48-AB06-C99E07CB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142624"/>
            <a:ext cx="12984480" cy="3657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51D275A8-955A-681D-5001-4A6B7EDB8D9D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1C2F609-279F-BC92-408B-296B3F0BB6B7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01A816E-F05B-8CA1-A603-027ECE272543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18838407-8D79-BB62-A83D-95D8B0B2D21F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7546680-EC44-BEDB-2EE1-7D41C837DF9E}"/>
              </a:ext>
            </a:extLst>
          </p:cNvPr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/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Dashboard</a:t>
            </a: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1DC0126A-3DCC-7542-FC01-C7A743573AB4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713DB7-EABE-6076-E422-CA2F53C40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445" y="1398280"/>
            <a:ext cx="11769969" cy="65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/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346947-748B-5870-05B0-8CBC97EB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54" y="844062"/>
            <a:ext cx="12320954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7C9A6-9B88-0EE5-E4B0-FC1231520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019354B-A007-1597-0787-DCF7E598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6B8BE4B3-B39F-D2C9-1185-7F3F24E8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1348376"/>
            <a:ext cx="12984480" cy="3657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66EBB39B-2B86-662A-F1BA-580C4DCA9EF8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310B59C-AB36-8487-0B44-6B39117C629C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98F9438F-6FAC-093C-2A6D-ACB8D0715078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65C6D43-F3F4-5DDC-EC56-110E78BBA00C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8AEDCCE-885A-8FE6-25F6-855727C57371}"/>
              </a:ext>
            </a:extLst>
          </p:cNvPr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/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Insights</a:t>
            </a:r>
            <a:r>
              <a:rPr lang="en-IN" sz="4800" b="1" dirty="0">
                <a:solidFill>
                  <a:schemeClr val="bg1"/>
                </a:solidFill>
              </a:rPr>
              <a:t> &amp; </a:t>
            </a:r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Observations</a:t>
            </a: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B36BA3D-DE71-69AE-1902-F0C38ECA65A6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135C0-D667-81AB-87BF-0673C71ADDCC}"/>
              </a:ext>
            </a:extLst>
          </p:cNvPr>
          <p:cNvSpPr txBox="1"/>
          <p:nvPr/>
        </p:nvSpPr>
        <p:spPr>
          <a:xfrm>
            <a:off x="767862" y="2052840"/>
            <a:ext cx="63597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Samsung, Apple, and </a:t>
            </a:r>
            <a:r>
              <a:rPr lang="en-US" sz="2800" dirty="0" err="1">
                <a:solidFill>
                  <a:schemeClr val="bg1"/>
                </a:solidFill>
              </a:rPr>
              <a:t>realme</a:t>
            </a:r>
            <a:r>
              <a:rPr lang="en-US" sz="2800" dirty="0">
                <a:solidFill>
                  <a:schemeClr val="bg1"/>
                </a:solidFill>
              </a:rPr>
              <a:t> are the most frequently listed brands on Flipkart.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smartphones fall within the ₹30,000 – ₹50,000 price range.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iQOO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 err="1">
                <a:solidFill>
                  <a:schemeClr val="bg1"/>
                </a:solidFill>
              </a:rPr>
              <a:t>realme</a:t>
            </a:r>
            <a:r>
              <a:rPr lang="en-US" sz="2800" dirty="0">
                <a:solidFill>
                  <a:schemeClr val="bg1"/>
                </a:solidFill>
              </a:rPr>
              <a:t> offer phones with strong battery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OnePlus has the highest review-weighted score among all brands.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Users prefer smartphones with high RAM and ROM combinations (e.g., 8GB RAM, 256GB ROM).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6F5BB-8056-7982-051B-0A90BF1E3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915" y="1663856"/>
            <a:ext cx="7773485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0258-F77A-6131-9ACB-6DD64D0C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6B66D6D-55A5-DECE-4790-39B5EEEC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4C0DE82-3E20-B6AC-FF17-2A75C3E89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1348376"/>
            <a:ext cx="12984480" cy="3657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AD8C9C3E-C2FE-3E3F-057B-7CCAD7BFDE78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46D3D9B-C678-FDEE-F53A-0A4E823A9401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9D3181C-C49A-54B8-E8C7-E03349F27D6D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D1E4C34F-4470-6065-6FF7-D20D6647D2E4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17FD6742-5CDF-E96A-29F7-3F5273103334}"/>
              </a:ext>
            </a:extLst>
          </p:cNvPr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/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Conclusion &amp; Recommendations</a:t>
            </a: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91242995-FEDA-9092-170C-D213BAEB7E3E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EA0DB-1C6A-4BAA-42DB-8F688C0C676E}"/>
              </a:ext>
            </a:extLst>
          </p:cNvPr>
          <p:cNvSpPr txBox="1"/>
          <p:nvPr/>
        </p:nvSpPr>
        <p:spPr>
          <a:xfrm>
            <a:off x="813816" y="2029968"/>
            <a:ext cx="129661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Conclusion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Mid-range phones (₹30k–₹50k) dominate Flipkart listings.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Samsung, Apple, and </a:t>
            </a:r>
            <a:r>
              <a:rPr lang="en-US" sz="2800" dirty="0" err="1">
                <a:solidFill>
                  <a:schemeClr val="bg1"/>
                </a:solidFill>
              </a:rPr>
              <a:t>realme</a:t>
            </a:r>
            <a:r>
              <a:rPr lang="en-US" sz="2800" dirty="0">
                <a:solidFill>
                  <a:schemeClr val="bg1"/>
                </a:solidFill>
              </a:rPr>
              <a:t> lead in product 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OnePlus performs best in review-weighted ratings.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RAM, ROM, and battery capacity are preferred specs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Recommendations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Promote high-spec models (8GB RAM, 5000mAh+).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Focus marketing on strong review brands like OnePlus.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Stock more products in the mid-range price segment.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Track spec and brand trends regularly using analytics.</a:t>
            </a:r>
          </a:p>
        </p:txBody>
      </p:sp>
    </p:spTree>
    <p:extLst>
      <p:ext uri="{BB962C8B-B14F-4D97-AF65-F5344CB8AC3E}">
        <p14:creationId xmlns:p14="http://schemas.microsoft.com/office/powerpoint/2010/main" val="122233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19C026DC-0680-CF39-532E-CDF7E1A1A9AC}"/>
              </a:ext>
            </a:extLst>
          </p:cNvPr>
          <p:cNvSpPr/>
          <p:nvPr/>
        </p:nvSpPr>
        <p:spPr>
          <a:xfrm>
            <a:off x="492370" y="2332892"/>
            <a:ext cx="13012615" cy="39715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8010"/>
              </a:lnSpc>
              <a:buNone/>
            </a:pPr>
            <a:r>
              <a:rPr lang="en-US" sz="115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9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1348376"/>
            <a:ext cx="12984480" cy="3657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/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/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5800"/>
              </a:lnSpc>
              <a:buNone/>
            </a:pPr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Project Overview</a:t>
            </a:r>
            <a:endParaRPr lang="en-US" sz="4640" b="1" dirty="0"/>
          </a:p>
        </p:txBody>
      </p:sp>
      <p:sp>
        <p:nvSpPr>
          <p:cNvPr id="10" name="Text 5"/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DC143-C9A8-63B8-2E19-E0E40BF9F2AF}"/>
              </a:ext>
            </a:extLst>
          </p:cNvPr>
          <p:cNvSpPr txBox="1"/>
          <p:nvPr/>
        </p:nvSpPr>
        <p:spPr>
          <a:xfrm>
            <a:off x="767861" y="2368284"/>
            <a:ext cx="130946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analyze Flipkart smartphone listings and extract meaningful insights related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Product pricing and category trends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Brand-wise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Consumer preferences and specifications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Data-driven business recommendations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C292-86A0-E32A-A374-6680775A7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F408FFC-D7A6-B1AD-43F8-5B3E3EBD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47D7FE8A-3535-6E66-9086-D1F466FDA737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A954E8-E189-5858-AD77-573C97FD425A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7F30DDC-D18A-EA8B-19FF-22930B9872CD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67806CB-593D-3448-BD8B-126D0C8D9FCB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C2FC147-F196-7CC5-0B67-2F261B94BE39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97ABC-2F3E-D090-5632-F502FA92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944" y="59435"/>
            <a:ext cx="10210800" cy="78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3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/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3626EF-A621-B897-869F-122A2BF7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154" y="0"/>
            <a:ext cx="8897815" cy="8238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446"/>
            <a:ext cx="14630400" cy="8238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DFAAD-AAED-F380-4B6A-7D0AEF2B2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23" y="-267886"/>
            <a:ext cx="10908323" cy="8173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3FC4-343D-3F69-0D21-0730B3DB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253FA9E-55FA-F218-1934-36E27B18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D983041-F266-4DD6-755D-30FAD97B5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1348376"/>
            <a:ext cx="12984480" cy="3657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5AB9ED60-028B-1F62-D0CC-1E126AE39333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79AE7062-FECD-F5D0-5A14-517351BB8D19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B5AEC0A5-74F4-2B80-CA87-8AD2694D3506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63632803-1B1E-9DFC-6050-88CE33189734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A50E29AA-E7B8-B0F3-6703-D0FA820AB128}"/>
              </a:ext>
            </a:extLst>
          </p:cNvPr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/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SQL</a:t>
            </a:r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Integration</a:t>
            </a: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073DA06A-7AB8-E433-17C6-0B19D77E33F5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7C9DD-10BC-4A41-898B-9BC6E7F47393}"/>
              </a:ext>
            </a:extLst>
          </p:cNvPr>
          <p:cNvSpPr txBox="1"/>
          <p:nvPr/>
        </p:nvSpPr>
        <p:spPr>
          <a:xfrm>
            <a:off x="767861" y="2368284"/>
            <a:ext cx="13094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After cleaning the dataset using Python, the structured data was imported into a SQL Server database. This allowed to efficiently manage, query, and analyze the smartphone records.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DC1B-28C8-8C3F-0098-316A9A66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38B0B88-0997-AD42-46EE-BF436761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92E1D6E2-475C-84AC-FCDC-E3CCC9023684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2685AD0-0E75-8391-B27E-BFFF3203E251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EE1A32B-4466-B9F5-5FD5-6D090FA73237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71E3DFE-DF6B-3B39-4975-22F0562A7E95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21A4C-9D95-FAE9-1928-2AB48FFC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31" y="-1"/>
            <a:ext cx="8065477" cy="91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74852-C5F7-4B7A-0798-C88733E86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DC9252E-B561-4034-E0F1-62598A53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C57065D-5154-927A-F02F-7E1CB9CF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1348376"/>
            <a:ext cx="12984480" cy="3657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4C519102-B85E-05A3-54AC-0F6C5E40A8B1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0D0D0CA1-626E-4041-21E0-8775174CE75F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698BCA2-0598-4181-6CCE-3650AD7C6ABF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2D2F70BE-841F-B8F3-BE41-3FB43F4E29EC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9BF6977-E5D4-616C-C783-6886BAB6DEC2}"/>
              </a:ext>
            </a:extLst>
          </p:cNvPr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/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Power</a:t>
            </a:r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BI</a:t>
            </a:r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Dashboard</a:t>
            </a:r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Overview</a:t>
            </a: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DD08FBBE-17D7-A72F-D05A-844C2DBA79A6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B314F-5DB7-F4FF-667D-2473CE2C6524}"/>
              </a:ext>
            </a:extLst>
          </p:cNvPr>
          <p:cNvSpPr txBox="1"/>
          <p:nvPr/>
        </p:nvSpPr>
        <p:spPr>
          <a:xfrm>
            <a:off x="767861" y="2368284"/>
            <a:ext cx="13094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Key Visuals: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Donut Chart:</a:t>
            </a:r>
            <a:r>
              <a:rPr lang="en-US" sz="2800" dirty="0">
                <a:solidFill>
                  <a:schemeClr val="bg1"/>
                </a:solidFill>
              </a:rPr>
              <a:t> Price by Storage Category (e.g., 64GB, 128GB, 256GB).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Bar Chart:</a:t>
            </a:r>
            <a:r>
              <a:rPr lang="en-US" sz="2800" dirty="0">
                <a:solidFill>
                  <a:schemeClr val="bg1"/>
                </a:solidFill>
              </a:rPr>
              <a:t> Battery Capacity by Brand.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Bar Chart:</a:t>
            </a:r>
            <a:r>
              <a:rPr lang="en-US" sz="2800" dirty="0">
                <a:solidFill>
                  <a:schemeClr val="bg1"/>
                </a:solidFill>
              </a:rPr>
              <a:t> Average RAM/ROM by Brand.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Bar Chart:</a:t>
            </a:r>
            <a:r>
              <a:rPr lang="en-US" sz="2800" dirty="0">
                <a:solidFill>
                  <a:schemeClr val="bg1"/>
                </a:solidFill>
              </a:rPr>
              <a:t> Count of Products by Brand.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Filters: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Brand Slicer (allows filtering by specific brands).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Display Size Slider (allows filtering by display size range).</a:t>
            </a:r>
          </a:p>
        </p:txBody>
      </p:sp>
    </p:spTree>
    <p:extLst>
      <p:ext uri="{BB962C8B-B14F-4D97-AF65-F5344CB8AC3E}">
        <p14:creationId xmlns:p14="http://schemas.microsoft.com/office/powerpoint/2010/main" val="3650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A4485-33B8-0E3C-B8AD-9BE1E899E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20E4251-3F69-0159-50C0-A8ED971E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BDC64276-F0C1-6F8D-054B-C799F426A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1348376"/>
            <a:ext cx="12984480" cy="3657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16C07261-8E23-32F2-5E40-9318E7BAD5FF}"/>
              </a:ext>
            </a:extLst>
          </p:cNvPr>
          <p:cNvSpPr/>
          <p:nvPr/>
        </p:nvSpPr>
        <p:spPr>
          <a:xfrm>
            <a:off x="832104" y="14356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D6789AD-7843-A971-719F-C8D41E2038A2}"/>
              </a:ext>
            </a:extLst>
          </p:cNvPr>
          <p:cNvSpPr/>
          <p:nvPr/>
        </p:nvSpPr>
        <p:spPr>
          <a:xfrm>
            <a:off x="832104" y="202996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EA556D9-5CCC-13A2-0104-44C0D018F3CD}"/>
              </a:ext>
            </a:extLst>
          </p:cNvPr>
          <p:cNvSpPr/>
          <p:nvPr/>
        </p:nvSpPr>
        <p:spPr>
          <a:xfrm>
            <a:off x="832104" y="2624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0A9E720-C628-C121-BC2B-D89FB15B3A58}"/>
              </a:ext>
            </a:extLst>
          </p:cNvPr>
          <p:cNvSpPr/>
          <p:nvPr/>
        </p:nvSpPr>
        <p:spPr>
          <a:xfrm>
            <a:off x="832104" y="3218688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endParaRPr lang="en-US" sz="641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FDF1091-47D5-2AB4-31E9-A7EFDADFE25F}"/>
              </a:ext>
            </a:extLst>
          </p:cNvPr>
          <p:cNvSpPr/>
          <p:nvPr/>
        </p:nvSpPr>
        <p:spPr>
          <a:xfrm>
            <a:off x="832104" y="3288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/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Advanced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DAX</a:t>
            </a:r>
            <a:r>
              <a:rPr lang="en-US" sz="4800" b="1" dirty="0">
                <a:solidFill>
                  <a:schemeClr val="bg1"/>
                </a:solidFill>
              </a:rPr>
              <a:t> – </a:t>
            </a:r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Top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Brand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640" b="1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</a:rPr>
              <a:t>Logic</a:t>
            </a: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708600FD-B351-2547-F4BB-7F7AE734E331}"/>
              </a:ext>
            </a:extLst>
          </p:cNvPr>
          <p:cNvSpPr/>
          <p:nvPr/>
        </p:nvSpPr>
        <p:spPr>
          <a:xfrm>
            <a:off x="832104" y="55046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i="1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464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5D0DF-A611-3EBB-A97F-43E1D14C8C04}"/>
              </a:ext>
            </a:extLst>
          </p:cNvPr>
          <p:cNvSpPr txBox="1"/>
          <p:nvPr/>
        </p:nvSpPr>
        <p:spPr>
          <a:xfrm>
            <a:off x="832104" y="2029968"/>
            <a:ext cx="12966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Performance Tag =</a:t>
            </a:r>
            <a:r>
              <a:rPr lang="en-IN" sz="2800" dirty="0"/>
              <a:t>:</a:t>
            </a:r>
            <a:r>
              <a:rPr lang="en-IN" sz="2800" dirty="0">
                <a:solidFill>
                  <a:schemeClr val="bg1"/>
                </a:solidFill>
              </a:rPr>
              <a:t>SWITCH(TRUE(), 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'</a:t>
            </a:r>
            <a:r>
              <a:rPr lang="en-IN" sz="2800" dirty="0" err="1">
                <a:solidFill>
                  <a:schemeClr val="bg1"/>
                </a:solidFill>
              </a:rPr>
              <a:t>flipkart_products</a:t>
            </a:r>
            <a:r>
              <a:rPr lang="en-IN" sz="2800" dirty="0">
                <a:solidFill>
                  <a:schemeClr val="bg1"/>
                </a:solidFill>
              </a:rPr>
              <a:t>'[RAM_GB] &gt;= 12 &amp;&amp; '</a:t>
            </a:r>
            <a:r>
              <a:rPr lang="en-IN" sz="2800" dirty="0" err="1">
                <a:solidFill>
                  <a:schemeClr val="bg1"/>
                </a:solidFill>
              </a:rPr>
              <a:t>flipkart_products</a:t>
            </a:r>
            <a:r>
              <a:rPr lang="en-IN" sz="2800" dirty="0">
                <a:solidFill>
                  <a:schemeClr val="bg1"/>
                </a:solidFill>
              </a:rPr>
              <a:t>'[</a:t>
            </a:r>
            <a:r>
              <a:rPr lang="en-IN" sz="2800" dirty="0" err="1">
                <a:solidFill>
                  <a:schemeClr val="bg1"/>
                </a:solidFill>
              </a:rPr>
              <a:t>Battery_mAh</a:t>
            </a:r>
            <a:r>
              <a:rPr lang="en-IN" sz="2800" dirty="0">
                <a:solidFill>
                  <a:schemeClr val="bg1"/>
                </a:solidFill>
              </a:rPr>
              <a:t>] &gt;= 5000, "High Performer",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'</a:t>
            </a:r>
            <a:r>
              <a:rPr lang="en-IN" sz="2800" dirty="0" err="1">
                <a:solidFill>
                  <a:schemeClr val="bg1"/>
                </a:solidFill>
              </a:rPr>
              <a:t>flipkart_products</a:t>
            </a:r>
            <a:r>
              <a:rPr lang="en-IN" sz="2800" dirty="0">
                <a:solidFill>
                  <a:schemeClr val="bg1"/>
                </a:solidFill>
              </a:rPr>
              <a:t>'[RAM_GB] &gt;= 8, "Moderate",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"Basic")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Price Category = SWITCH(TRUE(),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'</a:t>
            </a:r>
            <a:r>
              <a:rPr lang="en-US" sz="2800" dirty="0" err="1">
                <a:solidFill>
                  <a:schemeClr val="bg1"/>
                </a:solidFill>
              </a:rPr>
              <a:t>flipkart_products</a:t>
            </a:r>
            <a:r>
              <a:rPr lang="en-US" sz="2800" dirty="0">
                <a:solidFill>
                  <a:schemeClr val="bg1"/>
                </a:solidFill>
              </a:rPr>
              <a:t>'[</a:t>
            </a:r>
            <a:r>
              <a:rPr lang="en-US" sz="2800" dirty="0" err="1">
                <a:solidFill>
                  <a:schemeClr val="bg1"/>
                </a:solidFill>
              </a:rPr>
              <a:t>Product_Price</a:t>
            </a:r>
            <a:r>
              <a:rPr lang="en-US" sz="2800" dirty="0">
                <a:solidFill>
                  <a:schemeClr val="bg1"/>
                </a:solidFill>
              </a:rPr>
              <a:t>] &gt;= 50000, "Premium",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'</a:t>
            </a:r>
            <a:r>
              <a:rPr lang="en-US" sz="2800" dirty="0" err="1">
                <a:solidFill>
                  <a:schemeClr val="bg1"/>
                </a:solidFill>
              </a:rPr>
              <a:t>flipkart_products</a:t>
            </a:r>
            <a:r>
              <a:rPr lang="en-US" sz="2800" dirty="0">
                <a:solidFill>
                  <a:schemeClr val="bg1"/>
                </a:solidFill>
              </a:rPr>
              <a:t>'[</a:t>
            </a:r>
            <a:r>
              <a:rPr lang="en-US" sz="2800" dirty="0" err="1">
                <a:solidFill>
                  <a:schemeClr val="bg1"/>
                </a:solidFill>
              </a:rPr>
              <a:t>Product_Price</a:t>
            </a:r>
            <a:r>
              <a:rPr lang="en-US" sz="2800" dirty="0">
                <a:solidFill>
                  <a:schemeClr val="bg1"/>
                </a:solidFill>
              </a:rPr>
              <a:t>] &gt;= 30000, "Mid-range",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"Budget")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2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435</Words>
  <Application>Microsoft Office PowerPoint</Application>
  <PresentationFormat>Custom</PresentationFormat>
  <Paragraphs>75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Brush Script MT</vt:lpstr>
      <vt:lpstr>思源黑体-思源黑体-Regular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 Mahalakshmi</cp:lastModifiedBy>
  <cp:revision>3</cp:revision>
  <dcterms:created xsi:type="dcterms:W3CDTF">2025-08-01T16:02:57Z</dcterms:created>
  <dcterms:modified xsi:type="dcterms:W3CDTF">2025-09-30T17:57:38Z</dcterms:modified>
</cp:coreProperties>
</file>