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62" r:id="rId5"/>
    <p:sldId id="263" r:id="rId6"/>
    <p:sldId id="261" r:id="rId7"/>
    <p:sldId id="264" r:id="rId8"/>
    <p:sldId id="267" r:id="rId9"/>
    <p:sldId id="268" r:id="rId10"/>
    <p:sldId id="269" r:id="rId11"/>
    <p:sldId id="270" r:id="rId12"/>
    <p:sldId id="271" r:id="rId13"/>
    <p:sldId id="273" r:id="rId14"/>
    <p:sldId id="274" r:id="rId15"/>
    <p:sldId id="275" r:id="rId16"/>
    <p:sldId id="276" r:id="rId17"/>
    <p:sldId id="278" r:id="rId18"/>
    <p:sldId id="279" r:id="rId19"/>
    <p:sldId id="281" r:id="rId20"/>
    <p:sldId id="282" r:id="rId21"/>
    <p:sldId id="284" r:id="rId22"/>
    <p:sldId id="283"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264879-07C9-4AD7-B653-A764065338E5}"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06799596-7335-44B4-BB3E-4A393DF08D88}">
      <dgm:prSet/>
      <dgm:spPr/>
      <dgm:t>
        <a:bodyPr/>
        <a:lstStyle/>
        <a:p>
          <a:r>
            <a:rPr lang="en-US" b="1"/>
            <a:t>Dataset Feature</a:t>
          </a:r>
          <a:endParaRPr lang="en-US"/>
        </a:p>
      </dgm:t>
    </dgm:pt>
    <dgm:pt modelId="{ED0F1AEF-FA3C-450D-B49A-D637647F2941}" type="parTrans" cxnId="{6C858873-4B4A-4869-BB03-D64E667C0FF9}">
      <dgm:prSet/>
      <dgm:spPr/>
      <dgm:t>
        <a:bodyPr/>
        <a:lstStyle/>
        <a:p>
          <a:endParaRPr lang="en-US"/>
        </a:p>
      </dgm:t>
    </dgm:pt>
    <dgm:pt modelId="{D709435C-FFE9-4A2E-8945-27EF2EEB49D6}" type="sibTrans" cxnId="{6C858873-4B4A-4869-BB03-D64E667C0FF9}">
      <dgm:prSet/>
      <dgm:spPr/>
      <dgm:t>
        <a:bodyPr/>
        <a:lstStyle/>
        <a:p>
          <a:endParaRPr lang="en-US"/>
        </a:p>
      </dgm:t>
    </dgm:pt>
    <dgm:pt modelId="{77D6E6BA-B3F6-4D19-A233-6E1C0DF57955}">
      <dgm:prSet/>
      <dgm:spPr/>
      <dgm:t>
        <a:bodyPr/>
        <a:lstStyle/>
        <a:p>
          <a:r>
            <a:rPr lang="en-US"/>
            <a:t>Car Brand</a:t>
          </a:r>
        </a:p>
      </dgm:t>
    </dgm:pt>
    <dgm:pt modelId="{1C16B5A8-E1B6-416A-83D1-E4B3C8B81D5B}" type="parTrans" cxnId="{D97B8135-8C61-4532-8E65-83E8D49B3384}">
      <dgm:prSet/>
      <dgm:spPr/>
      <dgm:t>
        <a:bodyPr/>
        <a:lstStyle/>
        <a:p>
          <a:endParaRPr lang="en-US"/>
        </a:p>
      </dgm:t>
    </dgm:pt>
    <dgm:pt modelId="{D83D4B9B-CEB6-4081-B933-630313F8D97B}" type="sibTrans" cxnId="{D97B8135-8C61-4532-8E65-83E8D49B3384}">
      <dgm:prSet/>
      <dgm:spPr/>
      <dgm:t>
        <a:bodyPr/>
        <a:lstStyle/>
        <a:p>
          <a:endParaRPr lang="en-US"/>
        </a:p>
      </dgm:t>
    </dgm:pt>
    <dgm:pt modelId="{0B292F37-C0D8-4208-9B9E-0B17BF96AB99}">
      <dgm:prSet/>
      <dgm:spPr/>
      <dgm:t>
        <a:bodyPr/>
        <a:lstStyle/>
        <a:p>
          <a:r>
            <a:rPr lang="en-US"/>
            <a:t>Year</a:t>
          </a:r>
        </a:p>
      </dgm:t>
    </dgm:pt>
    <dgm:pt modelId="{4E6DF35C-5403-4008-B061-AE7B57B78BBB}" type="parTrans" cxnId="{AD688BDE-77B3-4F0D-BA4C-8EA07BFCE7DA}">
      <dgm:prSet/>
      <dgm:spPr/>
      <dgm:t>
        <a:bodyPr/>
        <a:lstStyle/>
        <a:p>
          <a:endParaRPr lang="en-US"/>
        </a:p>
      </dgm:t>
    </dgm:pt>
    <dgm:pt modelId="{B5957738-38B1-4D55-85B5-2149B90C2616}" type="sibTrans" cxnId="{AD688BDE-77B3-4F0D-BA4C-8EA07BFCE7DA}">
      <dgm:prSet/>
      <dgm:spPr/>
      <dgm:t>
        <a:bodyPr/>
        <a:lstStyle/>
        <a:p>
          <a:endParaRPr lang="en-US"/>
        </a:p>
      </dgm:t>
    </dgm:pt>
    <dgm:pt modelId="{3BBA8F4A-5942-472E-AD01-FB07115C6547}">
      <dgm:prSet/>
      <dgm:spPr/>
      <dgm:t>
        <a:bodyPr/>
        <a:lstStyle/>
        <a:p>
          <a:r>
            <a:rPr lang="en-US"/>
            <a:t>Sold Price</a:t>
          </a:r>
        </a:p>
      </dgm:t>
    </dgm:pt>
    <dgm:pt modelId="{29F15D16-6F2F-4D5F-A108-2C39B1184054}" type="parTrans" cxnId="{5883AAD1-1C65-4215-AB37-427D324C53C9}">
      <dgm:prSet/>
      <dgm:spPr/>
      <dgm:t>
        <a:bodyPr/>
        <a:lstStyle/>
        <a:p>
          <a:endParaRPr lang="en-US"/>
        </a:p>
      </dgm:t>
    </dgm:pt>
    <dgm:pt modelId="{9E340366-B6A3-4BE6-B417-DB4F55DCC94F}" type="sibTrans" cxnId="{5883AAD1-1C65-4215-AB37-427D324C53C9}">
      <dgm:prSet/>
      <dgm:spPr/>
      <dgm:t>
        <a:bodyPr/>
        <a:lstStyle/>
        <a:p>
          <a:endParaRPr lang="en-US"/>
        </a:p>
      </dgm:t>
    </dgm:pt>
    <dgm:pt modelId="{B053F853-8FEB-437D-BFC4-5CF61DF5408D}">
      <dgm:prSet/>
      <dgm:spPr/>
      <dgm:t>
        <a:bodyPr/>
        <a:lstStyle/>
        <a:p>
          <a:r>
            <a:rPr lang="en-US"/>
            <a:t>Present Price</a:t>
          </a:r>
        </a:p>
      </dgm:t>
    </dgm:pt>
    <dgm:pt modelId="{85E90836-C8A9-4445-B9B9-D4F7F44BE1E0}" type="parTrans" cxnId="{96FD27B9-0A5B-40AF-AC19-9E9576F6C8F5}">
      <dgm:prSet/>
      <dgm:spPr/>
      <dgm:t>
        <a:bodyPr/>
        <a:lstStyle/>
        <a:p>
          <a:endParaRPr lang="en-US"/>
        </a:p>
      </dgm:t>
    </dgm:pt>
    <dgm:pt modelId="{24BE3D6F-01A6-41CC-AC0B-965E9C067650}" type="sibTrans" cxnId="{96FD27B9-0A5B-40AF-AC19-9E9576F6C8F5}">
      <dgm:prSet/>
      <dgm:spPr/>
      <dgm:t>
        <a:bodyPr/>
        <a:lstStyle/>
        <a:p>
          <a:endParaRPr lang="en-US"/>
        </a:p>
      </dgm:t>
    </dgm:pt>
    <dgm:pt modelId="{8BEC524F-B1B2-4E8A-9EE1-0FF5A8A30C23}">
      <dgm:prSet/>
      <dgm:spPr/>
      <dgm:t>
        <a:bodyPr/>
        <a:lstStyle/>
        <a:p>
          <a:r>
            <a:rPr lang="en-US"/>
            <a:t>KMV Driven</a:t>
          </a:r>
        </a:p>
      </dgm:t>
    </dgm:pt>
    <dgm:pt modelId="{6DAB4F78-A393-4497-B041-D25FFE54D04D}" type="parTrans" cxnId="{08A730D0-B4B6-4343-B300-25274FA90893}">
      <dgm:prSet/>
      <dgm:spPr/>
      <dgm:t>
        <a:bodyPr/>
        <a:lstStyle/>
        <a:p>
          <a:endParaRPr lang="en-US"/>
        </a:p>
      </dgm:t>
    </dgm:pt>
    <dgm:pt modelId="{8DA19A4F-3E4B-485A-99BB-DA596E61F963}" type="sibTrans" cxnId="{08A730D0-B4B6-4343-B300-25274FA90893}">
      <dgm:prSet/>
      <dgm:spPr/>
      <dgm:t>
        <a:bodyPr/>
        <a:lstStyle/>
        <a:p>
          <a:endParaRPr lang="en-US"/>
        </a:p>
      </dgm:t>
    </dgm:pt>
    <dgm:pt modelId="{05E3285A-3D88-4EAF-87D3-53BC3EC6EBF2}">
      <dgm:prSet/>
      <dgm:spPr/>
      <dgm:t>
        <a:bodyPr/>
        <a:lstStyle/>
        <a:p>
          <a:r>
            <a:rPr lang="en-US"/>
            <a:t>Fuel type</a:t>
          </a:r>
        </a:p>
      </dgm:t>
    </dgm:pt>
    <dgm:pt modelId="{DA061C62-0188-4FF0-8678-BE66F003EB32}" type="parTrans" cxnId="{FB593C2E-1578-430E-B9B8-DB63145B078D}">
      <dgm:prSet/>
      <dgm:spPr/>
      <dgm:t>
        <a:bodyPr/>
        <a:lstStyle/>
        <a:p>
          <a:endParaRPr lang="en-US"/>
        </a:p>
      </dgm:t>
    </dgm:pt>
    <dgm:pt modelId="{A02579BD-912F-4E45-A15E-E4C05C9DBDA1}" type="sibTrans" cxnId="{FB593C2E-1578-430E-B9B8-DB63145B078D}">
      <dgm:prSet/>
      <dgm:spPr/>
      <dgm:t>
        <a:bodyPr/>
        <a:lstStyle/>
        <a:p>
          <a:endParaRPr lang="en-US"/>
        </a:p>
      </dgm:t>
    </dgm:pt>
    <dgm:pt modelId="{481AED80-9024-4789-AB6E-7CD2E0E22A4B}">
      <dgm:prSet/>
      <dgm:spPr/>
      <dgm:t>
        <a:bodyPr/>
        <a:lstStyle/>
        <a:p>
          <a:r>
            <a:rPr lang="en-US"/>
            <a:t>Owners</a:t>
          </a:r>
        </a:p>
      </dgm:t>
    </dgm:pt>
    <dgm:pt modelId="{F2C9ADF6-ED13-4FB0-ACD9-00A4345F1796}" type="parTrans" cxnId="{9231E350-B6D5-46EC-9B8C-5530EDD89A87}">
      <dgm:prSet/>
      <dgm:spPr/>
      <dgm:t>
        <a:bodyPr/>
        <a:lstStyle/>
        <a:p>
          <a:endParaRPr lang="en-US"/>
        </a:p>
      </dgm:t>
    </dgm:pt>
    <dgm:pt modelId="{FFA91386-8ACA-4750-87E5-D024AF77443B}" type="sibTrans" cxnId="{9231E350-B6D5-46EC-9B8C-5530EDD89A87}">
      <dgm:prSet/>
      <dgm:spPr/>
      <dgm:t>
        <a:bodyPr/>
        <a:lstStyle/>
        <a:p>
          <a:endParaRPr lang="en-US"/>
        </a:p>
      </dgm:t>
    </dgm:pt>
    <dgm:pt modelId="{E7312D4E-4E3F-4357-93BA-F0F2D7CC1133}">
      <dgm:prSet/>
      <dgm:spPr/>
      <dgm:t>
        <a:bodyPr/>
        <a:lstStyle/>
        <a:p>
          <a:r>
            <a:rPr lang="en-US" b="1"/>
            <a:t>Data Exploration: </a:t>
          </a:r>
          <a:r>
            <a:rPr lang="en-US"/>
            <a:t> Use Python libraries like pandas to analyze the data. * Identify missing values, outliers, and data inconsistencies. * Understand the distribution of features and their potential correlation with car price.</a:t>
          </a:r>
        </a:p>
      </dgm:t>
    </dgm:pt>
    <dgm:pt modelId="{F0E7B346-2FB8-4B6C-A8EA-EDF08A395D5B}" type="parTrans" cxnId="{C9F7A351-8BFC-4970-AF9F-DEF27256E8D7}">
      <dgm:prSet/>
      <dgm:spPr/>
      <dgm:t>
        <a:bodyPr/>
        <a:lstStyle/>
        <a:p>
          <a:endParaRPr lang="en-US"/>
        </a:p>
      </dgm:t>
    </dgm:pt>
    <dgm:pt modelId="{42F15272-1601-489A-AA0B-F6D98A90FB73}" type="sibTrans" cxnId="{C9F7A351-8BFC-4970-AF9F-DEF27256E8D7}">
      <dgm:prSet/>
      <dgm:spPr/>
      <dgm:t>
        <a:bodyPr/>
        <a:lstStyle/>
        <a:p>
          <a:endParaRPr lang="en-US"/>
        </a:p>
      </dgm:t>
    </dgm:pt>
    <dgm:pt modelId="{F97121D6-6C7F-483B-8492-1589E0AB93EE}" type="pres">
      <dgm:prSet presAssocID="{31264879-07C9-4AD7-B653-A764065338E5}" presName="Name0" presStyleCnt="0">
        <dgm:presLayoutVars>
          <dgm:dir/>
          <dgm:animLvl val="lvl"/>
          <dgm:resizeHandles val="exact"/>
        </dgm:presLayoutVars>
      </dgm:prSet>
      <dgm:spPr/>
    </dgm:pt>
    <dgm:pt modelId="{644BB53F-0FDD-4877-B0A3-A0761B2942BE}" type="pres">
      <dgm:prSet presAssocID="{E7312D4E-4E3F-4357-93BA-F0F2D7CC1133}" presName="boxAndChildren" presStyleCnt="0"/>
      <dgm:spPr/>
    </dgm:pt>
    <dgm:pt modelId="{E7870C77-5A85-47AE-AD22-73A29303732F}" type="pres">
      <dgm:prSet presAssocID="{E7312D4E-4E3F-4357-93BA-F0F2D7CC1133}" presName="parentTextBox" presStyleLbl="node1" presStyleIdx="0" presStyleCnt="2"/>
      <dgm:spPr/>
    </dgm:pt>
    <dgm:pt modelId="{72092A2F-640B-484D-8217-EC14F4AB48C0}" type="pres">
      <dgm:prSet presAssocID="{D709435C-FFE9-4A2E-8945-27EF2EEB49D6}" presName="sp" presStyleCnt="0"/>
      <dgm:spPr/>
    </dgm:pt>
    <dgm:pt modelId="{A5A9279F-FEA4-45CA-B6A4-D8B86DBAB1F0}" type="pres">
      <dgm:prSet presAssocID="{06799596-7335-44B4-BB3E-4A393DF08D88}" presName="arrowAndChildren" presStyleCnt="0"/>
      <dgm:spPr/>
    </dgm:pt>
    <dgm:pt modelId="{E197BBAB-E43D-42D7-A8AA-2CA5210C4823}" type="pres">
      <dgm:prSet presAssocID="{06799596-7335-44B4-BB3E-4A393DF08D88}" presName="parentTextArrow" presStyleLbl="node1" presStyleIdx="0" presStyleCnt="2"/>
      <dgm:spPr/>
    </dgm:pt>
    <dgm:pt modelId="{0477D7B6-A056-4F32-98DE-B2AD79128484}" type="pres">
      <dgm:prSet presAssocID="{06799596-7335-44B4-BB3E-4A393DF08D88}" presName="arrow" presStyleLbl="node1" presStyleIdx="1" presStyleCnt="2"/>
      <dgm:spPr/>
    </dgm:pt>
    <dgm:pt modelId="{FED745CF-A0AC-45EB-A310-C77724B076A8}" type="pres">
      <dgm:prSet presAssocID="{06799596-7335-44B4-BB3E-4A393DF08D88}" presName="descendantArrow" presStyleCnt="0"/>
      <dgm:spPr/>
    </dgm:pt>
    <dgm:pt modelId="{76B2C010-CB65-4F08-AF92-B6EAF82FF3BD}" type="pres">
      <dgm:prSet presAssocID="{77D6E6BA-B3F6-4D19-A233-6E1C0DF57955}" presName="childTextArrow" presStyleLbl="fgAccFollowNode1" presStyleIdx="0" presStyleCnt="7">
        <dgm:presLayoutVars>
          <dgm:bulletEnabled val="1"/>
        </dgm:presLayoutVars>
      </dgm:prSet>
      <dgm:spPr/>
    </dgm:pt>
    <dgm:pt modelId="{1AF420FC-B6D3-432A-930F-880479C2C30D}" type="pres">
      <dgm:prSet presAssocID="{0B292F37-C0D8-4208-9B9E-0B17BF96AB99}" presName="childTextArrow" presStyleLbl="fgAccFollowNode1" presStyleIdx="1" presStyleCnt="7">
        <dgm:presLayoutVars>
          <dgm:bulletEnabled val="1"/>
        </dgm:presLayoutVars>
      </dgm:prSet>
      <dgm:spPr/>
    </dgm:pt>
    <dgm:pt modelId="{16B2ABB4-8A86-4BF8-BD33-51600F34DFB4}" type="pres">
      <dgm:prSet presAssocID="{3BBA8F4A-5942-472E-AD01-FB07115C6547}" presName="childTextArrow" presStyleLbl="fgAccFollowNode1" presStyleIdx="2" presStyleCnt="7">
        <dgm:presLayoutVars>
          <dgm:bulletEnabled val="1"/>
        </dgm:presLayoutVars>
      </dgm:prSet>
      <dgm:spPr/>
    </dgm:pt>
    <dgm:pt modelId="{372452FE-D40F-4BDD-9373-23ACDFA6C6E5}" type="pres">
      <dgm:prSet presAssocID="{B053F853-8FEB-437D-BFC4-5CF61DF5408D}" presName="childTextArrow" presStyleLbl="fgAccFollowNode1" presStyleIdx="3" presStyleCnt="7">
        <dgm:presLayoutVars>
          <dgm:bulletEnabled val="1"/>
        </dgm:presLayoutVars>
      </dgm:prSet>
      <dgm:spPr/>
    </dgm:pt>
    <dgm:pt modelId="{16B9E0E8-F35C-4262-A8E4-8C764EC02F82}" type="pres">
      <dgm:prSet presAssocID="{8BEC524F-B1B2-4E8A-9EE1-0FF5A8A30C23}" presName="childTextArrow" presStyleLbl="fgAccFollowNode1" presStyleIdx="4" presStyleCnt="7">
        <dgm:presLayoutVars>
          <dgm:bulletEnabled val="1"/>
        </dgm:presLayoutVars>
      </dgm:prSet>
      <dgm:spPr/>
    </dgm:pt>
    <dgm:pt modelId="{9189B05B-193E-4364-8547-509AABEABB33}" type="pres">
      <dgm:prSet presAssocID="{05E3285A-3D88-4EAF-87D3-53BC3EC6EBF2}" presName="childTextArrow" presStyleLbl="fgAccFollowNode1" presStyleIdx="5" presStyleCnt="7">
        <dgm:presLayoutVars>
          <dgm:bulletEnabled val="1"/>
        </dgm:presLayoutVars>
      </dgm:prSet>
      <dgm:spPr/>
    </dgm:pt>
    <dgm:pt modelId="{4DB948BE-202D-474E-AB94-3804DD5588B6}" type="pres">
      <dgm:prSet presAssocID="{481AED80-9024-4789-AB6E-7CD2E0E22A4B}" presName="childTextArrow" presStyleLbl="fgAccFollowNode1" presStyleIdx="6" presStyleCnt="7">
        <dgm:presLayoutVars>
          <dgm:bulletEnabled val="1"/>
        </dgm:presLayoutVars>
      </dgm:prSet>
      <dgm:spPr/>
    </dgm:pt>
  </dgm:ptLst>
  <dgm:cxnLst>
    <dgm:cxn modelId="{6923B40B-474F-4795-AFC2-576D3652EA35}" type="presOf" srcId="{481AED80-9024-4789-AB6E-7CD2E0E22A4B}" destId="{4DB948BE-202D-474E-AB94-3804DD5588B6}" srcOrd="0" destOrd="0" presId="urn:microsoft.com/office/officeart/2005/8/layout/process4"/>
    <dgm:cxn modelId="{5433652A-2ABC-490A-AA35-876FF81650ED}" type="presOf" srcId="{06799596-7335-44B4-BB3E-4A393DF08D88}" destId="{E197BBAB-E43D-42D7-A8AA-2CA5210C4823}" srcOrd="0" destOrd="0" presId="urn:microsoft.com/office/officeart/2005/8/layout/process4"/>
    <dgm:cxn modelId="{FB593C2E-1578-430E-B9B8-DB63145B078D}" srcId="{06799596-7335-44B4-BB3E-4A393DF08D88}" destId="{05E3285A-3D88-4EAF-87D3-53BC3EC6EBF2}" srcOrd="5" destOrd="0" parTransId="{DA061C62-0188-4FF0-8678-BE66F003EB32}" sibTransId="{A02579BD-912F-4E45-A15E-E4C05C9DBDA1}"/>
    <dgm:cxn modelId="{D97B8135-8C61-4532-8E65-83E8D49B3384}" srcId="{06799596-7335-44B4-BB3E-4A393DF08D88}" destId="{77D6E6BA-B3F6-4D19-A233-6E1C0DF57955}" srcOrd="0" destOrd="0" parTransId="{1C16B5A8-E1B6-416A-83D1-E4B3C8B81D5B}" sibTransId="{D83D4B9B-CEB6-4081-B933-630313F8D97B}"/>
    <dgm:cxn modelId="{A77E8E4E-F751-45C2-A73F-48F0A8C86580}" type="presOf" srcId="{3BBA8F4A-5942-472E-AD01-FB07115C6547}" destId="{16B2ABB4-8A86-4BF8-BD33-51600F34DFB4}" srcOrd="0" destOrd="0" presId="urn:microsoft.com/office/officeart/2005/8/layout/process4"/>
    <dgm:cxn modelId="{9231E350-B6D5-46EC-9B8C-5530EDD89A87}" srcId="{06799596-7335-44B4-BB3E-4A393DF08D88}" destId="{481AED80-9024-4789-AB6E-7CD2E0E22A4B}" srcOrd="6" destOrd="0" parTransId="{F2C9ADF6-ED13-4FB0-ACD9-00A4345F1796}" sibTransId="{FFA91386-8ACA-4750-87E5-D024AF77443B}"/>
    <dgm:cxn modelId="{C9F7A351-8BFC-4970-AF9F-DEF27256E8D7}" srcId="{31264879-07C9-4AD7-B653-A764065338E5}" destId="{E7312D4E-4E3F-4357-93BA-F0F2D7CC1133}" srcOrd="1" destOrd="0" parTransId="{F0E7B346-2FB8-4B6C-A8EA-EDF08A395D5B}" sibTransId="{42F15272-1601-489A-AA0B-F6D98A90FB73}"/>
    <dgm:cxn modelId="{6C858873-4B4A-4869-BB03-D64E667C0FF9}" srcId="{31264879-07C9-4AD7-B653-A764065338E5}" destId="{06799596-7335-44B4-BB3E-4A393DF08D88}" srcOrd="0" destOrd="0" parTransId="{ED0F1AEF-FA3C-450D-B49A-D637647F2941}" sibTransId="{D709435C-FFE9-4A2E-8945-27EF2EEB49D6}"/>
    <dgm:cxn modelId="{57AE0786-1F34-4E92-A2EB-E99C44FDAF11}" type="presOf" srcId="{05E3285A-3D88-4EAF-87D3-53BC3EC6EBF2}" destId="{9189B05B-193E-4364-8547-509AABEABB33}" srcOrd="0" destOrd="0" presId="urn:microsoft.com/office/officeart/2005/8/layout/process4"/>
    <dgm:cxn modelId="{F036CF97-F6A6-4E08-89BD-C186F3B13E4D}" type="presOf" srcId="{0B292F37-C0D8-4208-9B9E-0B17BF96AB99}" destId="{1AF420FC-B6D3-432A-930F-880479C2C30D}" srcOrd="0" destOrd="0" presId="urn:microsoft.com/office/officeart/2005/8/layout/process4"/>
    <dgm:cxn modelId="{5582B299-D2AF-42CE-A945-6B98C1F8C93C}" type="presOf" srcId="{06799596-7335-44B4-BB3E-4A393DF08D88}" destId="{0477D7B6-A056-4F32-98DE-B2AD79128484}" srcOrd="1" destOrd="0" presId="urn:microsoft.com/office/officeart/2005/8/layout/process4"/>
    <dgm:cxn modelId="{96FD27B9-0A5B-40AF-AC19-9E9576F6C8F5}" srcId="{06799596-7335-44B4-BB3E-4A393DF08D88}" destId="{B053F853-8FEB-437D-BFC4-5CF61DF5408D}" srcOrd="3" destOrd="0" parTransId="{85E90836-C8A9-4445-B9B9-D4F7F44BE1E0}" sibTransId="{24BE3D6F-01A6-41CC-AC0B-965E9C067650}"/>
    <dgm:cxn modelId="{519B26C1-84CD-46DE-883C-97ABFE0889CB}" type="presOf" srcId="{B053F853-8FEB-437D-BFC4-5CF61DF5408D}" destId="{372452FE-D40F-4BDD-9373-23ACDFA6C6E5}" srcOrd="0" destOrd="0" presId="urn:microsoft.com/office/officeart/2005/8/layout/process4"/>
    <dgm:cxn modelId="{08A730D0-B4B6-4343-B300-25274FA90893}" srcId="{06799596-7335-44B4-BB3E-4A393DF08D88}" destId="{8BEC524F-B1B2-4E8A-9EE1-0FF5A8A30C23}" srcOrd="4" destOrd="0" parTransId="{6DAB4F78-A393-4497-B041-D25FFE54D04D}" sibTransId="{8DA19A4F-3E4B-485A-99BB-DA596E61F963}"/>
    <dgm:cxn modelId="{5883AAD1-1C65-4215-AB37-427D324C53C9}" srcId="{06799596-7335-44B4-BB3E-4A393DF08D88}" destId="{3BBA8F4A-5942-472E-AD01-FB07115C6547}" srcOrd="2" destOrd="0" parTransId="{29F15D16-6F2F-4D5F-A108-2C39B1184054}" sibTransId="{9E340366-B6A3-4BE6-B417-DB4F55DCC94F}"/>
    <dgm:cxn modelId="{495D0ED2-440A-4BBD-AF01-3EB941F7A716}" type="presOf" srcId="{E7312D4E-4E3F-4357-93BA-F0F2D7CC1133}" destId="{E7870C77-5A85-47AE-AD22-73A29303732F}" srcOrd="0" destOrd="0" presId="urn:microsoft.com/office/officeart/2005/8/layout/process4"/>
    <dgm:cxn modelId="{AD688BDE-77B3-4F0D-BA4C-8EA07BFCE7DA}" srcId="{06799596-7335-44B4-BB3E-4A393DF08D88}" destId="{0B292F37-C0D8-4208-9B9E-0B17BF96AB99}" srcOrd="1" destOrd="0" parTransId="{4E6DF35C-5403-4008-B061-AE7B57B78BBB}" sibTransId="{B5957738-38B1-4D55-85B5-2149B90C2616}"/>
    <dgm:cxn modelId="{891261E1-91FB-46CC-A39D-09627ACC76A3}" type="presOf" srcId="{77D6E6BA-B3F6-4D19-A233-6E1C0DF57955}" destId="{76B2C010-CB65-4F08-AF92-B6EAF82FF3BD}" srcOrd="0" destOrd="0" presId="urn:microsoft.com/office/officeart/2005/8/layout/process4"/>
    <dgm:cxn modelId="{3075E6FD-B8D0-437E-804E-A86203D4A51D}" type="presOf" srcId="{8BEC524F-B1B2-4E8A-9EE1-0FF5A8A30C23}" destId="{16B9E0E8-F35C-4262-A8E4-8C764EC02F82}" srcOrd="0" destOrd="0" presId="urn:microsoft.com/office/officeart/2005/8/layout/process4"/>
    <dgm:cxn modelId="{8BB142FF-34D8-4839-BB07-6D64189FCCBA}" type="presOf" srcId="{31264879-07C9-4AD7-B653-A764065338E5}" destId="{F97121D6-6C7F-483B-8492-1589E0AB93EE}" srcOrd="0" destOrd="0" presId="urn:microsoft.com/office/officeart/2005/8/layout/process4"/>
    <dgm:cxn modelId="{435251C3-38AB-483F-ADF4-9990F50FE255}" type="presParOf" srcId="{F97121D6-6C7F-483B-8492-1589E0AB93EE}" destId="{644BB53F-0FDD-4877-B0A3-A0761B2942BE}" srcOrd="0" destOrd="0" presId="urn:microsoft.com/office/officeart/2005/8/layout/process4"/>
    <dgm:cxn modelId="{AF3DA98E-F9E0-4A35-B0DC-5B0375F902F8}" type="presParOf" srcId="{644BB53F-0FDD-4877-B0A3-A0761B2942BE}" destId="{E7870C77-5A85-47AE-AD22-73A29303732F}" srcOrd="0" destOrd="0" presId="urn:microsoft.com/office/officeart/2005/8/layout/process4"/>
    <dgm:cxn modelId="{BF622B93-190A-49AF-BF19-47221ABD65B5}" type="presParOf" srcId="{F97121D6-6C7F-483B-8492-1589E0AB93EE}" destId="{72092A2F-640B-484D-8217-EC14F4AB48C0}" srcOrd="1" destOrd="0" presId="urn:microsoft.com/office/officeart/2005/8/layout/process4"/>
    <dgm:cxn modelId="{E876C711-0DA1-4EE4-85EF-8F8A23E39F86}" type="presParOf" srcId="{F97121D6-6C7F-483B-8492-1589E0AB93EE}" destId="{A5A9279F-FEA4-45CA-B6A4-D8B86DBAB1F0}" srcOrd="2" destOrd="0" presId="urn:microsoft.com/office/officeart/2005/8/layout/process4"/>
    <dgm:cxn modelId="{DCA61D99-A558-42E0-8C03-15E4FC19275C}" type="presParOf" srcId="{A5A9279F-FEA4-45CA-B6A4-D8B86DBAB1F0}" destId="{E197BBAB-E43D-42D7-A8AA-2CA5210C4823}" srcOrd="0" destOrd="0" presId="urn:microsoft.com/office/officeart/2005/8/layout/process4"/>
    <dgm:cxn modelId="{8B26E0D8-C3D1-4B8D-A676-189805E70182}" type="presParOf" srcId="{A5A9279F-FEA4-45CA-B6A4-D8B86DBAB1F0}" destId="{0477D7B6-A056-4F32-98DE-B2AD79128484}" srcOrd="1" destOrd="0" presId="urn:microsoft.com/office/officeart/2005/8/layout/process4"/>
    <dgm:cxn modelId="{CEA9119F-76CC-4071-9C7C-455277C8F996}" type="presParOf" srcId="{A5A9279F-FEA4-45CA-B6A4-D8B86DBAB1F0}" destId="{FED745CF-A0AC-45EB-A310-C77724B076A8}" srcOrd="2" destOrd="0" presId="urn:microsoft.com/office/officeart/2005/8/layout/process4"/>
    <dgm:cxn modelId="{F8502B55-CC53-4400-B8D3-BD9BDFA478B9}" type="presParOf" srcId="{FED745CF-A0AC-45EB-A310-C77724B076A8}" destId="{76B2C010-CB65-4F08-AF92-B6EAF82FF3BD}" srcOrd="0" destOrd="0" presId="urn:microsoft.com/office/officeart/2005/8/layout/process4"/>
    <dgm:cxn modelId="{D5F0F87B-8AD1-4D5D-A41B-83F318360537}" type="presParOf" srcId="{FED745CF-A0AC-45EB-A310-C77724B076A8}" destId="{1AF420FC-B6D3-432A-930F-880479C2C30D}" srcOrd="1" destOrd="0" presId="urn:microsoft.com/office/officeart/2005/8/layout/process4"/>
    <dgm:cxn modelId="{E9B2598C-F900-4F55-92DC-996B88A5692E}" type="presParOf" srcId="{FED745CF-A0AC-45EB-A310-C77724B076A8}" destId="{16B2ABB4-8A86-4BF8-BD33-51600F34DFB4}" srcOrd="2" destOrd="0" presId="urn:microsoft.com/office/officeart/2005/8/layout/process4"/>
    <dgm:cxn modelId="{DEFEFF5D-0690-4F78-91A4-54424617CBE6}" type="presParOf" srcId="{FED745CF-A0AC-45EB-A310-C77724B076A8}" destId="{372452FE-D40F-4BDD-9373-23ACDFA6C6E5}" srcOrd="3" destOrd="0" presId="urn:microsoft.com/office/officeart/2005/8/layout/process4"/>
    <dgm:cxn modelId="{AEDEEDD9-BFE3-431E-B7CA-33ED2E8B79FA}" type="presParOf" srcId="{FED745CF-A0AC-45EB-A310-C77724B076A8}" destId="{16B9E0E8-F35C-4262-A8E4-8C764EC02F82}" srcOrd="4" destOrd="0" presId="urn:microsoft.com/office/officeart/2005/8/layout/process4"/>
    <dgm:cxn modelId="{0CD4093A-8E4F-4115-9096-F4F67AA9B312}" type="presParOf" srcId="{FED745CF-A0AC-45EB-A310-C77724B076A8}" destId="{9189B05B-193E-4364-8547-509AABEABB33}" srcOrd="5" destOrd="0" presId="urn:microsoft.com/office/officeart/2005/8/layout/process4"/>
    <dgm:cxn modelId="{8271709E-0613-45F0-84E6-A0DB9F4EB457}" type="presParOf" srcId="{FED745CF-A0AC-45EB-A310-C77724B076A8}" destId="{4DB948BE-202D-474E-AB94-3804DD5588B6}" srcOrd="6"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70C77-5A85-47AE-AD22-73A29303732F}">
      <dsp:nvSpPr>
        <dsp:cNvPr id="0" name=""/>
        <dsp:cNvSpPr/>
      </dsp:nvSpPr>
      <dsp:spPr>
        <a:xfrm>
          <a:off x="0" y="2689752"/>
          <a:ext cx="8596312" cy="17647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1" kern="1200"/>
            <a:t>Data Exploration: </a:t>
          </a:r>
          <a:r>
            <a:rPr lang="en-US" sz="2500" kern="1200"/>
            <a:t> Use Python libraries like pandas to analyze the data. * Identify missing values, outliers, and data inconsistencies. * Understand the distribution of features and their potential correlation with car price.</a:t>
          </a:r>
        </a:p>
      </dsp:txBody>
      <dsp:txXfrm>
        <a:off x="0" y="2689752"/>
        <a:ext cx="8596312" cy="1764768"/>
      </dsp:txXfrm>
    </dsp:sp>
    <dsp:sp modelId="{0477D7B6-A056-4F32-98DE-B2AD79128484}">
      <dsp:nvSpPr>
        <dsp:cNvPr id="0" name=""/>
        <dsp:cNvSpPr/>
      </dsp:nvSpPr>
      <dsp:spPr>
        <a:xfrm rot="10800000">
          <a:off x="0" y="2009"/>
          <a:ext cx="8596312" cy="2714214"/>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1" kern="1200"/>
            <a:t>Dataset Feature</a:t>
          </a:r>
          <a:endParaRPr lang="en-US" sz="2500" kern="1200"/>
        </a:p>
      </dsp:txBody>
      <dsp:txXfrm rot="-10800000">
        <a:off x="0" y="2009"/>
        <a:ext cx="8596312" cy="952689"/>
      </dsp:txXfrm>
    </dsp:sp>
    <dsp:sp modelId="{76B2C010-CB65-4F08-AF92-B6EAF82FF3BD}">
      <dsp:nvSpPr>
        <dsp:cNvPr id="0" name=""/>
        <dsp:cNvSpPr/>
      </dsp:nvSpPr>
      <dsp:spPr>
        <a:xfrm>
          <a:off x="1049" y="954698"/>
          <a:ext cx="1227744" cy="81155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Car Brand</a:t>
          </a:r>
        </a:p>
      </dsp:txBody>
      <dsp:txXfrm>
        <a:off x="1049" y="954698"/>
        <a:ext cx="1227744" cy="811550"/>
      </dsp:txXfrm>
    </dsp:sp>
    <dsp:sp modelId="{1AF420FC-B6D3-432A-930F-880479C2C30D}">
      <dsp:nvSpPr>
        <dsp:cNvPr id="0" name=""/>
        <dsp:cNvSpPr/>
      </dsp:nvSpPr>
      <dsp:spPr>
        <a:xfrm>
          <a:off x="1228794" y="954698"/>
          <a:ext cx="1227744" cy="811550"/>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Year</a:t>
          </a:r>
        </a:p>
      </dsp:txBody>
      <dsp:txXfrm>
        <a:off x="1228794" y="954698"/>
        <a:ext cx="1227744" cy="811550"/>
      </dsp:txXfrm>
    </dsp:sp>
    <dsp:sp modelId="{16B2ABB4-8A86-4BF8-BD33-51600F34DFB4}">
      <dsp:nvSpPr>
        <dsp:cNvPr id="0" name=""/>
        <dsp:cNvSpPr/>
      </dsp:nvSpPr>
      <dsp:spPr>
        <a:xfrm>
          <a:off x="2456538" y="954698"/>
          <a:ext cx="1227744" cy="811550"/>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Sold Price</a:t>
          </a:r>
        </a:p>
      </dsp:txBody>
      <dsp:txXfrm>
        <a:off x="2456538" y="954698"/>
        <a:ext cx="1227744" cy="811550"/>
      </dsp:txXfrm>
    </dsp:sp>
    <dsp:sp modelId="{372452FE-D40F-4BDD-9373-23ACDFA6C6E5}">
      <dsp:nvSpPr>
        <dsp:cNvPr id="0" name=""/>
        <dsp:cNvSpPr/>
      </dsp:nvSpPr>
      <dsp:spPr>
        <a:xfrm>
          <a:off x="3684283" y="954698"/>
          <a:ext cx="1227744" cy="811550"/>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Present Price</a:t>
          </a:r>
        </a:p>
      </dsp:txBody>
      <dsp:txXfrm>
        <a:off x="3684283" y="954698"/>
        <a:ext cx="1227744" cy="811550"/>
      </dsp:txXfrm>
    </dsp:sp>
    <dsp:sp modelId="{16B9E0E8-F35C-4262-A8E4-8C764EC02F82}">
      <dsp:nvSpPr>
        <dsp:cNvPr id="0" name=""/>
        <dsp:cNvSpPr/>
      </dsp:nvSpPr>
      <dsp:spPr>
        <a:xfrm>
          <a:off x="4912028" y="954698"/>
          <a:ext cx="1227744" cy="811550"/>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KMV Driven</a:t>
          </a:r>
        </a:p>
      </dsp:txBody>
      <dsp:txXfrm>
        <a:off x="4912028" y="954698"/>
        <a:ext cx="1227744" cy="811550"/>
      </dsp:txXfrm>
    </dsp:sp>
    <dsp:sp modelId="{9189B05B-193E-4364-8547-509AABEABB33}">
      <dsp:nvSpPr>
        <dsp:cNvPr id="0" name=""/>
        <dsp:cNvSpPr/>
      </dsp:nvSpPr>
      <dsp:spPr>
        <a:xfrm>
          <a:off x="6139773" y="954698"/>
          <a:ext cx="1227744" cy="811550"/>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Fuel type</a:t>
          </a:r>
        </a:p>
      </dsp:txBody>
      <dsp:txXfrm>
        <a:off x="6139773" y="954698"/>
        <a:ext cx="1227744" cy="811550"/>
      </dsp:txXfrm>
    </dsp:sp>
    <dsp:sp modelId="{4DB948BE-202D-474E-AB94-3804DD5588B6}">
      <dsp:nvSpPr>
        <dsp:cNvPr id="0" name=""/>
        <dsp:cNvSpPr/>
      </dsp:nvSpPr>
      <dsp:spPr>
        <a:xfrm>
          <a:off x="7367517" y="954698"/>
          <a:ext cx="1227744" cy="811550"/>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Owners</a:t>
          </a:r>
        </a:p>
      </dsp:txBody>
      <dsp:txXfrm>
        <a:off x="7367517" y="954698"/>
        <a:ext cx="1227744" cy="811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325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103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4424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6144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985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3437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688077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105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0698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448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05093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743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779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854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597969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Tree>
    <p:extLst>
      <p:ext uri="{BB962C8B-B14F-4D97-AF65-F5344CB8AC3E}">
        <p14:creationId xmlns:p14="http://schemas.microsoft.com/office/powerpoint/2010/main" val="65279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922389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 TargetMode="External" /><Relationship Id="rId2" Type="http://schemas.openxmlformats.org/officeDocument/2006/relationships/hyperlink" Target="https://numpy.org/" TargetMode="External" /><Relationship Id="rId1" Type="http://schemas.openxmlformats.org/officeDocument/2006/relationships/slideLayout" Target="../slideLayouts/slideLayout2.xml" /><Relationship Id="rId4" Type="http://schemas.openxmlformats.org/officeDocument/2006/relationships/hyperlink" Target="https://matplotlib.org/" TargetMode="Externa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nehalbirla/vehicle-dataset-from-cardekho?select=car+data.csv"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19C8949F-3B90-F219-F361-D75924E1C083}"/>
              </a:ext>
            </a:extLst>
          </p:cNvPr>
          <p:cNvSpPr>
            <a:spLocks noGrp="1"/>
          </p:cNvSpPr>
          <p:nvPr>
            <p:ph type="title"/>
          </p:nvPr>
        </p:nvSpPr>
        <p:spPr>
          <a:xfrm>
            <a:off x="174125" y="868394"/>
            <a:ext cx="9079896" cy="561884"/>
          </a:xfrm>
        </p:spPr>
        <p:txBody>
          <a:bodyPr vert="horz" lIns="91440" tIns="45720" rIns="91440" bIns="45720" rtlCol="0" anchor="t">
            <a:noAutofit/>
          </a:bodyPr>
          <a:lstStyle/>
          <a:p>
            <a:pPr algn="ctr">
              <a:lnSpc>
                <a:spcPct val="90000"/>
              </a:lnSpc>
            </a:pPr>
            <a:r>
              <a:rPr lang="en-US" sz="2800" b="1" dirty="0"/>
              <a:t>CAR PRICE PREDICTION </a:t>
            </a:r>
            <a:br>
              <a:rPr lang="en-US" sz="2800" b="1" dirty="0"/>
            </a:br>
            <a:r>
              <a:rPr lang="en-US" sz="2800" b="1" dirty="0"/>
              <a:t>USING MACHINE LEARNING</a:t>
            </a:r>
          </a:p>
        </p:txBody>
      </p:sp>
      <p:sp>
        <p:nvSpPr>
          <p:cNvPr id="39" name="Content Placeholder 38">
            <a:extLst>
              <a:ext uri="{FF2B5EF4-FFF2-40B4-BE49-F238E27FC236}">
                <a16:creationId xmlns:a16="http://schemas.microsoft.com/office/drawing/2014/main" id="{324D0A9B-E6D3-D9F2-3373-A5F09E6839DD}"/>
              </a:ext>
            </a:extLst>
          </p:cNvPr>
          <p:cNvSpPr>
            <a:spLocks noGrp="1"/>
          </p:cNvSpPr>
          <p:nvPr>
            <p:ph idx="1"/>
          </p:nvPr>
        </p:nvSpPr>
        <p:spPr>
          <a:xfrm>
            <a:off x="5784141" y="4012424"/>
            <a:ext cx="4655665" cy="2417715"/>
          </a:xfrm>
        </p:spPr>
        <p:txBody>
          <a:bodyPr vert="horz" lIns="91440" tIns="45720" rIns="91440" bIns="45720" rtlCol="0" anchor="t">
            <a:normAutofit/>
          </a:bodyPr>
          <a:lstStyle/>
          <a:p>
            <a:pPr marL="0" indent="0">
              <a:buNone/>
            </a:pPr>
            <a:r>
              <a:rPr lang="en-US" dirty="0"/>
              <a:t>CREATED BY </a:t>
            </a:r>
          </a:p>
          <a:p>
            <a:pPr marL="0" indent="0">
              <a:buNone/>
            </a:pPr>
            <a:r>
              <a:rPr lang="en-US" dirty="0"/>
              <a:t>M.MAHALAKSHMI</a:t>
            </a:r>
          </a:p>
          <a:p>
            <a:pPr marL="0" indent="0">
              <a:buNone/>
            </a:pPr>
            <a:r>
              <a:rPr lang="en-US" dirty="0"/>
              <a:t>B.E -III year-CSE</a:t>
            </a:r>
          </a:p>
          <a:p>
            <a:pPr marL="0" indent="0">
              <a:buNone/>
            </a:pPr>
            <a:r>
              <a:rPr lang="en-US" dirty="0"/>
              <a:t>Reg.no:912321104021</a:t>
            </a:r>
          </a:p>
          <a:p>
            <a:pPr marL="0" indent="0">
              <a:buNone/>
            </a:pPr>
            <a:r>
              <a:rPr lang="en-US" dirty="0"/>
              <a:t>SACS M.A.V.M.M ENGEERING COLLEGE</a:t>
            </a:r>
          </a:p>
          <a:p>
            <a:pPr marL="0" indent="0">
              <a:buNone/>
            </a:pPr>
            <a:r>
              <a:rPr lang="en-US" dirty="0"/>
              <a:t>MADURAI.</a:t>
            </a:r>
          </a:p>
          <a:p>
            <a:pPr marL="0" indent="0">
              <a:buNone/>
            </a:pPr>
            <a:endParaRPr lang="en-US" dirty="0"/>
          </a:p>
          <a:p>
            <a:pPr marL="0" indent="0">
              <a:buNone/>
            </a:pPr>
            <a:endParaRPr lang="en-US" dirty="0"/>
          </a:p>
          <a:p>
            <a:pPr marL="457200" lvl="1" indent="0">
              <a:buNone/>
            </a:pPr>
            <a:endParaRPr lang="en-US" sz="1800" dirty="0"/>
          </a:p>
          <a:p>
            <a:pPr marL="457200" lvl="1" indent="0">
              <a:buNone/>
            </a:pPr>
            <a:endParaRPr lang="en-US" sz="18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491C77-9711-0B30-65BF-EEE5471B7D20}"/>
              </a:ext>
            </a:extLst>
          </p:cNvPr>
          <p:cNvSpPr txBox="1"/>
          <p:nvPr/>
        </p:nvSpPr>
        <p:spPr>
          <a:xfrm>
            <a:off x="657915" y="969795"/>
            <a:ext cx="901172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dirty="0">
                <a:solidFill>
                  <a:schemeClr val="accent4">
                    <a:lumMod val="75000"/>
                  </a:schemeClr>
                </a:solidFill>
                <a:latin typeface="Calibri"/>
                <a:ea typeface="Calibri"/>
                <a:cs typeface="Calibri"/>
              </a:rPr>
              <a:t>Model Evaluation and Selection</a:t>
            </a:r>
            <a:r>
              <a:rPr lang="en-US" dirty="0"/>
              <a:t>:</a:t>
            </a:r>
          </a:p>
          <a:p>
            <a:pPr marL="342900" indent="-342900">
              <a:buFont typeface="Wingdings"/>
              <a:buChar char="Ø"/>
            </a:pPr>
            <a:endParaRPr lang="en-US" dirty="0"/>
          </a:p>
          <a:p>
            <a:r>
              <a:rPr lang="en-US" sz="2000" b="1" dirty="0">
                <a:latin typeface="Calibri"/>
                <a:ea typeface="Calibri"/>
                <a:cs typeface="Calibri"/>
              </a:rPr>
              <a:t>              Evaluate Model </a:t>
            </a:r>
            <a:r>
              <a:rPr lang="en-US" sz="2000" b="1" dirty="0" err="1">
                <a:latin typeface="Calibri"/>
                <a:ea typeface="Calibri"/>
                <a:cs typeface="Calibri"/>
              </a:rPr>
              <a:t>Performance:</a:t>
            </a:r>
            <a:r>
              <a:rPr lang="en-US" sz="2000" dirty="0" err="1">
                <a:latin typeface="Rockwell"/>
              </a:rPr>
              <a:t>Use</a:t>
            </a:r>
            <a:r>
              <a:rPr lang="en-US" sz="2000" dirty="0">
                <a:latin typeface="Rockwell"/>
              </a:rPr>
              <a:t> metrics like Mean Squared Error (MSE) or R-Squared on the     testing data. </a:t>
            </a:r>
          </a:p>
          <a:p>
            <a:endParaRPr lang="en-US" sz="2000" dirty="0">
              <a:latin typeface="Rockwell"/>
            </a:endParaRPr>
          </a:p>
          <a:p>
            <a:r>
              <a:rPr lang="en-US" b="1" dirty="0"/>
              <a:t>           </a:t>
            </a:r>
            <a:r>
              <a:rPr lang="en-US" sz="2000" b="1" dirty="0">
                <a:latin typeface="Calibri"/>
                <a:ea typeface="Calibri"/>
                <a:cs typeface="Calibri"/>
              </a:rPr>
              <a:t>Select the Best</a:t>
            </a:r>
            <a:r>
              <a:rPr lang="en-US" dirty="0"/>
              <a:t> </a:t>
            </a:r>
            <a:r>
              <a:rPr lang="en-US" sz="2000" dirty="0">
                <a:latin typeface="Rockwell"/>
              </a:rPr>
              <a:t> :  Choose the model with the lowest MSE or highest R-Squared on the testing data. </a:t>
            </a:r>
          </a:p>
          <a:p>
            <a:endParaRPr lang="en-US" sz="2000" dirty="0">
              <a:latin typeface="Rockwell"/>
            </a:endParaRPr>
          </a:p>
        </p:txBody>
      </p:sp>
      <p:sp>
        <p:nvSpPr>
          <p:cNvPr id="4" name="TextBox 3">
            <a:extLst>
              <a:ext uri="{FF2B5EF4-FFF2-40B4-BE49-F238E27FC236}">
                <a16:creationId xmlns:a16="http://schemas.microsoft.com/office/drawing/2014/main" id="{4121C375-5FB5-56CC-364F-E8BC9DB9CBA7}"/>
              </a:ext>
            </a:extLst>
          </p:cNvPr>
          <p:cNvSpPr txBox="1"/>
          <p:nvPr/>
        </p:nvSpPr>
        <p:spPr>
          <a:xfrm>
            <a:off x="569420" y="3278119"/>
            <a:ext cx="70707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dirty="0">
                <a:solidFill>
                  <a:schemeClr val="accent4">
                    <a:lumMod val="75000"/>
                  </a:schemeClr>
                </a:solidFill>
                <a:latin typeface="Calibri"/>
                <a:ea typeface="Calibri"/>
                <a:cs typeface="Calibri"/>
              </a:rPr>
              <a:t>Model Deployment and Prediction:</a:t>
            </a:r>
            <a:endParaRPr lang="en-US"/>
          </a:p>
        </p:txBody>
      </p:sp>
      <p:sp>
        <p:nvSpPr>
          <p:cNvPr id="5" name="TextBox 4">
            <a:extLst>
              <a:ext uri="{FF2B5EF4-FFF2-40B4-BE49-F238E27FC236}">
                <a16:creationId xmlns:a16="http://schemas.microsoft.com/office/drawing/2014/main" id="{87758705-14C7-B012-74F5-76438D8185A2}"/>
              </a:ext>
            </a:extLst>
          </p:cNvPr>
          <p:cNvSpPr txBox="1"/>
          <p:nvPr/>
        </p:nvSpPr>
        <p:spPr>
          <a:xfrm>
            <a:off x="1265979" y="3949213"/>
            <a:ext cx="800017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b="1" dirty="0">
                <a:latin typeface="Calibri"/>
                <a:ea typeface="Calibri"/>
                <a:cs typeface="Calibri"/>
              </a:rPr>
              <a:t>Save the Trained Model </a:t>
            </a:r>
            <a:r>
              <a:rPr lang="en-US" sz="2000" dirty="0">
                <a:latin typeface="Rockwell"/>
                <a:ea typeface="Calibri"/>
                <a:cs typeface="Calibri"/>
              </a:rPr>
              <a:t>Use</a:t>
            </a:r>
            <a:r>
              <a:rPr lang="en-US" sz="2000" dirty="0">
                <a:latin typeface="Rockwell"/>
                <a:ea typeface="+mn-lt"/>
                <a:cs typeface="+mn-lt"/>
              </a:rPr>
              <a:t> libraries like pickle or </a:t>
            </a:r>
            <a:r>
              <a:rPr lang="en-US" sz="2000" dirty="0" err="1">
                <a:latin typeface="Rockwell"/>
                <a:ea typeface="+mn-lt"/>
                <a:cs typeface="+mn-lt"/>
              </a:rPr>
              <a:t>joblib</a:t>
            </a:r>
            <a:r>
              <a:rPr lang="en-US" sz="2000" dirty="0">
                <a:latin typeface="Rockwell"/>
                <a:ea typeface="+mn-lt"/>
                <a:cs typeface="+mn-lt"/>
              </a:rPr>
              <a:t> to save the chosen model for future use</a:t>
            </a:r>
            <a:r>
              <a:rPr lang="en-US" sz="2000" dirty="0">
                <a:ea typeface="+mn-lt"/>
                <a:cs typeface="+mn-lt"/>
              </a:rPr>
              <a:t>. </a:t>
            </a:r>
          </a:p>
          <a:p>
            <a:pPr algn="just"/>
            <a:endParaRPr lang="en-US" sz="2000" b="1" dirty="0">
              <a:latin typeface="Calibri"/>
              <a:ea typeface="Calibri"/>
              <a:cs typeface="Calibri"/>
            </a:endParaRPr>
          </a:p>
          <a:p>
            <a:pPr marL="342900" indent="-342900" algn="just">
              <a:buFont typeface="Arial"/>
              <a:buChar char="•"/>
            </a:pPr>
            <a:r>
              <a:rPr lang="en-US" sz="2000" b="1" dirty="0">
                <a:latin typeface="Calibri"/>
                <a:ea typeface="+mn-lt"/>
                <a:cs typeface="+mn-lt"/>
              </a:rPr>
              <a:t>Develop a Prediction Interface:</a:t>
            </a:r>
            <a:r>
              <a:rPr lang="en-US" sz="2000" dirty="0">
                <a:ea typeface="+mn-lt"/>
                <a:cs typeface="+mn-lt"/>
              </a:rPr>
              <a:t>  </a:t>
            </a:r>
            <a:r>
              <a:rPr lang="en-US" sz="2000" dirty="0">
                <a:latin typeface="Rockwell"/>
                <a:ea typeface="+mn-lt"/>
                <a:cs typeface="+mn-lt"/>
              </a:rPr>
              <a:t>Depending on use case, create a web application (using Flask or Django) or a simple script for users to input car data and get price predictions.  </a:t>
            </a:r>
            <a:endParaRPr lang="en-US" sz="2000" b="1" dirty="0">
              <a:latin typeface="Rockwell"/>
              <a:ea typeface="Calibri"/>
              <a:cs typeface="Calibri"/>
            </a:endParaRPr>
          </a:p>
        </p:txBody>
      </p:sp>
      <p:sp>
        <p:nvSpPr>
          <p:cNvPr id="7" name="Title 1">
            <a:extLst>
              <a:ext uri="{FF2B5EF4-FFF2-40B4-BE49-F238E27FC236}">
                <a16:creationId xmlns:a16="http://schemas.microsoft.com/office/drawing/2014/main" id="{F13C831A-D3E9-2DB8-09A4-D1E222DB30B9}"/>
              </a:ext>
            </a:extLst>
          </p:cNvPr>
          <p:cNvSpPr txBox="1">
            <a:spLocks noGrp="1"/>
          </p:cNvSpPr>
          <p:nvPr>
            <p:ph type="title"/>
          </p:nvPr>
        </p:nvSpPr>
        <p:spPr>
          <a:xfrm>
            <a:off x="0" y="271715"/>
            <a:ext cx="11058281" cy="508498"/>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SYSTEM DEVELOPMENT APPROACH(contd..)</a:t>
            </a:r>
          </a:p>
        </p:txBody>
      </p:sp>
    </p:spTree>
    <p:extLst>
      <p:ext uri="{BB962C8B-B14F-4D97-AF65-F5344CB8AC3E}">
        <p14:creationId xmlns:p14="http://schemas.microsoft.com/office/powerpoint/2010/main" val="9639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8A8B0E-41FD-BF1A-C2B9-01C6AB37AF7C}"/>
              </a:ext>
            </a:extLst>
          </p:cNvPr>
          <p:cNvSpPr txBox="1"/>
          <p:nvPr/>
        </p:nvSpPr>
        <p:spPr>
          <a:xfrm>
            <a:off x="909557" y="1576143"/>
            <a:ext cx="35157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400" b="1" dirty="0">
                <a:solidFill>
                  <a:schemeClr val="accent4">
                    <a:lumMod val="75000"/>
                  </a:schemeClr>
                </a:solidFill>
                <a:latin typeface="Calibri"/>
                <a:ea typeface="Calibri"/>
                <a:cs typeface="Calibri"/>
              </a:rPr>
              <a:t>Python Libraries</a:t>
            </a:r>
          </a:p>
        </p:txBody>
      </p:sp>
      <p:sp>
        <p:nvSpPr>
          <p:cNvPr id="3" name="TextBox 2">
            <a:extLst>
              <a:ext uri="{FF2B5EF4-FFF2-40B4-BE49-F238E27FC236}">
                <a16:creationId xmlns:a16="http://schemas.microsoft.com/office/drawing/2014/main" id="{579FDCEC-3670-4EBB-A0E1-9A68548BEBE6}"/>
              </a:ext>
            </a:extLst>
          </p:cNvPr>
          <p:cNvSpPr txBox="1"/>
          <p:nvPr/>
        </p:nvSpPr>
        <p:spPr>
          <a:xfrm>
            <a:off x="1232316" y="2151727"/>
            <a:ext cx="798503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2000" b="1" dirty="0">
                <a:latin typeface="Rockwell"/>
              </a:rPr>
              <a:t>pandas:</a:t>
            </a:r>
            <a:endParaRPr lang="en-US" sz="2000" b="1" dirty="0">
              <a:latin typeface="Calibri" panose="020F0502020204030204" pitchFamily="34" charset="0"/>
            </a:endParaRPr>
          </a:p>
          <a:p>
            <a:pPr lvl="1"/>
            <a:r>
              <a:rPr lang="en-US" sz="2000" dirty="0">
                <a:latin typeface="Calibri" panose="020F0502020204030204" pitchFamily="34" charset="0"/>
              </a:rPr>
              <a:t>     Handles data tables and spreadsheets. matplotlib: Creates charts and graphs.</a:t>
            </a:r>
          </a:p>
          <a:p>
            <a:pPr lvl="1"/>
            <a:r>
              <a:rPr lang="en-US" sz="2000" b="1" dirty="0">
                <a:latin typeface="Rockwell"/>
              </a:rPr>
              <a:t> seaborn:</a:t>
            </a:r>
            <a:endParaRPr lang="en-US" sz="2000" b="1" dirty="0">
              <a:latin typeface="Calibri" panose="020F0502020204030204" pitchFamily="34" charset="0"/>
            </a:endParaRPr>
          </a:p>
          <a:p>
            <a:pPr lvl="1"/>
            <a:r>
              <a:rPr lang="en-US" sz="2000" dirty="0">
                <a:latin typeface="Calibri" panose="020F0502020204030204" pitchFamily="34" charset="0"/>
              </a:rPr>
              <a:t>               Makes fancy statistical visualizations (built on matplotlib).</a:t>
            </a:r>
            <a:endParaRPr lang="en-US" dirty="0">
              <a:latin typeface="Calibri" panose="020F0502020204030204" pitchFamily="34" charset="0"/>
            </a:endParaRPr>
          </a:p>
          <a:p>
            <a:pPr lvl="1"/>
            <a:r>
              <a:rPr lang="en-US" sz="2000" b="1" dirty="0">
                <a:latin typeface="Rockwell"/>
              </a:rPr>
              <a:t> scikit-learn: </a:t>
            </a:r>
          </a:p>
          <a:p>
            <a:pPr lvl="1" algn="justLow"/>
            <a:r>
              <a:rPr lang="en-US" sz="2000" dirty="0">
                <a:latin typeface="Rockwell"/>
              </a:rPr>
              <a:t>            </a:t>
            </a:r>
            <a:r>
              <a:rPr lang="en-US" sz="2000" dirty="0">
                <a:latin typeface="Calibri" panose="020F0502020204030204" pitchFamily="34" charset="0"/>
              </a:rPr>
              <a:t> Machine learning library for splitting data, building models (linear regression in this case), and evaluating their performance.</a:t>
            </a:r>
            <a:endParaRPr lang="en-US" dirty="0">
              <a:latin typeface="Calibri" panose="020F0502020204030204" pitchFamily="34" charset="0"/>
            </a:endParaRPr>
          </a:p>
        </p:txBody>
      </p:sp>
      <p:sp>
        <p:nvSpPr>
          <p:cNvPr id="6" name="Title 1">
            <a:extLst>
              <a:ext uri="{FF2B5EF4-FFF2-40B4-BE49-F238E27FC236}">
                <a16:creationId xmlns:a16="http://schemas.microsoft.com/office/drawing/2014/main" id="{61131B0D-2278-40CE-A222-37AD8CAE4E5D}"/>
              </a:ext>
            </a:extLst>
          </p:cNvPr>
          <p:cNvSpPr txBox="1">
            <a:spLocks noGrp="1"/>
          </p:cNvSpPr>
          <p:nvPr>
            <p:ph type="title"/>
          </p:nvPr>
        </p:nvSpPr>
        <p:spPr>
          <a:xfrm>
            <a:off x="311142" y="116688"/>
            <a:ext cx="9248494" cy="8246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SYSTEM DEVELOPMENT APPROACH(contd..)</a:t>
            </a:r>
          </a:p>
        </p:txBody>
      </p:sp>
    </p:spTree>
    <p:extLst>
      <p:ext uri="{BB962C8B-B14F-4D97-AF65-F5344CB8AC3E}">
        <p14:creationId xmlns:p14="http://schemas.microsoft.com/office/powerpoint/2010/main" val="200799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98D7-283D-65C5-EF4B-10038DBB0AF2}"/>
              </a:ext>
            </a:extLst>
          </p:cNvPr>
          <p:cNvSpPr>
            <a:spLocks noGrp="1"/>
          </p:cNvSpPr>
          <p:nvPr>
            <p:ph type="title"/>
          </p:nvPr>
        </p:nvSpPr>
        <p:spPr>
          <a:xfrm>
            <a:off x="677334" y="609600"/>
            <a:ext cx="8596668" cy="587555"/>
          </a:xfrm>
        </p:spPr>
        <p:txBody>
          <a:bodyPr>
            <a:normAutofit fontScale="90000"/>
          </a:bodyPr>
          <a:lstStyle/>
          <a:p>
            <a:r>
              <a:rPr lang="en-US" dirty="0"/>
              <a:t>ALGORTHIM</a:t>
            </a:r>
          </a:p>
        </p:txBody>
      </p:sp>
      <p:sp>
        <p:nvSpPr>
          <p:cNvPr id="3" name="Content Placeholder 2">
            <a:extLst>
              <a:ext uri="{FF2B5EF4-FFF2-40B4-BE49-F238E27FC236}">
                <a16:creationId xmlns:a16="http://schemas.microsoft.com/office/drawing/2014/main" id="{21EA67D4-B65C-0B82-2321-16D511D44B40}"/>
              </a:ext>
            </a:extLst>
          </p:cNvPr>
          <p:cNvSpPr>
            <a:spLocks noGrp="1"/>
          </p:cNvSpPr>
          <p:nvPr>
            <p:ph idx="1"/>
          </p:nvPr>
        </p:nvSpPr>
        <p:spPr>
          <a:xfrm>
            <a:off x="677334" y="1355457"/>
            <a:ext cx="7659842" cy="4685905"/>
          </a:xfrm>
        </p:spPr>
        <p:txBody>
          <a:bodyPr vert="horz" lIns="91440" tIns="45720" rIns="91440" bIns="45720" rtlCol="0" anchor="t">
            <a:normAutofit lnSpcReduction="10000"/>
          </a:bodyPr>
          <a:lstStyle/>
          <a:p>
            <a:pPr algn="just">
              <a:buFont typeface="Wingdings" charset="2"/>
              <a:buChar char="v"/>
            </a:pPr>
            <a:r>
              <a:rPr lang="en-US" sz="2000" dirty="0">
                <a:latin typeface="Rockwell"/>
                <a:ea typeface="+mn-lt"/>
                <a:cs typeface="+mn-lt"/>
              </a:rPr>
              <a:t>Imports libraries for linear regression and data splitting. </a:t>
            </a:r>
            <a:endParaRPr lang="en-US" dirty="0"/>
          </a:p>
          <a:p>
            <a:pPr algn="just">
              <a:buFont typeface="Wingdings" charset="2"/>
              <a:buChar char="v"/>
            </a:pPr>
            <a:r>
              <a:rPr lang="en-US" sz="2000" dirty="0">
                <a:latin typeface="Rockwell"/>
                <a:ea typeface="+mn-lt"/>
                <a:cs typeface="+mn-lt"/>
              </a:rPr>
              <a:t>Loads data and separates price (y) from other features (X).</a:t>
            </a:r>
            <a:endParaRPr lang="en-US" dirty="0"/>
          </a:p>
          <a:p>
            <a:pPr algn="just">
              <a:buFont typeface="Wingdings" charset="2"/>
              <a:buChar char="v"/>
            </a:pPr>
            <a:r>
              <a:rPr lang="en-US" sz="2000" dirty="0">
                <a:latin typeface="Rockwell"/>
                <a:ea typeface="+mn-lt"/>
                <a:cs typeface="+mn-lt"/>
              </a:rPr>
              <a:t> Splits data into training and testing sets. Creates a linear regression model. </a:t>
            </a:r>
          </a:p>
          <a:p>
            <a:pPr algn="just">
              <a:buFont typeface="Wingdings" charset="2"/>
              <a:buChar char="v"/>
            </a:pPr>
            <a:r>
              <a:rPr lang="en-US" sz="2000" dirty="0">
                <a:latin typeface="Rockwell"/>
                <a:ea typeface="+mn-lt"/>
                <a:cs typeface="+mn-lt"/>
              </a:rPr>
              <a:t>Trains the model on the training data. </a:t>
            </a:r>
          </a:p>
          <a:p>
            <a:pPr algn="just">
              <a:buFont typeface="Wingdings" charset="2"/>
              <a:buChar char="v"/>
            </a:pPr>
            <a:r>
              <a:rPr lang="en-US" sz="2000" dirty="0">
                <a:latin typeface="Rockwell"/>
                <a:ea typeface="+mn-lt"/>
                <a:cs typeface="+mn-lt"/>
              </a:rPr>
              <a:t>Defines function to prepare data for new car prediction (replace with your logic).</a:t>
            </a:r>
            <a:endParaRPr lang="en-US" dirty="0"/>
          </a:p>
          <a:p>
            <a:pPr algn="just">
              <a:buFont typeface="Wingdings" charset="2"/>
              <a:buChar char="v"/>
            </a:pPr>
            <a:r>
              <a:rPr lang="en-US" sz="2000" dirty="0">
                <a:latin typeface="Rockwell"/>
                <a:ea typeface="+mn-lt"/>
                <a:cs typeface="+mn-lt"/>
              </a:rPr>
              <a:t> Extracts features from new car data.</a:t>
            </a:r>
            <a:endParaRPr lang="en-US" dirty="0"/>
          </a:p>
          <a:p>
            <a:pPr algn="just">
              <a:buFont typeface="Wingdings" charset="2"/>
              <a:buChar char="v"/>
            </a:pPr>
            <a:r>
              <a:rPr lang="en-US" sz="2000" dirty="0">
                <a:latin typeface="Rockwell"/>
                <a:ea typeface="+mn-lt"/>
                <a:cs typeface="+mn-lt"/>
              </a:rPr>
              <a:t> Predicts price using the trained model.</a:t>
            </a:r>
          </a:p>
          <a:p>
            <a:pPr algn="just">
              <a:buFont typeface="Wingdings" charset="2"/>
              <a:buChar char="v"/>
            </a:pPr>
            <a:r>
              <a:rPr lang="en-US" sz="2000" dirty="0">
                <a:latin typeface="Rockwell"/>
                <a:ea typeface="+mn-lt"/>
                <a:cs typeface="+mn-lt"/>
              </a:rPr>
              <a:t> Accesses the first element of the prediction array (assuming single value).</a:t>
            </a:r>
            <a:endParaRPr lang="en-US" dirty="0"/>
          </a:p>
          <a:p>
            <a:pPr algn="just">
              <a:buFont typeface="Wingdings" charset="2"/>
              <a:buChar char="v"/>
            </a:pPr>
            <a:r>
              <a:rPr lang="en-US" sz="2000" dirty="0">
                <a:latin typeface="Rockwell"/>
                <a:ea typeface="+mn-lt"/>
                <a:cs typeface="+mn-lt"/>
              </a:rPr>
              <a:t> Prints the predicted price.</a:t>
            </a:r>
            <a:endParaRPr lang="en-US" sz="2000" dirty="0">
              <a:latin typeface="Rockwell"/>
            </a:endParaRPr>
          </a:p>
        </p:txBody>
      </p:sp>
    </p:spTree>
    <p:extLst>
      <p:ext uri="{BB962C8B-B14F-4D97-AF65-F5344CB8AC3E}">
        <p14:creationId xmlns:p14="http://schemas.microsoft.com/office/powerpoint/2010/main" val="786152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6A6162-B27A-A198-2935-BE1A37A658A1}"/>
              </a:ext>
            </a:extLst>
          </p:cNvPr>
          <p:cNvSpPr txBox="1"/>
          <p:nvPr/>
        </p:nvSpPr>
        <p:spPr>
          <a:xfrm>
            <a:off x="497458" y="123647"/>
            <a:ext cx="9931877" cy="7078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AF00DB"/>
              </a:solidFill>
              <a:latin typeface="Rockwell"/>
              <a:cs typeface="Courier New"/>
            </a:endParaRPr>
          </a:p>
          <a:p>
            <a:r>
              <a:rPr lang="en-US" dirty="0">
                <a:solidFill>
                  <a:srgbClr val="AF00DB"/>
                </a:solidFill>
                <a:latin typeface="Rockwell"/>
                <a:ea typeface="+mn-lt"/>
                <a:cs typeface="+mn-lt"/>
              </a:rPr>
              <a:t>import</a:t>
            </a:r>
            <a:r>
              <a:rPr lang="en-US" dirty="0">
                <a:latin typeface="Rockwell"/>
                <a:ea typeface="+mn-lt"/>
                <a:cs typeface="+mn-lt"/>
              </a:rPr>
              <a:t> pandas </a:t>
            </a:r>
            <a:r>
              <a:rPr lang="en-US" dirty="0">
                <a:solidFill>
                  <a:srgbClr val="AF00DB"/>
                </a:solidFill>
                <a:latin typeface="Rockwell"/>
                <a:ea typeface="+mn-lt"/>
                <a:cs typeface="+mn-lt"/>
              </a:rPr>
              <a:t>as</a:t>
            </a:r>
            <a:r>
              <a:rPr lang="en-US" dirty="0">
                <a:latin typeface="Rockwell"/>
                <a:ea typeface="+mn-lt"/>
                <a:cs typeface="+mn-lt"/>
              </a:rPr>
              <a:t> pd</a:t>
            </a:r>
            <a:endParaRPr lang="en-US">
              <a:latin typeface="Rockwell"/>
            </a:endParaRPr>
          </a:p>
          <a:p>
            <a:r>
              <a:rPr lang="en-US" dirty="0">
                <a:solidFill>
                  <a:srgbClr val="AF00DB"/>
                </a:solidFill>
                <a:latin typeface="Rockwell"/>
                <a:ea typeface="+mn-lt"/>
                <a:cs typeface="+mn-lt"/>
              </a:rPr>
              <a:t>import</a:t>
            </a:r>
            <a:r>
              <a:rPr lang="en-US" dirty="0">
                <a:latin typeface="Rockwell"/>
                <a:ea typeface="+mn-lt"/>
                <a:cs typeface="+mn-lt"/>
              </a:rPr>
              <a:t> </a:t>
            </a:r>
            <a:r>
              <a:rPr lang="en-US" err="1">
                <a:latin typeface="Rockwell"/>
                <a:ea typeface="+mn-lt"/>
                <a:cs typeface="+mn-lt"/>
              </a:rPr>
              <a:t>matplotlib.pyplot</a:t>
            </a:r>
            <a:r>
              <a:rPr lang="en-US" dirty="0">
                <a:latin typeface="Rockwell"/>
                <a:ea typeface="+mn-lt"/>
                <a:cs typeface="+mn-lt"/>
              </a:rPr>
              <a:t> </a:t>
            </a:r>
            <a:r>
              <a:rPr lang="en-US" dirty="0">
                <a:solidFill>
                  <a:srgbClr val="AF00DB"/>
                </a:solidFill>
                <a:latin typeface="Rockwell"/>
                <a:ea typeface="+mn-lt"/>
                <a:cs typeface="+mn-lt"/>
              </a:rPr>
              <a:t>as</a:t>
            </a:r>
            <a:r>
              <a:rPr lang="en-US" dirty="0">
                <a:latin typeface="Rockwell"/>
                <a:ea typeface="+mn-lt"/>
                <a:cs typeface="+mn-lt"/>
              </a:rPr>
              <a:t> </a:t>
            </a:r>
            <a:r>
              <a:rPr lang="en-US" err="1">
                <a:latin typeface="Rockwell"/>
                <a:ea typeface="+mn-lt"/>
                <a:cs typeface="+mn-lt"/>
              </a:rPr>
              <a:t>plt</a:t>
            </a:r>
            <a:endParaRPr lang="en-US">
              <a:latin typeface="Rockwell"/>
            </a:endParaRPr>
          </a:p>
          <a:p>
            <a:r>
              <a:rPr lang="en-US" dirty="0">
                <a:solidFill>
                  <a:srgbClr val="AF00DB"/>
                </a:solidFill>
                <a:latin typeface="Rockwell"/>
                <a:ea typeface="+mn-lt"/>
                <a:cs typeface="+mn-lt"/>
              </a:rPr>
              <a:t>import</a:t>
            </a:r>
            <a:r>
              <a:rPr lang="en-US" dirty="0">
                <a:latin typeface="Rockwell"/>
                <a:ea typeface="+mn-lt"/>
                <a:cs typeface="+mn-lt"/>
              </a:rPr>
              <a:t> seaborn </a:t>
            </a:r>
            <a:r>
              <a:rPr lang="en-US" dirty="0">
                <a:solidFill>
                  <a:srgbClr val="AF00DB"/>
                </a:solidFill>
                <a:latin typeface="Rockwell"/>
                <a:ea typeface="+mn-lt"/>
                <a:cs typeface="+mn-lt"/>
              </a:rPr>
              <a:t>as</a:t>
            </a:r>
            <a:r>
              <a:rPr lang="en-US" dirty="0">
                <a:latin typeface="Rockwell"/>
                <a:ea typeface="+mn-lt"/>
                <a:cs typeface="+mn-lt"/>
              </a:rPr>
              <a:t> </a:t>
            </a:r>
            <a:r>
              <a:rPr lang="en-US" err="1">
                <a:latin typeface="Rockwell"/>
                <a:ea typeface="+mn-lt"/>
                <a:cs typeface="+mn-lt"/>
              </a:rPr>
              <a:t>sns</a:t>
            </a:r>
            <a:endParaRPr lang="en-US">
              <a:latin typeface="Rockwell"/>
            </a:endParaRPr>
          </a:p>
          <a:p>
            <a:r>
              <a:rPr lang="en-US" dirty="0">
                <a:solidFill>
                  <a:srgbClr val="AF00DB"/>
                </a:solidFill>
                <a:latin typeface="Rockwell"/>
                <a:ea typeface="+mn-lt"/>
                <a:cs typeface="+mn-lt"/>
              </a:rPr>
              <a:t>from</a:t>
            </a:r>
            <a:r>
              <a:rPr lang="en-US" dirty="0">
                <a:latin typeface="Rockwell"/>
                <a:ea typeface="+mn-lt"/>
                <a:cs typeface="+mn-lt"/>
              </a:rPr>
              <a:t> </a:t>
            </a:r>
            <a:r>
              <a:rPr lang="en-US" err="1">
                <a:latin typeface="Rockwell"/>
                <a:ea typeface="+mn-lt"/>
                <a:cs typeface="+mn-lt"/>
              </a:rPr>
              <a:t>sklearn.model_selection</a:t>
            </a:r>
            <a:r>
              <a:rPr lang="en-US" dirty="0">
                <a:latin typeface="Rockwell"/>
                <a:ea typeface="+mn-lt"/>
                <a:cs typeface="+mn-lt"/>
              </a:rPr>
              <a:t> </a:t>
            </a:r>
            <a:r>
              <a:rPr lang="en-US" dirty="0">
                <a:solidFill>
                  <a:srgbClr val="AF00DB"/>
                </a:solidFill>
                <a:latin typeface="Rockwell"/>
                <a:ea typeface="+mn-lt"/>
                <a:cs typeface="+mn-lt"/>
              </a:rPr>
              <a:t>import</a:t>
            </a:r>
            <a:r>
              <a:rPr lang="en-US" dirty="0">
                <a:latin typeface="Rockwell"/>
                <a:ea typeface="+mn-lt"/>
                <a:cs typeface="+mn-lt"/>
              </a:rPr>
              <a:t> </a:t>
            </a:r>
            <a:r>
              <a:rPr lang="en-US" err="1">
                <a:latin typeface="Rockwell"/>
                <a:ea typeface="+mn-lt"/>
                <a:cs typeface="+mn-lt"/>
              </a:rPr>
              <a:t>train_test_split</a:t>
            </a:r>
            <a:endParaRPr lang="en-US">
              <a:latin typeface="Rockwell"/>
            </a:endParaRPr>
          </a:p>
          <a:p>
            <a:r>
              <a:rPr lang="en-US" dirty="0">
                <a:solidFill>
                  <a:srgbClr val="AF00DB"/>
                </a:solidFill>
                <a:latin typeface="Rockwell"/>
                <a:ea typeface="+mn-lt"/>
                <a:cs typeface="+mn-lt"/>
              </a:rPr>
              <a:t>from</a:t>
            </a:r>
            <a:r>
              <a:rPr lang="en-US" dirty="0">
                <a:latin typeface="Rockwell"/>
                <a:ea typeface="+mn-lt"/>
                <a:cs typeface="+mn-lt"/>
              </a:rPr>
              <a:t> </a:t>
            </a:r>
            <a:r>
              <a:rPr lang="en-US" err="1">
                <a:latin typeface="Rockwell"/>
                <a:ea typeface="+mn-lt"/>
                <a:cs typeface="+mn-lt"/>
              </a:rPr>
              <a:t>sklearn.linear_model</a:t>
            </a:r>
            <a:r>
              <a:rPr lang="en-US" dirty="0">
                <a:latin typeface="Rockwell"/>
                <a:ea typeface="+mn-lt"/>
                <a:cs typeface="+mn-lt"/>
              </a:rPr>
              <a:t> </a:t>
            </a:r>
            <a:r>
              <a:rPr lang="en-US" dirty="0">
                <a:solidFill>
                  <a:srgbClr val="AF00DB"/>
                </a:solidFill>
                <a:latin typeface="Rockwell"/>
                <a:ea typeface="+mn-lt"/>
                <a:cs typeface="+mn-lt"/>
              </a:rPr>
              <a:t>import</a:t>
            </a:r>
            <a:r>
              <a:rPr lang="en-US" dirty="0">
                <a:latin typeface="Rockwell"/>
                <a:ea typeface="+mn-lt"/>
                <a:cs typeface="+mn-lt"/>
              </a:rPr>
              <a:t> </a:t>
            </a:r>
            <a:r>
              <a:rPr lang="en-US" err="1">
                <a:latin typeface="Rockwell"/>
                <a:ea typeface="+mn-lt"/>
                <a:cs typeface="+mn-lt"/>
              </a:rPr>
              <a:t>LinearRegression</a:t>
            </a:r>
            <a:endParaRPr lang="en-US">
              <a:latin typeface="Rockwell"/>
            </a:endParaRPr>
          </a:p>
          <a:p>
            <a:r>
              <a:rPr lang="en-US" dirty="0">
                <a:solidFill>
                  <a:srgbClr val="AF00DB"/>
                </a:solidFill>
                <a:latin typeface="Rockwell"/>
                <a:ea typeface="+mn-lt"/>
                <a:cs typeface="+mn-lt"/>
              </a:rPr>
              <a:t>from</a:t>
            </a:r>
            <a:r>
              <a:rPr lang="en-US" dirty="0">
                <a:latin typeface="Rockwell"/>
                <a:ea typeface="+mn-lt"/>
                <a:cs typeface="+mn-lt"/>
              </a:rPr>
              <a:t> </a:t>
            </a:r>
            <a:r>
              <a:rPr lang="en-US" err="1">
                <a:latin typeface="Rockwell"/>
                <a:ea typeface="+mn-lt"/>
                <a:cs typeface="+mn-lt"/>
              </a:rPr>
              <a:t>sklearn.linear_model</a:t>
            </a:r>
            <a:r>
              <a:rPr lang="en-US" dirty="0">
                <a:latin typeface="Rockwell"/>
                <a:ea typeface="+mn-lt"/>
                <a:cs typeface="+mn-lt"/>
              </a:rPr>
              <a:t> </a:t>
            </a:r>
            <a:r>
              <a:rPr lang="en-US" dirty="0">
                <a:solidFill>
                  <a:srgbClr val="AF00DB"/>
                </a:solidFill>
                <a:latin typeface="Rockwell"/>
                <a:ea typeface="+mn-lt"/>
                <a:cs typeface="+mn-lt"/>
              </a:rPr>
              <a:t>import</a:t>
            </a:r>
            <a:r>
              <a:rPr lang="en-US" dirty="0">
                <a:latin typeface="Rockwell"/>
                <a:ea typeface="+mn-lt"/>
                <a:cs typeface="+mn-lt"/>
              </a:rPr>
              <a:t> Lasso</a:t>
            </a:r>
            <a:endParaRPr lang="en-US">
              <a:latin typeface="Rockwell"/>
            </a:endParaRPr>
          </a:p>
          <a:p>
            <a:r>
              <a:rPr lang="en-US" dirty="0">
                <a:solidFill>
                  <a:srgbClr val="AF00DB"/>
                </a:solidFill>
                <a:latin typeface="Rockwell"/>
                <a:ea typeface="+mn-lt"/>
                <a:cs typeface="+mn-lt"/>
              </a:rPr>
              <a:t>from</a:t>
            </a:r>
            <a:r>
              <a:rPr lang="en-US" dirty="0">
                <a:latin typeface="Rockwell"/>
                <a:ea typeface="+mn-lt"/>
                <a:cs typeface="+mn-lt"/>
              </a:rPr>
              <a:t> </a:t>
            </a:r>
            <a:r>
              <a:rPr lang="en-US" dirty="0" err="1">
                <a:latin typeface="Rockwell"/>
                <a:ea typeface="+mn-lt"/>
                <a:cs typeface="+mn-lt"/>
              </a:rPr>
              <a:t>sklearn</a:t>
            </a:r>
            <a:r>
              <a:rPr lang="en-US" dirty="0">
                <a:latin typeface="Rockwell"/>
                <a:ea typeface="+mn-lt"/>
                <a:cs typeface="+mn-lt"/>
              </a:rPr>
              <a:t> </a:t>
            </a:r>
            <a:r>
              <a:rPr lang="en-US" dirty="0">
                <a:solidFill>
                  <a:srgbClr val="AF00DB"/>
                </a:solidFill>
                <a:latin typeface="Rockwell"/>
                <a:ea typeface="+mn-lt"/>
                <a:cs typeface="+mn-lt"/>
              </a:rPr>
              <a:t>import</a:t>
            </a:r>
            <a:r>
              <a:rPr lang="en-US" dirty="0">
                <a:latin typeface="Rockwell"/>
                <a:ea typeface="+mn-lt"/>
                <a:cs typeface="+mn-lt"/>
              </a:rPr>
              <a:t> metrics</a:t>
            </a:r>
            <a:endParaRPr lang="en-US">
              <a:latin typeface="Rockwell"/>
            </a:endParaRPr>
          </a:p>
          <a:p>
            <a:r>
              <a:rPr lang="en-US" b="1" dirty="0">
                <a:latin typeface="Rockwell"/>
                <a:cs typeface="Courier New"/>
              </a:rPr>
              <a:t> DATA  COLLECTION AND PROCESSING</a:t>
            </a:r>
            <a:endParaRPr lang="en-US" dirty="0">
              <a:latin typeface="Rockwell"/>
              <a:cs typeface="Courier New"/>
            </a:endParaRPr>
          </a:p>
          <a:p>
            <a:endParaRPr lang="en-US" b="1" dirty="0">
              <a:solidFill>
                <a:srgbClr val="000000"/>
              </a:solidFill>
              <a:latin typeface="Rockwell"/>
              <a:ea typeface="+mn-lt"/>
              <a:cs typeface="Courier New"/>
            </a:endParaRPr>
          </a:p>
          <a:p>
            <a:r>
              <a:rPr lang="en-US" sz="2000" dirty="0">
                <a:solidFill>
                  <a:srgbClr val="008000"/>
                </a:solidFill>
                <a:latin typeface="Rockwell"/>
                <a:ea typeface="+mn-lt"/>
                <a:cs typeface="+mn-lt"/>
              </a:rPr>
              <a:t># loading the data from csv file to pandas </a:t>
            </a:r>
            <a:r>
              <a:rPr lang="en-US" sz="2000" dirty="0" err="1">
                <a:solidFill>
                  <a:srgbClr val="008000"/>
                </a:solidFill>
                <a:latin typeface="Rockwell"/>
                <a:ea typeface="+mn-lt"/>
                <a:cs typeface="+mn-lt"/>
              </a:rPr>
              <a:t>dataframe</a:t>
            </a:r>
            <a:endParaRPr lang="en-US" sz="2000" dirty="0" err="1">
              <a:latin typeface="Rockwell"/>
            </a:endParaRPr>
          </a:p>
          <a:p>
            <a:r>
              <a:rPr lang="en-US" sz="2000" err="1">
                <a:latin typeface="Rockwell"/>
                <a:ea typeface="+mn-lt"/>
                <a:cs typeface="+mn-lt"/>
              </a:rPr>
              <a:t>car_dataset</a:t>
            </a:r>
            <a:r>
              <a:rPr lang="en-US" sz="2000" dirty="0">
                <a:latin typeface="Rockwell"/>
                <a:ea typeface="+mn-lt"/>
                <a:cs typeface="+mn-lt"/>
              </a:rPr>
              <a:t> = </a:t>
            </a:r>
            <a:r>
              <a:rPr lang="en-US" sz="2000" err="1">
                <a:latin typeface="Rockwell"/>
                <a:ea typeface="+mn-lt"/>
                <a:cs typeface="+mn-lt"/>
              </a:rPr>
              <a:t>pd.read_csv</a:t>
            </a:r>
            <a:r>
              <a:rPr lang="en-US" sz="2000" dirty="0">
                <a:latin typeface="Rockwell"/>
                <a:ea typeface="+mn-lt"/>
                <a:cs typeface="+mn-lt"/>
              </a:rPr>
              <a:t>(</a:t>
            </a:r>
            <a:r>
              <a:rPr lang="en-US" sz="2000" dirty="0">
                <a:solidFill>
                  <a:srgbClr val="A31515"/>
                </a:solidFill>
                <a:latin typeface="Rockwell"/>
                <a:ea typeface="+mn-lt"/>
                <a:cs typeface="+mn-lt"/>
              </a:rPr>
              <a:t>'/content/CAR DETAILS FROM CAR DEKHO.csv'</a:t>
            </a:r>
            <a:r>
              <a:rPr lang="en-US" sz="2000" dirty="0">
                <a:solidFill>
                  <a:srgbClr val="000000"/>
                </a:solidFill>
                <a:latin typeface="Rockwell"/>
                <a:ea typeface="+mn-lt"/>
                <a:cs typeface="+mn-lt"/>
              </a:rPr>
              <a:t>)</a:t>
            </a:r>
            <a:endParaRPr lang="en-US" sz="2000">
              <a:latin typeface="Rockwell"/>
            </a:endParaRPr>
          </a:p>
          <a:p>
            <a:br>
              <a:rPr lang="en-US" dirty="0"/>
            </a:br>
            <a:r>
              <a:rPr lang="en-US" sz="2000" dirty="0">
                <a:solidFill>
                  <a:srgbClr val="008000"/>
                </a:solidFill>
                <a:latin typeface="Rockwell"/>
                <a:ea typeface="+mn-lt"/>
                <a:cs typeface="+mn-lt"/>
              </a:rPr>
              <a:t>#</a:t>
            </a:r>
            <a:r>
              <a:rPr lang="en-US" sz="1100" dirty="0">
                <a:solidFill>
                  <a:srgbClr val="008000"/>
                </a:solidFill>
                <a:ea typeface="+mn-lt"/>
                <a:cs typeface="+mn-lt"/>
              </a:rPr>
              <a:t> </a:t>
            </a:r>
            <a:r>
              <a:rPr lang="en-US" sz="2000" dirty="0">
                <a:solidFill>
                  <a:srgbClr val="008000"/>
                </a:solidFill>
                <a:latin typeface="Rockwell"/>
                <a:ea typeface="+mn-lt"/>
                <a:cs typeface="+mn-lt"/>
              </a:rPr>
              <a:t>inspecting the first 5 rows of the </a:t>
            </a:r>
            <a:r>
              <a:rPr lang="en-US" sz="2000" dirty="0" err="1">
                <a:solidFill>
                  <a:srgbClr val="008000"/>
                </a:solidFill>
                <a:latin typeface="Rockwell"/>
                <a:ea typeface="+mn-lt"/>
                <a:cs typeface="+mn-lt"/>
              </a:rPr>
              <a:t>dataframe</a:t>
            </a:r>
            <a:endParaRPr lang="en-US" sz="2000">
              <a:latin typeface="Rockwell"/>
            </a:endParaRPr>
          </a:p>
          <a:p>
            <a:r>
              <a:rPr lang="en-US" sz="2000" dirty="0" err="1">
                <a:latin typeface="Rockwell"/>
                <a:ea typeface="+mn-lt"/>
                <a:cs typeface="+mn-lt"/>
              </a:rPr>
              <a:t>car_dataset.head</a:t>
            </a:r>
            <a:r>
              <a:rPr lang="en-US" sz="2000" dirty="0">
                <a:latin typeface="Rockwell"/>
                <a:ea typeface="+mn-lt"/>
                <a:cs typeface="+mn-lt"/>
              </a:rPr>
              <a:t>()</a:t>
            </a:r>
            <a:endParaRPr lang="en-US" sz="2000" dirty="0">
              <a:latin typeface="Rockwell"/>
            </a:endParaRPr>
          </a:p>
          <a:p>
            <a:endParaRPr lang="en-US" sz="2000" dirty="0">
              <a:latin typeface="Rockwell"/>
            </a:endParaRPr>
          </a:p>
          <a:p>
            <a:endParaRPr lang="en-US" sz="2000" dirty="0">
              <a:latin typeface="Rockwell"/>
            </a:endParaRPr>
          </a:p>
          <a:p>
            <a:r>
              <a:rPr lang="en-US" sz="2000" dirty="0">
                <a:solidFill>
                  <a:srgbClr val="008000"/>
                </a:solidFill>
                <a:latin typeface="Rockwell"/>
                <a:ea typeface="+mn-lt"/>
                <a:cs typeface="+mn-lt"/>
              </a:rPr>
              <a:t># checking the number of rows and columns</a:t>
            </a:r>
            <a:endParaRPr lang="en-US" sz="2000" dirty="0">
              <a:latin typeface="Rockwell"/>
            </a:endParaRPr>
          </a:p>
          <a:p>
            <a:r>
              <a:rPr lang="en-US" sz="2000" err="1">
                <a:latin typeface="Rockwell"/>
                <a:ea typeface="+mn-lt"/>
                <a:cs typeface="+mn-lt"/>
              </a:rPr>
              <a:t>car_dataset.shape</a:t>
            </a:r>
            <a:endParaRPr lang="en-US" sz="2000">
              <a:latin typeface="Rockwell"/>
            </a:endParaRPr>
          </a:p>
          <a:p>
            <a:endParaRPr lang="en-US" sz="2000" dirty="0">
              <a:latin typeface="Rockwell"/>
            </a:endParaRPr>
          </a:p>
          <a:p>
            <a:endParaRPr lang="en-US" sz="2000" dirty="0">
              <a:latin typeface="Rockwell"/>
            </a:endParaRPr>
          </a:p>
          <a:p>
            <a:endParaRPr lang="en-US" sz="2000" dirty="0">
              <a:latin typeface="Rockwell"/>
            </a:endParaRPr>
          </a:p>
          <a:p>
            <a:endParaRPr lang="en-US" dirty="0">
              <a:latin typeface="Rockwell"/>
            </a:endParaRPr>
          </a:p>
          <a:p>
            <a:endParaRPr lang="en-US" dirty="0">
              <a:latin typeface="Rockwell"/>
            </a:endParaRPr>
          </a:p>
        </p:txBody>
      </p:sp>
    </p:spTree>
    <p:extLst>
      <p:ext uri="{BB962C8B-B14F-4D97-AF65-F5344CB8AC3E}">
        <p14:creationId xmlns:p14="http://schemas.microsoft.com/office/powerpoint/2010/main" val="266057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C3E23D-E225-5936-CB49-2B5A93F308BC}"/>
              </a:ext>
            </a:extLst>
          </p:cNvPr>
          <p:cNvSpPr txBox="1"/>
          <p:nvPr/>
        </p:nvSpPr>
        <p:spPr>
          <a:xfrm>
            <a:off x="655607" y="267419"/>
            <a:ext cx="9773727" cy="69249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8000"/>
                </a:solidFill>
                <a:latin typeface="Calibri" panose="020F0502020204030204" pitchFamily="34" charset="0"/>
                <a:cs typeface="Courier New"/>
              </a:rPr>
              <a:t># getting some information about the dataset</a:t>
            </a:r>
          </a:p>
          <a:p>
            <a:r>
              <a:rPr lang="en-US" sz="2000" dirty="0">
                <a:latin typeface="Calibri" panose="020F0502020204030204" pitchFamily="34" charset="0"/>
                <a:cs typeface="Courier New"/>
              </a:rPr>
              <a:t>car_dataset.info()</a:t>
            </a:r>
          </a:p>
          <a:p>
            <a:endParaRPr lang="en-US" sz="2000" dirty="0">
              <a:latin typeface="Calibri" panose="020F0502020204030204" pitchFamily="34" charset="0"/>
              <a:cs typeface="Courier New"/>
            </a:endParaRPr>
          </a:p>
          <a:p>
            <a:r>
              <a:rPr lang="en-US" sz="2000" dirty="0">
                <a:solidFill>
                  <a:srgbClr val="008000"/>
                </a:solidFill>
                <a:latin typeface="Calibri" panose="020F0502020204030204" pitchFamily="34" charset="0"/>
                <a:ea typeface="+mn-lt"/>
                <a:cs typeface="+mn-lt"/>
              </a:rPr>
              <a:t># checking the number of missing values</a:t>
            </a:r>
            <a:endParaRPr lang="en-US" sz="2000" dirty="0">
              <a:latin typeface="Calibri" panose="020F0502020204030204" pitchFamily="34" charset="0"/>
            </a:endParaRPr>
          </a:p>
          <a:p>
            <a:r>
              <a:rPr lang="en-US" sz="2000" dirty="0" err="1">
                <a:latin typeface="Calibri" panose="020F0502020204030204" pitchFamily="34" charset="0"/>
                <a:ea typeface="+mn-lt"/>
                <a:cs typeface="+mn-lt"/>
              </a:rPr>
              <a:t>car_dataset.isnull</a:t>
            </a:r>
            <a:r>
              <a:rPr lang="en-US" sz="2000" dirty="0">
                <a:latin typeface="Calibri" panose="020F0502020204030204" pitchFamily="34" charset="0"/>
                <a:ea typeface="+mn-lt"/>
                <a:cs typeface="+mn-lt"/>
              </a:rPr>
              <a:t>().</a:t>
            </a:r>
            <a:r>
              <a:rPr lang="en-US" sz="2000" dirty="0">
                <a:solidFill>
                  <a:srgbClr val="795E26"/>
                </a:solidFill>
                <a:latin typeface="Calibri" panose="020F0502020204030204" pitchFamily="34" charset="0"/>
                <a:ea typeface="+mn-lt"/>
                <a:cs typeface="+mn-lt"/>
              </a:rPr>
              <a:t>sum</a:t>
            </a:r>
            <a:r>
              <a:rPr lang="en-US" sz="2000" dirty="0">
                <a:latin typeface="Calibri" panose="020F0502020204030204" pitchFamily="34" charset="0"/>
                <a:ea typeface="+mn-lt"/>
                <a:cs typeface="+mn-lt"/>
              </a:rPr>
              <a:t>()</a:t>
            </a:r>
            <a:endParaRPr lang="en-US" sz="2000" dirty="0">
              <a:latin typeface="Calibri" panose="020F0502020204030204" pitchFamily="34" charset="0"/>
            </a:endParaRPr>
          </a:p>
          <a:p>
            <a:endParaRPr lang="en-US" sz="2000" dirty="0">
              <a:latin typeface="Calibri" panose="020F0502020204030204" pitchFamily="34" charset="0"/>
              <a:cs typeface="Courier New"/>
            </a:endParaRPr>
          </a:p>
          <a:p>
            <a:r>
              <a:rPr lang="en-US" sz="2000" dirty="0">
                <a:solidFill>
                  <a:srgbClr val="008000"/>
                </a:solidFill>
                <a:latin typeface="Calibri" panose="020F0502020204030204" pitchFamily="34" charset="0"/>
                <a:ea typeface="+mn-lt"/>
                <a:cs typeface="+mn-lt"/>
              </a:rPr>
              <a:t># checking the distribution of categorical data</a:t>
            </a:r>
            <a:endParaRPr lang="en-US" sz="2000" dirty="0">
              <a:latin typeface="Calibri" panose="020F0502020204030204" pitchFamily="34" charset="0"/>
            </a:endParaRPr>
          </a:p>
          <a:p>
            <a:r>
              <a:rPr lang="en-US" sz="2000" dirty="0">
                <a:solidFill>
                  <a:srgbClr val="795E26"/>
                </a:solidFill>
                <a:latin typeface="Calibri" panose="020F0502020204030204" pitchFamily="34" charset="0"/>
                <a:ea typeface="+mn-lt"/>
                <a:cs typeface="+mn-lt"/>
              </a:rPr>
              <a:t>print</a:t>
            </a:r>
            <a:r>
              <a:rPr lang="en-US" sz="2000" dirty="0">
                <a:latin typeface="Calibri" panose="020F0502020204030204" pitchFamily="34" charset="0"/>
                <a:ea typeface="+mn-lt"/>
                <a:cs typeface="+mn-lt"/>
              </a:rPr>
              <a:t>(</a:t>
            </a:r>
            <a:r>
              <a:rPr lang="en-US" sz="2000" dirty="0" err="1">
                <a:latin typeface="Calibri" panose="020F0502020204030204" pitchFamily="34" charset="0"/>
                <a:ea typeface="+mn-lt"/>
                <a:cs typeface="+mn-lt"/>
              </a:rPr>
              <a:t>car_dataset.fuel.value_counts</a:t>
            </a:r>
            <a:r>
              <a:rPr lang="en-US" sz="2000" dirty="0">
                <a:latin typeface="Calibri" panose="020F0502020204030204" pitchFamily="34" charset="0"/>
                <a:ea typeface="+mn-lt"/>
                <a:cs typeface="+mn-lt"/>
              </a:rPr>
              <a:t>())</a:t>
            </a:r>
            <a:endParaRPr lang="en-US" sz="2000" dirty="0">
              <a:latin typeface="Calibri" panose="020F0502020204030204" pitchFamily="34" charset="0"/>
            </a:endParaRPr>
          </a:p>
          <a:p>
            <a:r>
              <a:rPr lang="en-US" sz="2000" dirty="0">
                <a:solidFill>
                  <a:srgbClr val="795E26"/>
                </a:solidFill>
                <a:latin typeface="Calibri" panose="020F0502020204030204" pitchFamily="34" charset="0"/>
                <a:ea typeface="+mn-lt"/>
                <a:cs typeface="+mn-lt"/>
              </a:rPr>
              <a:t>print</a:t>
            </a:r>
            <a:r>
              <a:rPr lang="en-US" sz="2000" dirty="0">
                <a:latin typeface="Calibri" panose="020F0502020204030204" pitchFamily="34" charset="0"/>
                <a:ea typeface="+mn-lt"/>
                <a:cs typeface="+mn-lt"/>
              </a:rPr>
              <a:t>(</a:t>
            </a:r>
            <a:r>
              <a:rPr lang="en-US" sz="2000" dirty="0" err="1">
                <a:latin typeface="Calibri" panose="020F0502020204030204" pitchFamily="34" charset="0"/>
                <a:ea typeface="+mn-lt"/>
                <a:cs typeface="+mn-lt"/>
              </a:rPr>
              <a:t>car_dataset.Seller_Type.value_counts</a:t>
            </a:r>
            <a:r>
              <a:rPr lang="en-US" sz="2000" dirty="0">
                <a:latin typeface="Calibri" panose="020F0502020204030204" pitchFamily="34" charset="0"/>
                <a:ea typeface="+mn-lt"/>
                <a:cs typeface="+mn-lt"/>
              </a:rPr>
              <a:t>())</a:t>
            </a:r>
            <a:endParaRPr lang="en-US" sz="2000" dirty="0">
              <a:latin typeface="Calibri" panose="020F0502020204030204" pitchFamily="34" charset="0"/>
            </a:endParaRPr>
          </a:p>
          <a:p>
            <a:r>
              <a:rPr lang="en-US" sz="2000" dirty="0">
                <a:solidFill>
                  <a:srgbClr val="795E26"/>
                </a:solidFill>
                <a:latin typeface="Calibri" panose="020F0502020204030204" pitchFamily="34" charset="0"/>
                <a:ea typeface="+mn-lt"/>
                <a:cs typeface="+mn-lt"/>
              </a:rPr>
              <a:t>print</a:t>
            </a:r>
            <a:r>
              <a:rPr lang="en-US" sz="2000" dirty="0">
                <a:latin typeface="Calibri" panose="020F0502020204030204" pitchFamily="34" charset="0"/>
                <a:ea typeface="+mn-lt"/>
                <a:cs typeface="+mn-lt"/>
              </a:rPr>
              <a:t>(</a:t>
            </a:r>
            <a:r>
              <a:rPr lang="en-US" sz="2000" dirty="0" err="1">
                <a:latin typeface="Calibri" panose="020F0502020204030204" pitchFamily="34" charset="0"/>
                <a:ea typeface="+mn-lt"/>
                <a:cs typeface="+mn-lt"/>
              </a:rPr>
              <a:t>car_dataset.Transmission.value_counts</a:t>
            </a:r>
            <a:r>
              <a:rPr lang="en-US" sz="2000" dirty="0">
                <a:latin typeface="Calibri" panose="020F0502020204030204" pitchFamily="34" charset="0"/>
                <a:ea typeface="+mn-lt"/>
                <a:cs typeface="+mn-lt"/>
              </a:rPr>
              <a:t>())</a:t>
            </a:r>
            <a:endParaRPr lang="en-US" sz="2000" dirty="0">
              <a:latin typeface="Calibri" panose="020F0502020204030204" pitchFamily="34" charset="0"/>
            </a:endParaRPr>
          </a:p>
          <a:p>
            <a:endParaRPr lang="en-US" sz="2000" dirty="0">
              <a:latin typeface="Calibri" panose="020F0502020204030204" pitchFamily="34" charset="0"/>
              <a:cs typeface="Courier New"/>
            </a:endParaRPr>
          </a:p>
          <a:p>
            <a:r>
              <a:rPr lang="en-US" sz="2400" b="1" dirty="0">
                <a:latin typeface="Calibri" panose="020F0502020204030204" pitchFamily="34" charset="0"/>
                <a:ea typeface="+mn-lt"/>
                <a:cs typeface="+mn-lt"/>
              </a:rPr>
              <a:t>Encoding the Categorical Data</a:t>
            </a:r>
            <a:endParaRPr lang="en-US" sz="2400" b="1" dirty="0">
              <a:latin typeface="Calibri" panose="020F0502020204030204" pitchFamily="34" charset="0"/>
            </a:endParaRPr>
          </a:p>
          <a:p>
            <a:r>
              <a:rPr lang="en-US" sz="2000" dirty="0">
                <a:solidFill>
                  <a:srgbClr val="008000"/>
                </a:solidFill>
                <a:latin typeface="Calibri" panose="020F0502020204030204" pitchFamily="34" charset="0"/>
                <a:ea typeface="+mn-lt"/>
                <a:cs typeface="+mn-lt"/>
              </a:rPr>
              <a:t># encoding "</a:t>
            </a:r>
            <a:r>
              <a:rPr lang="en-US" sz="2000" dirty="0" err="1">
                <a:solidFill>
                  <a:srgbClr val="008000"/>
                </a:solidFill>
                <a:latin typeface="Calibri" panose="020F0502020204030204" pitchFamily="34" charset="0"/>
                <a:ea typeface="+mn-lt"/>
                <a:cs typeface="+mn-lt"/>
              </a:rPr>
              <a:t>Fuel_Type</a:t>
            </a:r>
            <a:r>
              <a:rPr lang="en-US" sz="2000" dirty="0">
                <a:solidFill>
                  <a:srgbClr val="008000"/>
                </a:solidFill>
                <a:latin typeface="Calibri" panose="020F0502020204030204" pitchFamily="34" charset="0"/>
                <a:ea typeface="+mn-lt"/>
                <a:cs typeface="+mn-lt"/>
              </a:rPr>
              <a:t>" Column</a:t>
            </a:r>
            <a:endParaRPr lang="en-US" sz="2000" dirty="0">
              <a:latin typeface="Calibri" panose="020F0502020204030204" pitchFamily="34" charset="0"/>
            </a:endParaRPr>
          </a:p>
          <a:p>
            <a:r>
              <a:rPr lang="en-US" sz="2000" dirty="0" err="1">
                <a:latin typeface="Calibri" panose="020F0502020204030204" pitchFamily="34" charset="0"/>
                <a:ea typeface="+mn-lt"/>
                <a:cs typeface="+mn-lt"/>
              </a:rPr>
              <a:t>car_dataset.replace</a:t>
            </a:r>
            <a:r>
              <a:rPr lang="en-US" sz="2000" dirty="0">
                <a:latin typeface="Calibri" panose="020F0502020204030204" pitchFamily="34" charset="0"/>
                <a:ea typeface="+mn-lt"/>
                <a:cs typeface="+mn-lt"/>
              </a:rPr>
              <a:t>({</a:t>
            </a:r>
            <a:r>
              <a:rPr lang="en-US" sz="2000" dirty="0">
                <a:solidFill>
                  <a:srgbClr val="A31515"/>
                </a:solidFill>
                <a:latin typeface="Calibri" panose="020F0502020204030204" pitchFamily="34" charset="0"/>
                <a:ea typeface="+mn-lt"/>
                <a:cs typeface="+mn-lt"/>
              </a:rPr>
              <a:t>'</a:t>
            </a:r>
            <a:r>
              <a:rPr lang="en-US" sz="2000" dirty="0" err="1">
                <a:solidFill>
                  <a:srgbClr val="A31515"/>
                </a:solidFill>
                <a:latin typeface="Calibri" panose="020F0502020204030204" pitchFamily="34" charset="0"/>
                <a:ea typeface="+mn-lt"/>
                <a:cs typeface="+mn-lt"/>
              </a:rPr>
              <a:t>Fuel_Type</a:t>
            </a:r>
            <a:r>
              <a:rPr lang="en-US" sz="2000" dirty="0">
                <a:solidFill>
                  <a:srgbClr val="A31515"/>
                </a:solidFill>
                <a:latin typeface="Calibri" panose="020F0502020204030204" pitchFamily="34" charset="0"/>
                <a:ea typeface="+mn-lt"/>
                <a:cs typeface="+mn-lt"/>
              </a:rPr>
              <a:t>'</a:t>
            </a:r>
            <a:r>
              <a:rPr lang="en-US" sz="2000" dirty="0">
                <a:latin typeface="Calibri" panose="020F0502020204030204" pitchFamily="34" charset="0"/>
                <a:ea typeface="+mn-lt"/>
                <a:cs typeface="+mn-lt"/>
              </a:rPr>
              <a:t>:{</a:t>
            </a:r>
            <a:r>
              <a:rPr lang="en-US" sz="2000" dirty="0">
                <a:solidFill>
                  <a:srgbClr val="A31515"/>
                </a:solidFill>
                <a:latin typeface="Calibri" panose="020F0502020204030204" pitchFamily="34" charset="0"/>
                <a:ea typeface="+mn-lt"/>
                <a:cs typeface="+mn-lt"/>
              </a:rPr>
              <a:t>'Petrol'</a:t>
            </a:r>
            <a:r>
              <a:rPr lang="en-US" sz="2000" dirty="0">
                <a:latin typeface="Calibri" panose="020F0502020204030204" pitchFamily="34" charset="0"/>
                <a:ea typeface="+mn-lt"/>
                <a:cs typeface="+mn-lt"/>
              </a:rPr>
              <a:t>:</a:t>
            </a:r>
            <a:r>
              <a:rPr lang="en-US" sz="2000" dirty="0">
                <a:solidFill>
                  <a:srgbClr val="116644"/>
                </a:solidFill>
                <a:latin typeface="Calibri" panose="020F0502020204030204" pitchFamily="34" charset="0"/>
                <a:ea typeface="+mn-lt"/>
                <a:cs typeface="+mn-lt"/>
              </a:rPr>
              <a:t>0</a:t>
            </a:r>
            <a:r>
              <a:rPr lang="en-US" sz="2000" dirty="0">
                <a:latin typeface="Calibri" panose="020F0502020204030204" pitchFamily="34" charset="0"/>
                <a:ea typeface="+mn-lt"/>
                <a:cs typeface="+mn-lt"/>
              </a:rPr>
              <a:t>,</a:t>
            </a:r>
            <a:r>
              <a:rPr lang="en-US" sz="2000" dirty="0">
                <a:solidFill>
                  <a:srgbClr val="A31515"/>
                </a:solidFill>
                <a:latin typeface="Calibri" panose="020F0502020204030204" pitchFamily="34" charset="0"/>
                <a:ea typeface="+mn-lt"/>
                <a:cs typeface="+mn-lt"/>
              </a:rPr>
              <a:t>'Diesel'</a:t>
            </a:r>
            <a:r>
              <a:rPr lang="en-US" sz="2000" dirty="0">
                <a:latin typeface="Calibri" panose="020F0502020204030204" pitchFamily="34" charset="0"/>
                <a:ea typeface="+mn-lt"/>
                <a:cs typeface="+mn-lt"/>
              </a:rPr>
              <a:t>:</a:t>
            </a:r>
            <a:r>
              <a:rPr lang="en-US" sz="2000" dirty="0">
                <a:solidFill>
                  <a:srgbClr val="116644"/>
                </a:solidFill>
                <a:latin typeface="Calibri" panose="020F0502020204030204" pitchFamily="34" charset="0"/>
                <a:ea typeface="+mn-lt"/>
                <a:cs typeface="+mn-lt"/>
              </a:rPr>
              <a:t>1</a:t>
            </a:r>
            <a:r>
              <a:rPr lang="en-US" sz="2000" dirty="0">
                <a:latin typeface="Calibri" panose="020F0502020204030204" pitchFamily="34" charset="0"/>
                <a:ea typeface="+mn-lt"/>
                <a:cs typeface="+mn-lt"/>
              </a:rPr>
              <a:t>,</a:t>
            </a:r>
            <a:r>
              <a:rPr lang="en-US" sz="2000" dirty="0">
                <a:solidFill>
                  <a:srgbClr val="A31515"/>
                </a:solidFill>
                <a:latin typeface="Calibri" panose="020F0502020204030204" pitchFamily="34" charset="0"/>
                <a:ea typeface="+mn-lt"/>
                <a:cs typeface="+mn-lt"/>
              </a:rPr>
              <a:t>'CNG'</a:t>
            </a:r>
            <a:r>
              <a:rPr lang="en-US" sz="2000" dirty="0">
                <a:latin typeface="Calibri" panose="020F0502020204030204" pitchFamily="34" charset="0"/>
                <a:ea typeface="+mn-lt"/>
                <a:cs typeface="+mn-lt"/>
              </a:rPr>
              <a:t>:</a:t>
            </a:r>
            <a:r>
              <a:rPr lang="en-US" sz="2000" dirty="0">
                <a:solidFill>
                  <a:srgbClr val="116644"/>
                </a:solidFill>
                <a:latin typeface="Calibri" panose="020F0502020204030204" pitchFamily="34" charset="0"/>
                <a:ea typeface="+mn-lt"/>
                <a:cs typeface="+mn-lt"/>
              </a:rPr>
              <a:t>2</a:t>
            </a:r>
            <a:r>
              <a:rPr lang="en-US" sz="2000" dirty="0">
                <a:latin typeface="Calibri" panose="020F0502020204030204" pitchFamily="34" charset="0"/>
                <a:ea typeface="+mn-lt"/>
                <a:cs typeface="+mn-lt"/>
              </a:rPr>
              <a:t>}},</a:t>
            </a:r>
            <a:r>
              <a:rPr lang="en-US" sz="2000" dirty="0" err="1">
                <a:latin typeface="Calibri" panose="020F0502020204030204" pitchFamily="34" charset="0"/>
                <a:ea typeface="+mn-lt"/>
                <a:cs typeface="+mn-lt"/>
              </a:rPr>
              <a:t>inplace</a:t>
            </a:r>
            <a:r>
              <a:rPr lang="en-US" sz="2000" dirty="0">
                <a:latin typeface="Calibri" panose="020F0502020204030204" pitchFamily="34" charset="0"/>
                <a:ea typeface="+mn-lt"/>
                <a:cs typeface="+mn-lt"/>
              </a:rPr>
              <a:t>=</a:t>
            </a:r>
            <a:r>
              <a:rPr lang="en-US" sz="2000" dirty="0">
                <a:solidFill>
                  <a:srgbClr val="0000FF"/>
                </a:solidFill>
                <a:latin typeface="Calibri" panose="020F0502020204030204" pitchFamily="34" charset="0"/>
                <a:ea typeface="+mn-lt"/>
                <a:cs typeface="+mn-lt"/>
              </a:rPr>
              <a:t>True</a:t>
            </a:r>
            <a:r>
              <a:rPr lang="en-US" sz="2000" dirty="0">
                <a:latin typeface="Calibri" panose="020F0502020204030204" pitchFamily="34" charset="0"/>
                <a:ea typeface="+mn-lt"/>
                <a:cs typeface="+mn-lt"/>
              </a:rPr>
              <a:t>)</a:t>
            </a:r>
            <a:endParaRPr lang="en-US" sz="2000" dirty="0">
              <a:latin typeface="Calibri" panose="020F0502020204030204" pitchFamily="34" charset="0"/>
            </a:endParaRPr>
          </a:p>
          <a:p>
            <a:endParaRPr lang="en-US" sz="2000" dirty="0">
              <a:latin typeface="Calibri" panose="020F0502020204030204" pitchFamily="34" charset="0"/>
            </a:endParaRPr>
          </a:p>
          <a:p>
            <a:r>
              <a:rPr lang="en-US" sz="2000" dirty="0">
                <a:solidFill>
                  <a:srgbClr val="008000"/>
                </a:solidFill>
                <a:latin typeface="Calibri" panose="020F0502020204030204" pitchFamily="34" charset="0"/>
                <a:ea typeface="+mn-lt"/>
                <a:cs typeface="+mn-lt"/>
              </a:rPr>
              <a:t># encoding "</a:t>
            </a:r>
            <a:r>
              <a:rPr lang="en-US" sz="2000" dirty="0" err="1">
                <a:solidFill>
                  <a:srgbClr val="008000"/>
                </a:solidFill>
                <a:latin typeface="Calibri" panose="020F0502020204030204" pitchFamily="34" charset="0"/>
                <a:ea typeface="+mn-lt"/>
                <a:cs typeface="+mn-lt"/>
              </a:rPr>
              <a:t>Seller_Type</a:t>
            </a:r>
            <a:r>
              <a:rPr lang="en-US" sz="2000" dirty="0">
                <a:solidFill>
                  <a:srgbClr val="008000"/>
                </a:solidFill>
                <a:latin typeface="Calibri" panose="020F0502020204030204" pitchFamily="34" charset="0"/>
                <a:ea typeface="+mn-lt"/>
                <a:cs typeface="+mn-lt"/>
              </a:rPr>
              <a:t>" Column</a:t>
            </a:r>
            <a:endParaRPr lang="en-US" sz="2000" dirty="0">
              <a:latin typeface="Calibri" panose="020F0502020204030204" pitchFamily="34" charset="0"/>
            </a:endParaRPr>
          </a:p>
          <a:p>
            <a:r>
              <a:rPr lang="en-US" sz="2000" dirty="0" err="1">
                <a:latin typeface="Calibri" panose="020F0502020204030204" pitchFamily="34" charset="0"/>
                <a:ea typeface="+mn-lt"/>
                <a:cs typeface="+mn-lt"/>
              </a:rPr>
              <a:t>car_dataset.replace</a:t>
            </a:r>
            <a:r>
              <a:rPr lang="en-US" sz="2000" dirty="0">
                <a:latin typeface="Calibri" panose="020F0502020204030204" pitchFamily="34" charset="0"/>
                <a:ea typeface="+mn-lt"/>
                <a:cs typeface="+mn-lt"/>
              </a:rPr>
              <a:t>({</a:t>
            </a:r>
            <a:r>
              <a:rPr lang="en-US" sz="2000" dirty="0">
                <a:solidFill>
                  <a:srgbClr val="A31515"/>
                </a:solidFill>
                <a:latin typeface="Calibri" panose="020F0502020204030204" pitchFamily="34" charset="0"/>
                <a:ea typeface="+mn-lt"/>
                <a:cs typeface="+mn-lt"/>
              </a:rPr>
              <a:t>'</a:t>
            </a:r>
            <a:r>
              <a:rPr lang="en-US" sz="2000" dirty="0" err="1">
                <a:solidFill>
                  <a:srgbClr val="A31515"/>
                </a:solidFill>
                <a:latin typeface="Calibri" panose="020F0502020204030204" pitchFamily="34" charset="0"/>
                <a:ea typeface="+mn-lt"/>
                <a:cs typeface="+mn-lt"/>
              </a:rPr>
              <a:t>Seller_Type</a:t>
            </a:r>
            <a:r>
              <a:rPr lang="en-US" sz="2000" dirty="0">
                <a:solidFill>
                  <a:srgbClr val="A31515"/>
                </a:solidFill>
                <a:latin typeface="Calibri" panose="020F0502020204030204" pitchFamily="34" charset="0"/>
                <a:ea typeface="+mn-lt"/>
                <a:cs typeface="+mn-lt"/>
              </a:rPr>
              <a:t>'</a:t>
            </a:r>
            <a:r>
              <a:rPr lang="en-US" sz="2000" dirty="0">
                <a:latin typeface="Calibri" panose="020F0502020204030204" pitchFamily="34" charset="0"/>
                <a:ea typeface="+mn-lt"/>
                <a:cs typeface="+mn-lt"/>
              </a:rPr>
              <a:t>:{</a:t>
            </a:r>
            <a:r>
              <a:rPr lang="en-US" sz="2000" dirty="0">
                <a:solidFill>
                  <a:srgbClr val="A31515"/>
                </a:solidFill>
                <a:latin typeface="Calibri" panose="020F0502020204030204" pitchFamily="34" charset="0"/>
                <a:ea typeface="+mn-lt"/>
                <a:cs typeface="+mn-lt"/>
              </a:rPr>
              <a:t>'Dealer'</a:t>
            </a:r>
            <a:r>
              <a:rPr lang="en-US" sz="2000" dirty="0">
                <a:latin typeface="Calibri" panose="020F0502020204030204" pitchFamily="34" charset="0"/>
                <a:ea typeface="+mn-lt"/>
                <a:cs typeface="+mn-lt"/>
              </a:rPr>
              <a:t>:</a:t>
            </a:r>
            <a:r>
              <a:rPr lang="en-US" sz="2000" dirty="0">
                <a:solidFill>
                  <a:srgbClr val="116644"/>
                </a:solidFill>
                <a:latin typeface="Calibri" panose="020F0502020204030204" pitchFamily="34" charset="0"/>
                <a:ea typeface="+mn-lt"/>
                <a:cs typeface="+mn-lt"/>
              </a:rPr>
              <a:t>0</a:t>
            </a:r>
            <a:r>
              <a:rPr lang="en-US" sz="2000" dirty="0">
                <a:latin typeface="Calibri" panose="020F0502020204030204" pitchFamily="34" charset="0"/>
                <a:ea typeface="+mn-lt"/>
                <a:cs typeface="+mn-lt"/>
              </a:rPr>
              <a:t>,</a:t>
            </a:r>
            <a:r>
              <a:rPr lang="en-US" sz="2000" dirty="0">
                <a:solidFill>
                  <a:srgbClr val="A31515"/>
                </a:solidFill>
                <a:latin typeface="Calibri" panose="020F0502020204030204" pitchFamily="34" charset="0"/>
                <a:ea typeface="+mn-lt"/>
                <a:cs typeface="+mn-lt"/>
              </a:rPr>
              <a:t>'Individual'</a:t>
            </a:r>
            <a:r>
              <a:rPr lang="en-US" sz="2000" dirty="0">
                <a:latin typeface="Calibri" panose="020F0502020204030204" pitchFamily="34" charset="0"/>
                <a:ea typeface="+mn-lt"/>
                <a:cs typeface="+mn-lt"/>
              </a:rPr>
              <a:t>:</a:t>
            </a:r>
            <a:r>
              <a:rPr lang="en-US" sz="2000" dirty="0">
                <a:solidFill>
                  <a:srgbClr val="116644"/>
                </a:solidFill>
                <a:latin typeface="Calibri" panose="020F0502020204030204" pitchFamily="34" charset="0"/>
                <a:ea typeface="+mn-lt"/>
                <a:cs typeface="+mn-lt"/>
              </a:rPr>
              <a:t>1</a:t>
            </a:r>
            <a:r>
              <a:rPr lang="en-US" sz="2000" dirty="0">
                <a:latin typeface="Calibri" panose="020F0502020204030204" pitchFamily="34" charset="0"/>
                <a:ea typeface="+mn-lt"/>
                <a:cs typeface="+mn-lt"/>
              </a:rPr>
              <a:t>}},</a:t>
            </a:r>
            <a:r>
              <a:rPr lang="en-US" sz="2000" dirty="0" err="1">
                <a:latin typeface="Calibri" panose="020F0502020204030204" pitchFamily="34" charset="0"/>
                <a:ea typeface="+mn-lt"/>
                <a:cs typeface="+mn-lt"/>
              </a:rPr>
              <a:t>inplace</a:t>
            </a:r>
            <a:r>
              <a:rPr lang="en-US" sz="2000" dirty="0">
                <a:latin typeface="Calibri" panose="020F0502020204030204" pitchFamily="34" charset="0"/>
                <a:ea typeface="+mn-lt"/>
                <a:cs typeface="+mn-lt"/>
              </a:rPr>
              <a:t>=</a:t>
            </a:r>
            <a:r>
              <a:rPr lang="en-US" sz="2000" dirty="0">
                <a:solidFill>
                  <a:srgbClr val="0000FF"/>
                </a:solidFill>
                <a:latin typeface="Calibri" panose="020F0502020204030204" pitchFamily="34" charset="0"/>
                <a:ea typeface="+mn-lt"/>
                <a:cs typeface="+mn-lt"/>
              </a:rPr>
              <a:t>True</a:t>
            </a:r>
            <a:r>
              <a:rPr lang="en-US" sz="2000" dirty="0">
                <a:latin typeface="Calibri" panose="020F0502020204030204" pitchFamily="34" charset="0"/>
                <a:ea typeface="+mn-lt"/>
                <a:cs typeface="+mn-lt"/>
              </a:rPr>
              <a:t>)</a:t>
            </a:r>
            <a:endParaRPr lang="en-US" sz="2000" dirty="0">
              <a:latin typeface="Calibri" panose="020F0502020204030204" pitchFamily="34" charset="0"/>
            </a:endParaRPr>
          </a:p>
          <a:p>
            <a:endParaRPr lang="en-US" sz="2000" dirty="0">
              <a:latin typeface="Calibri" panose="020F0502020204030204" pitchFamily="34" charset="0"/>
            </a:endParaRPr>
          </a:p>
          <a:p>
            <a:r>
              <a:rPr lang="en-US" sz="2000" dirty="0">
                <a:solidFill>
                  <a:srgbClr val="008000"/>
                </a:solidFill>
                <a:latin typeface="Calibri" panose="020F0502020204030204" pitchFamily="34" charset="0"/>
                <a:ea typeface="+mn-lt"/>
                <a:cs typeface="+mn-lt"/>
              </a:rPr>
              <a:t># encoding "Transmission" Column</a:t>
            </a:r>
            <a:endParaRPr lang="en-US" sz="2000" dirty="0">
              <a:latin typeface="Calibri" panose="020F0502020204030204" pitchFamily="34" charset="0"/>
            </a:endParaRPr>
          </a:p>
          <a:p>
            <a:r>
              <a:rPr lang="en-US" sz="2000" dirty="0" err="1">
                <a:latin typeface="Calibri" panose="020F0502020204030204" pitchFamily="34" charset="0"/>
                <a:ea typeface="+mn-lt"/>
                <a:cs typeface="+mn-lt"/>
              </a:rPr>
              <a:t>car_dataset.replace</a:t>
            </a:r>
            <a:r>
              <a:rPr lang="en-US" sz="2000" dirty="0">
                <a:latin typeface="Calibri" panose="020F0502020204030204" pitchFamily="34" charset="0"/>
                <a:ea typeface="+mn-lt"/>
                <a:cs typeface="+mn-lt"/>
              </a:rPr>
              <a:t>({</a:t>
            </a:r>
            <a:r>
              <a:rPr lang="en-US" sz="2000" dirty="0">
                <a:solidFill>
                  <a:srgbClr val="A31515"/>
                </a:solidFill>
                <a:latin typeface="Calibri" panose="020F0502020204030204" pitchFamily="34" charset="0"/>
                <a:ea typeface="+mn-lt"/>
                <a:cs typeface="+mn-lt"/>
              </a:rPr>
              <a:t>'Transmission'</a:t>
            </a:r>
            <a:r>
              <a:rPr lang="en-US" sz="2000" dirty="0">
                <a:latin typeface="Calibri" panose="020F0502020204030204" pitchFamily="34" charset="0"/>
                <a:ea typeface="+mn-lt"/>
                <a:cs typeface="+mn-lt"/>
              </a:rPr>
              <a:t>:{</a:t>
            </a:r>
            <a:r>
              <a:rPr lang="en-US" sz="2000" dirty="0">
                <a:solidFill>
                  <a:srgbClr val="A31515"/>
                </a:solidFill>
                <a:latin typeface="Calibri" panose="020F0502020204030204" pitchFamily="34" charset="0"/>
                <a:ea typeface="+mn-lt"/>
                <a:cs typeface="+mn-lt"/>
              </a:rPr>
              <a:t>'Manual'</a:t>
            </a:r>
            <a:r>
              <a:rPr lang="en-US" sz="2000" dirty="0">
                <a:latin typeface="Calibri" panose="020F0502020204030204" pitchFamily="34" charset="0"/>
                <a:ea typeface="+mn-lt"/>
                <a:cs typeface="+mn-lt"/>
              </a:rPr>
              <a:t>:</a:t>
            </a:r>
            <a:r>
              <a:rPr lang="en-US" sz="2000" dirty="0">
                <a:solidFill>
                  <a:srgbClr val="116644"/>
                </a:solidFill>
                <a:latin typeface="Calibri" panose="020F0502020204030204" pitchFamily="34" charset="0"/>
                <a:ea typeface="+mn-lt"/>
                <a:cs typeface="+mn-lt"/>
              </a:rPr>
              <a:t>0</a:t>
            </a:r>
            <a:r>
              <a:rPr lang="en-US" sz="2000" dirty="0">
                <a:latin typeface="Calibri" panose="020F0502020204030204" pitchFamily="34" charset="0"/>
                <a:ea typeface="+mn-lt"/>
                <a:cs typeface="+mn-lt"/>
              </a:rPr>
              <a:t>,</a:t>
            </a:r>
            <a:r>
              <a:rPr lang="en-US" sz="2000" dirty="0">
                <a:solidFill>
                  <a:srgbClr val="A31515"/>
                </a:solidFill>
                <a:latin typeface="Calibri" panose="020F0502020204030204" pitchFamily="34" charset="0"/>
                <a:ea typeface="+mn-lt"/>
                <a:cs typeface="+mn-lt"/>
              </a:rPr>
              <a:t>'Automatic'</a:t>
            </a:r>
            <a:r>
              <a:rPr lang="en-US" sz="2000" dirty="0">
                <a:latin typeface="Calibri" panose="020F0502020204030204" pitchFamily="34" charset="0"/>
                <a:ea typeface="+mn-lt"/>
                <a:cs typeface="+mn-lt"/>
              </a:rPr>
              <a:t>:</a:t>
            </a:r>
            <a:r>
              <a:rPr lang="en-US" sz="2000" dirty="0">
                <a:solidFill>
                  <a:srgbClr val="116644"/>
                </a:solidFill>
                <a:latin typeface="Calibri" panose="020F0502020204030204" pitchFamily="34" charset="0"/>
                <a:ea typeface="+mn-lt"/>
                <a:cs typeface="+mn-lt"/>
              </a:rPr>
              <a:t>1</a:t>
            </a:r>
            <a:r>
              <a:rPr lang="en-US" sz="2000" dirty="0">
                <a:latin typeface="Calibri" panose="020F0502020204030204" pitchFamily="34" charset="0"/>
                <a:ea typeface="+mn-lt"/>
                <a:cs typeface="+mn-lt"/>
              </a:rPr>
              <a:t>}},</a:t>
            </a:r>
            <a:r>
              <a:rPr lang="en-US" sz="2000" dirty="0" err="1">
                <a:latin typeface="Calibri" panose="020F0502020204030204" pitchFamily="34" charset="0"/>
                <a:ea typeface="+mn-lt"/>
                <a:cs typeface="+mn-lt"/>
              </a:rPr>
              <a:t>in</a:t>
            </a:r>
            <a:r>
              <a:rPr lang="en-US" sz="2000" dirty="0" err="1">
                <a:latin typeface="Rockwell"/>
                <a:ea typeface="+mn-lt"/>
                <a:cs typeface="+mn-lt"/>
              </a:rPr>
              <a:t>place</a:t>
            </a:r>
            <a:r>
              <a:rPr lang="en-US" sz="2000" dirty="0">
                <a:latin typeface="Rockwell"/>
                <a:ea typeface="+mn-lt"/>
                <a:cs typeface="+mn-lt"/>
              </a:rPr>
              <a:t>=</a:t>
            </a:r>
            <a:r>
              <a:rPr lang="en-US" sz="2000" dirty="0">
                <a:solidFill>
                  <a:srgbClr val="0000FF"/>
                </a:solidFill>
                <a:latin typeface="Rockwell"/>
                <a:ea typeface="+mn-lt"/>
                <a:cs typeface="+mn-lt"/>
              </a:rPr>
              <a:t>True</a:t>
            </a:r>
            <a:r>
              <a:rPr lang="en-US" sz="2000" dirty="0">
                <a:latin typeface="Rockwell"/>
                <a:ea typeface="+mn-lt"/>
                <a:cs typeface="+mn-lt"/>
              </a:rPr>
              <a:t>)</a:t>
            </a:r>
            <a:endParaRPr lang="en-US" sz="2000" dirty="0">
              <a:latin typeface="Rockwell"/>
            </a:endParaRPr>
          </a:p>
          <a:p>
            <a:endParaRPr lang="en-US" sz="2000" dirty="0">
              <a:latin typeface="Rockwell"/>
            </a:endParaRPr>
          </a:p>
          <a:p>
            <a:endParaRPr lang="en-US" sz="2000" dirty="0">
              <a:solidFill>
                <a:srgbClr val="008000"/>
              </a:solidFill>
              <a:latin typeface="Rockwell"/>
            </a:endParaRPr>
          </a:p>
        </p:txBody>
      </p:sp>
    </p:spTree>
    <p:extLst>
      <p:ext uri="{BB962C8B-B14F-4D97-AF65-F5344CB8AC3E}">
        <p14:creationId xmlns:p14="http://schemas.microsoft.com/office/powerpoint/2010/main" val="26245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9308F5-5A76-1067-6065-A657A5D76931}"/>
              </a:ext>
            </a:extLst>
          </p:cNvPr>
          <p:cNvSpPr txBox="1"/>
          <p:nvPr/>
        </p:nvSpPr>
        <p:spPr>
          <a:xfrm>
            <a:off x="241025" y="-5536"/>
            <a:ext cx="916987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Rockwell"/>
                <a:cs typeface="Courier New"/>
              </a:rPr>
              <a:t>X = </a:t>
            </a:r>
            <a:r>
              <a:rPr lang="en-US" sz="2000" err="1">
                <a:latin typeface="Rockwell"/>
                <a:cs typeface="Courier New"/>
              </a:rPr>
              <a:t>car_dataset.drop</a:t>
            </a:r>
            <a:r>
              <a:rPr lang="en-US" sz="2000" dirty="0">
                <a:latin typeface="Rockwell"/>
                <a:cs typeface="Courier New"/>
              </a:rPr>
              <a:t>([</a:t>
            </a:r>
            <a:r>
              <a:rPr lang="en-US" sz="2000" dirty="0">
                <a:solidFill>
                  <a:srgbClr val="A31515"/>
                </a:solidFill>
                <a:latin typeface="Rockwell"/>
                <a:cs typeface="Courier New"/>
              </a:rPr>
              <a:t>'name'</a:t>
            </a:r>
            <a:r>
              <a:rPr lang="en-US" sz="2000" dirty="0">
                <a:latin typeface="Rockwell"/>
                <a:cs typeface="Courier New"/>
              </a:rPr>
              <a:t>,</a:t>
            </a:r>
            <a:r>
              <a:rPr lang="en-US" sz="2000" dirty="0">
                <a:solidFill>
                  <a:srgbClr val="A31515"/>
                </a:solidFill>
                <a:latin typeface="Rockwell"/>
                <a:cs typeface="Courier New"/>
              </a:rPr>
              <a:t>'</a:t>
            </a:r>
            <a:r>
              <a:rPr lang="en-US" sz="2000" err="1">
                <a:solidFill>
                  <a:srgbClr val="A31515"/>
                </a:solidFill>
                <a:latin typeface="Rockwell"/>
                <a:cs typeface="Courier New"/>
              </a:rPr>
              <a:t>selling_price</a:t>
            </a:r>
            <a:r>
              <a:rPr lang="en-US" sz="2000" dirty="0">
                <a:solidFill>
                  <a:srgbClr val="A31515"/>
                </a:solidFill>
                <a:latin typeface="Rockwell"/>
                <a:cs typeface="Courier New"/>
              </a:rPr>
              <a:t>'</a:t>
            </a:r>
            <a:r>
              <a:rPr lang="en-US" sz="2000" dirty="0">
                <a:latin typeface="Rockwell"/>
                <a:cs typeface="Courier New"/>
              </a:rPr>
              <a:t>],axis=</a:t>
            </a:r>
            <a:r>
              <a:rPr lang="en-US" sz="2000" dirty="0">
                <a:solidFill>
                  <a:srgbClr val="116644"/>
                </a:solidFill>
                <a:latin typeface="Rockwell"/>
                <a:cs typeface="Courier New"/>
              </a:rPr>
              <a:t>1</a:t>
            </a:r>
            <a:r>
              <a:rPr lang="en-US" sz="2000" dirty="0">
                <a:latin typeface="Rockwell"/>
                <a:cs typeface="Courier New"/>
              </a:rPr>
              <a:t>)</a:t>
            </a:r>
          </a:p>
          <a:p>
            <a:r>
              <a:rPr lang="en-US" sz="2000" dirty="0">
                <a:latin typeface="Rockwell"/>
                <a:cs typeface="Courier New"/>
              </a:rPr>
              <a:t>Y = </a:t>
            </a:r>
            <a:r>
              <a:rPr lang="en-US" sz="2000" err="1">
                <a:latin typeface="Rockwell"/>
                <a:cs typeface="Courier New"/>
              </a:rPr>
              <a:t>car_dataset</a:t>
            </a:r>
            <a:r>
              <a:rPr lang="en-US" sz="2000" dirty="0">
                <a:latin typeface="Rockwell"/>
                <a:cs typeface="Courier New"/>
              </a:rPr>
              <a:t>[</a:t>
            </a:r>
            <a:r>
              <a:rPr lang="en-US" sz="2000" dirty="0">
                <a:solidFill>
                  <a:srgbClr val="A31515"/>
                </a:solidFill>
                <a:latin typeface="Rockwell"/>
                <a:cs typeface="Courier New"/>
              </a:rPr>
              <a:t>'</a:t>
            </a:r>
            <a:r>
              <a:rPr lang="en-US" sz="2000" err="1">
                <a:solidFill>
                  <a:srgbClr val="A31515"/>
                </a:solidFill>
                <a:latin typeface="Rockwell"/>
                <a:cs typeface="Courier New"/>
              </a:rPr>
              <a:t>selling_price</a:t>
            </a:r>
            <a:r>
              <a:rPr lang="en-US" sz="2000" dirty="0">
                <a:solidFill>
                  <a:srgbClr val="A31515"/>
                </a:solidFill>
                <a:latin typeface="Rockwell"/>
                <a:cs typeface="Courier New"/>
              </a:rPr>
              <a:t>'</a:t>
            </a:r>
            <a:r>
              <a:rPr lang="en-US" sz="2000" dirty="0">
                <a:latin typeface="Rockwell"/>
                <a:cs typeface="Courier New"/>
              </a:rPr>
              <a:t>]</a:t>
            </a:r>
          </a:p>
          <a:p>
            <a:r>
              <a:rPr lang="en-US" sz="2000" dirty="0">
                <a:solidFill>
                  <a:srgbClr val="795E26"/>
                </a:solidFill>
                <a:latin typeface="Rockwell"/>
                <a:ea typeface="+mn-lt"/>
                <a:cs typeface="+mn-lt"/>
              </a:rPr>
              <a:t>print</a:t>
            </a:r>
            <a:r>
              <a:rPr lang="en-US" sz="2000" dirty="0">
                <a:latin typeface="Rockwell"/>
                <a:ea typeface="+mn-lt"/>
                <a:cs typeface="+mn-lt"/>
              </a:rPr>
              <a:t>(X)</a:t>
            </a:r>
            <a:endParaRPr lang="en-US" sz="2000" dirty="0">
              <a:latin typeface="Rockwell"/>
            </a:endParaRPr>
          </a:p>
          <a:p>
            <a:r>
              <a:rPr lang="en-US" sz="2000" dirty="0">
                <a:solidFill>
                  <a:srgbClr val="795E26"/>
                </a:solidFill>
                <a:latin typeface="Rockwell"/>
                <a:ea typeface="+mn-lt"/>
                <a:cs typeface="+mn-lt"/>
              </a:rPr>
              <a:t>print</a:t>
            </a:r>
            <a:r>
              <a:rPr lang="en-US" sz="2000" dirty="0">
                <a:latin typeface="Rockwell"/>
                <a:ea typeface="+mn-lt"/>
                <a:cs typeface="+mn-lt"/>
              </a:rPr>
              <a:t>(Y)</a:t>
            </a:r>
            <a:endParaRPr lang="en-US" sz="2000" dirty="0">
              <a:latin typeface="Rockwell"/>
            </a:endParaRPr>
          </a:p>
          <a:p>
            <a:endParaRPr lang="en-US" sz="2000" dirty="0">
              <a:latin typeface="Rockwell"/>
              <a:cs typeface="Courier New"/>
            </a:endParaRPr>
          </a:p>
          <a:p>
            <a:r>
              <a:rPr lang="en-US" sz="2000" b="1" dirty="0">
                <a:ea typeface="+mn-lt"/>
                <a:cs typeface="+mn-lt"/>
              </a:rPr>
              <a:t>Splitting Training and Test data</a:t>
            </a:r>
            <a:endParaRPr lang="en-US" b="1" dirty="0"/>
          </a:p>
        </p:txBody>
      </p:sp>
      <p:sp>
        <p:nvSpPr>
          <p:cNvPr id="3" name="TextBox 2">
            <a:extLst>
              <a:ext uri="{FF2B5EF4-FFF2-40B4-BE49-F238E27FC236}">
                <a16:creationId xmlns:a16="http://schemas.microsoft.com/office/drawing/2014/main" id="{271705D5-3C71-555C-E339-E670D66660EB}"/>
              </a:ext>
            </a:extLst>
          </p:cNvPr>
          <p:cNvSpPr txBox="1"/>
          <p:nvPr/>
        </p:nvSpPr>
        <p:spPr>
          <a:xfrm>
            <a:off x="353684" y="2193985"/>
            <a:ext cx="9601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X_train, X_test, Y_train, Y_test = train_test_split(X, Y, test_size = 0.1, random_state=2)</a:t>
            </a:r>
          </a:p>
        </p:txBody>
      </p:sp>
      <p:sp>
        <p:nvSpPr>
          <p:cNvPr id="4" name="TextBox 3">
            <a:extLst>
              <a:ext uri="{FF2B5EF4-FFF2-40B4-BE49-F238E27FC236}">
                <a16:creationId xmlns:a16="http://schemas.microsoft.com/office/drawing/2014/main" id="{DA107031-15B7-E149-6D15-6A4B78B95042}"/>
              </a:ext>
            </a:extLst>
          </p:cNvPr>
          <p:cNvSpPr txBox="1"/>
          <p:nvPr/>
        </p:nvSpPr>
        <p:spPr>
          <a:xfrm>
            <a:off x="243386" y="2745474"/>
            <a:ext cx="9248632"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MODEL TRAINING</a:t>
            </a:r>
          </a:p>
          <a:p>
            <a:r>
              <a:rPr lang="en-US" dirty="0"/>
              <a:t>   1. Linear Regression</a:t>
            </a:r>
            <a:endParaRPr lang="en-US" dirty="0">
              <a:latin typeface="var(--colab-chrome-font-family)"/>
            </a:endParaRPr>
          </a:p>
          <a:p>
            <a:endParaRPr lang="en-US"/>
          </a:p>
          <a:p>
            <a:r>
              <a:rPr lang="en-US" dirty="0">
                <a:solidFill>
                  <a:srgbClr val="008000"/>
                </a:solidFill>
                <a:latin typeface="Courier New"/>
                <a:cs typeface="Courier New"/>
              </a:rPr>
              <a:t># loading the linear regression model</a:t>
            </a:r>
          </a:p>
          <a:p>
            <a:r>
              <a:rPr lang="en-US" dirty="0" err="1">
                <a:latin typeface="Courier New"/>
                <a:cs typeface="Courier New"/>
              </a:rPr>
              <a:t>lin_reg_model</a:t>
            </a:r>
            <a:r>
              <a:rPr lang="en-US" dirty="0">
                <a:latin typeface="Courier New"/>
                <a:cs typeface="Courier New"/>
              </a:rPr>
              <a:t> = </a:t>
            </a:r>
            <a:r>
              <a:rPr lang="en-US" dirty="0" err="1">
                <a:latin typeface="Courier New"/>
                <a:cs typeface="Courier New"/>
              </a:rPr>
              <a:t>LinearRegression</a:t>
            </a:r>
            <a:r>
              <a:rPr lang="en-US" dirty="0">
                <a:solidFill>
                  <a:srgbClr val="0431FA"/>
                </a:solidFill>
                <a:latin typeface="Courier New"/>
                <a:cs typeface="Courier New"/>
              </a:rPr>
              <a:t>()</a:t>
            </a:r>
          </a:p>
          <a:p>
            <a:endParaRPr lang="en-US" sz="2000" b="1" dirty="0">
              <a:solidFill>
                <a:srgbClr val="0431FA"/>
              </a:solidFill>
              <a:latin typeface="Calibri"/>
              <a:ea typeface="Calibri"/>
              <a:cs typeface="Courier New"/>
            </a:endParaRPr>
          </a:p>
          <a:p>
            <a:r>
              <a:rPr lang="en-US" sz="2000" b="1" dirty="0">
                <a:solidFill>
                  <a:srgbClr val="212121"/>
                </a:solidFill>
                <a:latin typeface="Calibri"/>
                <a:ea typeface="Roboto"/>
                <a:cs typeface="Roboto"/>
              </a:rPr>
              <a:t>MODEL EVALUATION</a:t>
            </a:r>
            <a:endParaRPr lang="en-US" sz="2000" dirty="0">
              <a:latin typeface="Calibri"/>
            </a:endParaRPr>
          </a:p>
          <a:p>
            <a:endParaRPr lang="en-US">
              <a:latin typeface="-apple-system"/>
            </a:endParaRPr>
          </a:p>
          <a:p>
            <a:r>
              <a:rPr lang="en-US" sz="2000">
                <a:solidFill>
                  <a:srgbClr val="008000"/>
                </a:solidFill>
                <a:latin typeface="Rockwell"/>
                <a:ea typeface="+mn-lt"/>
                <a:cs typeface="+mn-lt"/>
              </a:rPr>
              <a:t># prediction on Training data</a:t>
            </a:r>
            <a:endParaRPr lang="en-US" sz="2000">
              <a:latin typeface="Rockwell"/>
            </a:endParaRPr>
          </a:p>
          <a:p>
            <a:r>
              <a:rPr lang="en-US" sz="2000" err="1">
                <a:solidFill>
                  <a:srgbClr val="000000"/>
                </a:solidFill>
                <a:latin typeface="Rockwell"/>
                <a:ea typeface="+mn-lt"/>
                <a:cs typeface="+mn-lt"/>
              </a:rPr>
              <a:t>training_data_prediction</a:t>
            </a:r>
            <a:r>
              <a:rPr lang="en-US" sz="2000" dirty="0">
                <a:solidFill>
                  <a:srgbClr val="000000"/>
                </a:solidFill>
                <a:latin typeface="Rockwell"/>
                <a:ea typeface="+mn-lt"/>
                <a:cs typeface="+mn-lt"/>
              </a:rPr>
              <a:t> = </a:t>
            </a:r>
            <a:r>
              <a:rPr lang="en-US" sz="2000" err="1">
                <a:solidFill>
                  <a:srgbClr val="000000"/>
                </a:solidFill>
                <a:latin typeface="Rockwell"/>
                <a:ea typeface="+mn-lt"/>
                <a:cs typeface="+mn-lt"/>
              </a:rPr>
              <a:t>lin_reg_model.predict</a:t>
            </a:r>
            <a:r>
              <a:rPr lang="en-US" sz="2000" dirty="0">
                <a:solidFill>
                  <a:srgbClr val="000000"/>
                </a:solidFill>
                <a:latin typeface="Rockwell"/>
                <a:ea typeface="+mn-lt"/>
                <a:cs typeface="+mn-lt"/>
              </a:rPr>
              <a:t>(</a:t>
            </a:r>
            <a:r>
              <a:rPr lang="en-US" sz="2000" err="1">
                <a:solidFill>
                  <a:srgbClr val="000000"/>
                </a:solidFill>
                <a:latin typeface="Rockwell"/>
                <a:ea typeface="+mn-lt"/>
                <a:cs typeface="+mn-lt"/>
              </a:rPr>
              <a:t>X_test</a:t>
            </a:r>
            <a:r>
              <a:rPr lang="en-US" sz="2000" dirty="0">
                <a:solidFill>
                  <a:srgbClr val="000000"/>
                </a:solidFill>
                <a:latin typeface="Rockwell"/>
                <a:ea typeface="+mn-lt"/>
                <a:cs typeface="+mn-lt"/>
              </a:rPr>
              <a:t>)</a:t>
            </a:r>
            <a:endParaRPr lang="en-US" sz="2000">
              <a:latin typeface="Rockwell"/>
            </a:endParaRPr>
          </a:p>
          <a:p>
            <a:endParaRPr lang="en-US" sz="2000" dirty="0">
              <a:solidFill>
                <a:srgbClr val="FFFFFF"/>
              </a:solidFill>
              <a:latin typeface="Rockwell"/>
              <a:cs typeface="Courier New"/>
            </a:endParaRPr>
          </a:p>
          <a:p>
            <a:endParaRPr lang="en-US">
              <a:latin typeface="-apple-system"/>
            </a:endParaRPr>
          </a:p>
          <a:p>
            <a:endParaRPr lang="en-US">
              <a:latin typeface="-apple-system"/>
            </a:endParaRPr>
          </a:p>
          <a:p>
            <a:endParaRPr lang="en-US" sz="2000" dirty="0">
              <a:latin typeface="Rockwell"/>
            </a:endParaRPr>
          </a:p>
          <a:p>
            <a:endParaRPr lang="en-US">
              <a:latin typeface="-apple-system"/>
            </a:endParaRPr>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327668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7B657-B750-1139-1B22-657BC53FAC3C}"/>
              </a:ext>
            </a:extLst>
          </p:cNvPr>
          <p:cNvSpPr txBox="1"/>
          <p:nvPr/>
        </p:nvSpPr>
        <p:spPr>
          <a:xfrm>
            <a:off x="288879" y="322998"/>
            <a:ext cx="783836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urier New"/>
                <a:ea typeface="Courier New"/>
                <a:cs typeface="Courier New"/>
              </a:rPr>
              <a:t>y_pred</a:t>
            </a:r>
            <a:r>
              <a:rPr lang="en-US" dirty="0">
                <a:latin typeface="Courier New"/>
                <a:ea typeface="Courier New"/>
                <a:cs typeface="Courier New"/>
              </a:rPr>
              <a:t> = </a:t>
            </a:r>
            <a:r>
              <a:rPr lang="en-US" dirty="0" err="1">
                <a:latin typeface="Courier New"/>
                <a:ea typeface="Courier New"/>
                <a:cs typeface="Courier New"/>
              </a:rPr>
              <a:t>model.predict</a:t>
            </a:r>
            <a:r>
              <a:rPr lang="en-US" dirty="0">
                <a:latin typeface="Courier New"/>
                <a:ea typeface="Courier New"/>
                <a:cs typeface="Courier New"/>
              </a:rPr>
              <a:t>(</a:t>
            </a:r>
            <a:r>
              <a:rPr lang="en-US" dirty="0" err="1">
                <a:latin typeface="Courier New"/>
                <a:ea typeface="Courier New"/>
                <a:cs typeface="Courier New"/>
              </a:rPr>
              <a:t>X_test</a:t>
            </a:r>
            <a:r>
              <a:rPr lang="en-US" dirty="0">
                <a:latin typeface="Courier New"/>
                <a:ea typeface="Courier New"/>
                <a:cs typeface="Courier New"/>
              </a:rPr>
              <a:t>)</a:t>
            </a:r>
          </a:p>
          <a:p>
            <a:r>
              <a:rPr lang="en-US" dirty="0">
                <a:solidFill>
                  <a:srgbClr val="AF00DB"/>
                </a:solidFill>
                <a:latin typeface="Courier New"/>
                <a:ea typeface="Courier New"/>
                <a:cs typeface="Courier New"/>
              </a:rPr>
              <a:t>from</a:t>
            </a:r>
            <a:r>
              <a:rPr lang="en-US" dirty="0">
                <a:latin typeface="Courier New"/>
                <a:ea typeface="Courier New"/>
                <a:cs typeface="Courier New"/>
              </a:rPr>
              <a:t> </a:t>
            </a:r>
            <a:r>
              <a:rPr lang="en-US" dirty="0" err="1">
                <a:latin typeface="Courier New"/>
                <a:ea typeface="Courier New"/>
                <a:cs typeface="Courier New"/>
              </a:rPr>
              <a:t>sklearn.metrics</a:t>
            </a:r>
            <a:r>
              <a:rPr lang="en-US" dirty="0">
                <a:latin typeface="Courier New"/>
                <a:ea typeface="Courier New"/>
                <a:cs typeface="Courier New"/>
              </a:rPr>
              <a:t> </a:t>
            </a:r>
            <a:r>
              <a:rPr lang="en-US" dirty="0">
                <a:solidFill>
                  <a:srgbClr val="AF00DB"/>
                </a:solidFill>
                <a:latin typeface="Courier New"/>
                <a:ea typeface="Courier New"/>
                <a:cs typeface="Courier New"/>
              </a:rPr>
              <a:t>import</a:t>
            </a:r>
            <a:r>
              <a:rPr lang="en-US" dirty="0">
                <a:latin typeface="Courier New"/>
                <a:ea typeface="Courier New"/>
                <a:cs typeface="Courier New"/>
              </a:rPr>
              <a:t> r2_score, </a:t>
            </a:r>
            <a:r>
              <a:rPr lang="en-US" dirty="0" err="1">
                <a:latin typeface="Courier New"/>
                <a:ea typeface="Courier New"/>
                <a:cs typeface="Courier New"/>
              </a:rPr>
              <a:t>mean_squared_error</a:t>
            </a:r>
          </a:p>
          <a:p>
            <a:r>
              <a:rPr lang="en-US" dirty="0" err="1">
                <a:latin typeface="Courier New"/>
                <a:ea typeface="Courier New"/>
                <a:cs typeface="Courier New"/>
              </a:rPr>
              <a:t>mse</a:t>
            </a:r>
            <a:r>
              <a:rPr lang="en-US" dirty="0">
                <a:latin typeface="Courier New"/>
                <a:ea typeface="Courier New"/>
                <a:cs typeface="Courier New"/>
              </a:rPr>
              <a:t> = </a:t>
            </a:r>
            <a:r>
              <a:rPr lang="en-US" dirty="0" err="1">
                <a:latin typeface="Courier New"/>
                <a:ea typeface="Courier New"/>
                <a:cs typeface="Courier New"/>
              </a:rPr>
              <a:t>mean_squared_error</a:t>
            </a:r>
            <a:r>
              <a:rPr lang="en-US" dirty="0">
                <a:latin typeface="Courier New"/>
                <a:ea typeface="Courier New"/>
                <a:cs typeface="Courier New"/>
              </a:rPr>
              <a:t>(</a:t>
            </a:r>
            <a:r>
              <a:rPr lang="en-US" dirty="0" err="1">
                <a:latin typeface="Courier New"/>
                <a:ea typeface="Courier New"/>
                <a:cs typeface="Courier New"/>
              </a:rPr>
              <a:t>y_test</a:t>
            </a:r>
            <a:r>
              <a:rPr lang="en-US" dirty="0">
                <a:latin typeface="Courier New"/>
                <a:ea typeface="Courier New"/>
                <a:cs typeface="Courier New"/>
              </a:rPr>
              <a:t>, </a:t>
            </a:r>
            <a:r>
              <a:rPr lang="en-US" dirty="0" err="1">
                <a:latin typeface="Courier New"/>
                <a:ea typeface="Courier New"/>
                <a:cs typeface="Courier New"/>
              </a:rPr>
              <a:t>y_pred</a:t>
            </a:r>
            <a:r>
              <a:rPr lang="en-US" dirty="0">
                <a:latin typeface="Courier New"/>
                <a:ea typeface="Courier New"/>
                <a:cs typeface="Courier New"/>
              </a:rPr>
              <a:t>)</a:t>
            </a:r>
          </a:p>
          <a:p>
            <a:r>
              <a:rPr lang="en-US" dirty="0">
                <a:solidFill>
                  <a:srgbClr val="795E26"/>
                </a:solidFill>
                <a:latin typeface="Courier New"/>
                <a:ea typeface="Courier New"/>
                <a:cs typeface="Courier New"/>
              </a:rPr>
              <a:t>print</a:t>
            </a:r>
            <a:r>
              <a:rPr lang="en-US" dirty="0">
                <a:latin typeface="Courier New"/>
                <a:ea typeface="Courier New"/>
                <a:cs typeface="Courier New"/>
              </a:rPr>
              <a:t>(</a:t>
            </a:r>
            <a:r>
              <a:rPr lang="en-US" dirty="0">
                <a:solidFill>
                  <a:srgbClr val="A31515"/>
                </a:solidFill>
                <a:latin typeface="Courier New"/>
                <a:ea typeface="Courier New"/>
                <a:cs typeface="Courier New"/>
              </a:rPr>
              <a:t>"R-squared score:"</a:t>
            </a:r>
            <a:r>
              <a:rPr lang="en-US" dirty="0">
                <a:latin typeface="Courier New"/>
                <a:ea typeface="Courier New"/>
                <a:cs typeface="Courier New"/>
              </a:rPr>
              <a:t>, r2_score(</a:t>
            </a:r>
            <a:r>
              <a:rPr lang="en-US" dirty="0" err="1">
                <a:latin typeface="Courier New"/>
                <a:ea typeface="Courier New"/>
                <a:cs typeface="Courier New"/>
              </a:rPr>
              <a:t>y_test</a:t>
            </a:r>
            <a:r>
              <a:rPr lang="en-US" dirty="0">
                <a:latin typeface="Courier New"/>
                <a:ea typeface="Courier New"/>
                <a:cs typeface="Courier New"/>
              </a:rPr>
              <a:t>, </a:t>
            </a:r>
            <a:r>
              <a:rPr lang="en-US" dirty="0" err="1">
                <a:latin typeface="Courier New"/>
                <a:ea typeface="Courier New"/>
                <a:cs typeface="Courier New"/>
              </a:rPr>
              <a:t>y_pred</a:t>
            </a:r>
            <a:r>
              <a:rPr lang="en-US" dirty="0">
                <a:latin typeface="Courier New"/>
                <a:ea typeface="Courier New"/>
                <a:cs typeface="Courier New"/>
              </a:rPr>
              <a:t>))</a:t>
            </a:r>
          </a:p>
          <a:p>
            <a:r>
              <a:rPr lang="en-US" dirty="0">
                <a:solidFill>
                  <a:srgbClr val="795E26"/>
                </a:solidFill>
                <a:latin typeface="Courier New"/>
                <a:ea typeface="Courier New"/>
                <a:cs typeface="Courier New"/>
              </a:rPr>
              <a:t>print</a:t>
            </a:r>
            <a:r>
              <a:rPr lang="en-US" dirty="0">
                <a:latin typeface="Courier New"/>
                <a:ea typeface="Courier New"/>
                <a:cs typeface="Courier New"/>
              </a:rPr>
              <a:t>(</a:t>
            </a:r>
            <a:r>
              <a:rPr lang="en-US" dirty="0">
                <a:solidFill>
                  <a:srgbClr val="A31515"/>
                </a:solidFill>
                <a:latin typeface="Courier New"/>
                <a:ea typeface="Courier New"/>
                <a:cs typeface="Courier New"/>
              </a:rPr>
              <a:t>"Mean Squared Error:"</a:t>
            </a:r>
            <a:r>
              <a:rPr lang="en-US" dirty="0">
                <a:latin typeface="Courier New"/>
                <a:ea typeface="Courier New"/>
                <a:cs typeface="Courier New"/>
              </a:rPr>
              <a:t>, </a:t>
            </a:r>
            <a:r>
              <a:rPr lang="en-US" dirty="0" err="1">
                <a:latin typeface="Courier New"/>
                <a:ea typeface="Courier New"/>
                <a:cs typeface="Courier New"/>
              </a:rPr>
              <a:t>mse</a:t>
            </a:r>
            <a:r>
              <a:rPr lang="en-US" dirty="0">
                <a:latin typeface="Courier New"/>
                <a:ea typeface="Courier New"/>
                <a:cs typeface="Courier New"/>
              </a:rPr>
              <a:t>)</a:t>
            </a:r>
          </a:p>
          <a:p>
            <a:endParaRPr lang="en-US" dirty="0">
              <a:latin typeface="Courier New"/>
              <a:ea typeface="Courier New"/>
              <a:cs typeface="Courier New"/>
            </a:endParaRPr>
          </a:p>
        </p:txBody>
      </p:sp>
      <p:sp>
        <p:nvSpPr>
          <p:cNvPr id="3" name="TextBox 2">
            <a:extLst>
              <a:ext uri="{FF2B5EF4-FFF2-40B4-BE49-F238E27FC236}">
                <a16:creationId xmlns:a16="http://schemas.microsoft.com/office/drawing/2014/main" id="{563C87E6-4F1A-C7BD-BDC8-81A749F068B0}"/>
              </a:ext>
            </a:extLst>
          </p:cNvPr>
          <p:cNvSpPr txBox="1"/>
          <p:nvPr/>
        </p:nvSpPr>
        <p:spPr>
          <a:xfrm>
            <a:off x="288878" y="3143534"/>
            <a:ext cx="948746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urier New"/>
                <a:cs typeface="Courier New"/>
              </a:rPr>
              <a:t>y_actual</a:t>
            </a:r>
            <a:r>
              <a:rPr lang="en-US" dirty="0">
                <a:latin typeface="Courier New"/>
                <a:cs typeface="Courier New"/>
              </a:rPr>
              <a:t> = [</a:t>
            </a:r>
            <a:r>
              <a:rPr lang="en-US" dirty="0">
                <a:solidFill>
                  <a:srgbClr val="116644"/>
                </a:solidFill>
                <a:latin typeface="Courier New"/>
                <a:cs typeface="Courier New"/>
              </a:rPr>
              <a:t>150000</a:t>
            </a:r>
            <a:r>
              <a:rPr lang="en-US" dirty="0">
                <a:latin typeface="Courier New"/>
                <a:cs typeface="Courier New"/>
              </a:rPr>
              <a:t>, </a:t>
            </a:r>
            <a:r>
              <a:rPr lang="en-US" dirty="0">
                <a:solidFill>
                  <a:srgbClr val="116644"/>
                </a:solidFill>
                <a:latin typeface="Courier New"/>
                <a:cs typeface="Courier New"/>
              </a:rPr>
              <a:t>120000</a:t>
            </a:r>
            <a:r>
              <a:rPr lang="en-US" dirty="0">
                <a:latin typeface="Courier New"/>
                <a:cs typeface="Courier New"/>
              </a:rPr>
              <a:t>, </a:t>
            </a:r>
            <a:r>
              <a:rPr lang="en-US" dirty="0">
                <a:solidFill>
                  <a:srgbClr val="116644"/>
                </a:solidFill>
                <a:latin typeface="Courier New"/>
                <a:cs typeface="Courier New"/>
              </a:rPr>
              <a:t>180000</a:t>
            </a:r>
            <a:r>
              <a:rPr lang="en-US" dirty="0">
                <a:latin typeface="Courier New"/>
                <a:cs typeface="Courier New"/>
              </a:rPr>
              <a:t>, </a:t>
            </a:r>
            <a:r>
              <a:rPr lang="en-US" dirty="0">
                <a:solidFill>
                  <a:srgbClr val="116644"/>
                </a:solidFill>
                <a:latin typeface="Courier New"/>
                <a:cs typeface="Courier New"/>
              </a:rPr>
              <a:t>100000</a:t>
            </a:r>
            <a:r>
              <a:rPr lang="en-US" dirty="0">
                <a:latin typeface="Courier New"/>
                <a:cs typeface="Courier New"/>
              </a:rPr>
              <a:t>, </a:t>
            </a:r>
            <a:r>
              <a:rPr lang="en-US" dirty="0">
                <a:solidFill>
                  <a:srgbClr val="116644"/>
                </a:solidFill>
                <a:latin typeface="Courier New"/>
                <a:cs typeface="Courier New"/>
              </a:rPr>
              <a:t>135000</a:t>
            </a:r>
            <a:r>
              <a:rPr lang="en-US" dirty="0">
                <a:latin typeface="Courier New"/>
                <a:cs typeface="Courier New"/>
              </a:rPr>
              <a:t>]</a:t>
            </a:r>
          </a:p>
          <a:p>
            <a:r>
              <a:rPr lang="en-US" dirty="0" err="1">
                <a:latin typeface="Courier New"/>
                <a:cs typeface="Courier New"/>
              </a:rPr>
              <a:t>y_predicted</a:t>
            </a:r>
            <a:r>
              <a:rPr lang="en-US" dirty="0">
                <a:latin typeface="Courier New"/>
                <a:cs typeface="Courier New"/>
              </a:rPr>
              <a:t> = [</a:t>
            </a:r>
            <a:r>
              <a:rPr lang="en-US" dirty="0">
                <a:solidFill>
                  <a:srgbClr val="116644"/>
                </a:solidFill>
                <a:latin typeface="Courier New"/>
                <a:cs typeface="Courier New"/>
              </a:rPr>
              <a:t>145000</a:t>
            </a:r>
            <a:r>
              <a:rPr lang="en-US" dirty="0">
                <a:latin typeface="Courier New"/>
                <a:cs typeface="Courier New"/>
              </a:rPr>
              <a:t>, </a:t>
            </a:r>
            <a:r>
              <a:rPr lang="en-US" dirty="0">
                <a:solidFill>
                  <a:srgbClr val="116644"/>
                </a:solidFill>
                <a:latin typeface="Courier New"/>
                <a:cs typeface="Courier New"/>
              </a:rPr>
              <a:t>118000</a:t>
            </a:r>
            <a:r>
              <a:rPr lang="en-US" dirty="0">
                <a:latin typeface="Courier New"/>
                <a:cs typeface="Courier New"/>
              </a:rPr>
              <a:t>, </a:t>
            </a:r>
            <a:r>
              <a:rPr lang="en-US" dirty="0">
                <a:solidFill>
                  <a:srgbClr val="116644"/>
                </a:solidFill>
                <a:latin typeface="Courier New"/>
                <a:cs typeface="Courier New"/>
              </a:rPr>
              <a:t>175000</a:t>
            </a:r>
            <a:r>
              <a:rPr lang="en-US" dirty="0">
                <a:latin typeface="Courier New"/>
                <a:cs typeface="Courier New"/>
              </a:rPr>
              <a:t>, </a:t>
            </a:r>
            <a:r>
              <a:rPr lang="en-US" dirty="0">
                <a:solidFill>
                  <a:srgbClr val="116644"/>
                </a:solidFill>
                <a:latin typeface="Courier New"/>
                <a:cs typeface="Courier New"/>
              </a:rPr>
              <a:t>110000</a:t>
            </a:r>
            <a:r>
              <a:rPr lang="en-US" dirty="0">
                <a:latin typeface="Courier New"/>
                <a:cs typeface="Courier New"/>
              </a:rPr>
              <a:t>, </a:t>
            </a:r>
            <a:r>
              <a:rPr lang="en-US" dirty="0">
                <a:solidFill>
                  <a:srgbClr val="116644"/>
                </a:solidFill>
                <a:latin typeface="Courier New"/>
                <a:cs typeface="Courier New"/>
              </a:rPr>
              <a:t>130000</a:t>
            </a:r>
            <a:r>
              <a:rPr lang="en-US" dirty="0">
                <a:latin typeface="Courier New"/>
                <a:cs typeface="Courier New"/>
              </a:rPr>
              <a:t>]</a:t>
            </a:r>
          </a:p>
          <a:p>
            <a:br>
              <a:rPr lang="en-US" dirty="0">
                <a:latin typeface="Courier New"/>
                <a:cs typeface="Courier New"/>
              </a:rPr>
            </a:br>
            <a:r>
              <a:rPr lang="en-US" dirty="0">
                <a:solidFill>
                  <a:srgbClr val="008000"/>
                </a:solidFill>
                <a:latin typeface="Courier New"/>
                <a:cs typeface="Courier New"/>
              </a:rPr>
              <a:t># Create a scatter plot</a:t>
            </a:r>
          </a:p>
          <a:p>
            <a:r>
              <a:rPr lang="en-US" dirty="0" err="1">
                <a:latin typeface="Courier New"/>
                <a:cs typeface="Courier New"/>
              </a:rPr>
              <a:t>plt.figure</a:t>
            </a:r>
            <a:r>
              <a:rPr lang="en-US" dirty="0">
                <a:latin typeface="Courier New"/>
                <a:cs typeface="Courier New"/>
              </a:rPr>
              <a:t>(</a:t>
            </a:r>
            <a:r>
              <a:rPr lang="en-US" dirty="0" err="1">
                <a:latin typeface="Courier New"/>
                <a:cs typeface="Courier New"/>
              </a:rPr>
              <a:t>figsize</a:t>
            </a:r>
            <a:r>
              <a:rPr lang="en-US" dirty="0">
                <a:latin typeface="Courier New"/>
                <a:cs typeface="Courier New"/>
              </a:rPr>
              <a:t>=(</a:t>
            </a:r>
            <a:r>
              <a:rPr lang="en-US" dirty="0">
                <a:solidFill>
                  <a:srgbClr val="116644"/>
                </a:solidFill>
                <a:latin typeface="Courier New"/>
                <a:cs typeface="Courier New"/>
              </a:rPr>
              <a:t>10</a:t>
            </a:r>
            <a:r>
              <a:rPr lang="en-US" dirty="0">
                <a:latin typeface="Courier New"/>
                <a:cs typeface="Courier New"/>
              </a:rPr>
              <a:t>, </a:t>
            </a:r>
            <a:r>
              <a:rPr lang="en-US" dirty="0">
                <a:solidFill>
                  <a:srgbClr val="116644"/>
                </a:solidFill>
                <a:latin typeface="Courier New"/>
                <a:cs typeface="Courier New"/>
              </a:rPr>
              <a:t>6</a:t>
            </a:r>
            <a:r>
              <a:rPr lang="en-US" dirty="0">
                <a:latin typeface="Courier New"/>
                <a:cs typeface="Courier New"/>
              </a:rPr>
              <a:t>))</a:t>
            </a:r>
          </a:p>
          <a:p>
            <a:r>
              <a:rPr lang="en-US" dirty="0" err="1">
                <a:latin typeface="Courier New"/>
                <a:cs typeface="Courier New"/>
              </a:rPr>
              <a:t>plt.scatter</a:t>
            </a:r>
            <a:r>
              <a:rPr lang="en-US" dirty="0">
                <a:latin typeface="Courier New"/>
                <a:cs typeface="Courier New"/>
              </a:rPr>
              <a:t>(</a:t>
            </a:r>
            <a:r>
              <a:rPr lang="en-US" dirty="0" err="1">
                <a:latin typeface="Courier New"/>
                <a:cs typeface="Courier New"/>
              </a:rPr>
              <a:t>y_actual</a:t>
            </a:r>
            <a:r>
              <a:rPr lang="en-US" dirty="0">
                <a:latin typeface="Courier New"/>
                <a:cs typeface="Courier New"/>
              </a:rPr>
              <a:t>, </a:t>
            </a:r>
            <a:r>
              <a:rPr lang="en-US" dirty="0" err="1">
                <a:latin typeface="Courier New"/>
                <a:cs typeface="Courier New"/>
              </a:rPr>
              <a:t>y_predicted</a:t>
            </a:r>
            <a:r>
              <a:rPr lang="en-US" dirty="0">
                <a:latin typeface="Courier New"/>
                <a:cs typeface="Courier New"/>
              </a:rPr>
              <a:t>, c=</a:t>
            </a:r>
            <a:r>
              <a:rPr lang="en-US" dirty="0">
                <a:solidFill>
                  <a:srgbClr val="A31515"/>
                </a:solidFill>
                <a:latin typeface="Courier New"/>
                <a:cs typeface="Courier New"/>
              </a:rPr>
              <a:t>'blue'</a:t>
            </a:r>
            <a:r>
              <a:rPr lang="en-US" dirty="0">
                <a:latin typeface="Courier New"/>
                <a:cs typeface="Courier New"/>
              </a:rPr>
              <a:t>, label=</a:t>
            </a:r>
            <a:r>
              <a:rPr lang="en-US" dirty="0">
                <a:solidFill>
                  <a:srgbClr val="A31515"/>
                </a:solidFill>
                <a:latin typeface="Courier New"/>
                <a:cs typeface="Courier New"/>
              </a:rPr>
              <a:t>'Predicted Price'</a:t>
            </a:r>
            <a:r>
              <a:rPr lang="en-US" dirty="0">
                <a:latin typeface="Courier New"/>
                <a:cs typeface="Courier New"/>
              </a:rPr>
              <a:t>)</a:t>
            </a:r>
          </a:p>
          <a:p>
            <a:r>
              <a:rPr lang="en-US" dirty="0" err="1">
                <a:latin typeface="Courier New"/>
                <a:cs typeface="Courier New"/>
              </a:rPr>
              <a:t>plt.scatter</a:t>
            </a:r>
            <a:r>
              <a:rPr lang="en-US" dirty="0">
                <a:latin typeface="Courier New"/>
                <a:cs typeface="Courier New"/>
              </a:rPr>
              <a:t>(</a:t>
            </a:r>
            <a:r>
              <a:rPr lang="en-US" dirty="0" err="1">
                <a:latin typeface="Courier New"/>
                <a:cs typeface="Courier New"/>
              </a:rPr>
              <a:t>y_actual</a:t>
            </a:r>
            <a:r>
              <a:rPr lang="en-US" dirty="0">
                <a:latin typeface="Courier New"/>
                <a:cs typeface="Courier New"/>
              </a:rPr>
              <a:t>, </a:t>
            </a:r>
            <a:r>
              <a:rPr lang="en-US" dirty="0" err="1">
                <a:latin typeface="Courier New"/>
                <a:cs typeface="Courier New"/>
              </a:rPr>
              <a:t>y_actual</a:t>
            </a:r>
            <a:r>
              <a:rPr lang="en-US" dirty="0">
                <a:latin typeface="Courier New"/>
                <a:cs typeface="Courier New"/>
              </a:rPr>
              <a:t>, c=</a:t>
            </a:r>
            <a:r>
              <a:rPr lang="en-US" dirty="0">
                <a:solidFill>
                  <a:srgbClr val="A31515"/>
                </a:solidFill>
                <a:latin typeface="Courier New"/>
                <a:cs typeface="Courier New"/>
              </a:rPr>
              <a:t>'red'</a:t>
            </a:r>
            <a:r>
              <a:rPr lang="en-US" dirty="0">
                <a:latin typeface="Courier New"/>
                <a:cs typeface="Courier New"/>
              </a:rPr>
              <a:t>, alpha=</a:t>
            </a:r>
            <a:r>
              <a:rPr lang="en-US" dirty="0">
                <a:solidFill>
                  <a:srgbClr val="116644"/>
                </a:solidFill>
                <a:latin typeface="Courier New"/>
                <a:cs typeface="Courier New"/>
              </a:rPr>
              <a:t>0.7</a:t>
            </a:r>
            <a:r>
              <a:rPr lang="en-US" dirty="0">
                <a:latin typeface="Courier New"/>
                <a:cs typeface="Courier New"/>
              </a:rPr>
              <a:t>, label=</a:t>
            </a:r>
            <a:r>
              <a:rPr lang="en-US" dirty="0">
                <a:solidFill>
                  <a:srgbClr val="A31515"/>
                </a:solidFill>
                <a:latin typeface="Courier New"/>
                <a:cs typeface="Courier New"/>
              </a:rPr>
              <a:t>'Actual Price'</a:t>
            </a:r>
            <a:r>
              <a:rPr lang="en-US" dirty="0">
                <a:latin typeface="Courier New"/>
                <a:cs typeface="Courier New"/>
              </a:rPr>
              <a:t>)</a:t>
            </a:r>
          </a:p>
          <a:p>
            <a:br>
              <a:rPr lang="en-US" dirty="0">
                <a:latin typeface="Courier New"/>
                <a:cs typeface="Courier New"/>
              </a:rPr>
            </a:br>
            <a:endParaRPr lang="en-US">
              <a:solidFill>
                <a:srgbClr val="008000"/>
              </a:solidFill>
              <a:latin typeface="Courier New"/>
              <a:cs typeface="Courier New"/>
            </a:endParaRPr>
          </a:p>
          <a:p>
            <a:endParaRPr lang="en-US">
              <a:latin typeface="Courier New"/>
              <a:cs typeface="Courier New"/>
            </a:endParaRPr>
          </a:p>
        </p:txBody>
      </p:sp>
      <p:sp>
        <p:nvSpPr>
          <p:cNvPr id="4" name="TextBox 3">
            <a:extLst>
              <a:ext uri="{FF2B5EF4-FFF2-40B4-BE49-F238E27FC236}">
                <a16:creationId xmlns:a16="http://schemas.microsoft.com/office/drawing/2014/main" id="{0E8444D5-4792-EDFF-5C0C-6D6F8DB0933B}"/>
              </a:ext>
            </a:extLst>
          </p:cNvPr>
          <p:cNvSpPr txBox="1"/>
          <p:nvPr/>
        </p:nvSpPr>
        <p:spPr>
          <a:xfrm>
            <a:off x="288878" y="2290550"/>
            <a:ext cx="76109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ea typeface="Calibri"/>
                <a:cs typeface="Calibri"/>
              </a:rPr>
              <a:t>Visualize the actual prices and Predicted prices</a:t>
            </a:r>
          </a:p>
        </p:txBody>
      </p:sp>
    </p:spTree>
    <p:extLst>
      <p:ext uri="{BB962C8B-B14F-4D97-AF65-F5344CB8AC3E}">
        <p14:creationId xmlns:p14="http://schemas.microsoft.com/office/powerpoint/2010/main" val="230326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28CB6-56C0-B73C-E538-EF705A910345}"/>
              </a:ext>
            </a:extLst>
          </p:cNvPr>
          <p:cNvSpPr txBox="1"/>
          <p:nvPr/>
        </p:nvSpPr>
        <p:spPr>
          <a:xfrm>
            <a:off x="459475" y="197894"/>
            <a:ext cx="7269707" cy="7140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8000"/>
                </a:solidFill>
                <a:latin typeface="Calibri" panose="020F0502020204030204" pitchFamily="34" charset="0"/>
                <a:cs typeface="Segoe UI"/>
              </a:rPr>
              <a:t># Set labels and title</a:t>
            </a:r>
            <a:r>
              <a:rPr lang="en-US" sz="2000" dirty="0">
                <a:latin typeface="Calibri" panose="020F0502020204030204" pitchFamily="34" charset="0"/>
                <a:cs typeface="Segoe UI"/>
              </a:rPr>
              <a:t>​</a:t>
            </a:r>
            <a:endParaRPr lang="en-US" sz="2000" dirty="0">
              <a:latin typeface="Calibri" panose="020F0502020204030204" pitchFamily="34" charset="0"/>
            </a:endParaRPr>
          </a:p>
          <a:p>
            <a:r>
              <a:rPr lang="en-US" sz="2000" dirty="0" err="1">
                <a:latin typeface="Calibri" panose="020F0502020204030204" pitchFamily="34" charset="0"/>
                <a:cs typeface="Segoe UI"/>
              </a:rPr>
              <a:t>plt.xlabel</a:t>
            </a:r>
            <a:r>
              <a:rPr lang="en-US" sz="2000" dirty="0">
                <a:latin typeface="Calibri" panose="020F0502020204030204" pitchFamily="34" charset="0"/>
                <a:cs typeface="Segoe UI"/>
              </a:rPr>
              <a:t>(</a:t>
            </a:r>
            <a:r>
              <a:rPr lang="en-US" sz="2000" dirty="0">
                <a:solidFill>
                  <a:srgbClr val="A31515"/>
                </a:solidFill>
                <a:latin typeface="Calibri" panose="020F0502020204030204" pitchFamily="34" charset="0"/>
                <a:cs typeface="Segoe UI"/>
              </a:rPr>
              <a:t>'Actual Price'</a:t>
            </a:r>
            <a:r>
              <a:rPr lang="en-US" sz="2000" dirty="0">
                <a:latin typeface="Calibri" panose="020F0502020204030204" pitchFamily="34" charset="0"/>
                <a:cs typeface="Segoe UI"/>
              </a:rPr>
              <a:t>)​</a:t>
            </a:r>
          </a:p>
          <a:p>
            <a:r>
              <a:rPr lang="en-US" sz="2000" dirty="0" err="1">
                <a:latin typeface="Calibri" panose="020F0502020204030204" pitchFamily="34" charset="0"/>
                <a:cs typeface="Segoe UI"/>
              </a:rPr>
              <a:t>plt.ylabel</a:t>
            </a:r>
            <a:r>
              <a:rPr lang="en-US" sz="2000" dirty="0">
                <a:latin typeface="Calibri" panose="020F0502020204030204" pitchFamily="34" charset="0"/>
                <a:cs typeface="Segoe UI"/>
              </a:rPr>
              <a:t>(</a:t>
            </a:r>
            <a:r>
              <a:rPr lang="en-US" sz="2000" dirty="0">
                <a:solidFill>
                  <a:srgbClr val="A31515"/>
                </a:solidFill>
                <a:latin typeface="Calibri" panose="020F0502020204030204" pitchFamily="34" charset="0"/>
                <a:cs typeface="Segoe UI"/>
              </a:rPr>
              <a:t>'Predicted Price'</a:t>
            </a:r>
            <a:r>
              <a:rPr lang="en-US" sz="2000" dirty="0">
                <a:latin typeface="Calibri" panose="020F0502020204030204" pitchFamily="34" charset="0"/>
                <a:cs typeface="Segoe UI"/>
              </a:rPr>
              <a:t>)​</a:t>
            </a:r>
          </a:p>
          <a:p>
            <a:r>
              <a:rPr lang="en-US" sz="2000" dirty="0" err="1">
                <a:latin typeface="Calibri" panose="020F0502020204030204" pitchFamily="34" charset="0"/>
                <a:cs typeface="Segoe UI"/>
              </a:rPr>
              <a:t>plt.title</a:t>
            </a:r>
            <a:r>
              <a:rPr lang="en-US" sz="2000" dirty="0">
                <a:latin typeface="Calibri" panose="020F0502020204030204" pitchFamily="34" charset="0"/>
                <a:cs typeface="Segoe UI"/>
              </a:rPr>
              <a:t>(</a:t>
            </a:r>
            <a:r>
              <a:rPr lang="en-US" sz="2000" dirty="0">
                <a:solidFill>
                  <a:srgbClr val="A31515"/>
                </a:solidFill>
                <a:latin typeface="Calibri" panose="020F0502020204030204" pitchFamily="34" charset="0"/>
                <a:cs typeface="Segoe UI"/>
              </a:rPr>
              <a:t>'Actual vs. Predicted Car Prices'</a:t>
            </a:r>
            <a:r>
              <a:rPr lang="en-US" sz="2000" dirty="0">
                <a:latin typeface="Calibri" panose="020F0502020204030204" pitchFamily="34" charset="0"/>
                <a:cs typeface="Segoe UI"/>
              </a:rPr>
              <a:t>)​</a:t>
            </a:r>
          </a:p>
          <a:p>
            <a:r>
              <a:rPr lang="en-US" sz="2000" dirty="0">
                <a:latin typeface="Calibri" panose="020F0502020204030204" pitchFamily="34" charset="0"/>
                <a:cs typeface="Segoe UI"/>
              </a:rPr>
              <a:t>​</a:t>
            </a:r>
            <a:br>
              <a:rPr lang="en-US" sz="2000" dirty="0">
                <a:latin typeface="Calibri" panose="020F0502020204030204" pitchFamily="34" charset="0"/>
                <a:cs typeface="Segoe UI"/>
              </a:rPr>
            </a:br>
            <a:r>
              <a:rPr lang="en-US" sz="2000" dirty="0">
                <a:solidFill>
                  <a:srgbClr val="008000"/>
                </a:solidFill>
                <a:latin typeface="Calibri" panose="020F0502020204030204" pitchFamily="34" charset="0"/>
                <a:cs typeface="Segoe UI"/>
              </a:rPr>
              <a:t># Add legend</a:t>
            </a:r>
            <a:r>
              <a:rPr lang="en-US" sz="2000" dirty="0">
                <a:latin typeface="Calibri" panose="020F0502020204030204" pitchFamily="34" charset="0"/>
                <a:cs typeface="Segoe UI"/>
              </a:rPr>
              <a:t>​</a:t>
            </a:r>
          </a:p>
          <a:p>
            <a:r>
              <a:rPr lang="en-US" sz="2000" dirty="0" err="1">
                <a:latin typeface="Calibri" panose="020F0502020204030204" pitchFamily="34" charset="0"/>
                <a:cs typeface="Segoe UI"/>
              </a:rPr>
              <a:t>plt.legend</a:t>
            </a:r>
            <a:r>
              <a:rPr lang="en-US" sz="2000" dirty="0">
                <a:latin typeface="Calibri" panose="020F0502020204030204" pitchFamily="34" charset="0"/>
                <a:cs typeface="Segoe UI"/>
              </a:rPr>
              <a:t>()​</a:t>
            </a:r>
          </a:p>
          <a:p>
            <a:r>
              <a:rPr lang="en-US" sz="2000" dirty="0">
                <a:latin typeface="Calibri" panose="020F0502020204030204" pitchFamily="34" charset="0"/>
                <a:cs typeface="Segoe UI"/>
              </a:rPr>
              <a:t>​</a:t>
            </a:r>
            <a:br>
              <a:rPr lang="en-US" sz="2000" dirty="0">
                <a:latin typeface="Calibri" panose="020F0502020204030204" pitchFamily="34" charset="0"/>
                <a:cs typeface="Segoe UI"/>
              </a:rPr>
            </a:br>
            <a:r>
              <a:rPr lang="en-US" sz="2000" dirty="0">
                <a:solidFill>
                  <a:srgbClr val="008000"/>
                </a:solidFill>
                <a:latin typeface="Calibri" panose="020F0502020204030204" pitchFamily="34" charset="0"/>
                <a:cs typeface="Segoe UI"/>
              </a:rPr>
              <a:t># Display the plot</a:t>
            </a:r>
            <a:r>
              <a:rPr lang="en-US" sz="2000" dirty="0">
                <a:latin typeface="Calibri" panose="020F0502020204030204" pitchFamily="34" charset="0"/>
                <a:cs typeface="Segoe UI"/>
              </a:rPr>
              <a:t>​</a:t>
            </a:r>
          </a:p>
          <a:p>
            <a:r>
              <a:rPr lang="en-US" sz="2000" dirty="0" err="1">
                <a:latin typeface="Calibri" panose="020F0502020204030204" pitchFamily="34" charset="0"/>
                <a:cs typeface="Segoe UI"/>
              </a:rPr>
              <a:t>plt.grid</a:t>
            </a:r>
            <a:r>
              <a:rPr lang="en-US" sz="2000" dirty="0">
                <a:latin typeface="Calibri" panose="020F0502020204030204" pitchFamily="34" charset="0"/>
                <a:cs typeface="Segoe UI"/>
              </a:rPr>
              <a:t>(</a:t>
            </a:r>
            <a:r>
              <a:rPr lang="en-US" sz="2000" dirty="0">
                <a:solidFill>
                  <a:srgbClr val="0000FF"/>
                </a:solidFill>
                <a:latin typeface="Calibri" panose="020F0502020204030204" pitchFamily="34" charset="0"/>
                <a:cs typeface="Segoe UI"/>
              </a:rPr>
              <a:t>True</a:t>
            </a:r>
            <a:r>
              <a:rPr lang="en-US" sz="2000" dirty="0">
                <a:latin typeface="Calibri" panose="020F0502020204030204" pitchFamily="34" charset="0"/>
                <a:cs typeface="Segoe UI"/>
              </a:rPr>
              <a:t>)​</a:t>
            </a:r>
          </a:p>
          <a:p>
            <a:r>
              <a:rPr lang="en-US" sz="2000" dirty="0" err="1">
                <a:latin typeface="Calibri" panose="020F0502020204030204" pitchFamily="34" charset="0"/>
                <a:cs typeface="Segoe UI"/>
              </a:rPr>
              <a:t>plt.show</a:t>
            </a:r>
            <a:r>
              <a:rPr lang="en-US" sz="2000" dirty="0">
                <a:latin typeface="Calibri" panose="020F0502020204030204" pitchFamily="34" charset="0"/>
                <a:cs typeface="Segoe UI"/>
              </a:rPr>
              <a:t>()</a:t>
            </a:r>
          </a:p>
          <a:p>
            <a:endParaRPr lang="en-US" dirty="0">
              <a:latin typeface="Calibri" panose="020F0502020204030204" pitchFamily="34" charset="0"/>
              <a:cs typeface="Segoe UI"/>
            </a:endParaRPr>
          </a:p>
          <a:p>
            <a:r>
              <a:rPr lang="en-US" sz="2000" b="1" dirty="0">
                <a:latin typeface="Calibri" panose="020F0502020204030204" pitchFamily="34" charset="0"/>
                <a:cs typeface="Segoe UI"/>
              </a:rPr>
              <a:t>LASSO REGRESSION</a:t>
            </a:r>
          </a:p>
          <a:p>
            <a:endParaRPr lang="en-US" sz="2000" b="1" dirty="0">
              <a:solidFill>
                <a:srgbClr val="000000"/>
              </a:solidFill>
              <a:latin typeface="Calibri" panose="020F0502020204030204" pitchFamily="34" charset="0"/>
              <a:ea typeface="+mn-lt"/>
              <a:cs typeface="Segoe UI"/>
            </a:endParaRPr>
          </a:p>
          <a:p>
            <a:r>
              <a:rPr lang="en-US" sz="2000" dirty="0">
                <a:solidFill>
                  <a:srgbClr val="008000"/>
                </a:solidFill>
                <a:latin typeface="Calibri" panose="020F0502020204030204" pitchFamily="34" charset="0"/>
                <a:ea typeface="+mn-lt"/>
                <a:cs typeface="+mn-lt"/>
              </a:rPr>
              <a:t># loading the linear regression model</a:t>
            </a:r>
            <a:endParaRPr lang="en-US" sz="2000" dirty="0">
              <a:latin typeface="Calibri" panose="020F0502020204030204" pitchFamily="34" charset="0"/>
              <a:ea typeface="+mn-lt"/>
              <a:cs typeface="+mn-lt"/>
            </a:endParaRPr>
          </a:p>
          <a:p>
            <a:r>
              <a:rPr lang="en-US" sz="2000" dirty="0" err="1">
                <a:latin typeface="Calibri" panose="020F0502020204030204" pitchFamily="34" charset="0"/>
                <a:ea typeface="+mn-lt"/>
                <a:cs typeface="+mn-lt"/>
              </a:rPr>
              <a:t>lass_reg_model</a:t>
            </a:r>
            <a:r>
              <a:rPr lang="en-US" sz="2000" dirty="0">
                <a:latin typeface="Calibri" panose="020F0502020204030204" pitchFamily="34" charset="0"/>
                <a:ea typeface="+mn-lt"/>
                <a:cs typeface="+mn-lt"/>
              </a:rPr>
              <a:t> = Lasso()</a:t>
            </a:r>
            <a:endParaRPr lang="en-US" sz="2000" dirty="0">
              <a:latin typeface="Calibri" panose="020F0502020204030204" pitchFamily="34" charset="0"/>
            </a:endParaRPr>
          </a:p>
          <a:p>
            <a:r>
              <a:rPr lang="en-US" sz="2000" dirty="0">
                <a:solidFill>
                  <a:srgbClr val="AF00DB"/>
                </a:solidFill>
                <a:latin typeface="Calibri" panose="020F0502020204030204" pitchFamily="34" charset="0"/>
                <a:ea typeface="+mn-lt"/>
                <a:cs typeface="+mn-lt"/>
              </a:rPr>
              <a:t>from</a:t>
            </a:r>
            <a:r>
              <a:rPr lang="en-US" sz="2000" dirty="0">
                <a:latin typeface="Calibri" panose="020F0502020204030204" pitchFamily="34" charset="0"/>
                <a:ea typeface="+mn-lt"/>
                <a:cs typeface="+mn-lt"/>
              </a:rPr>
              <a:t> </a:t>
            </a:r>
            <a:r>
              <a:rPr lang="en-US" sz="2000" dirty="0" err="1">
                <a:latin typeface="Calibri" panose="020F0502020204030204" pitchFamily="34" charset="0"/>
                <a:ea typeface="+mn-lt"/>
                <a:cs typeface="+mn-lt"/>
              </a:rPr>
              <a:t>sklearn.preprocessing</a:t>
            </a:r>
            <a:r>
              <a:rPr lang="en-US" sz="2000" dirty="0">
                <a:latin typeface="Calibri" panose="020F0502020204030204" pitchFamily="34" charset="0"/>
                <a:ea typeface="+mn-lt"/>
                <a:cs typeface="+mn-lt"/>
              </a:rPr>
              <a:t> </a:t>
            </a:r>
            <a:r>
              <a:rPr lang="en-US" sz="2000" dirty="0">
                <a:solidFill>
                  <a:srgbClr val="AF00DB"/>
                </a:solidFill>
                <a:latin typeface="Calibri" panose="020F0502020204030204" pitchFamily="34" charset="0"/>
                <a:ea typeface="+mn-lt"/>
                <a:cs typeface="+mn-lt"/>
              </a:rPr>
              <a:t>import</a:t>
            </a:r>
            <a:r>
              <a:rPr lang="en-US" sz="2000" dirty="0">
                <a:latin typeface="Calibri" panose="020F0502020204030204" pitchFamily="34" charset="0"/>
                <a:ea typeface="+mn-lt"/>
                <a:cs typeface="+mn-lt"/>
              </a:rPr>
              <a:t> </a:t>
            </a:r>
            <a:r>
              <a:rPr lang="en-US" sz="2000" dirty="0" err="1">
                <a:latin typeface="Calibri" panose="020F0502020204030204" pitchFamily="34" charset="0"/>
                <a:ea typeface="+mn-lt"/>
                <a:cs typeface="+mn-lt"/>
              </a:rPr>
              <a:t>StandardScaler</a:t>
            </a:r>
            <a:endParaRPr lang="en-US" sz="2000" dirty="0">
              <a:latin typeface="Calibri" panose="020F0502020204030204" pitchFamily="34" charset="0"/>
            </a:endParaRPr>
          </a:p>
          <a:p>
            <a:r>
              <a:rPr lang="en-US" sz="2000" dirty="0">
                <a:latin typeface="Calibri" panose="020F0502020204030204" pitchFamily="34" charset="0"/>
                <a:ea typeface="+mn-lt"/>
                <a:cs typeface="+mn-lt"/>
              </a:rPr>
              <a:t>scaler = </a:t>
            </a:r>
            <a:r>
              <a:rPr lang="en-US" sz="2000" dirty="0" err="1">
                <a:latin typeface="Calibri" panose="020F0502020204030204" pitchFamily="34" charset="0"/>
                <a:ea typeface="+mn-lt"/>
                <a:cs typeface="+mn-lt"/>
              </a:rPr>
              <a:t>StandardScaler</a:t>
            </a:r>
            <a:r>
              <a:rPr lang="en-US" sz="2000" dirty="0">
                <a:latin typeface="Calibri" panose="020F0502020204030204" pitchFamily="34" charset="0"/>
                <a:ea typeface="+mn-lt"/>
                <a:cs typeface="+mn-lt"/>
              </a:rPr>
              <a:t>()</a:t>
            </a:r>
            <a:endParaRPr lang="en-US" sz="2000" dirty="0">
              <a:latin typeface="Calibri" panose="020F0502020204030204" pitchFamily="34" charset="0"/>
            </a:endParaRPr>
          </a:p>
          <a:p>
            <a:r>
              <a:rPr lang="en-US" sz="2000" dirty="0" err="1">
                <a:latin typeface="Calibri" panose="020F0502020204030204" pitchFamily="34" charset="0"/>
                <a:ea typeface="+mn-lt"/>
                <a:cs typeface="+mn-lt"/>
              </a:rPr>
              <a:t>X_train</a:t>
            </a:r>
            <a:r>
              <a:rPr lang="en-US" sz="2000" dirty="0">
                <a:latin typeface="Calibri" panose="020F0502020204030204" pitchFamily="34" charset="0"/>
                <a:ea typeface="+mn-lt"/>
                <a:cs typeface="+mn-lt"/>
              </a:rPr>
              <a:t> = </a:t>
            </a:r>
            <a:r>
              <a:rPr lang="en-US" sz="2000" dirty="0" err="1">
                <a:latin typeface="Calibri" panose="020F0502020204030204" pitchFamily="34" charset="0"/>
                <a:ea typeface="+mn-lt"/>
                <a:cs typeface="+mn-lt"/>
              </a:rPr>
              <a:t>scaler.fit_transform</a:t>
            </a:r>
            <a:r>
              <a:rPr lang="en-US" sz="2000" dirty="0">
                <a:latin typeface="Calibri" panose="020F0502020204030204" pitchFamily="34" charset="0"/>
                <a:ea typeface="+mn-lt"/>
                <a:cs typeface="+mn-lt"/>
              </a:rPr>
              <a:t>(</a:t>
            </a:r>
            <a:r>
              <a:rPr lang="en-US" sz="2000" dirty="0" err="1">
                <a:latin typeface="Calibri" panose="020F0502020204030204" pitchFamily="34" charset="0"/>
                <a:ea typeface="+mn-lt"/>
                <a:cs typeface="+mn-lt"/>
              </a:rPr>
              <a:t>X_train</a:t>
            </a:r>
            <a:r>
              <a:rPr lang="en-US" sz="2000" dirty="0">
                <a:latin typeface="Calibri" panose="020F0502020204030204" pitchFamily="34" charset="0"/>
                <a:ea typeface="+mn-lt"/>
                <a:cs typeface="+mn-lt"/>
              </a:rPr>
              <a:t>)</a:t>
            </a:r>
            <a:endParaRPr lang="en-US" sz="2000" dirty="0">
              <a:latin typeface="Calibri" panose="020F0502020204030204" pitchFamily="34" charset="0"/>
            </a:endParaRPr>
          </a:p>
          <a:p>
            <a:r>
              <a:rPr lang="en-US" sz="2000" dirty="0" err="1">
                <a:latin typeface="Calibri" panose="020F0502020204030204" pitchFamily="34" charset="0"/>
                <a:ea typeface="+mn-lt"/>
                <a:cs typeface="+mn-lt"/>
              </a:rPr>
              <a:t>X_test</a:t>
            </a:r>
            <a:r>
              <a:rPr lang="en-US" sz="2000" dirty="0">
                <a:latin typeface="Calibri" panose="020F0502020204030204" pitchFamily="34" charset="0"/>
                <a:ea typeface="+mn-lt"/>
                <a:cs typeface="+mn-lt"/>
              </a:rPr>
              <a:t> = </a:t>
            </a:r>
            <a:r>
              <a:rPr lang="en-US" sz="2000" dirty="0" err="1">
                <a:latin typeface="Calibri" panose="020F0502020204030204" pitchFamily="34" charset="0"/>
                <a:ea typeface="+mn-lt"/>
                <a:cs typeface="+mn-lt"/>
              </a:rPr>
              <a:t>scaler.transform</a:t>
            </a:r>
            <a:r>
              <a:rPr lang="en-US" sz="2000" dirty="0">
                <a:latin typeface="Calibri" panose="020F0502020204030204" pitchFamily="34" charset="0"/>
                <a:ea typeface="+mn-lt"/>
                <a:cs typeface="+mn-lt"/>
              </a:rPr>
              <a:t>(</a:t>
            </a:r>
            <a:r>
              <a:rPr lang="en-US" sz="2000" dirty="0" err="1">
                <a:latin typeface="Calibri" panose="020F0502020204030204" pitchFamily="34" charset="0"/>
                <a:ea typeface="+mn-lt"/>
                <a:cs typeface="+mn-lt"/>
              </a:rPr>
              <a:t>X_test</a:t>
            </a:r>
            <a:r>
              <a:rPr lang="en-US" sz="2000" dirty="0">
                <a:latin typeface="Calibri" panose="020F0502020204030204" pitchFamily="34" charset="0"/>
                <a:ea typeface="+mn-lt"/>
                <a:cs typeface="+mn-lt"/>
              </a:rPr>
              <a:t>)</a:t>
            </a:r>
            <a:endParaRPr lang="en-US" sz="2000" dirty="0">
              <a:latin typeface="Calibri" panose="020F0502020204030204" pitchFamily="34" charset="0"/>
            </a:endParaRPr>
          </a:p>
          <a:p>
            <a:endParaRPr lang="en-US" sz="2000" dirty="0">
              <a:latin typeface="Calibri" panose="020F0502020204030204" pitchFamily="34" charset="0"/>
              <a:cs typeface="Segoe UI"/>
            </a:endParaRPr>
          </a:p>
          <a:p>
            <a:endParaRPr lang="en-US" sz="2000" b="1" dirty="0">
              <a:latin typeface="Calibri" panose="020F0502020204030204" pitchFamily="34" charset="0"/>
              <a:cs typeface="Segoe UI"/>
            </a:endParaRPr>
          </a:p>
          <a:p>
            <a:endParaRPr lang="en-US" sz="2000" b="1" dirty="0">
              <a:latin typeface="Courier New"/>
              <a:cs typeface="Segoe UI"/>
            </a:endParaRPr>
          </a:p>
        </p:txBody>
      </p:sp>
    </p:spTree>
    <p:extLst>
      <p:ext uri="{BB962C8B-B14F-4D97-AF65-F5344CB8AC3E}">
        <p14:creationId xmlns:p14="http://schemas.microsoft.com/office/powerpoint/2010/main" val="1353890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144DA-5774-C623-1D8C-008164A79A55}"/>
              </a:ext>
            </a:extLst>
          </p:cNvPr>
          <p:cNvSpPr txBox="1"/>
          <p:nvPr/>
        </p:nvSpPr>
        <p:spPr>
          <a:xfrm>
            <a:off x="288878" y="266132"/>
            <a:ext cx="8793706"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8000"/>
                </a:solidFill>
                <a:latin typeface="Calibri" panose="020F0502020204030204" pitchFamily="34" charset="0"/>
                <a:ea typeface="Calibri"/>
                <a:cs typeface="Courier New"/>
              </a:rPr>
              <a:t># Evaluate the model's performance</a:t>
            </a:r>
          </a:p>
          <a:p>
            <a:r>
              <a:rPr lang="en-US" dirty="0" err="1">
                <a:latin typeface="Calibri" panose="020F0502020204030204" pitchFamily="34" charset="0"/>
                <a:ea typeface="Calibri"/>
                <a:cs typeface="Courier New"/>
              </a:rPr>
              <a:t>y_pred</a:t>
            </a:r>
            <a:r>
              <a:rPr lang="en-US" dirty="0">
                <a:latin typeface="Calibri" panose="020F0502020204030204" pitchFamily="34" charset="0"/>
                <a:ea typeface="Calibri"/>
                <a:cs typeface="Courier New"/>
              </a:rPr>
              <a:t> = </a:t>
            </a:r>
            <a:r>
              <a:rPr lang="en-US" dirty="0" err="1">
                <a:latin typeface="Calibri" panose="020F0502020204030204" pitchFamily="34" charset="0"/>
                <a:ea typeface="Calibri"/>
                <a:cs typeface="Courier New"/>
              </a:rPr>
              <a:t>lasso_model.predict</a:t>
            </a:r>
            <a:r>
              <a:rPr lang="en-US" dirty="0">
                <a:latin typeface="Calibri" panose="020F0502020204030204" pitchFamily="34" charset="0"/>
                <a:ea typeface="Calibri"/>
                <a:cs typeface="Courier New"/>
              </a:rPr>
              <a:t>(</a:t>
            </a:r>
            <a:r>
              <a:rPr lang="en-US" dirty="0" err="1">
                <a:latin typeface="Calibri" panose="020F0502020204030204" pitchFamily="34" charset="0"/>
                <a:ea typeface="Calibri"/>
                <a:cs typeface="Courier New"/>
              </a:rPr>
              <a:t>X_test</a:t>
            </a:r>
            <a:r>
              <a:rPr lang="en-US" dirty="0">
                <a:latin typeface="Calibri" panose="020F0502020204030204" pitchFamily="34" charset="0"/>
                <a:ea typeface="Calibri"/>
                <a:cs typeface="Courier New"/>
              </a:rPr>
              <a:t>)</a:t>
            </a:r>
          </a:p>
          <a:p>
            <a:r>
              <a:rPr lang="en-US" dirty="0">
                <a:solidFill>
                  <a:srgbClr val="AF00DB"/>
                </a:solidFill>
                <a:latin typeface="Calibri" panose="020F0502020204030204" pitchFamily="34" charset="0"/>
                <a:ea typeface="Calibri"/>
                <a:cs typeface="Courier New"/>
              </a:rPr>
              <a:t>from</a:t>
            </a:r>
            <a:r>
              <a:rPr lang="en-US" dirty="0">
                <a:latin typeface="Calibri" panose="020F0502020204030204" pitchFamily="34" charset="0"/>
                <a:ea typeface="Calibri"/>
                <a:cs typeface="Courier New"/>
              </a:rPr>
              <a:t> </a:t>
            </a:r>
            <a:r>
              <a:rPr lang="en-US" dirty="0" err="1">
                <a:latin typeface="Calibri" panose="020F0502020204030204" pitchFamily="34" charset="0"/>
                <a:ea typeface="Calibri"/>
                <a:cs typeface="Courier New"/>
              </a:rPr>
              <a:t>sklearn.metrics</a:t>
            </a:r>
            <a:r>
              <a:rPr lang="en-US" dirty="0">
                <a:latin typeface="Calibri" panose="020F0502020204030204" pitchFamily="34" charset="0"/>
                <a:ea typeface="Calibri"/>
                <a:cs typeface="Courier New"/>
              </a:rPr>
              <a:t> </a:t>
            </a:r>
            <a:r>
              <a:rPr lang="en-US" dirty="0">
                <a:solidFill>
                  <a:srgbClr val="AF00DB"/>
                </a:solidFill>
                <a:latin typeface="Calibri" panose="020F0502020204030204" pitchFamily="34" charset="0"/>
                <a:ea typeface="Calibri"/>
                <a:cs typeface="Courier New"/>
              </a:rPr>
              <a:t>import</a:t>
            </a:r>
            <a:r>
              <a:rPr lang="en-US" dirty="0">
                <a:latin typeface="Calibri" panose="020F0502020204030204" pitchFamily="34" charset="0"/>
                <a:ea typeface="Calibri"/>
                <a:cs typeface="Courier New"/>
              </a:rPr>
              <a:t> r2_score, </a:t>
            </a:r>
            <a:r>
              <a:rPr lang="en-US" dirty="0" err="1">
                <a:latin typeface="Calibri" panose="020F0502020204030204" pitchFamily="34" charset="0"/>
                <a:ea typeface="Calibri"/>
                <a:cs typeface="Courier New"/>
              </a:rPr>
              <a:t>mean_squared_error</a:t>
            </a:r>
            <a:endParaRPr lang="en-US" dirty="0">
              <a:latin typeface="Calibri" panose="020F0502020204030204" pitchFamily="34" charset="0"/>
              <a:ea typeface="Calibri"/>
              <a:cs typeface="Courier New"/>
            </a:endParaRPr>
          </a:p>
          <a:p>
            <a:r>
              <a:rPr lang="en-US" dirty="0">
                <a:solidFill>
                  <a:srgbClr val="795E26"/>
                </a:solidFill>
                <a:latin typeface="Calibri" panose="020F0502020204030204" pitchFamily="34" charset="0"/>
                <a:ea typeface="Calibri"/>
                <a:cs typeface="Courier New"/>
              </a:rPr>
              <a:t>print</a:t>
            </a:r>
            <a:r>
              <a:rPr lang="en-US" dirty="0">
                <a:latin typeface="Calibri" panose="020F0502020204030204" pitchFamily="34" charset="0"/>
                <a:ea typeface="Calibri"/>
                <a:cs typeface="Courier New"/>
              </a:rPr>
              <a:t>(</a:t>
            </a:r>
            <a:r>
              <a:rPr lang="en-US" dirty="0">
                <a:solidFill>
                  <a:srgbClr val="A31515"/>
                </a:solidFill>
                <a:latin typeface="Calibri" panose="020F0502020204030204" pitchFamily="34" charset="0"/>
                <a:ea typeface="Calibri"/>
                <a:cs typeface="Courier New"/>
              </a:rPr>
              <a:t>"R-squared score:"</a:t>
            </a:r>
            <a:r>
              <a:rPr lang="en-US" dirty="0">
                <a:latin typeface="Calibri" panose="020F0502020204030204" pitchFamily="34" charset="0"/>
                <a:ea typeface="Calibri"/>
                <a:cs typeface="Courier New"/>
              </a:rPr>
              <a:t>, r2_score(</a:t>
            </a:r>
            <a:r>
              <a:rPr lang="en-US" dirty="0" err="1">
                <a:latin typeface="Calibri" panose="020F0502020204030204" pitchFamily="34" charset="0"/>
                <a:ea typeface="Calibri"/>
                <a:cs typeface="Courier New"/>
              </a:rPr>
              <a:t>y_test</a:t>
            </a:r>
            <a:r>
              <a:rPr lang="en-US" dirty="0">
                <a:latin typeface="Calibri" panose="020F0502020204030204" pitchFamily="34" charset="0"/>
                <a:ea typeface="Calibri"/>
                <a:cs typeface="Courier New"/>
              </a:rPr>
              <a:t>, </a:t>
            </a:r>
            <a:r>
              <a:rPr lang="en-US" dirty="0" err="1">
                <a:latin typeface="Calibri" panose="020F0502020204030204" pitchFamily="34" charset="0"/>
                <a:ea typeface="Calibri"/>
                <a:cs typeface="Courier New"/>
              </a:rPr>
              <a:t>y_pred</a:t>
            </a:r>
            <a:r>
              <a:rPr lang="en-US" dirty="0">
                <a:latin typeface="Calibri" panose="020F0502020204030204" pitchFamily="34" charset="0"/>
                <a:ea typeface="Calibri"/>
                <a:cs typeface="Courier New"/>
              </a:rPr>
              <a:t>))</a:t>
            </a:r>
          </a:p>
          <a:p>
            <a:r>
              <a:rPr lang="en-US" dirty="0">
                <a:solidFill>
                  <a:srgbClr val="795E26"/>
                </a:solidFill>
                <a:latin typeface="Calibri" panose="020F0502020204030204" pitchFamily="34" charset="0"/>
                <a:ea typeface="Calibri"/>
                <a:cs typeface="Courier New"/>
              </a:rPr>
              <a:t>print</a:t>
            </a:r>
            <a:r>
              <a:rPr lang="en-US" dirty="0">
                <a:latin typeface="Calibri" panose="020F0502020204030204" pitchFamily="34" charset="0"/>
                <a:ea typeface="Calibri"/>
                <a:cs typeface="Courier New"/>
              </a:rPr>
              <a:t>(</a:t>
            </a:r>
            <a:r>
              <a:rPr lang="en-US" dirty="0">
                <a:solidFill>
                  <a:srgbClr val="A31515"/>
                </a:solidFill>
                <a:latin typeface="Calibri" panose="020F0502020204030204" pitchFamily="34" charset="0"/>
                <a:ea typeface="Calibri"/>
                <a:cs typeface="Courier New"/>
              </a:rPr>
              <a:t>"Mean Squared Error:"</a:t>
            </a:r>
            <a:r>
              <a:rPr lang="en-US" dirty="0">
                <a:latin typeface="Calibri" panose="020F0502020204030204" pitchFamily="34" charset="0"/>
                <a:ea typeface="Calibri"/>
                <a:cs typeface="Courier New"/>
              </a:rPr>
              <a:t>, </a:t>
            </a:r>
            <a:r>
              <a:rPr lang="en-US" dirty="0" err="1">
                <a:latin typeface="Calibri" panose="020F0502020204030204" pitchFamily="34" charset="0"/>
                <a:ea typeface="Calibri"/>
                <a:cs typeface="Courier New"/>
              </a:rPr>
              <a:t>mean_squared_error</a:t>
            </a:r>
            <a:r>
              <a:rPr lang="en-US" dirty="0">
                <a:latin typeface="Calibri" panose="020F0502020204030204" pitchFamily="34" charset="0"/>
                <a:ea typeface="Calibri"/>
                <a:cs typeface="Courier New"/>
              </a:rPr>
              <a:t>(</a:t>
            </a:r>
            <a:r>
              <a:rPr lang="en-US" dirty="0" err="1">
                <a:latin typeface="Calibri" panose="020F0502020204030204" pitchFamily="34" charset="0"/>
                <a:ea typeface="Calibri"/>
                <a:cs typeface="Courier New"/>
              </a:rPr>
              <a:t>y_test</a:t>
            </a:r>
            <a:r>
              <a:rPr lang="en-US" dirty="0">
                <a:latin typeface="Calibri" panose="020F0502020204030204" pitchFamily="34" charset="0"/>
                <a:ea typeface="Calibri"/>
                <a:cs typeface="Courier New"/>
              </a:rPr>
              <a:t>, </a:t>
            </a:r>
            <a:r>
              <a:rPr lang="en-US" dirty="0" err="1">
                <a:latin typeface="Calibri" panose="020F0502020204030204" pitchFamily="34" charset="0"/>
                <a:ea typeface="Calibri"/>
                <a:cs typeface="Courier New"/>
              </a:rPr>
              <a:t>y_pred</a:t>
            </a:r>
            <a:r>
              <a:rPr lang="en-US" dirty="0">
                <a:latin typeface="Calibri" panose="020F0502020204030204" pitchFamily="34" charset="0"/>
                <a:ea typeface="Calibri"/>
                <a:cs typeface="Courier New"/>
              </a:rPr>
              <a:t>))</a:t>
            </a:r>
          </a:p>
          <a:p>
            <a:endParaRPr lang="en-US" dirty="0">
              <a:latin typeface="Calibri" panose="020F0502020204030204" pitchFamily="34" charset="0"/>
              <a:ea typeface="Calibri"/>
              <a:cs typeface="Courier New"/>
            </a:endParaRPr>
          </a:p>
          <a:p>
            <a:r>
              <a:rPr lang="en-US" dirty="0" err="1">
                <a:latin typeface="Calibri" panose="020F0502020204030204" pitchFamily="34" charset="0"/>
                <a:ea typeface="+mn-lt"/>
                <a:cs typeface="+mn-lt"/>
              </a:rPr>
              <a:t>plt.figure</a:t>
            </a:r>
            <a:r>
              <a:rPr lang="en-US" dirty="0">
                <a:latin typeface="Calibri" panose="020F0502020204030204" pitchFamily="34" charset="0"/>
                <a:ea typeface="+mn-lt"/>
                <a:cs typeface="+mn-lt"/>
              </a:rPr>
              <a:t>(</a:t>
            </a:r>
            <a:r>
              <a:rPr lang="en-US" dirty="0" err="1">
                <a:latin typeface="Calibri" panose="020F0502020204030204" pitchFamily="34" charset="0"/>
                <a:ea typeface="+mn-lt"/>
                <a:cs typeface="+mn-lt"/>
              </a:rPr>
              <a:t>figsize</a:t>
            </a:r>
            <a:r>
              <a:rPr lang="en-US" dirty="0">
                <a:latin typeface="Calibri" panose="020F0502020204030204" pitchFamily="34" charset="0"/>
                <a:ea typeface="+mn-lt"/>
                <a:cs typeface="+mn-lt"/>
              </a:rPr>
              <a:t>=(</a:t>
            </a:r>
            <a:r>
              <a:rPr lang="en-US" dirty="0">
                <a:solidFill>
                  <a:srgbClr val="116644"/>
                </a:solidFill>
                <a:latin typeface="Calibri" panose="020F0502020204030204" pitchFamily="34" charset="0"/>
                <a:ea typeface="+mn-lt"/>
                <a:cs typeface="+mn-lt"/>
              </a:rPr>
              <a:t>10</a:t>
            </a:r>
            <a:r>
              <a:rPr lang="en-US" dirty="0">
                <a:latin typeface="Calibri" panose="020F0502020204030204" pitchFamily="34" charset="0"/>
                <a:ea typeface="+mn-lt"/>
                <a:cs typeface="+mn-lt"/>
              </a:rPr>
              <a:t>, </a:t>
            </a:r>
            <a:r>
              <a:rPr lang="en-US" dirty="0">
                <a:solidFill>
                  <a:srgbClr val="116644"/>
                </a:solidFill>
                <a:latin typeface="Calibri" panose="020F0502020204030204" pitchFamily="34" charset="0"/>
                <a:ea typeface="+mn-lt"/>
                <a:cs typeface="+mn-lt"/>
              </a:rPr>
              <a:t>6</a:t>
            </a:r>
            <a:r>
              <a:rPr lang="en-US" dirty="0">
                <a:latin typeface="Calibri" panose="020F0502020204030204" pitchFamily="34" charset="0"/>
                <a:ea typeface="+mn-lt"/>
                <a:cs typeface="+mn-lt"/>
              </a:rPr>
              <a:t>))</a:t>
            </a:r>
          </a:p>
          <a:p>
            <a:r>
              <a:rPr lang="en-US" dirty="0" err="1">
                <a:latin typeface="Calibri" panose="020F0502020204030204" pitchFamily="34" charset="0"/>
                <a:ea typeface="+mn-lt"/>
                <a:cs typeface="+mn-lt"/>
              </a:rPr>
              <a:t>plt.scatter</a:t>
            </a:r>
            <a:r>
              <a:rPr lang="en-US" dirty="0">
                <a:latin typeface="Calibri" panose="020F0502020204030204" pitchFamily="34" charset="0"/>
                <a:ea typeface="+mn-lt"/>
                <a:cs typeface="+mn-lt"/>
              </a:rPr>
              <a:t>(</a:t>
            </a:r>
            <a:r>
              <a:rPr lang="en-US" dirty="0" err="1">
                <a:latin typeface="Calibri" panose="020F0502020204030204" pitchFamily="34" charset="0"/>
                <a:ea typeface="+mn-lt"/>
                <a:cs typeface="+mn-lt"/>
              </a:rPr>
              <a:t>y_test</a:t>
            </a:r>
            <a:r>
              <a:rPr lang="en-US" dirty="0">
                <a:latin typeface="Calibri" panose="020F0502020204030204" pitchFamily="34" charset="0"/>
                <a:ea typeface="+mn-lt"/>
                <a:cs typeface="+mn-lt"/>
              </a:rPr>
              <a:t>, </a:t>
            </a:r>
            <a:r>
              <a:rPr lang="en-US" dirty="0" err="1">
                <a:latin typeface="Calibri" panose="020F0502020204030204" pitchFamily="34" charset="0"/>
                <a:ea typeface="+mn-lt"/>
                <a:cs typeface="+mn-lt"/>
              </a:rPr>
              <a:t>y_pred</a:t>
            </a:r>
            <a:r>
              <a:rPr lang="en-US" dirty="0">
                <a:latin typeface="Calibri" panose="020F0502020204030204" pitchFamily="34" charset="0"/>
                <a:ea typeface="+mn-lt"/>
                <a:cs typeface="+mn-lt"/>
              </a:rPr>
              <a:t>, c=</a:t>
            </a:r>
            <a:r>
              <a:rPr lang="en-US" dirty="0">
                <a:solidFill>
                  <a:srgbClr val="A31515"/>
                </a:solidFill>
                <a:latin typeface="Calibri" panose="020F0502020204030204" pitchFamily="34" charset="0"/>
                <a:ea typeface="+mn-lt"/>
                <a:cs typeface="+mn-lt"/>
              </a:rPr>
              <a:t>'blue'</a:t>
            </a:r>
            <a:r>
              <a:rPr lang="en-US" dirty="0">
                <a:latin typeface="Calibri" panose="020F0502020204030204" pitchFamily="34" charset="0"/>
                <a:ea typeface="+mn-lt"/>
                <a:cs typeface="+mn-lt"/>
              </a:rPr>
              <a:t>, label=</a:t>
            </a:r>
            <a:r>
              <a:rPr lang="en-US" dirty="0">
                <a:solidFill>
                  <a:srgbClr val="A31515"/>
                </a:solidFill>
                <a:latin typeface="Calibri" panose="020F0502020204030204" pitchFamily="34" charset="0"/>
                <a:ea typeface="+mn-lt"/>
                <a:cs typeface="+mn-lt"/>
              </a:rPr>
              <a:t>'Predicted Price'</a:t>
            </a:r>
            <a:r>
              <a:rPr lang="en-US" dirty="0">
                <a:latin typeface="Calibri" panose="020F0502020204030204" pitchFamily="34" charset="0"/>
                <a:ea typeface="+mn-lt"/>
                <a:cs typeface="+mn-lt"/>
              </a:rPr>
              <a:t>)</a:t>
            </a:r>
          </a:p>
          <a:p>
            <a:r>
              <a:rPr lang="en-US" dirty="0" err="1">
                <a:latin typeface="Calibri" panose="020F0502020204030204" pitchFamily="34" charset="0"/>
                <a:ea typeface="+mn-lt"/>
                <a:cs typeface="+mn-lt"/>
              </a:rPr>
              <a:t>plt.scatter</a:t>
            </a:r>
            <a:r>
              <a:rPr lang="en-US" dirty="0">
                <a:latin typeface="Calibri" panose="020F0502020204030204" pitchFamily="34" charset="0"/>
                <a:ea typeface="+mn-lt"/>
                <a:cs typeface="+mn-lt"/>
              </a:rPr>
              <a:t>(</a:t>
            </a:r>
            <a:r>
              <a:rPr lang="en-US" dirty="0" err="1">
                <a:latin typeface="Calibri" panose="020F0502020204030204" pitchFamily="34" charset="0"/>
                <a:ea typeface="+mn-lt"/>
                <a:cs typeface="+mn-lt"/>
              </a:rPr>
              <a:t>y_test</a:t>
            </a:r>
            <a:r>
              <a:rPr lang="en-US" dirty="0">
                <a:latin typeface="Calibri" panose="020F0502020204030204" pitchFamily="34" charset="0"/>
                <a:ea typeface="+mn-lt"/>
                <a:cs typeface="+mn-lt"/>
              </a:rPr>
              <a:t>, </a:t>
            </a:r>
            <a:r>
              <a:rPr lang="en-US" dirty="0" err="1">
                <a:latin typeface="Calibri" panose="020F0502020204030204" pitchFamily="34" charset="0"/>
                <a:ea typeface="+mn-lt"/>
                <a:cs typeface="+mn-lt"/>
              </a:rPr>
              <a:t>y_test</a:t>
            </a:r>
            <a:r>
              <a:rPr lang="en-US" dirty="0">
                <a:latin typeface="Calibri" panose="020F0502020204030204" pitchFamily="34" charset="0"/>
                <a:ea typeface="+mn-lt"/>
                <a:cs typeface="+mn-lt"/>
              </a:rPr>
              <a:t>, c=</a:t>
            </a:r>
            <a:r>
              <a:rPr lang="en-US" dirty="0">
                <a:solidFill>
                  <a:srgbClr val="A31515"/>
                </a:solidFill>
                <a:latin typeface="Calibri" panose="020F0502020204030204" pitchFamily="34" charset="0"/>
                <a:ea typeface="+mn-lt"/>
                <a:cs typeface="+mn-lt"/>
              </a:rPr>
              <a:t>'red'</a:t>
            </a:r>
            <a:r>
              <a:rPr lang="en-US" dirty="0">
                <a:latin typeface="Calibri" panose="020F0502020204030204" pitchFamily="34" charset="0"/>
                <a:ea typeface="+mn-lt"/>
                <a:cs typeface="+mn-lt"/>
              </a:rPr>
              <a:t>, alpha=</a:t>
            </a:r>
            <a:r>
              <a:rPr lang="en-US" dirty="0">
                <a:solidFill>
                  <a:srgbClr val="116644"/>
                </a:solidFill>
                <a:latin typeface="Calibri" panose="020F0502020204030204" pitchFamily="34" charset="0"/>
                <a:ea typeface="+mn-lt"/>
                <a:cs typeface="+mn-lt"/>
              </a:rPr>
              <a:t>0.7</a:t>
            </a:r>
            <a:r>
              <a:rPr lang="en-US" dirty="0">
                <a:latin typeface="Calibri" panose="020F0502020204030204" pitchFamily="34" charset="0"/>
                <a:ea typeface="+mn-lt"/>
                <a:cs typeface="+mn-lt"/>
              </a:rPr>
              <a:t>, label=</a:t>
            </a:r>
            <a:r>
              <a:rPr lang="en-US" dirty="0">
                <a:solidFill>
                  <a:srgbClr val="A31515"/>
                </a:solidFill>
                <a:latin typeface="Calibri" panose="020F0502020204030204" pitchFamily="34" charset="0"/>
                <a:ea typeface="+mn-lt"/>
                <a:cs typeface="+mn-lt"/>
              </a:rPr>
              <a:t>'Actual Price'</a:t>
            </a:r>
            <a:r>
              <a:rPr lang="en-US" dirty="0">
                <a:latin typeface="Calibri" panose="020F0502020204030204" pitchFamily="34" charset="0"/>
                <a:ea typeface="+mn-lt"/>
                <a:cs typeface="+mn-lt"/>
              </a:rPr>
              <a:t>)</a:t>
            </a:r>
          </a:p>
          <a:p>
            <a:endParaRPr lang="en-US" dirty="0">
              <a:latin typeface="Calibri" panose="020F0502020204030204" pitchFamily="34" charset="0"/>
            </a:endParaRPr>
          </a:p>
          <a:p>
            <a:r>
              <a:rPr lang="en-US" dirty="0">
                <a:solidFill>
                  <a:srgbClr val="008000"/>
                </a:solidFill>
                <a:latin typeface="Calibri" panose="020F0502020204030204" pitchFamily="34" charset="0"/>
                <a:ea typeface="+mn-lt"/>
                <a:cs typeface="+mn-lt"/>
              </a:rPr>
              <a:t># Set labels and title</a:t>
            </a:r>
          </a:p>
          <a:p>
            <a:r>
              <a:rPr lang="en-US" dirty="0" err="1">
                <a:latin typeface="Calibri" panose="020F0502020204030204" pitchFamily="34" charset="0"/>
                <a:ea typeface="+mn-lt"/>
                <a:cs typeface="+mn-lt"/>
              </a:rPr>
              <a:t>plt.xlabel</a:t>
            </a:r>
            <a:r>
              <a:rPr lang="en-US" dirty="0">
                <a:latin typeface="Calibri" panose="020F0502020204030204" pitchFamily="34" charset="0"/>
                <a:ea typeface="+mn-lt"/>
                <a:cs typeface="+mn-lt"/>
              </a:rPr>
              <a:t>(</a:t>
            </a:r>
            <a:r>
              <a:rPr lang="en-US" dirty="0">
                <a:solidFill>
                  <a:srgbClr val="A31515"/>
                </a:solidFill>
                <a:latin typeface="Calibri" panose="020F0502020204030204" pitchFamily="34" charset="0"/>
                <a:ea typeface="+mn-lt"/>
                <a:cs typeface="+mn-lt"/>
              </a:rPr>
              <a:t>'Actual Price'</a:t>
            </a:r>
            <a:r>
              <a:rPr lang="en-US" dirty="0">
                <a:latin typeface="Calibri" panose="020F0502020204030204" pitchFamily="34" charset="0"/>
                <a:ea typeface="+mn-lt"/>
                <a:cs typeface="+mn-lt"/>
              </a:rPr>
              <a:t>)</a:t>
            </a:r>
          </a:p>
          <a:p>
            <a:r>
              <a:rPr lang="en-US" dirty="0" err="1">
                <a:latin typeface="Calibri" panose="020F0502020204030204" pitchFamily="34" charset="0"/>
                <a:ea typeface="+mn-lt"/>
                <a:cs typeface="+mn-lt"/>
              </a:rPr>
              <a:t>plt.ylabel</a:t>
            </a:r>
            <a:r>
              <a:rPr lang="en-US" dirty="0">
                <a:latin typeface="Calibri" panose="020F0502020204030204" pitchFamily="34" charset="0"/>
                <a:ea typeface="+mn-lt"/>
                <a:cs typeface="+mn-lt"/>
              </a:rPr>
              <a:t>(</a:t>
            </a:r>
            <a:r>
              <a:rPr lang="en-US" dirty="0">
                <a:solidFill>
                  <a:srgbClr val="A31515"/>
                </a:solidFill>
                <a:latin typeface="Calibri" panose="020F0502020204030204" pitchFamily="34" charset="0"/>
                <a:ea typeface="+mn-lt"/>
                <a:cs typeface="+mn-lt"/>
              </a:rPr>
              <a:t>'Predicted Price'</a:t>
            </a:r>
            <a:r>
              <a:rPr lang="en-US" dirty="0">
                <a:latin typeface="Calibri" panose="020F0502020204030204" pitchFamily="34" charset="0"/>
                <a:ea typeface="+mn-lt"/>
                <a:cs typeface="+mn-lt"/>
              </a:rPr>
              <a:t>)</a:t>
            </a:r>
          </a:p>
          <a:p>
            <a:r>
              <a:rPr lang="en-US" dirty="0" err="1">
                <a:latin typeface="Calibri" panose="020F0502020204030204" pitchFamily="34" charset="0"/>
                <a:ea typeface="+mn-lt"/>
                <a:cs typeface="+mn-lt"/>
              </a:rPr>
              <a:t>plt.title</a:t>
            </a:r>
            <a:r>
              <a:rPr lang="en-US" dirty="0">
                <a:latin typeface="Calibri" panose="020F0502020204030204" pitchFamily="34" charset="0"/>
                <a:ea typeface="+mn-lt"/>
                <a:cs typeface="+mn-lt"/>
              </a:rPr>
              <a:t>(</a:t>
            </a:r>
            <a:r>
              <a:rPr lang="en-US" dirty="0">
                <a:solidFill>
                  <a:srgbClr val="A31515"/>
                </a:solidFill>
                <a:latin typeface="Calibri" panose="020F0502020204030204" pitchFamily="34" charset="0"/>
                <a:ea typeface="+mn-lt"/>
                <a:cs typeface="+mn-lt"/>
              </a:rPr>
              <a:t>'Actual vs. Predicted Car Prices (Lasso Regression)'</a:t>
            </a:r>
            <a:r>
              <a:rPr lang="en-US" dirty="0">
                <a:latin typeface="Calibri" panose="020F0502020204030204" pitchFamily="34" charset="0"/>
                <a:ea typeface="+mn-lt"/>
                <a:cs typeface="+mn-lt"/>
              </a:rPr>
              <a:t>)</a:t>
            </a:r>
          </a:p>
          <a:p>
            <a:endParaRPr lang="en-US" dirty="0">
              <a:latin typeface="Calibri" panose="020F0502020204030204" pitchFamily="34" charset="0"/>
            </a:endParaRPr>
          </a:p>
          <a:p>
            <a:r>
              <a:rPr lang="en-US" dirty="0">
                <a:solidFill>
                  <a:srgbClr val="008000"/>
                </a:solidFill>
                <a:latin typeface="Calibri" panose="020F0502020204030204" pitchFamily="34" charset="0"/>
                <a:ea typeface="+mn-lt"/>
                <a:cs typeface="+mn-lt"/>
              </a:rPr>
              <a:t># Add legend</a:t>
            </a:r>
          </a:p>
          <a:p>
            <a:r>
              <a:rPr lang="en-US" dirty="0" err="1">
                <a:latin typeface="Calibri" panose="020F0502020204030204" pitchFamily="34" charset="0"/>
                <a:ea typeface="+mn-lt"/>
                <a:cs typeface="+mn-lt"/>
              </a:rPr>
              <a:t>plt.legend</a:t>
            </a:r>
            <a:r>
              <a:rPr lang="en-US" dirty="0">
                <a:latin typeface="Calibri" panose="020F0502020204030204" pitchFamily="34" charset="0"/>
                <a:ea typeface="+mn-lt"/>
                <a:cs typeface="+mn-lt"/>
              </a:rPr>
              <a:t>()</a:t>
            </a:r>
            <a:br>
              <a:rPr lang="en-US" dirty="0">
                <a:latin typeface="Calibri" panose="020F0502020204030204" pitchFamily="34" charset="0"/>
              </a:rPr>
            </a:br>
            <a:endParaRPr lang="en-US" dirty="0">
              <a:latin typeface="Calibri" panose="020F0502020204030204" pitchFamily="34" charset="0"/>
            </a:endParaRPr>
          </a:p>
          <a:p>
            <a:r>
              <a:rPr lang="en-US" dirty="0">
                <a:solidFill>
                  <a:srgbClr val="008000"/>
                </a:solidFill>
                <a:latin typeface="Calibri" panose="020F0502020204030204" pitchFamily="34" charset="0"/>
                <a:ea typeface="+mn-lt"/>
                <a:cs typeface="+mn-lt"/>
              </a:rPr>
              <a:t># Display the plot</a:t>
            </a:r>
          </a:p>
          <a:p>
            <a:r>
              <a:rPr lang="en-US" dirty="0" err="1">
                <a:latin typeface="Calibri" panose="020F0502020204030204" pitchFamily="34" charset="0"/>
                <a:ea typeface="+mn-lt"/>
                <a:cs typeface="+mn-lt"/>
              </a:rPr>
              <a:t>plt.grid</a:t>
            </a:r>
            <a:r>
              <a:rPr lang="en-US" dirty="0">
                <a:latin typeface="Calibri" panose="020F0502020204030204" pitchFamily="34" charset="0"/>
                <a:ea typeface="+mn-lt"/>
                <a:cs typeface="+mn-lt"/>
              </a:rPr>
              <a:t>(</a:t>
            </a:r>
            <a:r>
              <a:rPr lang="en-US" dirty="0">
                <a:solidFill>
                  <a:srgbClr val="0000FF"/>
                </a:solidFill>
                <a:latin typeface="Calibri" panose="020F0502020204030204" pitchFamily="34" charset="0"/>
                <a:ea typeface="+mn-lt"/>
                <a:cs typeface="+mn-lt"/>
              </a:rPr>
              <a:t>True</a:t>
            </a:r>
            <a:r>
              <a:rPr lang="en-US" dirty="0">
                <a:latin typeface="Calibri" panose="020F0502020204030204" pitchFamily="34" charset="0"/>
                <a:ea typeface="+mn-lt"/>
                <a:cs typeface="+mn-lt"/>
              </a:rPr>
              <a:t>)</a:t>
            </a:r>
          </a:p>
          <a:p>
            <a:r>
              <a:rPr lang="en-US" dirty="0" err="1">
                <a:latin typeface="Calibri" panose="020F0502020204030204" pitchFamily="34" charset="0"/>
                <a:ea typeface="+mn-lt"/>
                <a:cs typeface="+mn-lt"/>
              </a:rPr>
              <a:t>plt.show</a:t>
            </a:r>
            <a:r>
              <a:rPr lang="en-US" dirty="0">
                <a:latin typeface="Calibri" panose="020F0502020204030204" pitchFamily="34" charset="0"/>
                <a:ea typeface="+mn-lt"/>
                <a:cs typeface="+mn-lt"/>
              </a:rPr>
              <a:t>()</a:t>
            </a:r>
          </a:p>
          <a:p>
            <a:endParaRPr lang="en-US" dirty="0">
              <a:latin typeface="Rockwell"/>
              <a:ea typeface="Calibri"/>
              <a:cs typeface="Courier New"/>
            </a:endParaRPr>
          </a:p>
        </p:txBody>
      </p:sp>
    </p:spTree>
    <p:extLst>
      <p:ext uri="{BB962C8B-B14F-4D97-AF65-F5344CB8AC3E}">
        <p14:creationId xmlns:p14="http://schemas.microsoft.com/office/powerpoint/2010/main" val="4225117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D37055-6677-B8DB-1009-2D66390B783D}"/>
              </a:ext>
            </a:extLst>
          </p:cNvPr>
          <p:cNvPicPr>
            <a:picLocks noChangeAspect="1"/>
          </p:cNvPicPr>
          <p:nvPr/>
        </p:nvPicPr>
        <p:blipFill>
          <a:blip r:embed="rId2"/>
          <a:stretch>
            <a:fillRect/>
          </a:stretch>
        </p:blipFill>
        <p:spPr>
          <a:xfrm>
            <a:off x="1492162" y="1185785"/>
            <a:ext cx="6869464" cy="4083017"/>
          </a:xfrm>
          <a:prstGeom prst="rect">
            <a:avLst/>
          </a:prstGeom>
        </p:spPr>
      </p:pic>
      <p:sp>
        <p:nvSpPr>
          <p:cNvPr id="3" name="Title 2">
            <a:extLst>
              <a:ext uri="{FF2B5EF4-FFF2-40B4-BE49-F238E27FC236}">
                <a16:creationId xmlns:a16="http://schemas.microsoft.com/office/drawing/2014/main" id="{2743ADB6-6E90-D451-3350-E6D0998F0D34}"/>
              </a:ext>
            </a:extLst>
          </p:cNvPr>
          <p:cNvSpPr>
            <a:spLocks noGrp="1"/>
          </p:cNvSpPr>
          <p:nvPr>
            <p:ph type="title"/>
          </p:nvPr>
        </p:nvSpPr>
        <p:spPr>
          <a:xfrm>
            <a:off x="677334" y="200168"/>
            <a:ext cx="8596668" cy="479188"/>
          </a:xfrm>
        </p:spPr>
        <p:txBody>
          <a:bodyPr>
            <a:normAutofit fontScale="90000"/>
          </a:bodyPr>
          <a:lstStyle/>
          <a:p>
            <a:r>
              <a:rPr lang="en-US" dirty="0"/>
              <a:t>RESULT</a:t>
            </a:r>
            <a:br>
              <a:rPr lang="en-US" dirty="0"/>
            </a:br>
            <a:endParaRPr lang="en-US" sz="2000" b="1">
              <a:solidFill>
                <a:schemeClr val="tx1"/>
              </a:solidFill>
            </a:endParaRPr>
          </a:p>
        </p:txBody>
      </p:sp>
      <p:sp>
        <p:nvSpPr>
          <p:cNvPr id="5" name="TextBox 4">
            <a:extLst>
              <a:ext uri="{FF2B5EF4-FFF2-40B4-BE49-F238E27FC236}">
                <a16:creationId xmlns:a16="http://schemas.microsoft.com/office/drawing/2014/main" id="{D1EB7E9C-28B3-E35F-B71D-93AD90FBBBE8}"/>
              </a:ext>
            </a:extLst>
          </p:cNvPr>
          <p:cNvSpPr txBox="1"/>
          <p:nvPr/>
        </p:nvSpPr>
        <p:spPr>
          <a:xfrm>
            <a:off x="3288418" y="5525521"/>
            <a:ext cx="43764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Fig: Linear Regression in actual </a:t>
            </a:r>
            <a:r>
              <a:rPr lang="en-US" b="1" dirty="0" err="1"/>
              <a:t>vs.predicted</a:t>
            </a:r>
            <a:r>
              <a:rPr lang="en-US" b="1" dirty="0"/>
              <a:t> car Price</a:t>
            </a:r>
            <a:endParaRPr lang="en-US" dirty="0"/>
          </a:p>
        </p:txBody>
      </p:sp>
    </p:spTree>
    <p:extLst>
      <p:ext uri="{BB962C8B-B14F-4D97-AF65-F5344CB8AC3E}">
        <p14:creationId xmlns:p14="http://schemas.microsoft.com/office/powerpoint/2010/main" val="381809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3418606-F362-431D-EA83-573D104CA37D}"/>
              </a:ext>
            </a:extLst>
          </p:cNvPr>
          <p:cNvSpPr>
            <a:spLocks noGrp="1"/>
          </p:cNvSpPr>
          <p:nvPr>
            <p:ph idx="1"/>
          </p:nvPr>
        </p:nvSpPr>
        <p:spPr>
          <a:xfrm>
            <a:off x="1797666" y="1769403"/>
            <a:ext cx="8596668" cy="3880773"/>
          </a:xfrm>
        </p:spPr>
        <p:txBody>
          <a:bodyPr>
            <a:normAutofit/>
          </a:bodyPr>
          <a:lstStyle/>
          <a:p>
            <a:r>
              <a:rPr lang="en-US" sz="2400" b="1" dirty="0"/>
              <a:t>Problem Statement</a:t>
            </a:r>
          </a:p>
          <a:p>
            <a:r>
              <a:rPr lang="en-US" sz="2400" b="1" dirty="0"/>
              <a:t>Proposed System/ Solution 
 System Development Approach </a:t>
            </a:r>
          </a:p>
          <a:p>
            <a:r>
              <a:rPr lang="en-US" sz="2400" b="1" dirty="0"/>
              <a:t>Algorithm And Deployment </a:t>
            </a:r>
          </a:p>
          <a:p>
            <a:r>
              <a:rPr lang="en-US" sz="2400" b="1" dirty="0"/>
              <a:t> Result 
Conclusion</a:t>
            </a:r>
          </a:p>
        </p:txBody>
      </p:sp>
      <p:sp>
        <p:nvSpPr>
          <p:cNvPr id="7" name="Title 6">
            <a:extLst>
              <a:ext uri="{FF2B5EF4-FFF2-40B4-BE49-F238E27FC236}">
                <a16:creationId xmlns:a16="http://schemas.microsoft.com/office/drawing/2014/main" id="{3854C43F-0B5A-C3B1-8EFB-CF91C32802BA}"/>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051951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025A06-C14F-BE92-61C3-45FBCF656563}"/>
              </a:ext>
            </a:extLst>
          </p:cNvPr>
          <p:cNvPicPr>
            <a:picLocks noGrp="1" noChangeAspect="1"/>
          </p:cNvPicPr>
          <p:nvPr>
            <p:ph idx="1"/>
          </p:nvPr>
        </p:nvPicPr>
        <p:blipFill>
          <a:blip r:embed="rId2"/>
          <a:stretch>
            <a:fillRect/>
          </a:stretch>
        </p:blipFill>
        <p:spPr>
          <a:xfrm>
            <a:off x="1430278" y="1233311"/>
            <a:ext cx="6906898" cy="4145513"/>
          </a:xfrm>
        </p:spPr>
      </p:pic>
      <p:sp>
        <p:nvSpPr>
          <p:cNvPr id="5" name="Title 4">
            <a:extLst>
              <a:ext uri="{FF2B5EF4-FFF2-40B4-BE49-F238E27FC236}">
                <a16:creationId xmlns:a16="http://schemas.microsoft.com/office/drawing/2014/main" id="{1D43FC1C-3A79-593F-D041-97805EF05D09}"/>
              </a:ext>
            </a:extLst>
          </p:cNvPr>
          <p:cNvSpPr>
            <a:spLocks noGrp="1"/>
          </p:cNvSpPr>
          <p:nvPr>
            <p:ph type="title"/>
          </p:nvPr>
        </p:nvSpPr>
        <p:spPr>
          <a:xfrm>
            <a:off x="359495" y="329955"/>
            <a:ext cx="7439800" cy="563961"/>
          </a:xfrm>
        </p:spPr>
        <p:txBody>
          <a:bodyPr>
            <a:normAutofit fontScale="90000"/>
          </a:bodyPr>
          <a:lstStyle/>
          <a:p>
            <a:r>
              <a:rPr lang="en-US" dirty="0"/>
              <a:t>RESULT ( contd..)</a:t>
            </a:r>
          </a:p>
        </p:txBody>
      </p:sp>
      <p:sp>
        <p:nvSpPr>
          <p:cNvPr id="10" name="TextBox 9">
            <a:extLst>
              <a:ext uri="{FF2B5EF4-FFF2-40B4-BE49-F238E27FC236}">
                <a16:creationId xmlns:a16="http://schemas.microsoft.com/office/drawing/2014/main" id="{1A7337A3-6F89-BE75-5D97-25CC5EF05844}"/>
              </a:ext>
            </a:extLst>
          </p:cNvPr>
          <p:cNvSpPr txBox="1"/>
          <p:nvPr/>
        </p:nvSpPr>
        <p:spPr>
          <a:xfrm>
            <a:off x="3288418" y="5525521"/>
            <a:ext cx="43764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Fig: Lasso Regression in actual </a:t>
            </a:r>
            <a:r>
              <a:rPr lang="en-US" b="1" dirty="0" err="1"/>
              <a:t>vs.predicted</a:t>
            </a:r>
            <a:r>
              <a:rPr lang="en-US" b="1" dirty="0"/>
              <a:t> car Price</a:t>
            </a:r>
            <a:endParaRPr lang="en-US" dirty="0"/>
          </a:p>
        </p:txBody>
      </p:sp>
    </p:spTree>
    <p:extLst>
      <p:ext uri="{BB962C8B-B14F-4D97-AF65-F5344CB8AC3E}">
        <p14:creationId xmlns:p14="http://schemas.microsoft.com/office/powerpoint/2010/main" val="3526651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E90D-C427-2C09-34DB-3AA901FE7B28}"/>
              </a:ext>
            </a:extLst>
          </p:cNvPr>
          <p:cNvSpPr>
            <a:spLocks noGrp="1"/>
          </p:cNvSpPr>
          <p:nvPr>
            <p:ph type="title"/>
          </p:nvPr>
        </p:nvSpPr>
        <p:spPr>
          <a:xfrm>
            <a:off x="23317" y="585150"/>
            <a:ext cx="8596668" cy="1320800"/>
          </a:xfrm>
        </p:spPr>
        <p:txBody>
          <a:bodyPr/>
          <a:lstStyle/>
          <a:p>
            <a:r>
              <a:rPr lang="en-US" dirty="0"/>
              <a:t>REFERENCE</a:t>
            </a:r>
          </a:p>
        </p:txBody>
      </p:sp>
      <p:sp>
        <p:nvSpPr>
          <p:cNvPr id="3" name="Content Placeholder 2">
            <a:extLst>
              <a:ext uri="{FF2B5EF4-FFF2-40B4-BE49-F238E27FC236}">
                <a16:creationId xmlns:a16="http://schemas.microsoft.com/office/drawing/2014/main" id="{87783A83-6CE2-4BE0-EA82-1AFCE5CC538C}"/>
              </a:ext>
            </a:extLst>
          </p:cNvPr>
          <p:cNvSpPr>
            <a:spLocks noGrp="1"/>
          </p:cNvSpPr>
          <p:nvPr>
            <p:ph idx="1"/>
          </p:nvPr>
        </p:nvSpPr>
        <p:spPr>
          <a:xfrm>
            <a:off x="1277470" y="1245550"/>
            <a:ext cx="7244719" cy="3725555"/>
          </a:xfrm>
        </p:spPr>
        <p:txBody>
          <a:bodyPr/>
          <a:lstStyle/>
          <a:p>
            <a:pPr marL="0" indent="0" rtl="0" fontAlgn="base">
              <a:buNone/>
            </a:pPr>
            <a:endParaRPr lang="en-US" sz="1800" b="0" i="0" u="none" strike="noStrike" dirty="0">
              <a:solidFill>
                <a:srgbClr val="000000"/>
              </a:solidFill>
              <a:effectLst/>
              <a:latin typeface="Arial" panose="020B0604020202020204" pitchFamily="34" charset="0"/>
            </a:endParaRPr>
          </a:p>
          <a:p>
            <a:pPr rtl="0" fontAlgn="base"/>
            <a:r>
              <a:rPr lang="en-US" sz="2000" b="0" i="0" u="sng" strike="noStrike" dirty="0">
                <a:solidFill>
                  <a:srgbClr val="3FCDE7"/>
                </a:solidFill>
                <a:effectLst/>
                <a:latin typeface="Calibri" panose="020F0502020204030204" pitchFamily="34" charset="0"/>
                <a:hlinkClick r:id="rId2"/>
              </a:rPr>
              <a:t>https://numpy.org/</a:t>
            </a:r>
            <a:endParaRPr lang="en-US" sz="2000" b="0" i="0" u="none" strike="noStrike" dirty="0">
              <a:solidFill>
                <a:srgbClr val="000000"/>
              </a:solidFill>
              <a:effectLst/>
              <a:latin typeface="Calibri" panose="020F0502020204030204" pitchFamily="34" charset="0"/>
            </a:endParaRPr>
          </a:p>
          <a:p>
            <a:pPr rtl="0" fontAlgn="base"/>
            <a:r>
              <a:rPr lang="en-US" sz="2000" b="0" i="0" u="sng" strike="noStrike" dirty="0">
                <a:solidFill>
                  <a:srgbClr val="3FCDE7"/>
                </a:solidFill>
                <a:effectLst/>
                <a:latin typeface="Calibri" panose="020F0502020204030204" pitchFamily="34" charset="0"/>
                <a:hlinkClick r:id="rId3"/>
              </a:rPr>
              <a:t>https://scikit-learn.org/stable/</a:t>
            </a:r>
            <a:endParaRPr lang="en-US" sz="2000" b="0" i="0" u="none" strike="noStrike" dirty="0">
              <a:solidFill>
                <a:srgbClr val="000000"/>
              </a:solidFill>
              <a:effectLst/>
              <a:latin typeface="Calibri" panose="020F0502020204030204" pitchFamily="34" charset="0"/>
            </a:endParaRPr>
          </a:p>
          <a:p>
            <a:pPr rtl="0" fontAlgn="base"/>
            <a:r>
              <a:rPr lang="en-US" sz="2000" b="0" i="0" u="sng" strike="noStrike" dirty="0">
                <a:solidFill>
                  <a:schemeClr val="accent1"/>
                </a:solidFill>
                <a:effectLst/>
                <a:latin typeface="Calibri" panose="020F0502020204030204" pitchFamily="34" charset="0"/>
              </a:rPr>
              <a:t>https://www.kaggle.com/nehalbirla/vehicle-dataset-from-cardekho?select=car+data.csv</a:t>
            </a:r>
          </a:p>
          <a:p>
            <a:pPr rtl="0" fontAlgn="base"/>
            <a:r>
              <a:rPr lang="en-US" sz="2000" u="sng" dirty="0">
                <a:solidFill>
                  <a:srgbClr val="3FCDE7"/>
                </a:solidFill>
                <a:latin typeface="Calibri" panose="020F0502020204030204" pitchFamily="34" charset="0"/>
                <a:hlinkClick r:id="rId4"/>
              </a:rPr>
              <a:t>https://matplotlib.org/</a:t>
            </a:r>
            <a:endParaRPr lang="en-US" sz="2000" u="sng" dirty="0">
              <a:solidFill>
                <a:srgbClr val="3FCDE7"/>
              </a:solidFill>
              <a:latin typeface="Calibri" panose="020F0502020204030204" pitchFamily="34" charset="0"/>
            </a:endParaRPr>
          </a:p>
          <a:p>
            <a:pPr rtl="0" fontAlgn="base"/>
            <a:r>
              <a:rPr lang="en-US" sz="2000" b="0" i="0" u="sng" strike="noStrike" dirty="0">
                <a:solidFill>
                  <a:srgbClr val="3FCDE7"/>
                </a:solidFill>
                <a:effectLst/>
                <a:latin typeface="Calibri" panose="020F0502020204030204" pitchFamily="34" charset="0"/>
              </a:rPr>
              <a:t>https://colab.research.google.com/drive/1cVz76ADMuh8kFjgsrrt_XdyNHOOinhB9?usp=drive_link</a:t>
            </a:r>
            <a:endParaRPr lang="en-US" sz="20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42245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F036-2E02-19CF-C1BC-3C8EB5D3E662}"/>
              </a:ext>
            </a:extLst>
          </p:cNvPr>
          <p:cNvSpPr>
            <a:spLocks noGrp="1"/>
          </p:cNvSpPr>
          <p:nvPr>
            <p:ph type="title"/>
          </p:nvPr>
        </p:nvSpPr>
        <p:spPr>
          <a:xfrm>
            <a:off x="122246" y="476351"/>
            <a:ext cx="8352175" cy="734289"/>
          </a:xfrm>
        </p:spPr>
        <p:txBody>
          <a:bodyPr/>
          <a:lstStyle/>
          <a:p>
            <a:r>
              <a:rPr lang="en-US" dirty="0"/>
              <a:t>CONCLUSION</a:t>
            </a:r>
          </a:p>
        </p:txBody>
      </p:sp>
      <p:sp>
        <p:nvSpPr>
          <p:cNvPr id="3" name="Content Placeholder 2">
            <a:extLst>
              <a:ext uri="{FF2B5EF4-FFF2-40B4-BE49-F238E27FC236}">
                <a16:creationId xmlns:a16="http://schemas.microsoft.com/office/drawing/2014/main" id="{29C2AD92-C0D6-1F8D-C1F0-19690EC10C34}"/>
              </a:ext>
            </a:extLst>
          </p:cNvPr>
          <p:cNvSpPr>
            <a:spLocks noGrp="1"/>
          </p:cNvSpPr>
          <p:nvPr>
            <p:ph idx="1"/>
          </p:nvPr>
        </p:nvSpPr>
        <p:spPr>
          <a:xfrm>
            <a:off x="1117420" y="1601424"/>
            <a:ext cx="8148826" cy="4413080"/>
          </a:xfrm>
        </p:spPr>
        <p:txBody>
          <a:bodyPr vert="horz" lIns="91440" tIns="45720" rIns="91440" bIns="45720" rtlCol="0" anchor="t">
            <a:normAutofit/>
          </a:bodyPr>
          <a:lstStyle/>
          <a:p>
            <a:pPr marL="0" indent="0" algn="just">
              <a:buNone/>
            </a:pPr>
            <a:r>
              <a:rPr lang="en-US" sz="2000" dirty="0">
                <a:latin typeface="Rockwell"/>
                <a:ea typeface="+mn-lt"/>
                <a:cs typeface="+mn-lt"/>
              </a:rPr>
              <a:t>                 This project explored car price prediction using machine learning. We trained a linear regression model, specifically Lasso Regression, on a used car dataset. The model learned to identify relationships between car features and their selling prices. While the model provides estimates, it's crucial to remember that car prices are influenced by various factors beyond the data used. </a:t>
            </a:r>
            <a:endParaRPr lang="en-US" sz="2000" dirty="0">
              <a:latin typeface="Rockwell"/>
            </a:endParaRPr>
          </a:p>
        </p:txBody>
      </p:sp>
    </p:spTree>
    <p:extLst>
      <p:ext uri="{BB962C8B-B14F-4D97-AF65-F5344CB8AC3E}">
        <p14:creationId xmlns:p14="http://schemas.microsoft.com/office/powerpoint/2010/main" val="2203694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969ECF1-5325-9B8A-20B4-05D1844D25A1}"/>
              </a:ext>
            </a:extLst>
          </p:cNvPr>
          <p:cNvSpPr>
            <a:spLocks noGrp="1"/>
          </p:cNvSpPr>
          <p:nvPr>
            <p:ph type="title"/>
          </p:nvPr>
        </p:nvSpPr>
        <p:spPr>
          <a:xfrm>
            <a:off x="2894932" y="1312320"/>
            <a:ext cx="4088190" cy="2369093"/>
          </a:xfrm>
        </p:spPr>
        <p:txBody>
          <a:bodyPr vert="horz" lIns="91440" tIns="45720" rIns="91440" bIns="45720" rtlCol="0" anchor="b">
            <a:normAutofit/>
          </a:bodyPr>
          <a:lstStyle/>
          <a:p>
            <a:pPr algn="r"/>
            <a:r>
              <a:rPr lang="en-US" sz="4800"/>
              <a:t>THANK YOU</a:t>
            </a:r>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907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EE8086-37EB-061E-8D07-D4AE779A7527}"/>
              </a:ext>
            </a:extLst>
          </p:cNvPr>
          <p:cNvSpPr txBox="1"/>
          <p:nvPr/>
        </p:nvSpPr>
        <p:spPr>
          <a:xfrm>
            <a:off x="962695" y="860367"/>
            <a:ext cx="8083508" cy="38807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accent1"/>
              </a:buClr>
              <a:buSzPct val="80000"/>
            </a:pPr>
            <a:r>
              <a:rPr lang="en-US" sz="2800" dirty="0">
                <a:solidFill>
                  <a:schemeClr val="accent1"/>
                </a:solidFill>
              </a:rPr>
              <a:t>PROBLEM STATEMENT</a:t>
            </a:r>
            <a:endParaRPr lang="en-US" dirty="0"/>
          </a:p>
          <a:p>
            <a:pPr defTabSz="457200">
              <a:spcBef>
                <a:spcPts val="1000"/>
              </a:spcBef>
              <a:buClr>
                <a:schemeClr val="accent1"/>
              </a:buClr>
              <a:buSzPct val="80000"/>
              <a:buFont typeface="Wingdings 3" charset="2"/>
              <a:buChar char=""/>
            </a:pPr>
            <a:endParaRPr lang="en-US" dirty="0">
              <a:solidFill>
                <a:schemeClr val="tx1">
                  <a:lumMod val="75000"/>
                  <a:lumOff val="25000"/>
                </a:schemeClr>
              </a:solidFill>
            </a:endParaRPr>
          </a:p>
          <a:p>
            <a:pPr defTabSz="457200">
              <a:spcBef>
                <a:spcPts val="1000"/>
              </a:spcBef>
              <a:buClr>
                <a:schemeClr val="accent1"/>
              </a:buClr>
              <a:buSzPct val="80000"/>
            </a:pPr>
            <a:r>
              <a:rPr lang="en-US" dirty="0">
                <a:solidFill>
                  <a:schemeClr val="tx1">
                    <a:lumMod val="75000"/>
                    <a:lumOff val="25000"/>
                  </a:schemeClr>
                </a:solidFill>
              </a:rPr>
              <a:t>     </a:t>
            </a:r>
            <a:r>
              <a:rPr lang="en-US" sz="2000" dirty="0">
                <a:solidFill>
                  <a:schemeClr val="tx1">
                    <a:lumMod val="75000"/>
                    <a:lumOff val="25000"/>
                  </a:schemeClr>
                </a:solidFill>
                <a:latin typeface="Calibri"/>
                <a:ea typeface="Calibri"/>
                <a:cs typeface="Calibri"/>
              </a:rPr>
              <a:t> The project aims to Develop a machine learning model to predict the selling price of used cars based on various features. This model will be helpful for both car buyers and sellers to get a more accurate estimate of a car's fair market value.</a:t>
            </a:r>
          </a:p>
        </p:txBody>
      </p:sp>
    </p:spTree>
    <p:extLst>
      <p:ext uri="{BB962C8B-B14F-4D97-AF65-F5344CB8AC3E}">
        <p14:creationId xmlns:p14="http://schemas.microsoft.com/office/powerpoint/2010/main" val="2301390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A45EC0-6440-FCFF-EC32-EB44B0542889}"/>
              </a:ext>
            </a:extLst>
          </p:cNvPr>
          <p:cNvSpPr>
            <a:spLocks noGrp="1"/>
          </p:cNvSpPr>
          <p:nvPr>
            <p:ph type="title"/>
          </p:nvPr>
        </p:nvSpPr>
        <p:spPr>
          <a:xfrm>
            <a:off x="139451" y="473122"/>
            <a:ext cx="8596668" cy="934114"/>
          </a:xfrm>
        </p:spPr>
        <p:txBody>
          <a:bodyPr/>
          <a:lstStyle/>
          <a:p>
            <a:r>
              <a:rPr lang="en-US" dirty="0"/>
              <a:t>PROPOSED SYSTEM</a:t>
            </a:r>
          </a:p>
        </p:txBody>
      </p:sp>
      <p:sp>
        <p:nvSpPr>
          <p:cNvPr id="6" name="Content Placeholder 5">
            <a:extLst>
              <a:ext uri="{FF2B5EF4-FFF2-40B4-BE49-F238E27FC236}">
                <a16:creationId xmlns:a16="http://schemas.microsoft.com/office/drawing/2014/main" id="{26C01A24-F291-5ED9-979F-029042BC5CDC}"/>
              </a:ext>
            </a:extLst>
          </p:cNvPr>
          <p:cNvSpPr>
            <a:spLocks noGrp="1"/>
          </p:cNvSpPr>
          <p:nvPr>
            <p:ph idx="1"/>
          </p:nvPr>
        </p:nvSpPr>
        <p:spPr>
          <a:xfrm>
            <a:off x="951934" y="1407236"/>
            <a:ext cx="8596668" cy="4876208"/>
          </a:xfrm>
        </p:spPr>
        <p:txBody>
          <a:bodyPr vert="horz" lIns="91440" tIns="45720" rIns="91440" bIns="45720" rtlCol="0" anchor="t">
            <a:normAutofit/>
          </a:bodyPr>
          <a:lstStyle/>
          <a:p>
            <a:pPr>
              <a:spcBef>
                <a:spcPts val="0"/>
              </a:spcBef>
            </a:pPr>
            <a:r>
              <a:rPr lang="en-US" sz="2400" b="1" dirty="0">
                <a:solidFill>
                  <a:srgbClr val="000000"/>
                </a:solidFill>
                <a:latin typeface="Calibri"/>
                <a:ea typeface="Calibri"/>
                <a:cs typeface="Calibri"/>
              </a:rPr>
              <a:t>Car Data Collection</a:t>
            </a:r>
            <a:r>
              <a:rPr lang="en-US" sz="2000" b="1" dirty="0">
                <a:solidFill>
                  <a:srgbClr val="000000"/>
                </a:solidFill>
                <a:latin typeface="Rockwell"/>
                <a:ea typeface="Calibri"/>
                <a:cs typeface="Calibri"/>
              </a:rPr>
              <a:t>:</a:t>
            </a:r>
            <a:r>
              <a:rPr lang="en-US" sz="2000" dirty="0">
                <a:solidFill>
                  <a:srgbClr val="000000"/>
                </a:solidFill>
                <a:latin typeface="Rockwell"/>
                <a:ea typeface="Calibri"/>
                <a:cs typeface="Calibri"/>
              </a:rPr>
              <a:t> </a:t>
            </a:r>
            <a:r>
              <a:rPr lang="en-US" sz="2000" dirty="0">
                <a:solidFill>
                  <a:srgbClr val="000000"/>
                </a:solidFill>
                <a:latin typeface="Calibri" panose="020F0502020204030204" pitchFamily="34" charset="0"/>
                <a:ea typeface="Calibri"/>
                <a:cs typeface="Calibri"/>
              </a:rPr>
              <a:t>Data is collected on various attributes of cars, likely including make, model, year, mileage, features, and the actual selling price.</a:t>
            </a:r>
          </a:p>
          <a:p>
            <a:pPr>
              <a:spcBef>
                <a:spcPts val="0"/>
              </a:spcBef>
            </a:pPr>
            <a:endParaRPr lang="en-US" sz="2000" dirty="0">
              <a:solidFill>
                <a:srgbClr val="000000"/>
              </a:solidFill>
              <a:latin typeface="Rockwell"/>
              <a:ea typeface="Calibri"/>
              <a:cs typeface="Calibri"/>
            </a:endParaRPr>
          </a:p>
          <a:p>
            <a:pPr>
              <a:spcBef>
                <a:spcPts val="0"/>
              </a:spcBef>
            </a:pPr>
            <a:r>
              <a:rPr lang="en-US" sz="2000" dirty="0">
                <a:solidFill>
                  <a:srgbClr val="000000"/>
                </a:solidFill>
                <a:latin typeface="Calibri"/>
                <a:ea typeface="Calibri"/>
                <a:cs typeface="Calibri"/>
              </a:rPr>
              <a:t> </a:t>
            </a:r>
            <a:r>
              <a:rPr lang="en-US" sz="2400" b="1" dirty="0">
                <a:solidFill>
                  <a:srgbClr val="000000"/>
                </a:solidFill>
                <a:latin typeface="Calibri"/>
                <a:ea typeface="Calibri"/>
                <a:cs typeface="Calibri"/>
              </a:rPr>
              <a:t>Data Preprocessing:</a:t>
            </a:r>
            <a:r>
              <a:rPr lang="en-US" sz="2000" b="1" dirty="0">
                <a:solidFill>
                  <a:srgbClr val="000000"/>
                </a:solidFill>
                <a:latin typeface="Rockwell"/>
                <a:ea typeface="Calibri"/>
                <a:cs typeface="Calibri"/>
              </a:rPr>
              <a:t> </a:t>
            </a:r>
            <a:r>
              <a:rPr lang="en-US" sz="2000" dirty="0">
                <a:solidFill>
                  <a:srgbClr val="000000"/>
                </a:solidFill>
                <a:latin typeface="Calibri" panose="020F0502020204030204" pitchFamily="34" charset="0"/>
                <a:ea typeface="Calibri"/>
                <a:cs typeface="Calibri"/>
              </a:rPr>
              <a:t>The data is then cleaned and formatted for use in the machine learning models. This may involve handling missing values, outliers, and converting categorical data into numerical data. </a:t>
            </a:r>
          </a:p>
          <a:p>
            <a:pPr>
              <a:spcBef>
                <a:spcPts val="0"/>
              </a:spcBef>
            </a:pPr>
            <a:endParaRPr lang="en-US" sz="2000" dirty="0">
              <a:solidFill>
                <a:srgbClr val="000000"/>
              </a:solidFill>
              <a:latin typeface="Calibri" panose="020F0502020204030204" pitchFamily="34" charset="0"/>
              <a:ea typeface="Calibri"/>
              <a:cs typeface="Calibri"/>
            </a:endParaRPr>
          </a:p>
          <a:p>
            <a:pPr>
              <a:spcBef>
                <a:spcPts val="0"/>
              </a:spcBef>
            </a:pPr>
            <a:r>
              <a:rPr lang="en-US" sz="2400" b="1" dirty="0">
                <a:solidFill>
                  <a:srgbClr val="000000"/>
                </a:solidFill>
                <a:latin typeface="Calibri" panose="020F0502020204030204" pitchFamily="34" charset="0"/>
                <a:ea typeface="Calibri"/>
                <a:cs typeface="Calibri"/>
              </a:rPr>
              <a:t>Train-Test Split: </a:t>
            </a:r>
            <a:r>
              <a:rPr lang="en-US" sz="2000" dirty="0">
                <a:solidFill>
                  <a:srgbClr val="000000"/>
                </a:solidFill>
                <a:latin typeface="Calibri" panose="020F0502020204030204" pitchFamily="34" charset="0"/>
                <a:ea typeface="Calibri"/>
                <a:cs typeface="Calibri"/>
              </a:rPr>
              <a:t>The data is divided into two sets: a training set and a testing set. The training set is used to train the models, and the testing set is used to evaluate the performance of the models.</a:t>
            </a:r>
          </a:p>
          <a:p>
            <a:pPr marL="0" indent="0" algn="justLow">
              <a:spcBef>
                <a:spcPts val="0"/>
              </a:spcBef>
              <a:buNone/>
            </a:pPr>
            <a:r>
              <a:rPr lang="en-US" sz="2200" dirty="0">
                <a:solidFill>
                  <a:srgbClr val="000000"/>
                </a:solidFill>
                <a:latin typeface="Calibri" panose="020F0502020204030204" pitchFamily="34" charset="0"/>
                <a:ea typeface="Calibri"/>
                <a:cs typeface="Calibri"/>
              </a:rPr>
              <a:t> </a:t>
            </a:r>
          </a:p>
        </p:txBody>
      </p:sp>
    </p:spTree>
    <p:extLst>
      <p:ext uri="{BB962C8B-B14F-4D97-AF65-F5344CB8AC3E}">
        <p14:creationId xmlns:p14="http://schemas.microsoft.com/office/powerpoint/2010/main" val="316188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7D82-D009-17CC-08EE-560767C99E9A}"/>
              </a:ext>
            </a:extLst>
          </p:cNvPr>
          <p:cNvSpPr>
            <a:spLocks noGrp="1"/>
          </p:cNvSpPr>
          <p:nvPr>
            <p:ph type="title"/>
          </p:nvPr>
        </p:nvSpPr>
        <p:spPr>
          <a:xfrm>
            <a:off x="296334" y="609600"/>
            <a:ext cx="8977668" cy="545663"/>
          </a:xfrm>
        </p:spPr>
        <p:txBody>
          <a:bodyPr>
            <a:normAutofit fontScale="90000"/>
          </a:bodyPr>
          <a:lstStyle/>
          <a:p>
            <a:r>
              <a:rPr lang="en-US" dirty="0"/>
              <a:t>PROPOSED SYSTEM (contd..)</a:t>
            </a:r>
          </a:p>
        </p:txBody>
      </p:sp>
      <p:sp>
        <p:nvSpPr>
          <p:cNvPr id="3" name="Content Placeholder 2">
            <a:extLst>
              <a:ext uri="{FF2B5EF4-FFF2-40B4-BE49-F238E27FC236}">
                <a16:creationId xmlns:a16="http://schemas.microsoft.com/office/drawing/2014/main" id="{B4AA4364-49C7-57F1-6E44-EA7478D00801}"/>
              </a:ext>
            </a:extLst>
          </p:cNvPr>
          <p:cNvSpPr>
            <a:spLocks noGrp="1"/>
          </p:cNvSpPr>
          <p:nvPr>
            <p:ph idx="1"/>
          </p:nvPr>
        </p:nvSpPr>
        <p:spPr>
          <a:xfrm>
            <a:off x="968686" y="1479961"/>
            <a:ext cx="9422222" cy="5206895"/>
          </a:xfrm>
        </p:spPr>
        <p:txBody>
          <a:bodyPr vert="horz" lIns="91440" tIns="45720" rIns="91440" bIns="45720" rtlCol="0" anchor="t">
            <a:noAutofit/>
          </a:bodyPr>
          <a:lstStyle/>
          <a:p>
            <a:r>
              <a:rPr lang="en-US" sz="2400" b="1" dirty="0">
                <a:latin typeface="Calibri"/>
                <a:ea typeface="Calibri"/>
                <a:cs typeface="Calibri"/>
              </a:rPr>
              <a:t>Linear regression: </a:t>
            </a:r>
            <a:r>
              <a:rPr lang="en-US" sz="2000" dirty="0">
                <a:latin typeface="Calibri"/>
                <a:ea typeface="Calibri"/>
                <a:cs typeface="Calibri"/>
              </a:rPr>
              <a:t>This model creates a linear relationship between the input features (car attributes) and the output (car price). It is easy to implement and interpret</a:t>
            </a:r>
            <a:endParaRPr lang="en-US" dirty="0"/>
          </a:p>
          <a:p>
            <a:r>
              <a:rPr lang="en-US" sz="2400" b="1" dirty="0">
                <a:latin typeface="Calibri"/>
                <a:ea typeface="Calibri"/>
                <a:cs typeface="Calibri"/>
              </a:rPr>
              <a:t>Lasso regression:</a:t>
            </a:r>
            <a:r>
              <a:rPr lang="en-US" sz="2000" dirty="0">
                <a:latin typeface="Calibri"/>
                <a:ea typeface="Calibri"/>
                <a:cs typeface="Calibri"/>
              </a:rPr>
              <a:t> This is a regularized version of linear regression that helps to address overfitting. It penalizes the model for the sum of the absolute values of its coefficients, which can shrink some coefficients to zero. </a:t>
            </a:r>
            <a:endParaRPr lang="en-US" dirty="0">
              <a:latin typeface="Trebuchet MS" panose="020B0603020202020204"/>
              <a:ea typeface="Calibri"/>
              <a:cs typeface="Calibri"/>
            </a:endParaRPr>
          </a:p>
          <a:p>
            <a:r>
              <a:rPr lang="en-US" sz="2400" b="1" dirty="0">
                <a:latin typeface="Calibri"/>
                <a:ea typeface="Calibri"/>
                <a:cs typeface="Calibri"/>
              </a:rPr>
              <a:t> Model Evaluation: </a:t>
            </a:r>
            <a:r>
              <a:rPr lang="en-US" sz="2000" dirty="0">
                <a:latin typeface="Calibri"/>
                <a:ea typeface="Calibri"/>
                <a:cs typeface="Calibri"/>
              </a:rPr>
              <a:t>The performance of the models is evaluated on the testing data. This is typically done using metrics like mean squared error  </a:t>
            </a:r>
            <a:endParaRPr lang="en-US" dirty="0">
              <a:latin typeface="Trebuchet MS" panose="020B0603020202020204"/>
              <a:ea typeface="Calibri"/>
              <a:cs typeface="Calibri"/>
            </a:endParaRPr>
          </a:p>
          <a:p>
            <a:r>
              <a:rPr lang="en-US" sz="2400" b="1" dirty="0">
                <a:latin typeface="Calibri"/>
                <a:ea typeface="Calibri"/>
                <a:cs typeface="Calibri"/>
              </a:rPr>
              <a:t>Prediction: </a:t>
            </a:r>
            <a:r>
              <a:rPr lang="en-US" sz="2000" dirty="0">
                <a:latin typeface="Calibri"/>
                <a:ea typeface="Calibri"/>
                <a:cs typeface="Calibri"/>
              </a:rPr>
              <a:t>New, unseen car data is then fed into the chosen model to predict the selling price of the car.</a:t>
            </a:r>
            <a:endParaRPr lang="en-US" dirty="0"/>
          </a:p>
        </p:txBody>
      </p:sp>
    </p:spTree>
    <p:extLst>
      <p:ext uri="{BB962C8B-B14F-4D97-AF65-F5344CB8AC3E}">
        <p14:creationId xmlns:p14="http://schemas.microsoft.com/office/powerpoint/2010/main" val="407895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7CFBCFC-1750-DAF9-43D5-A7871601A2C8}"/>
              </a:ext>
            </a:extLst>
          </p:cNvPr>
          <p:cNvPicPr>
            <a:picLocks noGrp="1" noChangeAspect="1"/>
          </p:cNvPicPr>
          <p:nvPr>
            <p:ph idx="4294967295"/>
          </p:nvPr>
        </p:nvPicPr>
        <p:blipFill>
          <a:blip r:embed="rId2"/>
          <a:stretch>
            <a:fillRect/>
          </a:stretch>
        </p:blipFill>
        <p:spPr>
          <a:xfrm>
            <a:off x="889997" y="1173561"/>
            <a:ext cx="7968253" cy="5245329"/>
          </a:xfrm>
        </p:spPr>
      </p:pic>
      <p:sp>
        <p:nvSpPr>
          <p:cNvPr id="5" name="Title 1">
            <a:extLst>
              <a:ext uri="{FF2B5EF4-FFF2-40B4-BE49-F238E27FC236}">
                <a16:creationId xmlns:a16="http://schemas.microsoft.com/office/drawing/2014/main" id="{30DA5658-A92C-E16D-CF19-A021D11080A2}"/>
              </a:ext>
            </a:extLst>
          </p:cNvPr>
          <p:cNvSpPr txBox="1">
            <a:spLocks noGrp="1"/>
          </p:cNvSpPr>
          <p:nvPr>
            <p:ph type="title"/>
          </p:nvPr>
        </p:nvSpPr>
        <p:spPr>
          <a:xfrm>
            <a:off x="261938" y="341313"/>
            <a:ext cx="859631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PROPOSED SYSTEM (contd..)</a:t>
            </a:r>
          </a:p>
        </p:txBody>
      </p:sp>
    </p:spTree>
    <p:extLst>
      <p:ext uri="{BB962C8B-B14F-4D97-AF65-F5344CB8AC3E}">
        <p14:creationId xmlns:p14="http://schemas.microsoft.com/office/powerpoint/2010/main" val="279917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84D4-06F6-2A49-5EBB-4D7E2B45E44A}"/>
              </a:ext>
            </a:extLst>
          </p:cNvPr>
          <p:cNvSpPr>
            <a:spLocks noGrp="1"/>
          </p:cNvSpPr>
          <p:nvPr>
            <p:ph type="title"/>
          </p:nvPr>
        </p:nvSpPr>
        <p:spPr>
          <a:xfrm>
            <a:off x="322821" y="352883"/>
            <a:ext cx="8596668" cy="558800"/>
          </a:xfrm>
        </p:spPr>
        <p:txBody>
          <a:bodyPr>
            <a:normAutofit fontScale="90000"/>
          </a:bodyPr>
          <a:lstStyle/>
          <a:p>
            <a:r>
              <a:rPr lang="en-US" dirty="0"/>
              <a:t>SYSTEM DEVELOPMENT APPROACH</a:t>
            </a:r>
          </a:p>
        </p:txBody>
      </p:sp>
      <p:sp>
        <p:nvSpPr>
          <p:cNvPr id="5" name="Content Placeholder 4">
            <a:extLst>
              <a:ext uri="{FF2B5EF4-FFF2-40B4-BE49-F238E27FC236}">
                <a16:creationId xmlns:a16="http://schemas.microsoft.com/office/drawing/2014/main" id="{569605C4-FA1F-1416-4115-83267AFAB649}"/>
              </a:ext>
            </a:extLst>
          </p:cNvPr>
          <p:cNvSpPr>
            <a:spLocks noGrp="1"/>
          </p:cNvSpPr>
          <p:nvPr>
            <p:ph idx="1"/>
          </p:nvPr>
        </p:nvSpPr>
        <p:spPr>
          <a:xfrm>
            <a:off x="1210987" y="1371961"/>
            <a:ext cx="8596668" cy="5376018"/>
          </a:xfrm>
        </p:spPr>
        <p:txBody>
          <a:bodyPr vert="horz" lIns="91440" tIns="45720" rIns="91440" bIns="45720" rtlCol="0" anchor="t">
            <a:normAutofit/>
          </a:bodyPr>
          <a:lstStyle/>
          <a:p>
            <a:pPr>
              <a:buFont typeface="Wingdings" charset="2"/>
              <a:buChar char="Ø"/>
            </a:pPr>
            <a:r>
              <a:rPr lang="en-US" sz="2400" b="1" dirty="0">
                <a:solidFill>
                  <a:schemeClr val="accent4">
                    <a:lumMod val="75000"/>
                  </a:schemeClr>
                </a:solidFill>
                <a:latin typeface="Calibri"/>
                <a:ea typeface="+mn-lt"/>
                <a:cs typeface="+mn-lt"/>
              </a:rPr>
              <a:t>Define Project Scope and Goals</a:t>
            </a:r>
            <a:r>
              <a:rPr lang="en-US" sz="2000" dirty="0">
                <a:solidFill>
                  <a:schemeClr val="accent4">
                    <a:lumMod val="75000"/>
                  </a:schemeClr>
                </a:solidFill>
                <a:latin typeface="Calibri"/>
                <a:ea typeface="+mn-lt"/>
                <a:cs typeface="+mn-lt"/>
              </a:rPr>
              <a:t>:</a:t>
            </a:r>
            <a:r>
              <a:rPr lang="en-US" sz="2000" dirty="0">
                <a:latin typeface="Calibri"/>
                <a:ea typeface="+mn-lt"/>
                <a:cs typeface="+mn-lt"/>
              </a:rPr>
              <a:t> </a:t>
            </a:r>
            <a:r>
              <a:rPr lang="en-US" sz="2000" dirty="0">
                <a:latin typeface="Calibri Light"/>
                <a:ea typeface="+mn-lt"/>
                <a:cs typeface="+mn-lt"/>
              </a:rPr>
              <a:t> </a:t>
            </a:r>
            <a:r>
              <a:rPr lang="en-US" sz="2400" dirty="0">
                <a:latin typeface="Calibri"/>
                <a:ea typeface="+mn-lt"/>
                <a:cs typeface="+mn-lt"/>
              </a:rPr>
              <a:t>Set clear goals for the project.  Specify the intended users of the system (consumers, dealerships, etc.). </a:t>
            </a:r>
            <a:endParaRPr lang="en-US" sz="2400" dirty="0">
              <a:latin typeface="Calibri"/>
              <a:ea typeface="Calibri"/>
              <a:cs typeface="Calibri"/>
            </a:endParaRPr>
          </a:p>
          <a:p>
            <a:pPr>
              <a:buFont typeface="Wingdings" charset="2"/>
              <a:buChar char="Ø"/>
            </a:pPr>
            <a:r>
              <a:rPr lang="en-US" sz="2400" b="1" dirty="0">
                <a:solidFill>
                  <a:schemeClr val="accent4">
                    <a:lumMod val="75000"/>
                  </a:schemeClr>
                </a:solidFill>
                <a:latin typeface="Calibri"/>
                <a:ea typeface="+mn-lt"/>
                <a:cs typeface="+mn-lt"/>
              </a:rPr>
              <a:t> Data Acquisition and Exploration:</a:t>
            </a:r>
            <a:endParaRPr lang="en-US" sz="2400" b="1" dirty="0">
              <a:solidFill>
                <a:schemeClr val="accent4">
                  <a:lumMod val="75000"/>
                </a:schemeClr>
              </a:solidFill>
              <a:latin typeface="Calibri"/>
              <a:ea typeface="+mn-lt"/>
              <a:cs typeface="Calibri"/>
            </a:endParaRPr>
          </a:p>
          <a:p>
            <a:pPr marL="0" indent="0">
              <a:buNone/>
            </a:pPr>
            <a:r>
              <a:rPr lang="en-US" sz="2400" i="1" dirty="0">
                <a:latin typeface="Calibri"/>
                <a:ea typeface="+mn-lt"/>
                <a:cs typeface="+mn-lt"/>
              </a:rPr>
              <a:t>   Data </a:t>
            </a:r>
            <a:r>
              <a:rPr lang="en-US" sz="2400" i="1" dirty="0" err="1">
                <a:latin typeface="Calibri"/>
                <a:ea typeface="+mn-lt"/>
                <a:cs typeface="+mn-lt"/>
              </a:rPr>
              <a:t>Collection:Gather</a:t>
            </a:r>
            <a:r>
              <a:rPr lang="en-US" sz="2400" i="1" dirty="0">
                <a:latin typeface="Calibri"/>
                <a:ea typeface="+mn-lt"/>
                <a:cs typeface="+mn-lt"/>
              </a:rPr>
              <a:t> a data from the dataset  </a:t>
            </a:r>
            <a:endParaRPr lang="en-US" sz="2400" dirty="0">
              <a:latin typeface="Trebuchet MS"/>
              <a:ea typeface="+mn-lt"/>
              <a:cs typeface="+mn-lt"/>
            </a:endParaRPr>
          </a:p>
          <a:p>
            <a:pPr marL="0" indent="0">
              <a:buNone/>
            </a:pPr>
            <a:r>
              <a:rPr lang="en-US" sz="2400" dirty="0">
                <a:ea typeface="+mn-lt"/>
                <a:cs typeface="+mn-lt"/>
                <a:hlinkClick r:id="rId2"/>
              </a:rPr>
              <a:t> https://www.kaggle.com/nehalbirla/vehicle-dataset-from-cardekho?select=car+data.csv</a:t>
            </a:r>
            <a:endParaRPr lang="en-US" sz="2400" i="1" dirty="0">
              <a:latin typeface="Calibri"/>
              <a:ea typeface="+mn-lt"/>
              <a:cs typeface="Calibri"/>
            </a:endParaRPr>
          </a:p>
          <a:p>
            <a:pPr marL="0" indent="0">
              <a:buNone/>
            </a:pPr>
            <a:endParaRPr lang="en-US" sz="2400" dirty="0">
              <a:latin typeface="Trebuchet MS"/>
              <a:ea typeface="Calibri"/>
              <a:cs typeface="Calibri"/>
            </a:endParaRPr>
          </a:p>
          <a:p>
            <a:pPr>
              <a:buFont typeface="Wingdings" charset="2"/>
              <a:buChar char="Ø"/>
            </a:pPr>
            <a:endParaRPr lang="en-US" sz="2400" dirty="0">
              <a:latin typeface="Trebuchet MS"/>
              <a:ea typeface="Calibri"/>
              <a:cs typeface="Calibri"/>
            </a:endParaRPr>
          </a:p>
        </p:txBody>
      </p:sp>
    </p:spTree>
    <p:extLst>
      <p:ext uri="{BB962C8B-B14F-4D97-AF65-F5344CB8AC3E}">
        <p14:creationId xmlns:p14="http://schemas.microsoft.com/office/powerpoint/2010/main" val="404322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4">
            <a:extLst>
              <a:ext uri="{FF2B5EF4-FFF2-40B4-BE49-F238E27FC236}">
                <a16:creationId xmlns:a16="http://schemas.microsoft.com/office/drawing/2014/main" id="{62CDAD45-F91A-E12F-1C9C-2EEB3C2492E3}"/>
              </a:ext>
            </a:extLst>
          </p:cNvPr>
          <p:cNvGraphicFramePr>
            <a:graphicFrameLocks noGrp="1"/>
          </p:cNvGraphicFramePr>
          <p:nvPr>
            <p:ph idx="1"/>
            <p:extLst>
              <p:ext uri="{D42A27DB-BD31-4B8C-83A1-F6EECF244321}">
                <p14:modId xmlns:p14="http://schemas.microsoft.com/office/powerpoint/2010/main" val="2614892691"/>
              </p:ext>
            </p:extLst>
          </p:nvPr>
        </p:nvGraphicFramePr>
        <p:xfrm>
          <a:off x="649108" y="1484852"/>
          <a:ext cx="8596312" cy="4456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83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0ABC98-7A49-5A9F-0C8A-5FEE9C62B2D1}"/>
              </a:ext>
            </a:extLst>
          </p:cNvPr>
          <p:cNvSpPr txBox="1"/>
          <p:nvPr/>
        </p:nvSpPr>
        <p:spPr>
          <a:xfrm>
            <a:off x="854688" y="755536"/>
            <a:ext cx="879247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accent4">
                    <a:lumMod val="75000"/>
                  </a:schemeClr>
                </a:solidFill>
                <a:latin typeface="Calibri"/>
                <a:ea typeface="Calibri"/>
                <a:cs typeface="Calibri"/>
              </a:rPr>
              <a:t>Data Preprocessing: </a:t>
            </a:r>
            <a:r>
              <a:rPr lang="en-US" sz="3200" b="1" dirty="0">
                <a:solidFill>
                  <a:schemeClr val="accent1"/>
                </a:solidFill>
                <a:latin typeface="Calibri"/>
                <a:ea typeface="Calibri"/>
                <a:cs typeface="Calibri"/>
              </a:rPr>
              <a:t> </a:t>
            </a:r>
            <a:endParaRPr lang="en-US" sz="2000" dirty="0">
              <a:solidFill>
                <a:schemeClr val="accent1"/>
              </a:solidFill>
              <a:latin typeface="Rockwell"/>
            </a:endParaRPr>
          </a:p>
          <a:p>
            <a:pPr algn="just"/>
            <a:r>
              <a:rPr lang="en-US" sz="2000" b="1" dirty="0">
                <a:latin typeface="Rockwell"/>
              </a:rPr>
              <a:t>           Data Cleaning: </a:t>
            </a:r>
            <a:r>
              <a:rPr lang="en-US" sz="2000" dirty="0">
                <a:latin typeface="Rockwell"/>
              </a:rPr>
              <a:t>  </a:t>
            </a:r>
            <a:r>
              <a:rPr lang="en-US" sz="2400" dirty="0">
                <a:latin typeface="Calibri" panose="020F0502020204030204" pitchFamily="34" charset="0"/>
              </a:rPr>
              <a:t>Handle missing values ( imputation or removal).  Address outliers. Encode categorical features .  Standardize or normalize numerical features .</a:t>
            </a:r>
            <a:endParaRPr lang="en-US" sz="2400" dirty="0">
              <a:latin typeface="Calibri" panose="020F0502020204030204" pitchFamily="34" charset="0"/>
              <a:ea typeface="+mn-lt"/>
              <a:cs typeface="+mn-lt"/>
            </a:endParaRPr>
          </a:p>
          <a:p>
            <a:pPr algn="just"/>
            <a:endParaRPr lang="en-US" sz="2000" dirty="0">
              <a:latin typeface="Rockwell"/>
              <a:ea typeface="+mn-lt"/>
              <a:cs typeface="+mn-lt"/>
            </a:endParaRPr>
          </a:p>
          <a:p>
            <a:pPr marL="342900" indent="-342900" algn="just">
              <a:buFont typeface="Wingdings"/>
              <a:buChar char="Ø"/>
            </a:pPr>
            <a:r>
              <a:rPr lang="en-US" sz="2400" b="1" dirty="0">
                <a:solidFill>
                  <a:schemeClr val="accent4">
                    <a:lumMod val="75000"/>
                  </a:schemeClr>
                </a:solidFill>
                <a:latin typeface="Calibri"/>
                <a:ea typeface="+mn-lt"/>
                <a:cs typeface="+mn-lt"/>
              </a:rPr>
              <a:t>Model Selection and Training:</a:t>
            </a:r>
            <a:endParaRPr lang="en-US" sz="2400" b="1" dirty="0">
              <a:solidFill>
                <a:schemeClr val="accent4">
                  <a:lumMod val="75000"/>
                </a:schemeClr>
              </a:solidFill>
              <a:latin typeface="Calibri"/>
              <a:ea typeface="Calibri"/>
              <a:cs typeface="Calibri"/>
            </a:endParaRPr>
          </a:p>
          <a:p>
            <a:pPr marL="342900" indent="-342900" algn="just">
              <a:buFont typeface="Arial" panose="020B0604020202020204" pitchFamily="34" charset="0"/>
              <a:buChar char="•"/>
            </a:pPr>
            <a:r>
              <a:rPr lang="en-US" sz="2400" b="1" dirty="0">
                <a:solidFill>
                  <a:schemeClr val="accent4">
                    <a:lumMod val="75000"/>
                  </a:schemeClr>
                </a:solidFill>
                <a:latin typeface="Calibri"/>
                <a:ea typeface="+mn-lt"/>
                <a:cs typeface="+mn-lt"/>
              </a:rPr>
              <a:t>   </a:t>
            </a:r>
            <a:r>
              <a:rPr lang="en-US" sz="2400" b="1" dirty="0">
                <a:solidFill>
                  <a:schemeClr val="tx2"/>
                </a:solidFill>
                <a:latin typeface="Calibri"/>
                <a:ea typeface="+mn-lt"/>
                <a:cs typeface="+mn-lt"/>
              </a:rPr>
              <a:t>Choose Machine Learning Algorithms :   </a:t>
            </a:r>
            <a:r>
              <a:rPr lang="en-US" sz="2400" dirty="0">
                <a:solidFill>
                  <a:schemeClr val="tx2"/>
                </a:solidFill>
                <a:latin typeface="Calibri"/>
                <a:ea typeface="+mn-lt"/>
                <a:cs typeface="+mn-lt"/>
              </a:rPr>
              <a:t>Linear Regression: Simple to understand, good baseline. 
   Lasso </a:t>
            </a:r>
            <a:r>
              <a:rPr lang="en-US" sz="2000" dirty="0">
                <a:solidFill>
                  <a:schemeClr val="tx2"/>
                </a:solidFill>
                <a:ea typeface="+mn-lt"/>
                <a:cs typeface="+mn-lt"/>
              </a:rPr>
              <a:t>Regression</a:t>
            </a:r>
            <a:r>
              <a:rPr lang="en-US" sz="2400" dirty="0">
                <a:solidFill>
                  <a:schemeClr val="tx2"/>
                </a:solidFill>
                <a:latin typeface="Calibri"/>
                <a:ea typeface="+mn-lt"/>
                <a:cs typeface="+mn-lt"/>
              </a:rPr>
              <a:t>: Handles overfitting and performs feature selection. 
Random Forest Regression: Robust to outliers and can capture non-linear relationships.   </a:t>
            </a:r>
          </a:p>
          <a:p>
            <a:endParaRPr lang="en-US" sz="2400" dirty="0">
              <a:solidFill>
                <a:schemeClr val="tx2"/>
              </a:solidFill>
              <a:latin typeface="Calibri"/>
              <a:ea typeface="Calibri"/>
              <a:cs typeface="Calibri"/>
            </a:endParaRPr>
          </a:p>
        </p:txBody>
      </p:sp>
      <p:sp>
        <p:nvSpPr>
          <p:cNvPr id="5" name="Title 1">
            <a:extLst>
              <a:ext uri="{FF2B5EF4-FFF2-40B4-BE49-F238E27FC236}">
                <a16:creationId xmlns:a16="http://schemas.microsoft.com/office/drawing/2014/main" id="{660D98CA-3159-0D08-6CAF-F158B9971BBA}"/>
              </a:ext>
            </a:extLst>
          </p:cNvPr>
          <p:cNvSpPr txBox="1">
            <a:spLocks noGrp="1"/>
          </p:cNvSpPr>
          <p:nvPr>
            <p:ph type="title"/>
          </p:nvPr>
        </p:nvSpPr>
        <p:spPr>
          <a:xfrm rot="10800000" flipV="1">
            <a:off x="151674" y="0"/>
            <a:ext cx="8882303" cy="511582"/>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SYSTEM DEVELOPMENT APPROACH(contd..)</a:t>
            </a:r>
          </a:p>
        </p:txBody>
      </p:sp>
    </p:spTree>
    <p:extLst>
      <p:ext uri="{BB962C8B-B14F-4D97-AF65-F5344CB8AC3E}">
        <p14:creationId xmlns:p14="http://schemas.microsoft.com/office/powerpoint/2010/main" val="31760928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CAR PRICE PREDICTION  USING MACHINE LEARNING</vt:lpstr>
      <vt:lpstr>OUTLINE</vt:lpstr>
      <vt:lpstr>PowerPoint Presentation</vt:lpstr>
      <vt:lpstr>PROPOSED SYSTEM</vt:lpstr>
      <vt:lpstr>PROPOSED SYSTEM (contd..)</vt:lpstr>
      <vt:lpstr>PROPOSED SYSTEM (contd..)</vt:lpstr>
      <vt:lpstr>SYSTEM DEVELOPMENT APPROACH</vt:lpstr>
      <vt:lpstr>PowerPoint Presentation</vt:lpstr>
      <vt:lpstr>SYSTEM DEVELOPMENT APPROACH(contd..)</vt:lpstr>
      <vt:lpstr>SYSTEM DEVELOPMENT APPROACH(contd..)</vt:lpstr>
      <vt:lpstr>SYSTEM DEVELOPMENT APPROACH(contd..)</vt:lpstr>
      <vt:lpstr>ALGORTHIM</vt:lpstr>
      <vt:lpstr>PowerPoint Presentation</vt:lpstr>
      <vt:lpstr>PowerPoint Presentation</vt:lpstr>
      <vt:lpstr>PowerPoint Presentation</vt:lpstr>
      <vt:lpstr>PowerPoint Presentation</vt:lpstr>
      <vt:lpstr>PowerPoint Presentation</vt:lpstr>
      <vt:lpstr>PowerPoint Presentation</vt:lpstr>
      <vt:lpstr>RESULT </vt:lpstr>
      <vt:lpstr>RESULT ( contd..)</vt:lpstr>
      <vt:lpstr>REFERENCE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maha lakshmi</cp:lastModifiedBy>
  <cp:revision>1217</cp:revision>
  <dcterms:created xsi:type="dcterms:W3CDTF">2024-03-30T06:30:14Z</dcterms:created>
  <dcterms:modified xsi:type="dcterms:W3CDTF">2024-04-02T13:25:27Z</dcterms:modified>
</cp:coreProperties>
</file>