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69420" y="3620"/>
            <a:ext cx="7120255" cy="10281920"/>
          </a:xfrm>
          <a:custGeom>
            <a:avLst/>
            <a:gdLst/>
            <a:ahLst/>
            <a:cxnLst/>
            <a:rect l="l" t="t" r="r" b="b"/>
            <a:pathLst>
              <a:path w="7120255" h="10281920">
                <a:moveTo>
                  <a:pt x="2895131" y="0"/>
                </a:moveTo>
                <a:lnTo>
                  <a:pt x="4723805" y="10281474"/>
                </a:lnTo>
              </a:path>
              <a:path w="7120255" h="10281920">
                <a:moveTo>
                  <a:pt x="7119783" y="5536090"/>
                </a:moveTo>
                <a:lnTo>
                  <a:pt x="0" y="10281474"/>
                </a:lnTo>
              </a:path>
            </a:pathLst>
          </a:custGeom>
          <a:ln w="952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75407" y="0"/>
            <a:ext cx="4512945" cy="10287000"/>
          </a:xfrm>
          <a:custGeom>
            <a:avLst/>
            <a:gdLst/>
            <a:ahLst/>
            <a:cxnLst/>
            <a:rect l="l" t="t" r="r" b="b"/>
            <a:pathLst>
              <a:path w="4512944" h="10287000">
                <a:moveTo>
                  <a:pt x="4512592" y="10286999"/>
                </a:moveTo>
                <a:lnTo>
                  <a:pt x="0" y="10286999"/>
                </a:lnTo>
                <a:lnTo>
                  <a:pt x="3068089" y="0"/>
                </a:lnTo>
                <a:lnTo>
                  <a:pt x="4512592" y="0"/>
                </a:lnTo>
                <a:lnTo>
                  <a:pt x="4512592" y="10286999"/>
                </a:lnTo>
                <a:close/>
              </a:path>
            </a:pathLst>
          </a:custGeom>
          <a:solidFill>
            <a:srgbClr val="5ECAE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06439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560" y="10286999"/>
                </a:moveTo>
                <a:lnTo>
                  <a:pt x="1814265" y="10286999"/>
                </a:lnTo>
                <a:lnTo>
                  <a:pt x="0" y="0"/>
                </a:lnTo>
                <a:lnTo>
                  <a:pt x="3881560" y="0"/>
                </a:lnTo>
                <a:lnTo>
                  <a:pt x="3881560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04641" y="4578292"/>
            <a:ext cx="4883785" cy="5709285"/>
          </a:xfrm>
          <a:custGeom>
            <a:avLst/>
            <a:gdLst/>
            <a:ahLst/>
            <a:cxnLst/>
            <a:rect l="l" t="t" r="r" b="b"/>
            <a:pathLst>
              <a:path w="4883784" h="5709284">
                <a:moveTo>
                  <a:pt x="4883358" y="5708708"/>
                </a:moveTo>
                <a:lnTo>
                  <a:pt x="0" y="5708708"/>
                </a:lnTo>
                <a:lnTo>
                  <a:pt x="4883358" y="0"/>
                </a:lnTo>
                <a:lnTo>
                  <a:pt x="4883358" y="5708708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08793" y="0"/>
            <a:ext cx="4279265" cy="10287000"/>
          </a:xfrm>
          <a:custGeom>
            <a:avLst/>
            <a:gdLst/>
            <a:ahLst/>
            <a:cxnLst/>
            <a:rect l="l" t="t" r="r" b="b"/>
            <a:pathLst>
              <a:path w="4279265" h="10287000">
                <a:moveTo>
                  <a:pt x="4279205" y="10286999"/>
                </a:moveTo>
                <a:lnTo>
                  <a:pt x="3706866" y="10286999"/>
                </a:lnTo>
                <a:lnTo>
                  <a:pt x="0" y="0"/>
                </a:lnTo>
                <a:lnTo>
                  <a:pt x="4279205" y="0"/>
                </a:lnTo>
                <a:lnTo>
                  <a:pt x="4279205" y="10286999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48601" y="0"/>
            <a:ext cx="1939925" cy="10287000"/>
          </a:xfrm>
          <a:custGeom>
            <a:avLst/>
            <a:gdLst/>
            <a:ahLst/>
            <a:cxnLst/>
            <a:rect l="l" t="t" r="r" b="b"/>
            <a:pathLst>
              <a:path w="1939925" h="10287000">
                <a:moveTo>
                  <a:pt x="1939398" y="10286999"/>
                </a:moveTo>
                <a:lnTo>
                  <a:pt x="0" y="10286999"/>
                </a:lnTo>
                <a:lnTo>
                  <a:pt x="1534473" y="0"/>
                </a:lnTo>
                <a:lnTo>
                  <a:pt x="1939398" y="0"/>
                </a:lnTo>
                <a:lnTo>
                  <a:pt x="1939398" y="10286999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407820" y="0"/>
            <a:ext cx="1880235" cy="10287000"/>
          </a:xfrm>
          <a:custGeom>
            <a:avLst/>
            <a:gdLst/>
            <a:ahLst/>
            <a:cxnLst/>
            <a:rect l="l" t="t" r="r" b="b"/>
            <a:pathLst>
              <a:path w="1880234" h="10287000">
                <a:moveTo>
                  <a:pt x="1880178" y="10286999"/>
                </a:moveTo>
                <a:lnTo>
                  <a:pt x="1672654" y="10286999"/>
                </a:lnTo>
                <a:lnTo>
                  <a:pt x="0" y="0"/>
                </a:lnTo>
                <a:lnTo>
                  <a:pt x="1880178" y="0"/>
                </a:lnTo>
                <a:lnTo>
                  <a:pt x="1880178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562968" y="5395776"/>
            <a:ext cx="2725420" cy="4891405"/>
          </a:xfrm>
          <a:custGeom>
            <a:avLst/>
            <a:gdLst/>
            <a:ahLst/>
            <a:cxnLst/>
            <a:rect l="l" t="t" r="r" b="b"/>
            <a:pathLst>
              <a:path w="2725419" h="4891405">
                <a:moveTo>
                  <a:pt x="2725030" y="4891224"/>
                </a:moveTo>
                <a:lnTo>
                  <a:pt x="0" y="4891224"/>
                </a:lnTo>
                <a:lnTo>
                  <a:pt x="2725030" y="0"/>
                </a:lnTo>
                <a:lnTo>
                  <a:pt x="2725030" y="4891224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962" y="1210150"/>
            <a:ext cx="16094075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1956" y="2414050"/>
            <a:ext cx="8963023" cy="5457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486473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017" y="2126212"/>
            <a:ext cx="7819965" cy="4942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2026" y="9707554"/>
            <a:ext cx="186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3"/>
                </a:lnTo>
                <a:lnTo>
                  <a:pt x="1084677" y="466783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419100"/>
            <a:ext cx="140189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lang="en-US" sz="4800" spc="-35" dirty="0" err="1" smtClean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lang="en-US" sz="4800" spc="-35" dirty="0" err="1" smtClean="0">
                <a:solidFill>
                  <a:srgbClr val="0E0E0E"/>
                </a:solidFill>
                <a:latin typeface="Times New Roman"/>
                <a:cs typeface="Times New Roman"/>
              </a:rPr>
              <a:t>mpl</a:t>
            </a:r>
            <a:r>
              <a:rPr sz="4800" spc="-35" smtClean="0">
                <a:solidFill>
                  <a:srgbClr val="0E0E0E"/>
                </a:solidFill>
                <a:latin typeface="Times New Roman"/>
                <a:cs typeface="Times New Roman"/>
              </a:rPr>
              <a:t>oy</a:t>
            </a:r>
            <a:r>
              <a:rPr sz="4800" spc="-30" smtClean="0">
                <a:solidFill>
                  <a:srgbClr val="0E0E0E"/>
                </a:solidFill>
                <a:latin typeface="Times New Roman"/>
                <a:cs typeface="Times New Roman"/>
              </a:rPr>
              <a:t>ee</a:t>
            </a:r>
            <a:r>
              <a:rPr sz="4800" spc="-3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sz="4800" spc="229" smtClean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lang="en-US" sz="4800" spc="229" dirty="0" smtClean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spc="-20" smtClean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spc="-270" smtClean="0">
                <a:solidFill>
                  <a:srgbClr val="0E0E0E"/>
                </a:solidFill>
                <a:latin typeface="Times New Roman"/>
                <a:cs typeface="Times New Roman"/>
              </a:rPr>
              <a:t>na</a:t>
            </a:r>
            <a:r>
              <a:rPr sz="4800" spc="-35" smtClean="0">
                <a:solidFill>
                  <a:srgbClr val="0E0E0E"/>
                </a:solidFill>
                <a:latin typeface="Times New Roman"/>
                <a:cs typeface="Times New Roman"/>
              </a:rPr>
              <a:t>ly</a:t>
            </a:r>
            <a:r>
              <a:rPr sz="4800" spc="-20" smtClean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smtClean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0" smtClean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2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lang="en-US" sz="4800" spc="-270" dirty="0" smtClean="0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sz="4800" spc="-20" smtClean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smtClean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70" smtClean="0">
                <a:solidFill>
                  <a:srgbClr val="0E0E0E"/>
                </a:solidFill>
                <a:latin typeface="Times New Roman"/>
                <a:cs typeface="Times New Roman"/>
              </a:rPr>
              <a:t>ng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	E</a:t>
            </a:r>
            <a:r>
              <a:rPr sz="4800" spc="245" dirty="0">
                <a:solidFill>
                  <a:srgbClr val="0E0E0E"/>
                </a:solidFill>
                <a:latin typeface="Times New Roman"/>
                <a:cs typeface="Times New Roman"/>
              </a:rPr>
              <a:t>x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10552" y="4975669"/>
            <a:ext cx="10702925" cy="22028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4622165">
              <a:lnSpc>
                <a:spcPts val="4280"/>
              </a:lnSpc>
              <a:spcBef>
                <a:spcPts val="275"/>
              </a:spcBef>
            </a:pP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-5" dirty="0">
                <a:latin typeface="Trebuchet MS"/>
                <a:cs typeface="Trebuchet MS"/>
              </a:rPr>
              <a:t>U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90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sz="3600" spc="-180" dirty="0">
                <a:latin typeface="Trebuchet MS"/>
                <a:cs typeface="Trebuchet MS"/>
              </a:rPr>
              <a:t>V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4" dirty="0">
                <a:latin typeface="Trebuchet MS"/>
                <a:cs typeface="Trebuchet MS"/>
              </a:rPr>
              <a:t>l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170" dirty="0">
                <a:latin typeface="Trebuchet MS"/>
                <a:cs typeface="Trebuchet MS"/>
              </a:rPr>
              <a:t>k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210" dirty="0">
                <a:latin typeface="Trebuchet MS"/>
                <a:cs typeface="Trebuchet MS"/>
              </a:rPr>
              <a:t>i  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15" dirty="0">
                <a:latin typeface="Trebuchet MS"/>
                <a:cs typeface="Trebuchet MS"/>
              </a:rPr>
              <a:t>I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25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sz="3600" spc="-60" dirty="0">
                <a:latin typeface="Trebuchet MS"/>
                <a:cs typeface="Trebuchet MS"/>
              </a:rPr>
              <a:t>3</a:t>
            </a:r>
            <a:r>
              <a:rPr sz="3600" spc="-475" dirty="0">
                <a:latin typeface="Trebuchet MS"/>
                <a:cs typeface="Trebuchet MS"/>
              </a:rPr>
              <a:t>1</a:t>
            </a:r>
            <a:r>
              <a:rPr sz="3600" spc="-40" dirty="0">
                <a:latin typeface="Trebuchet MS"/>
                <a:cs typeface="Trebuchet MS"/>
              </a:rPr>
              <a:t>22</a:t>
            </a:r>
            <a:r>
              <a:rPr sz="3600" spc="190" dirty="0">
                <a:latin typeface="Trebuchet MS"/>
                <a:cs typeface="Trebuchet MS"/>
              </a:rPr>
              <a:t>00</a:t>
            </a:r>
            <a:r>
              <a:rPr sz="3600" spc="65" dirty="0">
                <a:latin typeface="Trebuchet MS"/>
                <a:cs typeface="Trebuchet MS"/>
              </a:rPr>
              <a:t>9</a:t>
            </a:r>
            <a:r>
              <a:rPr sz="3600" spc="-475" dirty="0">
                <a:latin typeface="Trebuchet MS"/>
                <a:cs typeface="Trebuchet MS"/>
              </a:rPr>
              <a:t>1</a:t>
            </a:r>
            <a:r>
              <a:rPr sz="3600" dirty="0">
                <a:latin typeface="Trebuchet MS"/>
                <a:cs typeface="Trebuchet MS"/>
              </a:rPr>
              <a:t>5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10"/>
              </a:lnSpc>
            </a:pP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90" dirty="0">
                <a:latin typeface="Trebuchet MS"/>
                <a:cs typeface="Trebuchet MS"/>
              </a:rPr>
              <a:t>P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sz="3600" spc="204" dirty="0">
                <a:latin typeface="Trebuchet MS"/>
                <a:cs typeface="Trebuchet MS"/>
              </a:rPr>
              <a:t>B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310" dirty="0">
                <a:latin typeface="Trebuchet MS"/>
                <a:cs typeface="Trebuchet MS"/>
              </a:rPr>
              <a:t>m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60" dirty="0">
                <a:latin typeface="Trebuchet MS"/>
                <a:cs typeface="Trebuchet MS"/>
              </a:rPr>
              <a:t>(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30" dirty="0">
                <a:latin typeface="Trebuchet MS"/>
                <a:cs typeface="Trebuchet MS"/>
              </a:rPr>
              <a:t>u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-125" dirty="0">
                <a:latin typeface="Trebuchet MS"/>
                <a:cs typeface="Trebuchet MS"/>
              </a:rPr>
              <a:t>pp</a:t>
            </a:r>
            <a:r>
              <a:rPr sz="3600" spc="-204" dirty="0">
                <a:latin typeface="Trebuchet MS"/>
                <a:cs typeface="Trebuchet MS"/>
              </a:rPr>
              <a:t>l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90" dirty="0">
                <a:latin typeface="Trebuchet MS"/>
                <a:cs typeface="Trebuchet MS"/>
              </a:rPr>
              <a:t>)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sz="3600" spc="-45" dirty="0">
                <a:latin typeface="Trebuchet MS"/>
                <a:cs typeface="Trebuchet MS"/>
              </a:rPr>
              <a:t>COLLEGE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Pachaiyappa's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college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for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women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kanchipuram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89730"/>
            <a:ext cx="4901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" dirty="0"/>
              <a:t>MODELLIN</a:t>
            </a:r>
            <a:r>
              <a:rPr sz="7200" dirty="0"/>
              <a:t>G</a:t>
            </a:r>
            <a:endParaRPr sz="72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340" y="1587973"/>
            <a:ext cx="14162405" cy="78092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ts val="3229"/>
              </a:lnSpc>
              <a:spcBef>
                <a:spcPts val="215"/>
              </a:spcBef>
            </a:pPr>
            <a:r>
              <a:rPr sz="2700" spc="-10" dirty="0">
                <a:latin typeface="Trebuchet MS"/>
                <a:cs typeface="Trebuchet MS"/>
              </a:rPr>
              <a:t>Base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your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calculations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on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type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insights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that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80" dirty="0">
                <a:latin typeface="Trebuchet MS"/>
                <a:cs typeface="Trebuchet MS"/>
              </a:rPr>
              <a:t>need.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For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95" dirty="0">
                <a:latin typeface="Trebuchet MS"/>
                <a:cs typeface="Trebuchet MS"/>
              </a:rPr>
              <a:t>example,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if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want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understand 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average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salary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per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region,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might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divide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employees’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total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salaries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by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number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employees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in</a:t>
            </a:r>
            <a:r>
              <a:rPr sz="2700" spc="-28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that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region.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 marR="41275">
              <a:lnSpc>
                <a:spcPts val="3229"/>
              </a:lnSpc>
            </a:pPr>
            <a:r>
              <a:rPr sz="2700" spc="-120" dirty="0">
                <a:latin typeface="Trebuchet MS"/>
                <a:cs typeface="Trebuchet MS"/>
              </a:rPr>
              <a:t>One </a:t>
            </a:r>
            <a:r>
              <a:rPr sz="2700" spc="-100" dirty="0">
                <a:latin typeface="Trebuchet MS"/>
                <a:cs typeface="Trebuchet MS"/>
              </a:rPr>
              <a:t>of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70" dirty="0">
                <a:latin typeface="Trebuchet MS"/>
                <a:cs typeface="Trebuchet MS"/>
              </a:rPr>
              <a:t>most </a:t>
            </a:r>
            <a:r>
              <a:rPr sz="2700" spc="-120" dirty="0">
                <a:latin typeface="Trebuchet MS"/>
                <a:cs typeface="Trebuchet MS"/>
              </a:rPr>
              <a:t>common </a:t>
            </a:r>
            <a:r>
              <a:rPr sz="2700" spc="-80" dirty="0">
                <a:latin typeface="Trebuchet MS"/>
                <a:cs typeface="Trebuchet MS"/>
              </a:rPr>
              <a:t>calculations that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95" dirty="0">
                <a:latin typeface="Trebuchet MS"/>
                <a:cs typeface="Trebuchet MS"/>
              </a:rPr>
              <a:t>in </a:t>
            </a:r>
            <a:r>
              <a:rPr sz="2700" spc="-70" dirty="0">
                <a:latin typeface="Trebuchet MS"/>
                <a:cs typeface="Trebuchet MS"/>
              </a:rPr>
              <a:t>most </a:t>
            </a:r>
            <a:r>
              <a:rPr sz="2700" spc="-85" dirty="0">
                <a:latin typeface="Trebuchet MS"/>
                <a:cs typeface="Trebuchet MS"/>
              </a:rPr>
              <a:t>compensation </a:t>
            </a:r>
            <a:r>
              <a:rPr sz="2700" spc="-70" dirty="0">
                <a:latin typeface="Trebuchet MS"/>
                <a:cs typeface="Trebuchet MS"/>
              </a:rPr>
              <a:t>analysis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85" dirty="0">
                <a:latin typeface="Trebuchet MS"/>
                <a:cs typeface="Trebuchet MS"/>
              </a:rPr>
              <a:t>salary </a:t>
            </a:r>
            <a:r>
              <a:rPr sz="2700" spc="-120" dirty="0">
                <a:latin typeface="Trebuchet MS"/>
                <a:cs typeface="Trebuchet MS"/>
              </a:rPr>
              <a:t>compa </a:t>
            </a:r>
            <a:r>
              <a:rPr sz="2700" spc="-114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ratio,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or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comparative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ration.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This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ratio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helps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determine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if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you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are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compensating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employees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fairly </a:t>
            </a:r>
            <a:r>
              <a:rPr sz="2700" spc="-79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in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line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with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your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organization’s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philosophy.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spc="-80" dirty="0">
                <a:latin typeface="Trebuchet MS"/>
                <a:cs typeface="Trebuchet MS"/>
              </a:rPr>
              <a:t>Here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formula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calculate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compa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ratio: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700" spc="-120" dirty="0">
                <a:latin typeface="Trebuchet MS"/>
                <a:cs typeface="Trebuchet MS"/>
              </a:rPr>
              <a:t>Compa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ratio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204" dirty="0">
                <a:latin typeface="Trebuchet MS"/>
                <a:cs typeface="Trebuchet MS"/>
              </a:rPr>
              <a:t>=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(Actual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salary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90" dirty="0">
                <a:latin typeface="Trebuchet MS"/>
                <a:cs typeface="Trebuchet MS"/>
              </a:rPr>
              <a:t>/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mid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point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pay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range)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35" dirty="0">
                <a:latin typeface="Trebuchet MS"/>
                <a:cs typeface="Trebuchet MS"/>
              </a:rPr>
              <a:t>x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100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89535">
              <a:lnSpc>
                <a:spcPts val="3229"/>
              </a:lnSpc>
            </a:pPr>
            <a:r>
              <a:rPr sz="2700" spc="-135" dirty="0">
                <a:latin typeface="Trebuchet MS"/>
                <a:cs typeface="Trebuchet MS"/>
              </a:rPr>
              <a:t>The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result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70" dirty="0">
                <a:latin typeface="Trebuchet MS"/>
                <a:cs typeface="Trebuchet MS"/>
              </a:rPr>
              <a:t>will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be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percentage.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A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result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35" dirty="0">
                <a:latin typeface="Trebuchet MS"/>
                <a:cs typeface="Trebuchet MS"/>
              </a:rPr>
              <a:t>100%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means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employee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paid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exactly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at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midpoint 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55" dirty="0">
                <a:latin typeface="Trebuchet MS"/>
                <a:cs typeface="Trebuchet MS"/>
              </a:rPr>
              <a:t>current </a:t>
            </a:r>
            <a:r>
              <a:rPr sz="2700" spc="-120" dirty="0">
                <a:latin typeface="Trebuchet MS"/>
                <a:cs typeface="Trebuchet MS"/>
              </a:rPr>
              <a:t>market </a:t>
            </a:r>
            <a:r>
              <a:rPr sz="2700" spc="-95" dirty="0">
                <a:latin typeface="Trebuchet MS"/>
                <a:cs typeface="Trebuchet MS"/>
              </a:rPr>
              <a:t>rate </a:t>
            </a:r>
            <a:r>
              <a:rPr sz="2700" spc="-75" dirty="0">
                <a:latin typeface="Trebuchet MS"/>
                <a:cs typeface="Trebuchet MS"/>
              </a:rPr>
              <a:t>for </a:t>
            </a:r>
            <a:r>
              <a:rPr sz="2700" spc="-90" dirty="0">
                <a:latin typeface="Trebuchet MS"/>
                <a:cs typeface="Trebuchet MS"/>
              </a:rPr>
              <a:t>the given </a:t>
            </a:r>
            <a:r>
              <a:rPr sz="2700" spc="-70" dirty="0">
                <a:latin typeface="Trebuchet MS"/>
                <a:cs typeface="Trebuchet MS"/>
              </a:rPr>
              <a:t>position </a:t>
            </a:r>
            <a:r>
              <a:rPr sz="2700" spc="-20" dirty="0">
                <a:latin typeface="Trebuchet MS"/>
                <a:cs typeface="Trebuchet MS"/>
              </a:rPr>
              <a:t>as </a:t>
            </a:r>
            <a:r>
              <a:rPr sz="2700" spc="-110" dirty="0">
                <a:latin typeface="Trebuchet MS"/>
                <a:cs typeface="Trebuchet MS"/>
              </a:rPr>
              <a:t>defined </a:t>
            </a:r>
            <a:r>
              <a:rPr sz="2700" spc="-140" dirty="0">
                <a:latin typeface="Trebuchet MS"/>
                <a:cs typeface="Trebuchet MS"/>
              </a:rPr>
              <a:t>by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114" dirty="0">
                <a:latin typeface="Trebuchet MS"/>
                <a:cs typeface="Trebuchet MS"/>
              </a:rPr>
              <a:t>organization. </a:t>
            </a:r>
            <a:r>
              <a:rPr sz="2700" spc="-65" dirty="0">
                <a:latin typeface="Trebuchet MS"/>
                <a:cs typeface="Trebuchet MS"/>
              </a:rPr>
              <a:t>Anything </a:t>
            </a:r>
            <a:r>
              <a:rPr sz="2700" spc="-140" dirty="0">
                <a:latin typeface="Trebuchet MS"/>
                <a:cs typeface="Trebuchet MS"/>
              </a:rPr>
              <a:t>below </a:t>
            </a:r>
            <a:r>
              <a:rPr sz="2700" spc="-13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means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employee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being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paid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below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average,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anything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above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indicates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employee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being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paid</a:t>
            </a:r>
            <a:r>
              <a:rPr sz="2700" spc="-285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above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average.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50">
              <a:latin typeface="Trebuchet MS"/>
              <a:cs typeface="Trebuchet MS"/>
            </a:endParaRPr>
          </a:p>
          <a:p>
            <a:pPr marL="12700" marR="8255">
              <a:lnSpc>
                <a:spcPts val="3229"/>
              </a:lnSpc>
              <a:spcBef>
                <a:spcPts val="5"/>
              </a:spcBef>
            </a:pPr>
            <a:r>
              <a:rPr sz="2700" spc="-70" dirty="0">
                <a:latin typeface="Trebuchet MS"/>
                <a:cs typeface="Trebuchet MS"/>
              </a:rPr>
              <a:t>Another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type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analysis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can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be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a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pay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equity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analysis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determine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whether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there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are</a:t>
            </a:r>
            <a:r>
              <a:rPr sz="2700" spc="-27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any</a:t>
            </a:r>
            <a:r>
              <a:rPr sz="2700" spc="-26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differences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in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compensation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when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looking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at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gender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or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race/ethnicity.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Choose</a:t>
            </a:r>
            <a:r>
              <a:rPr sz="2700" spc="-27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your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10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03126" y="9694764"/>
            <a:ext cx="2476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6962" y="389730"/>
            <a:ext cx="4901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45" dirty="0" smtClean="0"/>
              <a:t>Result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3520" y="9859961"/>
            <a:ext cx="12040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30" dirty="0">
                <a:latin typeface="Trebuchet MS"/>
                <a:cs typeface="Trebuchet MS"/>
              </a:rPr>
              <a:t>Labor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80" dirty="0">
                <a:latin typeface="Trebuchet MS"/>
                <a:cs typeface="Trebuchet MS"/>
              </a:rPr>
              <a:t>costs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make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65" dirty="0">
                <a:latin typeface="Trebuchet MS"/>
                <a:cs typeface="Trebuchet MS"/>
              </a:rPr>
              <a:t>up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55" dirty="0">
                <a:latin typeface="Trebuchet MS"/>
                <a:cs typeface="Trebuchet MS"/>
              </a:rPr>
              <a:t>the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65" dirty="0">
                <a:latin typeface="Trebuchet MS"/>
                <a:cs typeface="Trebuchet MS"/>
              </a:rPr>
              <a:t>majority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55" dirty="0">
                <a:latin typeface="Trebuchet MS"/>
                <a:cs typeface="Trebuchet MS"/>
              </a:rPr>
              <a:t>of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80" dirty="0">
                <a:latin typeface="Trebuchet MS"/>
                <a:cs typeface="Trebuchet MS"/>
              </a:rPr>
              <a:t>expenses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for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20" dirty="0">
                <a:latin typeface="Trebuchet MS"/>
                <a:cs typeface="Trebuchet MS"/>
              </a:rPr>
              <a:t>most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organizations.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5" dirty="0">
                <a:latin typeface="Trebuchet MS"/>
                <a:cs typeface="Trebuchet MS"/>
              </a:rPr>
              <a:t>It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can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35" dirty="0">
                <a:latin typeface="Trebuchet MS"/>
                <a:cs typeface="Trebuchet MS"/>
              </a:rPr>
              <a:t>account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03126" y="9694764"/>
            <a:ext cx="2476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6962" y="389730"/>
            <a:ext cx="4901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" dirty="0"/>
              <a:t>MODELLIN</a:t>
            </a:r>
            <a:r>
              <a:rPr sz="7200" dirty="0"/>
              <a:t>G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3520" y="2487611"/>
            <a:ext cx="12091035" cy="699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85" dirty="0">
                <a:latin typeface="Trebuchet MS"/>
                <a:cs typeface="Trebuchet MS"/>
              </a:rPr>
              <a:t>H</a:t>
            </a:r>
            <a:r>
              <a:rPr sz="2700" b="1" spc="-185" dirty="0">
                <a:latin typeface="Trebuchet MS"/>
                <a:cs typeface="Trebuchet MS"/>
              </a:rPr>
              <a:t>o</a:t>
            </a:r>
            <a:r>
              <a:rPr sz="2700" b="1" spc="-235" dirty="0">
                <a:latin typeface="Trebuchet MS"/>
                <a:cs typeface="Trebuchet MS"/>
              </a:rPr>
              <a:t>m</a:t>
            </a:r>
            <a:r>
              <a:rPr sz="2700" b="1" spc="-250" dirty="0">
                <a:latin typeface="Trebuchet MS"/>
                <a:cs typeface="Trebuchet MS"/>
              </a:rPr>
              <a:t>e</a:t>
            </a:r>
            <a:r>
              <a:rPr sz="2700" b="1" spc="-125" dirty="0">
                <a:latin typeface="Trebuchet MS"/>
                <a:cs typeface="Trebuchet MS"/>
              </a:rPr>
              <a:t>A</a:t>
            </a:r>
            <a:r>
              <a:rPr sz="2700" b="1" spc="-110" dirty="0">
                <a:latin typeface="Trebuchet MS"/>
                <a:cs typeface="Trebuchet MS"/>
              </a:rPr>
              <a:t>r</a:t>
            </a:r>
            <a:r>
              <a:rPr sz="2700" b="1" spc="-40" dirty="0">
                <a:latin typeface="Trebuchet MS"/>
                <a:cs typeface="Trebuchet MS"/>
              </a:rPr>
              <a:t>t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spc="-150" dirty="0">
                <a:latin typeface="Trebuchet MS"/>
                <a:cs typeface="Trebuchet MS"/>
              </a:rPr>
              <a:t>c</a:t>
            </a:r>
            <a:r>
              <a:rPr sz="2700" b="1" spc="-75" dirty="0">
                <a:latin typeface="Trebuchet MS"/>
                <a:cs typeface="Trebuchet MS"/>
              </a:rPr>
              <a:t>l</a:t>
            </a:r>
            <a:r>
              <a:rPr sz="2700" b="1" spc="-250" dirty="0">
                <a:latin typeface="Trebuchet MS"/>
                <a:cs typeface="Trebuchet MS"/>
              </a:rPr>
              <a:t>e</a:t>
            </a:r>
            <a:r>
              <a:rPr sz="2700" b="1" dirty="0">
                <a:latin typeface="Trebuchet MS"/>
                <a:cs typeface="Trebuchet MS"/>
              </a:rPr>
              <a:t>s</a:t>
            </a:r>
            <a:r>
              <a:rPr sz="2700" b="1" spc="-145" dirty="0">
                <a:latin typeface="Trebuchet MS"/>
                <a:cs typeface="Trebuchet MS"/>
              </a:rPr>
              <a:t>A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90" dirty="0">
                <a:latin typeface="Trebuchet MS"/>
                <a:cs typeface="Trebuchet MS"/>
              </a:rPr>
              <a:t>G</a:t>
            </a:r>
            <a:r>
              <a:rPr sz="2700" b="1" spc="-145" dirty="0">
                <a:latin typeface="Trebuchet MS"/>
                <a:cs typeface="Trebuchet MS"/>
              </a:rPr>
              <a:t>u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spc="-145" dirty="0">
                <a:latin typeface="Trebuchet MS"/>
                <a:cs typeface="Trebuchet MS"/>
              </a:rPr>
              <a:t>d</a:t>
            </a:r>
            <a:r>
              <a:rPr sz="2700" b="1" spc="-270" dirty="0">
                <a:latin typeface="Trebuchet MS"/>
                <a:cs typeface="Trebuchet MS"/>
              </a:rPr>
              <a:t>e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40" dirty="0">
                <a:latin typeface="Trebuchet MS"/>
                <a:cs typeface="Trebuchet MS"/>
              </a:rPr>
              <a:t>t</a:t>
            </a:r>
            <a:r>
              <a:rPr sz="2700" b="1" spc="-204" dirty="0">
                <a:latin typeface="Trebuchet MS"/>
                <a:cs typeface="Trebuchet MS"/>
              </a:rPr>
              <a:t>o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35" dirty="0">
                <a:latin typeface="Trebuchet MS"/>
                <a:cs typeface="Trebuchet MS"/>
              </a:rPr>
              <a:t>C</a:t>
            </a:r>
            <a:r>
              <a:rPr sz="2700" b="1" spc="-185" dirty="0">
                <a:latin typeface="Trebuchet MS"/>
                <a:cs typeface="Trebuchet MS"/>
              </a:rPr>
              <a:t>o</a:t>
            </a:r>
            <a:r>
              <a:rPr sz="2700" b="1" spc="-235" dirty="0">
                <a:latin typeface="Trebuchet MS"/>
                <a:cs typeface="Trebuchet MS"/>
              </a:rPr>
              <a:t>m</a:t>
            </a:r>
            <a:r>
              <a:rPr sz="2700" b="1" spc="-165" dirty="0">
                <a:latin typeface="Trebuchet MS"/>
                <a:cs typeface="Trebuchet MS"/>
              </a:rPr>
              <a:t>p</a:t>
            </a:r>
            <a:r>
              <a:rPr sz="2700" b="1" spc="-250" dirty="0">
                <a:latin typeface="Trebuchet MS"/>
                <a:cs typeface="Trebuchet MS"/>
              </a:rPr>
              <a:t>e</a:t>
            </a:r>
            <a:r>
              <a:rPr sz="2700" b="1" spc="-160" dirty="0">
                <a:latin typeface="Trebuchet MS"/>
                <a:cs typeface="Trebuchet MS"/>
              </a:rPr>
              <a:t>n</a:t>
            </a:r>
            <a:r>
              <a:rPr sz="2700" b="1" dirty="0">
                <a:latin typeface="Trebuchet MS"/>
                <a:cs typeface="Trebuchet MS"/>
              </a:rPr>
              <a:t>s</a:t>
            </a:r>
            <a:r>
              <a:rPr sz="2700" b="1" spc="-100" dirty="0">
                <a:latin typeface="Trebuchet MS"/>
                <a:cs typeface="Trebuchet MS"/>
              </a:rPr>
              <a:t>a</a:t>
            </a:r>
            <a:r>
              <a:rPr sz="2700" b="1" spc="-40" dirty="0">
                <a:latin typeface="Trebuchet MS"/>
                <a:cs typeface="Trebuchet MS"/>
              </a:rPr>
              <a:t>t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spc="-185" dirty="0">
                <a:latin typeface="Trebuchet MS"/>
                <a:cs typeface="Trebuchet MS"/>
              </a:rPr>
              <a:t>o</a:t>
            </a:r>
            <a:r>
              <a:rPr sz="2700" b="1" spc="-180" dirty="0">
                <a:latin typeface="Trebuchet MS"/>
                <a:cs typeface="Trebuchet MS"/>
              </a:rPr>
              <a:t>n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25" dirty="0">
                <a:latin typeface="Trebuchet MS"/>
                <a:cs typeface="Trebuchet MS"/>
              </a:rPr>
              <a:t>A</a:t>
            </a:r>
            <a:r>
              <a:rPr sz="2700" b="1" spc="-160" dirty="0">
                <a:latin typeface="Trebuchet MS"/>
                <a:cs typeface="Trebuchet MS"/>
              </a:rPr>
              <a:t>n</a:t>
            </a:r>
            <a:r>
              <a:rPr sz="2700" b="1" spc="-100" dirty="0">
                <a:latin typeface="Trebuchet MS"/>
                <a:cs typeface="Trebuchet MS"/>
              </a:rPr>
              <a:t>a</a:t>
            </a:r>
            <a:r>
              <a:rPr sz="2700" b="1" spc="-75" dirty="0">
                <a:latin typeface="Trebuchet MS"/>
                <a:cs typeface="Trebuchet MS"/>
              </a:rPr>
              <a:t>l</a:t>
            </a:r>
            <a:r>
              <a:rPr sz="2700" b="1" spc="-235" dirty="0">
                <a:latin typeface="Trebuchet MS"/>
                <a:cs typeface="Trebuchet MS"/>
              </a:rPr>
              <a:t>y</a:t>
            </a:r>
            <a:r>
              <a:rPr sz="2700" b="1" dirty="0">
                <a:latin typeface="Trebuchet MS"/>
                <a:cs typeface="Trebuchet MS"/>
              </a:rPr>
              <a:t>s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dirty="0">
                <a:latin typeface="Trebuchet MS"/>
                <a:cs typeface="Trebuchet MS"/>
              </a:rPr>
              <a:t>s</a:t>
            </a:r>
            <a:r>
              <a:rPr sz="2700" b="1" spc="-405" dirty="0">
                <a:latin typeface="Trebuchet MS"/>
                <a:cs typeface="Trebuchet MS"/>
              </a:rPr>
              <a:t>..</a:t>
            </a:r>
            <a:r>
              <a:rPr sz="2700" b="1" spc="-425" dirty="0"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  <a:p>
            <a:pPr marL="12700" marR="7211695">
              <a:lnSpc>
                <a:spcPct val="199100"/>
              </a:lnSpc>
            </a:pPr>
            <a:r>
              <a:rPr sz="2700" b="1" spc="-145" dirty="0">
                <a:latin typeface="Trebuchet MS"/>
                <a:cs typeface="Trebuchet MS"/>
              </a:rPr>
              <a:t>A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90" dirty="0">
                <a:latin typeface="Trebuchet MS"/>
                <a:cs typeface="Trebuchet MS"/>
              </a:rPr>
              <a:t>G</a:t>
            </a:r>
            <a:r>
              <a:rPr sz="2700" b="1" spc="-145" dirty="0">
                <a:latin typeface="Trebuchet MS"/>
                <a:cs typeface="Trebuchet MS"/>
              </a:rPr>
              <a:t>u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spc="-145" dirty="0">
                <a:latin typeface="Trebuchet MS"/>
                <a:cs typeface="Trebuchet MS"/>
              </a:rPr>
              <a:t>d</a:t>
            </a:r>
            <a:r>
              <a:rPr sz="2700" b="1" spc="-270" dirty="0">
                <a:latin typeface="Trebuchet MS"/>
                <a:cs typeface="Trebuchet MS"/>
              </a:rPr>
              <a:t>e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40" dirty="0">
                <a:latin typeface="Trebuchet MS"/>
                <a:cs typeface="Trebuchet MS"/>
              </a:rPr>
              <a:t>t</a:t>
            </a:r>
            <a:r>
              <a:rPr sz="2700" b="1" spc="-204" dirty="0">
                <a:latin typeface="Trebuchet MS"/>
                <a:cs typeface="Trebuchet MS"/>
              </a:rPr>
              <a:t>o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35" dirty="0">
                <a:latin typeface="Trebuchet MS"/>
                <a:cs typeface="Trebuchet MS"/>
              </a:rPr>
              <a:t>C</a:t>
            </a:r>
            <a:r>
              <a:rPr sz="2700" b="1" spc="-185" dirty="0">
                <a:latin typeface="Trebuchet MS"/>
                <a:cs typeface="Trebuchet MS"/>
              </a:rPr>
              <a:t>o</a:t>
            </a:r>
            <a:r>
              <a:rPr sz="2700" b="1" spc="-235" dirty="0">
                <a:latin typeface="Trebuchet MS"/>
                <a:cs typeface="Trebuchet MS"/>
              </a:rPr>
              <a:t>m</a:t>
            </a:r>
            <a:r>
              <a:rPr sz="2700" b="1" spc="-165" dirty="0">
                <a:latin typeface="Trebuchet MS"/>
                <a:cs typeface="Trebuchet MS"/>
              </a:rPr>
              <a:t>p</a:t>
            </a:r>
            <a:r>
              <a:rPr sz="2700" b="1" spc="-250" dirty="0">
                <a:latin typeface="Trebuchet MS"/>
                <a:cs typeface="Trebuchet MS"/>
              </a:rPr>
              <a:t>e</a:t>
            </a:r>
            <a:r>
              <a:rPr sz="2700" b="1" spc="-160" dirty="0">
                <a:latin typeface="Trebuchet MS"/>
                <a:cs typeface="Trebuchet MS"/>
              </a:rPr>
              <a:t>n</a:t>
            </a:r>
            <a:r>
              <a:rPr sz="2700" b="1" dirty="0">
                <a:latin typeface="Trebuchet MS"/>
                <a:cs typeface="Trebuchet MS"/>
              </a:rPr>
              <a:t>s</a:t>
            </a:r>
            <a:r>
              <a:rPr sz="2700" b="1" spc="-100" dirty="0">
                <a:latin typeface="Trebuchet MS"/>
                <a:cs typeface="Trebuchet MS"/>
              </a:rPr>
              <a:t>a</a:t>
            </a:r>
            <a:r>
              <a:rPr sz="2700" b="1" spc="-40" dirty="0">
                <a:latin typeface="Trebuchet MS"/>
                <a:cs typeface="Trebuchet MS"/>
              </a:rPr>
              <a:t>t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spc="-185" dirty="0">
                <a:latin typeface="Trebuchet MS"/>
                <a:cs typeface="Trebuchet MS"/>
              </a:rPr>
              <a:t>o</a:t>
            </a:r>
            <a:r>
              <a:rPr sz="2700" b="1" spc="-180" dirty="0">
                <a:latin typeface="Trebuchet MS"/>
                <a:cs typeface="Trebuchet MS"/>
              </a:rPr>
              <a:t>n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25" dirty="0">
                <a:latin typeface="Trebuchet MS"/>
                <a:cs typeface="Trebuchet MS"/>
              </a:rPr>
              <a:t>A</a:t>
            </a:r>
            <a:r>
              <a:rPr sz="2700" b="1" spc="-160" dirty="0">
                <a:latin typeface="Trebuchet MS"/>
                <a:cs typeface="Trebuchet MS"/>
              </a:rPr>
              <a:t>n</a:t>
            </a:r>
            <a:r>
              <a:rPr sz="2700" b="1" spc="-100" dirty="0">
                <a:latin typeface="Trebuchet MS"/>
                <a:cs typeface="Trebuchet MS"/>
              </a:rPr>
              <a:t>a</a:t>
            </a:r>
            <a:r>
              <a:rPr sz="2700" b="1" spc="-75" dirty="0">
                <a:latin typeface="Trebuchet MS"/>
                <a:cs typeface="Trebuchet MS"/>
              </a:rPr>
              <a:t>l</a:t>
            </a:r>
            <a:r>
              <a:rPr sz="2700" b="1" spc="-235" dirty="0">
                <a:latin typeface="Trebuchet MS"/>
                <a:cs typeface="Trebuchet MS"/>
              </a:rPr>
              <a:t>y</a:t>
            </a:r>
            <a:r>
              <a:rPr sz="2700" b="1" dirty="0">
                <a:latin typeface="Trebuchet MS"/>
                <a:cs typeface="Trebuchet MS"/>
              </a:rPr>
              <a:t>s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spc="-15" dirty="0">
                <a:latin typeface="Trebuchet MS"/>
                <a:cs typeface="Trebuchet MS"/>
              </a:rPr>
              <a:t>s  </a:t>
            </a:r>
            <a:r>
              <a:rPr sz="2700" b="1" spc="-100" dirty="0">
                <a:latin typeface="Trebuchet MS"/>
                <a:cs typeface="Trebuchet MS"/>
              </a:rPr>
              <a:t>W</a:t>
            </a:r>
            <a:r>
              <a:rPr sz="2700" b="1" spc="-110" dirty="0">
                <a:latin typeface="Trebuchet MS"/>
                <a:cs typeface="Trebuchet MS"/>
              </a:rPr>
              <a:t>r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spc="-40" dirty="0">
                <a:latin typeface="Trebuchet MS"/>
                <a:cs typeface="Trebuchet MS"/>
              </a:rPr>
              <a:t>tt</a:t>
            </a:r>
            <a:r>
              <a:rPr sz="2700" b="1" spc="-250" dirty="0">
                <a:latin typeface="Trebuchet MS"/>
                <a:cs typeface="Trebuchet MS"/>
              </a:rPr>
              <a:t>e</a:t>
            </a:r>
            <a:r>
              <a:rPr sz="2700" b="1" spc="-180" dirty="0">
                <a:latin typeface="Trebuchet MS"/>
                <a:cs typeface="Trebuchet MS"/>
              </a:rPr>
              <a:t>n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50" dirty="0">
                <a:latin typeface="Trebuchet MS"/>
                <a:cs typeface="Trebuchet MS"/>
              </a:rPr>
              <a:t>b</a:t>
            </a:r>
            <a:r>
              <a:rPr sz="2700" b="1" spc="-254" dirty="0">
                <a:latin typeface="Trebuchet MS"/>
                <a:cs typeface="Trebuchet MS"/>
              </a:rPr>
              <a:t>y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20" dirty="0">
                <a:latin typeface="Trebuchet MS"/>
                <a:cs typeface="Trebuchet MS"/>
              </a:rPr>
              <a:t>E</a:t>
            </a:r>
            <a:r>
              <a:rPr sz="2700" b="1" spc="-110" dirty="0">
                <a:latin typeface="Trebuchet MS"/>
                <a:cs typeface="Trebuchet MS"/>
              </a:rPr>
              <a:t>r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spc="-215" dirty="0">
                <a:latin typeface="Trebuchet MS"/>
                <a:cs typeface="Trebuchet MS"/>
              </a:rPr>
              <a:t>k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245" dirty="0">
                <a:latin typeface="Trebuchet MS"/>
                <a:cs typeface="Trebuchet MS"/>
              </a:rPr>
              <a:t>v</a:t>
            </a:r>
            <a:r>
              <a:rPr sz="2700" b="1" spc="-100" dirty="0">
                <a:latin typeface="Trebuchet MS"/>
                <a:cs typeface="Trebuchet MS"/>
              </a:rPr>
              <a:t>a</a:t>
            </a:r>
            <a:r>
              <a:rPr sz="2700" b="1" spc="-180" dirty="0">
                <a:latin typeface="Trebuchet MS"/>
                <a:cs typeface="Trebuchet MS"/>
              </a:rPr>
              <a:t>n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75" dirty="0">
                <a:latin typeface="Trebuchet MS"/>
                <a:cs typeface="Trebuchet MS"/>
              </a:rPr>
              <a:t>V</a:t>
            </a:r>
            <a:r>
              <a:rPr sz="2700" b="1" spc="-145" dirty="0">
                <a:latin typeface="Trebuchet MS"/>
                <a:cs typeface="Trebuchet MS"/>
              </a:rPr>
              <a:t>u</a:t>
            </a:r>
            <a:r>
              <a:rPr sz="2700" b="1" spc="-75" dirty="0">
                <a:latin typeface="Trebuchet MS"/>
                <a:cs typeface="Trebuchet MS"/>
              </a:rPr>
              <a:t>l</a:t>
            </a:r>
            <a:r>
              <a:rPr sz="2700" b="1" spc="-165" dirty="0">
                <a:latin typeface="Trebuchet MS"/>
                <a:cs typeface="Trebuchet MS"/>
              </a:rPr>
              <a:t>p</a:t>
            </a:r>
            <a:r>
              <a:rPr sz="2700" b="1" spc="-250" dirty="0">
                <a:latin typeface="Trebuchet MS"/>
                <a:cs typeface="Trebuchet MS"/>
              </a:rPr>
              <a:t>e</a:t>
            </a:r>
            <a:r>
              <a:rPr sz="2700" b="1" spc="-180" dirty="0">
                <a:latin typeface="Trebuchet MS"/>
                <a:cs typeface="Trebuchet MS"/>
              </a:rPr>
              <a:t>n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700" b="1" spc="-484" dirty="0">
                <a:latin typeface="Trebuchet MS"/>
                <a:cs typeface="Trebuchet MS"/>
              </a:rPr>
              <a:t>1</a:t>
            </a:r>
            <a:r>
              <a:rPr sz="2700" b="1" spc="-20" dirty="0">
                <a:latin typeface="Trebuchet MS"/>
                <a:cs typeface="Trebuchet MS"/>
              </a:rPr>
              <a:t>0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235" dirty="0">
                <a:latin typeface="Trebuchet MS"/>
                <a:cs typeface="Trebuchet MS"/>
              </a:rPr>
              <a:t>m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spc="-160" dirty="0">
                <a:latin typeface="Trebuchet MS"/>
                <a:cs typeface="Trebuchet MS"/>
              </a:rPr>
              <a:t>n</a:t>
            </a:r>
            <a:r>
              <a:rPr sz="2700" b="1" spc="-145" dirty="0">
                <a:latin typeface="Trebuchet MS"/>
                <a:cs typeface="Trebuchet MS"/>
              </a:rPr>
              <a:t>u</a:t>
            </a:r>
            <a:r>
              <a:rPr sz="2700" b="1" spc="-40" dirty="0">
                <a:latin typeface="Trebuchet MS"/>
                <a:cs typeface="Trebuchet MS"/>
              </a:rPr>
              <a:t>t</a:t>
            </a:r>
            <a:r>
              <a:rPr sz="2700" b="1" spc="-250" dirty="0">
                <a:latin typeface="Trebuchet MS"/>
                <a:cs typeface="Trebuchet MS"/>
              </a:rPr>
              <a:t>e</a:t>
            </a:r>
            <a:r>
              <a:rPr sz="2700" b="1" spc="-20" dirty="0">
                <a:latin typeface="Trebuchet MS"/>
                <a:cs typeface="Trebuchet MS"/>
              </a:rPr>
              <a:t>s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10" dirty="0">
                <a:latin typeface="Trebuchet MS"/>
                <a:cs typeface="Trebuchet MS"/>
              </a:rPr>
              <a:t>r</a:t>
            </a:r>
            <a:r>
              <a:rPr sz="2700" b="1" spc="-250" dirty="0">
                <a:latin typeface="Trebuchet MS"/>
                <a:cs typeface="Trebuchet MS"/>
              </a:rPr>
              <a:t>e</a:t>
            </a:r>
            <a:r>
              <a:rPr sz="2700" b="1" spc="-100" dirty="0">
                <a:latin typeface="Trebuchet MS"/>
                <a:cs typeface="Trebuchet MS"/>
              </a:rPr>
              <a:t>a</a:t>
            </a:r>
            <a:r>
              <a:rPr sz="2700" b="1" spc="-165" dirty="0">
                <a:latin typeface="Trebuchet MS"/>
                <a:cs typeface="Trebuchet MS"/>
              </a:rPr>
              <a:t>d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700" b="1" spc="-125" dirty="0">
                <a:latin typeface="Trebuchet MS"/>
                <a:cs typeface="Trebuchet MS"/>
              </a:rPr>
              <a:t>A</a:t>
            </a:r>
            <a:r>
              <a:rPr sz="2700" b="1" spc="-20" dirty="0">
                <a:latin typeface="Trebuchet MS"/>
                <a:cs typeface="Trebuchet MS"/>
              </a:rPr>
              <a:t>s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40" dirty="0">
                <a:latin typeface="Trebuchet MS"/>
                <a:cs typeface="Trebuchet MS"/>
              </a:rPr>
              <a:t>t</a:t>
            </a:r>
            <a:r>
              <a:rPr sz="2700" b="1" spc="-100" dirty="0">
                <a:latin typeface="Trebuchet MS"/>
                <a:cs typeface="Trebuchet MS"/>
              </a:rPr>
              <a:t>a</a:t>
            </a:r>
            <a:r>
              <a:rPr sz="2700" b="1" spc="-145" dirty="0">
                <a:latin typeface="Trebuchet MS"/>
                <a:cs typeface="Trebuchet MS"/>
              </a:rPr>
              <a:t>u</a:t>
            </a:r>
            <a:r>
              <a:rPr sz="2700" b="1" spc="55" dirty="0">
                <a:latin typeface="Trebuchet MS"/>
                <a:cs typeface="Trebuchet MS"/>
              </a:rPr>
              <a:t>g</a:t>
            </a:r>
            <a:r>
              <a:rPr sz="2700" b="1" spc="-150" dirty="0">
                <a:latin typeface="Trebuchet MS"/>
                <a:cs typeface="Trebuchet MS"/>
              </a:rPr>
              <a:t>h</a:t>
            </a:r>
            <a:r>
              <a:rPr sz="2700" b="1" spc="-60" dirty="0">
                <a:latin typeface="Trebuchet MS"/>
                <a:cs typeface="Trebuchet MS"/>
              </a:rPr>
              <a:t>t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spc="-180" dirty="0">
                <a:latin typeface="Trebuchet MS"/>
                <a:cs typeface="Trebuchet MS"/>
              </a:rPr>
              <a:t>n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40" dirty="0">
                <a:latin typeface="Trebuchet MS"/>
                <a:cs typeface="Trebuchet MS"/>
              </a:rPr>
              <a:t>t</a:t>
            </a:r>
            <a:r>
              <a:rPr sz="2700" b="1" spc="-150" dirty="0">
                <a:latin typeface="Trebuchet MS"/>
                <a:cs typeface="Trebuchet MS"/>
              </a:rPr>
              <a:t>h</a:t>
            </a:r>
            <a:r>
              <a:rPr sz="2700" b="1" spc="-270" dirty="0">
                <a:latin typeface="Trebuchet MS"/>
                <a:cs typeface="Trebuchet MS"/>
              </a:rPr>
              <a:t>e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14" dirty="0">
                <a:latin typeface="Trebuchet MS"/>
                <a:cs typeface="Trebuchet MS"/>
              </a:rPr>
              <a:t>F</a:t>
            </a:r>
            <a:r>
              <a:rPr sz="2700" b="1" spc="-145" dirty="0">
                <a:latin typeface="Trebuchet MS"/>
                <a:cs typeface="Trebuchet MS"/>
              </a:rPr>
              <a:t>u</a:t>
            </a:r>
            <a:r>
              <a:rPr sz="2700" b="1" spc="-75" dirty="0">
                <a:latin typeface="Trebuchet MS"/>
                <a:cs typeface="Trebuchet MS"/>
              </a:rPr>
              <a:t>l</a:t>
            </a:r>
            <a:r>
              <a:rPr sz="2700" b="1" spc="-95" dirty="0">
                <a:latin typeface="Trebuchet MS"/>
                <a:cs typeface="Trebuchet MS"/>
              </a:rPr>
              <a:t>l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25" dirty="0">
                <a:latin typeface="Trebuchet MS"/>
                <a:cs typeface="Trebuchet MS"/>
              </a:rPr>
              <a:t>A</a:t>
            </a:r>
            <a:r>
              <a:rPr sz="2700" b="1" spc="-150" dirty="0">
                <a:latin typeface="Trebuchet MS"/>
                <a:cs typeface="Trebuchet MS"/>
              </a:rPr>
              <a:t>c</a:t>
            </a:r>
            <a:r>
              <a:rPr sz="2700" b="1" spc="-100" dirty="0">
                <a:latin typeface="Trebuchet MS"/>
                <a:cs typeface="Trebuchet MS"/>
              </a:rPr>
              <a:t>a</a:t>
            </a:r>
            <a:r>
              <a:rPr sz="2700" b="1" spc="-145" dirty="0">
                <a:latin typeface="Trebuchet MS"/>
                <a:cs typeface="Trebuchet MS"/>
              </a:rPr>
              <a:t>d</a:t>
            </a:r>
            <a:r>
              <a:rPr sz="2700" b="1" spc="-250" dirty="0">
                <a:latin typeface="Trebuchet MS"/>
                <a:cs typeface="Trebuchet MS"/>
              </a:rPr>
              <a:t>e</a:t>
            </a:r>
            <a:r>
              <a:rPr sz="2700" b="1" spc="-235" dirty="0">
                <a:latin typeface="Trebuchet MS"/>
                <a:cs typeface="Trebuchet MS"/>
              </a:rPr>
              <a:t>m</a:t>
            </a:r>
            <a:r>
              <a:rPr sz="2700" b="1" spc="-254" dirty="0">
                <a:latin typeface="Trebuchet MS"/>
                <a:cs typeface="Trebuchet MS"/>
              </a:rPr>
              <a:t>y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25" dirty="0">
                <a:latin typeface="Trebuchet MS"/>
                <a:cs typeface="Trebuchet MS"/>
              </a:rPr>
              <a:t>A</a:t>
            </a:r>
            <a:r>
              <a:rPr sz="2700" b="1" spc="-150" dirty="0">
                <a:latin typeface="Trebuchet MS"/>
                <a:cs typeface="Trebuchet MS"/>
              </a:rPr>
              <a:t>cc</a:t>
            </a:r>
            <a:r>
              <a:rPr sz="2700" b="1" spc="-250" dirty="0">
                <a:latin typeface="Trebuchet MS"/>
                <a:cs typeface="Trebuchet MS"/>
              </a:rPr>
              <a:t>e</a:t>
            </a:r>
            <a:r>
              <a:rPr sz="2700" b="1" dirty="0">
                <a:latin typeface="Trebuchet MS"/>
                <a:cs typeface="Trebuchet MS"/>
              </a:rPr>
              <a:t>s</a:t>
            </a:r>
            <a:r>
              <a:rPr sz="2700" b="1" spc="-20" dirty="0"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b="1" spc="-80" dirty="0">
                <a:latin typeface="Trebuchet MS"/>
                <a:cs typeface="Trebuchet MS"/>
              </a:rPr>
              <a:t>4</a:t>
            </a:r>
            <a:r>
              <a:rPr sz="2700" b="1" spc="-405" dirty="0">
                <a:latin typeface="Trebuchet MS"/>
                <a:cs typeface="Trebuchet MS"/>
              </a:rPr>
              <a:t>.</a:t>
            </a:r>
            <a:r>
              <a:rPr sz="2700" b="1" spc="-50" dirty="0">
                <a:latin typeface="Trebuchet MS"/>
                <a:cs typeface="Trebuchet MS"/>
              </a:rPr>
              <a:t>6</a:t>
            </a:r>
            <a:r>
              <a:rPr sz="2700" b="1" spc="-300" dirty="0">
                <a:latin typeface="Trebuchet MS"/>
                <a:cs typeface="Trebuchet MS"/>
              </a:rPr>
              <a:t>7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25" dirty="0">
                <a:latin typeface="Trebuchet MS"/>
                <a:cs typeface="Trebuchet MS"/>
              </a:rPr>
              <a:t>R</a:t>
            </a:r>
            <a:r>
              <a:rPr sz="2700" b="1" spc="-100" dirty="0">
                <a:latin typeface="Trebuchet MS"/>
                <a:cs typeface="Trebuchet MS"/>
              </a:rPr>
              <a:t>a</a:t>
            </a:r>
            <a:r>
              <a:rPr sz="2700" b="1" spc="-40" dirty="0">
                <a:latin typeface="Trebuchet MS"/>
                <a:cs typeface="Trebuchet MS"/>
              </a:rPr>
              <a:t>t</a:t>
            </a:r>
            <a:r>
              <a:rPr sz="2700" b="1" spc="-114" dirty="0">
                <a:latin typeface="Trebuchet MS"/>
                <a:cs typeface="Trebuchet MS"/>
              </a:rPr>
              <a:t>i</a:t>
            </a:r>
            <a:r>
              <a:rPr sz="2700" b="1" spc="-160" dirty="0">
                <a:latin typeface="Trebuchet MS"/>
                <a:cs typeface="Trebuchet MS"/>
              </a:rPr>
              <a:t>n</a:t>
            </a:r>
            <a:r>
              <a:rPr sz="2700" b="1" spc="35" dirty="0">
                <a:latin typeface="Trebuchet MS"/>
                <a:cs typeface="Trebuchet MS"/>
              </a:rPr>
              <a:t>g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5080">
              <a:lnSpc>
                <a:spcPts val="3220"/>
              </a:lnSpc>
              <a:spcBef>
                <a:spcPts val="5"/>
              </a:spcBef>
            </a:pPr>
            <a:r>
              <a:rPr sz="2700" b="1" spc="-145" dirty="0">
                <a:latin typeface="Trebuchet MS"/>
                <a:cs typeface="Trebuchet MS"/>
              </a:rPr>
              <a:t>Compensation </a:t>
            </a:r>
            <a:r>
              <a:rPr sz="2700" b="1" spc="-100" dirty="0">
                <a:latin typeface="Trebuchet MS"/>
                <a:cs typeface="Trebuchet MS"/>
              </a:rPr>
              <a:t>analysis </a:t>
            </a:r>
            <a:r>
              <a:rPr sz="2700" b="1" spc="-65" dirty="0">
                <a:latin typeface="Trebuchet MS"/>
                <a:cs typeface="Trebuchet MS"/>
              </a:rPr>
              <a:t>is </a:t>
            </a:r>
            <a:r>
              <a:rPr sz="2700" b="1" spc="-120" dirty="0">
                <a:latin typeface="Trebuchet MS"/>
                <a:cs typeface="Trebuchet MS"/>
              </a:rPr>
              <a:t>vital </a:t>
            </a:r>
            <a:r>
              <a:rPr sz="2700" b="1" spc="-125" dirty="0">
                <a:latin typeface="Trebuchet MS"/>
                <a:cs typeface="Trebuchet MS"/>
              </a:rPr>
              <a:t>to </a:t>
            </a:r>
            <a:r>
              <a:rPr sz="2700" b="1" spc="-135" dirty="0">
                <a:latin typeface="Trebuchet MS"/>
                <a:cs typeface="Trebuchet MS"/>
              </a:rPr>
              <a:t>providing </a:t>
            </a:r>
            <a:r>
              <a:rPr sz="2700" b="1" spc="-170" dirty="0">
                <a:latin typeface="Trebuchet MS"/>
                <a:cs typeface="Trebuchet MS"/>
              </a:rPr>
              <a:t>fair, </a:t>
            </a:r>
            <a:r>
              <a:rPr sz="2700" b="1" spc="-150" dirty="0">
                <a:latin typeface="Trebuchet MS"/>
                <a:cs typeface="Trebuchet MS"/>
              </a:rPr>
              <a:t>equitable </a:t>
            </a:r>
            <a:r>
              <a:rPr sz="2700" b="1" spc="-165" dirty="0">
                <a:latin typeface="Trebuchet MS"/>
                <a:cs typeface="Trebuchet MS"/>
              </a:rPr>
              <a:t>compensation. </a:t>
            </a:r>
            <a:r>
              <a:rPr sz="2700" b="1" spc="-85" dirty="0">
                <a:latin typeface="Trebuchet MS"/>
                <a:cs typeface="Trebuchet MS"/>
              </a:rPr>
              <a:t>Smart </a:t>
            </a:r>
            <a:r>
              <a:rPr sz="2700" b="1" spc="-80" dirty="0">
                <a:latin typeface="Trebuchet MS"/>
                <a:cs typeface="Trebuchet MS"/>
              </a:rPr>
              <a:t> </a:t>
            </a:r>
            <a:r>
              <a:rPr sz="2700" b="1" spc="-120" dirty="0">
                <a:latin typeface="Trebuchet MS"/>
                <a:cs typeface="Trebuchet MS"/>
              </a:rPr>
              <a:t>organizations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know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90" dirty="0">
                <a:latin typeface="Trebuchet MS"/>
                <a:cs typeface="Trebuchet MS"/>
              </a:rPr>
              <a:t>that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35" dirty="0">
                <a:latin typeface="Trebuchet MS"/>
                <a:cs typeface="Trebuchet MS"/>
              </a:rPr>
              <a:t>providing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55" dirty="0">
                <a:latin typeface="Trebuchet MS"/>
                <a:cs typeface="Trebuchet MS"/>
              </a:rPr>
              <a:t>the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75" dirty="0">
                <a:latin typeface="Trebuchet MS"/>
                <a:cs typeface="Trebuchet MS"/>
              </a:rPr>
              <a:t>right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45" dirty="0">
                <a:latin typeface="Trebuchet MS"/>
                <a:cs typeface="Trebuchet MS"/>
              </a:rPr>
              <a:t>compensation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65" dirty="0">
                <a:latin typeface="Trebuchet MS"/>
                <a:cs typeface="Trebuchet MS"/>
              </a:rPr>
              <a:t>is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204" dirty="0">
                <a:latin typeface="Trebuchet MS"/>
                <a:cs typeface="Trebuchet MS"/>
              </a:rPr>
              <a:t>one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55" dirty="0">
                <a:latin typeface="Trebuchet MS"/>
                <a:cs typeface="Trebuchet MS"/>
              </a:rPr>
              <a:t>of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55" dirty="0">
                <a:latin typeface="Trebuchet MS"/>
                <a:cs typeface="Trebuchet MS"/>
              </a:rPr>
              <a:t>the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235" dirty="0">
                <a:latin typeface="Trebuchet MS"/>
                <a:cs typeface="Trebuchet MS"/>
              </a:rPr>
              <a:t>key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95" dirty="0">
                <a:latin typeface="Trebuchet MS"/>
                <a:cs typeface="Trebuchet MS"/>
              </a:rPr>
              <a:t>pillars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25" dirty="0">
                <a:latin typeface="Trebuchet MS"/>
                <a:cs typeface="Trebuchet MS"/>
              </a:rPr>
              <a:t>to </a:t>
            </a:r>
            <a:r>
              <a:rPr sz="2700" b="1" spc="-800" dirty="0">
                <a:latin typeface="Trebuchet MS"/>
                <a:cs typeface="Trebuchet MS"/>
              </a:rPr>
              <a:t> </a:t>
            </a:r>
            <a:r>
              <a:rPr sz="2700" b="1" spc="-85" dirty="0">
                <a:latin typeface="Trebuchet MS"/>
                <a:cs typeface="Trebuchet MS"/>
              </a:rPr>
              <a:t>attract </a:t>
            </a:r>
            <a:r>
              <a:rPr sz="2700" b="1" spc="-140" dirty="0">
                <a:latin typeface="Trebuchet MS"/>
                <a:cs typeface="Trebuchet MS"/>
              </a:rPr>
              <a:t>and </a:t>
            </a:r>
            <a:r>
              <a:rPr sz="2700" b="1" spc="-130" dirty="0">
                <a:latin typeface="Trebuchet MS"/>
                <a:cs typeface="Trebuchet MS"/>
              </a:rPr>
              <a:t>retain </a:t>
            </a:r>
            <a:r>
              <a:rPr sz="2700" b="1" spc="-155" dirty="0">
                <a:latin typeface="Trebuchet MS"/>
                <a:cs typeface="Trebuchet MS"/>
              </a:rPr>
              <a:t>the </a:t>
            </a:r>
            <a:r>
              <a:rPr sz="2700" b="1" spc="-114" dirty="0">
                <a:latin typeface="Trebuchet MS"/>
                <a:cs typeface="Trebuchet MS"/>
              </a:rPr>
              <a:t>best </a:t>
            </a:r>
            <a:r>
              <a:rPr sz="2700" b="1" spc="-155" dirty="0">
                <a:latin typeface="Trebuchet MS"/>
                <a:cs typeface="Trebuchet MS"/>
              </a:rPr>
              <a:t>talent. </a:t>
            </a:r>
            <a:r>
              <a:rPr sz="2700" b="1" spc="-145" dirty="0">
                <a:latin typeface="Trebuchet MS"/>
                <a:cs typeface="Trebuchet MS"/>
              </a:rPr>
              <a:t>A </a:t>
            </a:r>
            <a:r>
              <a:rPr sz="2700" b="1" spc="-120" dirty="0">
                <a:latin typeface="Trebuchet MS"/>
                <a:cs typeface="Trebuchet MS"/>
              </a:rPr>
              <a:t>thorough </a:t>
            </a:r>
            <a:r>
              <a:rPr sz="2700" b="1" spc="-145" dirty="0">
                <a:latin typeface="Trebuchet MS"/>
                <a:cs typeface="Trebuchet MS"/>
              </a:rPr>
              <a:t>compensation </a:t>
            </a:r>
            <a:r>
              <a:rPr sz="2700" b="1" spc="-100" dirty="0">
                <a:latin typeface="Trebuchet MS"/>
                <a:cs typeface="Trebuchet MS"/>
              </a:rPr>
              <a:t>analysis </a:t>
            </a:r>
            <a:r>
              <a:rPr sz="2700" b="1" spc="-155" dirty="0">
                <a:latin typeface="Trebuchet MS"/>
                <a:cs typeface="Trebuchet MS"/>
              </a:rPr>
              <a:t>provides the </a:t>
            </a:r>
            <a:r>
              <a:rPr sz="2700" b="1" spc="-150" dirty="0">
                <a:latin typeface="Trebuchet MS"/>
                <a:cs typeface="Trebuchet MS"/>
              </a:rPr>
              <a:t> </a:t>
            </a:r>
            <a:r>
              <a:rPr sz="2700" b="1" spc="-100" dirty="0">
                <a:latin typeface="Trebuchet MS"/>
                <a:cs typeface="Trebuchet MS"/>
              </a:rPr>
              <a:t>data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and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65" dirty="0">
                <a:latin typeface="Trebuchet MS"/>
                <a:cs typeface="Trebuchet MS"/>
              </a:rPr>
              <a:t>insights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for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10" dirty="0">
                <a:latin typeface="Trebuchet MS"/>
                <a:cs typeface="Trebuchet MS"/>
              </a:rPr>
              <a:t>critical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25" dirty="0">
                <a:latin typeface="Trebuchet MS"/>
                <a:cs typeface="Trebuchet MS"/>
              </a:rPr>
              <a:t>decisions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60" dirty="0">
                <a:latin typeface="Trebuchet MS"/>
                <a:cs typeface="Trebuchet MS"/>
              </a:rPr>
              <a:t>as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85" dirty="0">
                <a:latin typeface="Trebuchet MS"/>
                <a:cs typeface="Trebuchet MS"/>
              </a:rPr>
              <a:t>it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20" dirty="0">
                <a:latin typeface="Trebuchet MS"/>
                <a:cs typeface="Trebuchet MS"/>
              </a:rPr>
              <a:t>relates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25" dirty="0">
                <a:latin typeface="Trebuchet MS"/>
                <a:cs typeface="Trebuchet MS"/>
              </a:rPr>
              <a:t>to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95" dirty="0">
                <a:latin typeface="Trebuchet MS"/>
                <a:cs typeface="Trebuchet MS"/>
              </a:rPr>
              <a:t>salaries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and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95" dirty="0">
                <a:latin typeface="Trebuchet MS"/>
                <a:cs typeface="Trebuchet MS"/>
              </a:rPr>
              <a:t>total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35" dirty="0">
                <a:latin typeface="Trebuchet MS"/>
                <a:cs typeface="Trebuchet MS"/>
              </a:rPr>
              <a:t>benefits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for </a:t>
            </a:r>
            <a:r>
              <a:rPr sz="2700" b="1" spc="-135" dirty="0">
                <a:latin typeface="Trebuchet MS"/>
                <a:cs typeface="Trebuchet MS"/>
              </a:rPr>
              <a:t> </a:t>
            </a:r>
            <a:r>
              <a:rPr sz="2700" b="1" spc="-210" dirty="0">
                <a:latin typeface="Trebuchet MS"/>
                <a:cs typeface="Trebuchet MS"/>
              </a:rPr>
              <a:t>employees.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3520" y="9859961"/>
            <a:ext cx="12040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30" dirty="0">
                <a:latin typeface="Trebuchet MS"/>
                <a:cs typeface="Trebuchet MS"/>
              </a:rPr>
              <a:t>Labor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80" dirty="0">
                <a:latin typeface="Trebuchet MS"/>
                <a:cs typeface="Trebuchet MS"/>
              </a:rPr>
              <a:t>costs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200" dirty="0">
                <a:latin typeface="Trebuchet MS"/>
                <a:cs typeface="Trebuchet MS"/>
              </a:rPr>
              <a:t>make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65" dirty="0">
                <a:latin typeface="Trebuchet MS"/>
                <a:cs typeface="Trebuchet MS"/>
              </a:rPr>
              <a:t>up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55" dirty="0">
                <a:latin typeface="Trebuchet MS"/>
                <a:cs typeface="Trebuchet MS"/>
              </a:rPr>
              <a:t>the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65" dirty="0">
                <a:latin typeface="Trebuchet MS"/>
                <a:cs typeface="Trebuchet MS"/>
              </a:rPr>
              <a:t>majority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55" dirty="0">
                <a:latin typeface="Trebuchet MS"/>
                <a:cs typeface="Trebuchet MS"/>
              </a:rPr>
              <a:t>of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80" dirty="0">
                <a:latin typeface="Trebuchet MS"/>
                <a:cs typeface="Trebuchet MS"/>
              </a:rPr>
              <a:t>expenses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for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20" dirty="0">
                <a:latin typeface="Trebuchet MS"/>
                <a:cs typeface="Trebuchet MS"/>
              </a:rPr>
              <a:t>most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organizations.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5" dirty="0">
                <a:latin typeface="Trebuchet MS"/>
                <a:cs typeface="Trebuchet MS"/>
              </a:rPr>
              <a:t>It</a:t>
            </a:r>
            <a:r>
              <a:rPr sz="2700" b="1" spc="-215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can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35" dirty="0">
                <a:latin typeface="Trebuchet MS"/>
                <a:cs typeface="Trebuchet MS"/>
              </a:rPr>
              <a:t>account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384491"/>
            <a:ext cx="396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" dirty="0">
                <a:latin typeface="Times New Roman"/>
                <a:cs typeface="Times New Roman"/>
              </a:rPr>
              <a:t>co</a:t>
            </a:r>
            <a:r>
              <a:rPr sz="7200" spc="-405" dirty="0">
                <a:latin typeface="Times New Roman"/>
                <a:cs typeface="Times New Roman"/>
              </a:rPr>
              <a:t>n</a:t>
            </a:r>
            <a:r>
              <a:rPr sz="7200" spc="-45" dirty="0">
                <a:latin typeface="Times New Roman"/>
                <a:cs typeface="Times New Roman"/>
              </a:rPr>
              <a:t>c</a:t>
            </a:r>
            <a:r>
              <a:rPr sz="7200" spc="-50" dirty="0">
                <a:latin typeface="Times New Roman"/>
                <a:cs typeface="Times New Roman"/>
              </a:rPr>
              <a:t>l</a:t>
            </a:r>
            <a:r>
              <a:rPr sz="7200" spc="-405" dirty="0">
                <a:latin typeface="Times New Roman"/>
                <a:cs typeface="Times New Roman"/>
              </a:rPr>
              <a:t>u</a:t>
            </a:r>
            <a:r>
              <a:rPr sz="7200" spc="-30" dirty="0">
                <a:latin typeface="Times New Roman"/>
                <a:cs typeface="Times New Roman"/>
              </a:rPr>
              <a:t>s</a:t>
            </a:r>
            <a:r>
              <a:rPr sz="7200" spc="-50" dirty="0">
                <a:latin typeface="Times New Roman"/>
                <a:cs typeface="Times New Roman"/>
              </a:rPr>
              <a:t>io</a:t>
            </a:r>
            <a:r>
              <a:rPr sz="7200" spc="-405" dirty="0">
                <a:latin typeface="Times New Roman"/>
                <a:cs typeface="Times New Roman"/>
              </a:rPr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96742"/>
            <a:ext cx="12437745" cy="821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0" dirty="0">
                <a:latin typeface="Trebuchet MS"/>
                <a:cs typeface="Trebuchet MS"/>
              </a:rPr>
              <a:t>H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65" dirty="0">
                <a:latin typeface="Trebuchet MS"/>
                <a:cs typeface="Trebuchet MS"/>
              </a:rPr>
              <a:t>A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65" dirty="0">
                <a:latin typeface="Trebuchet MS"/>
                <a:cs typeface="Trebuchet MS"/>
              </a:rPr>
              <a:t>c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100" dirty="0">
                <a:latin typeface="Trebuchet MS"/>
                <a:cs typeface="Trebuchet MS"/>
              </a:rPr>
              <a:t>s</a:t>
            </a:r>
            <a:r>
              <a:rPr sz="2700" spc="-85" dirty="0">
                <a:latin typeface="Trebuchet MS"/>
                <a:cs typeface="Trebuchet MS"/>
              </a:rPr>
              <a:t>A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00" dirty="0">
                <a:latin typeface="Trebuchet MS"/>
                <a:cs typeface="Trebuchet MS"/>
              </a:rPr>
              <a:t>G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95" dirty="0">
                <a:latin typeface="Trebuchet MS"/>
                <a:cs typeface="Trebuchet MS"/>
              </a:rPr>
              <a:t>d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00" dirty="0">
                <a:latin typeface="Trebuchet MS"/>
                <a:cs typeface="Trebuchet MS"/>
              </a:rPr>
              <a:t>o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C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95" dirty="0">
                <a:latin typeface="Trebuchet MS"/>
                <a:cs typeface="Trebuchet MS"/>
              </a:rPr>
              <a:t>p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100" dirty="0">
                <a:latin typeface="Trebuchet MS"/>
                <a:cs typeface="Trebuchet MS"/>
              </a:rPr>
              <a:t>s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60" dirty="0">
                <a:latin typeface="Trebuchet MS"/>
                <a:cs typeface="Trebuchet MS"/>
              </a:rPr>
              <a:t>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A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165" dirty="0">
                <a:latin typeface="Trebuchet MS"/>
                <a:cs typeface="Trebuchet MS"/>
              </a:rPr>
              <a:t>y</a:t>
            </a:r>
            <a:r>
              <a:rPr sz="2700" spc="100" dirty="0">
                <a:latin typeface="Trebuchet MS"/>
                <a:cs typeface="Trebuchet MS"/>
              </a:rPr>
              <a:t>s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100" dirty="0">
                <a:latin typeface="Trebuchet MS"/>
                <a:cs typeface="Trebuchet MS"/>
              </a:rPr>
              <a:t>s</a:t>
            </a:r>
            <a:r>
              <a:rPr sz="2700" spc="-459" dirty="0">
                <a:latin typeface="Trebuchet MS"/>
                <a:cs typeface="Trebuchet MS"/>
              </a:rPr>
              <a:t>..</a:t>
            </a:r>
            <a:r>
              <a:rPr sz="2700" spc="-480" dirty="0"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  <a:p>
            <a:pPr marL="12700" marR="7630795">
              <a:lnSpc>
                <a:spcPct val="199100"/>
              </a:lnSpc>
            </a:pPr>
            <a:r>
              <a:rPr sz="2700" spc="-85" dirty="0">
                <a:latin typeface="Trebuchet MS"/>
                <a:cs typeface="Trebuchet MS"/>
              </a:rPr>
              <a:t>A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00" dirty="0">
                <a:latin typeface="Trebuchet MS"/>
                <a:cs typeface="Trebuchet MS"/>
              </a:rPr>
              <a:t>G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95" dirty="0">
                <a:latin typeface="Trebuchet MS"/>
                <a:cs typeface="Trebuchet MS"/>
              </a:rPr>
              <a:t>d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00" dirty="0">
                <a:latin typeface="Trebuchet MS"/>
                <a:cs typeface="Trebuchet MS"/>
              </a:rPr>
              <a:t>o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C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95" dirty="0">
                <a:latin typeface="Trebuchet MS"/>
                <a:cs typeface="Trebuchet MS"/>
              </a:rPr>
              <a:t>p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100" dirty="0">
                <a:latin typeface="Trebuchet MS"/>
                <a:cs typeface="Trebuchet MS"/>
              </a:rPr>
              <a:t>s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80" dirty="0">
                <a:latin typeface="Trebuchet MS"/>
                <a:cs typeface="Trebuchet MS"/>
              </a:rPr>
              <a:t>o</a:t>
            </a:r>
            <a:r>
              <a:rPr sz="2700" spc="-60" dirty="0">
                <a:latin typeface="Trebuchet MS"/>
                <a:cs typeface="Trebuchet MS"/>
              </a:rPr>
              <a:t>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A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165" dirty="0">
                <a:latin typeface="Trebuchet MS"/>
                <a:cs typeface="Trebuchet MS"/>
              </a:rPr>
              <a:t>y</a:t>
            </a:r>
            <a:r>
              <a:rPr sz="2700" spc="100" dirty="0">
                <a:latin typeface="Trebuchet MS"/>
                <a:cs typeface="Trebuchet MS"/>
              </a:rPr>
              <a:t>s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65" dirty="0">
                <a:latin typeface="Trebuchet MS"/>
                <a:cs typeface="Trebuchet MS"/>
              </a:rPr>
              <a:t>s  </a:t>
            </a:r>
            <a:r>
              <a:rPr sz="2700" spc="10" dirty="0">
                <a:latin typeface="Trebuchet MS"/>
                <a:cs typeface="Trebuchet MS"/>
              </a:rPr>
              <a:t>W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65" dirty="0">
                <a:latin typeface="Trebuchet MS"/>
                <a:cs typeface="Trebuchet MS"/>
              </a:rPr>
              <a:t>tt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60" dirty="0">
                <a:latin typeface="Trebuchet MS"/>
                <a:cs typeface="Trebuchet MS"/>
              </a:rPr>
              <a:t>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b</a:t>
            </a:r>
            <a:r>
              <a:rPr sz="2700" spc="-185" dirty="0">
                <a:latin typeface="Trebuchet MS"/>
                <a:cs typeface="Trebuchet MS"/>
              </a:rPr>
              <a:t>y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E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150" dirty="0">
                <a:latin typeface="Trebuchet MS"/>
                <a:cs typeface="Trebuchet MS"/>
              </a:rPr>
              <a:t>k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70" dirty="0">
                <a:latin typeface="Trebuchet MS"/>
                <a:cs typeface="Trebuchet MS"/>
              </a:rPr>
              <a:t>v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60" dirty="0">
                <a:latin typeface="Trebuchet MS"/>
                <a:cs typeface="Trebuchet MS"/>
              </a:rPr>
              <a:t>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V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95" dirty="0">
                <a:latin typeface="Trebuchet MS"/>
                <a:cs typeface="Trebuchet MS"/>
              </a:rPr>
              <a:t>p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60" dirty="0">
                <a:latin typeface="Trebuchet MS"/>
                <a:cs typeface="Trebuchet MS"/>
              </a:rPr>
              <a:t>n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700" spc="-360" dirty="0">
                <a:latin typeface="Trebuchet MS"/>
                <a:cs typeface="Trebuchet MS"/>
              </a:rPr>
              <a:t>1</a:t>
            </a:r>
            <a:r>
              <a:rPr sz="2700" spc="120" dirty="0">
                <a:latin typeface="Trebuchet MS"/>
                <a:cs typeface="Trebuchet MS"/>
              </a:rPr>
              <a:t>0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80" dirty="0">
                <a:latin typeface="Trebuchet MS"/>
                <a:cs typeface="Trebuchet MS"/>
              </a:rPr>
              <a:t>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r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114" dirty="0">
                <a:latin typeface="Trebuchet MS"/>
                <a:cs typeface="Trebuchet MS"/>
              </a:rPr>
              <a:t>d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700" spc="-65" dirty="0">
                <a:latin typeface="Trebuchet MS"/>
                <a:cs typeface="Trebuchet MS"/>
              </a:rPr>
              <a:t>A</a:t>
            </a:r>
            <a:r>
              <a:rPr sz="2700" spc="80" dirty="0">
                <a:latin typeface="Trebuchet MS"/>
                <a:cs typeface="Trebuchet MS"/>
              </a:rPr>
              <a:t>s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55" dirty="0">
                <a:latin typeface="Trebuchet MS"/>
                <a:cs typeface="Trebuchet MS"/>
              </a:rPr>
              <a:t>g</a:t>
            </a:r>
            <a:r>
              <a:rPr sz="2700" spc="-40" dirty="0">
                <a:latin typeface="Trebuchet MS"/>
                <a:cs typeface="Trebuchet MS"/>
              </a:rPr>
              <a:t>h</a:t>
            </a:r>
            <a:r>
              <a:rPr sz="2700" spc="-85" dirty="0">
                <a:latin typeface="Trebuchet MS"/>
                <a:cs typeface="Trebuchet MS"/>
              </a:rPr>
              <a:t>t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60" dirty="0">
                <a:latin typeface="Trebuchet MS"/>
                <a:cs typeface="Trebuchet MS"/>
              </a:rPr>
              <a:t>n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40" dirty="0">
                <a:latin typeface="Trebuchet MS"/>
                <a:cs typeface="Trebuchet MS"/>
              </a:rPr>
              <a:t>h</a:t>
            </a:r>
            <a:r>
              <a:rPr sz="2700" spc="-165" dirty="0">
                <a:latin typeface="Trebuchet MS"/>
                <a:cs typeface="Trebuchet MS"/>
              </a:rPr>
              <a:t>e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F</a:t>
            </a:r>
            <a:r>
              <a:rPr sz="2700" spc="-25" dirty="0">
                <a:latin typeface="Trebuchet MS"/>
                <a:cs typeface="Trebuchet MS"/>
              </a:rPr>
              <a:t>u</a:t>
            </a:r>
            <a:r>
              <a:rPr sz="2700" spc="-160" dirty="0">
                <a:latin typeface="Trebuchet MS"/>
                <a:cs typeface="Trebuchet MS"/>
              </a:rPr>
              <a:t>l</a:t>
            </a:r>
            <a:r>
              <a:rPr sz="2700" spc="-180" dirty="0">
                <a:latin typeface="Trebuchet MS"/>
                <a:cs typeface="Trebuchet MS"/>
              </a:rPr>
              <a:t>l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Ac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95" dirty="0">
                <a:latin typeface="Trebuchet MS"/>
                <a:cs typeface="Trebuchet MS"/>
              </a:rPr>
              <a:t>d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-210" dirty="0">
                <a:latin typeface="Trebuchet MS"/>
                <a:cs typeface="Trebuchet MS"/>
              </a:rPr>
              <a:t>m</a:t>
            </a:r>
            <a:r>
              <a:rPr sz="2700" spc="-185" dirty="0">
                <a:latin typeface="Trebuchet MS"/>
                <a:cs typeface="Trebuchet MS"/>
              </a:rPr>
              <a:t>y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-65" dirty="0">
                <a:latin typeface="Trebuchet MS"/>
                <a:cs typeface="Trebuchet MS"/>
              </a:rPr>
              <a:t>Acc</a:t>
            </a:r>
            <a:r>
              <a:rPr sz="2700" spc="-145" dirty="0">
                <a:latin typeface="Trebuchet MS"/>
                <a:cs typeface="Trebuchet MS"/>
              </a:rPr>
              <a:t>e</a:t>
            </a:r>
            <a:r>
              <a:rPr sz="2700" spc="100" dirty="0">
                <a:latin typeface="Trebuchet MS"/>
                <a:cs typeface="Trebuchet MS"/>
              </a:rPr>
              <a:t>s</a:t>
            </a:r>
            <a:r>
              <a:rPr sz="2700" spc="80" dirty="0"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spc="-10" dirty="0">
                <a:latin typeface="Trebuchet MS"/>
                <a:cs typeface="Trebuchet MS"/>
              </a:rPr>
              <a:t>4</a:t>
            </a:r>
            <a:r>
              <a:rPr sz="2700" spc="-459" dirty="0">
                <a:latin typeface="Trebuchet MS"/>
                <a:cs typeface="Trebuchet MS"/>
              </a:rPr>
              <a:t>.</a:t>
            </a:r>
            <a:r>
              <a:rPr sz="2700" spc="45" dirty="0">
                <a:latin typeface="Trebuchet MS"/>
                <a:cs typeface="Trebuchet MS"/>
              </a:rPr>
              <a:t>6</a:t>
            </a:r>
            <a:r>
              <a:rPr sz="2700" spc="-215" dirty="0">
                <a:latin typeface="Trebuchet MS"/>
                <a:cs typeface="Trebuchet MS"/>
              </a:rPr>
              <a:t>7</a:t>
            </a:r>
            <a:r>
              <a:rPr sz="2700" spc="-280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R</a:t>
            </a:r>
            <a:r>
              <a:rPr sz="2700" spc="-120" dirty="0">
                <a:latin typeface="Trebuchet MS"/>
                <a:cs typeface="Trebuchet MS"/>
              </a:rPr>
              <a:t>a</a:t>
            </a:r>
            <a:r>
              <a:rPr sz="2700" spc="-65" dirty="0">
                <a:latin typeface="Trebuchet MS"/>
                <a:cs typeface="Trebuchet MS"/>
              </a:rPr>
              <a:t>t</a:t>
            </a:r>
            <a:r>
              <a:rPr sz="2700" spc="-130" dirty="0">
                <a:latin typeface="Trebuchet MS"/>
                <a:cs typeface="Trebuchet MS"/>
              </a:rPr>
              <a:t>i</a:t>
            </a:r>
            <a:r>
              <a:rPr sz="2700" spc="-40" dirty="0">
                <a:latin typeface="Trebuchet MS"/>
                <a:cs typeface="Trebuchet MS"/>
              </a:rPr>
              <a:t>n</a:t>
            </a:r>
            <a:r>
              <a:rPr sz="2700" spc="35" dirty="0">
                <a:latin typeface="Trebuchet MS"/>
                <a:cs typeface="Trebuchet MS"/>
              </a:rPr>
              <a:t>g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5080" algn="just">
              <a:lnSpc>
                <a:spcPts val="3229"/>
              </a:lnSpc>
            </a:pPr>
            <a:r>
              <a:rPr sz="2700" spc="-85" dirty="0">
                <a:latin typeface="Trebuchet MS"/>
                <a:cs typeface="Trebuchet MS"/>
              </a:rPr>
              <a:t>Compensation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analysis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vital</a:t>
            </a:r>
            <a:r>
              <a:rPr sz="2700" spc="-13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-80" dirty="0">
                <a:latin typeface="Trebuchet MS"/>
                <a:cs typeface="Trebuchet MS"/>
              </a:rPr>
              <a:t> providing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170" dirty="0">
                <a:latin typeface="Trebuchet MS"/>
                <a:cs typeface="Trebuchet MS"/>
              </a:rPr>
              <a:t>fair,</a:t>
            </a:r>
            <a:r>
              <a:rPr sz="2700" spc="-16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equitable</a:t>
            </a:r>
            <a:r>
              <a:rPr sz="2700" spc="-110" dirty="0">
                <a:latin typeface="Trebuchet MS"/>
                <a:cs typeface="Trebuchet MS"/>
              </a:rPr>
              <a:t> compensation.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Smart 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organizations </a:t>
            </a:r>
            <a:r>
              <a:rPr sz="2700" spc="-120" dirty="0">
                <a:latin typeface="Trebuchet MS"/>
                <a:cs typeface="Trebuchet MS"/>
              </a:rPr>
              <a:t>know </a:t>
            </a:r>
            <a:r>
              <a:rPr sz="2700" spc="-80" dirty="0">
                <a:latin typeface="Trebuchet MS"/>
                <a:cs typeface="Trebuchet MS"/>
              </a:rPr>
              <a:t>that providing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45" dirty="0">
                <a:latin typeface="Trebuchet MS"/>
                <a:cs typeface="Trebuchet MS"/>
              </a:rPr>
              <a:t>right </a:t>
            </a:r>
            <a:r>
              <a:rPr sz="2700" spc="-85" dirty="0">
                <a:latin typeface="Trebuchet MS"/>
                <a:cs typeface="Trebuchet MS"/>
              </a:rPr>
              <a:t>compensation </a:t>
            </a:r>
            <a:r>
              <a:rPr sz="2700" spc="-25" dirty="0">
                <a:latin typeface="Trebuchet MS"/>
                <a:cs typeface="Trebuchet MS"/>
              </a:rPr>
              <a:t>is </a:t>
            </a:r>
            <a:r>
              <a:rPr sz="2700" spc="-95" dirty="0">
                <a:latin typeface="Trebuchet MS"/>
                <a:cs typeface="Trebuchet MS"/>
              </a:rPr>
              <a:t>one </a:t>
            </a:r>
            <a:r>
              <a:rPr sz="2700" spc="-100" dirty="0">
                <a:latin typeface="Trebuchet MS"/>
                <a:cs typeface="Trebuchet MS"/>
              </a:rPr>
              <a:t>of </a:t>
            </a:r>
            <a:r>
              <a:rPr sz="2700" spc="-90" dirty="0">
                <a:latin typeface="Trebuchet MS"/>
                <a:cs typeface="Trebuchet MS"/>
              </a:rPr>
              <a:t>the </a:t>
            </a:r>
            <a:r>
              <a:rPr sz="2700" spc="-155" dirty="0">
                <a:latin typeface="Trebuchet MS"/>
                <a:cs typeface="Trebuchet MS"/>
              </a:rPr>
              <a:t>key </a:t>
            </a:r>
            <a:r>
              <a:rPr sz="2700" spc="-85" dirty="0">
                <a:latin typeface="Trebuchet MS"/>
                <a:cs typeface="Trebuchet MS"/>
              </a:rPr>
              <a:t>pillars to </a:t>
            </a:r>
            <a:r>
              <a:rPr sz="2700" spc="-80" dirty="0">
                <a:latin typeface="Trebuchet MS"/>
                <a:cs typeface="Trebuchet MS"/>
              </a:rPr>
              <a:t> attract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retain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best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talent.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A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thorough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compensation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analysis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provides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data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and </a:t>
            </a:r>
            <a:r>
              <a:rPr sz="2700" spc="-20" dirty="0">
                <a:latin typeface="Trebuchet MS"/>
                <a:cs typeface="Trebuchet MS"/>
              </a:rPr>
              <a:t>insights </a:t>
            </a:r>
            <a:r>
              <a:rPr sz="2700" spc="-75" dirty="0">
                <a:latin typeface="Trebuchet MS"/>
                <a:cs typeface="Trebuchet MS"/>
              </a:rPr>
              <a:t>for </a:t>
            </a:r>
            <a:r>
              <a:rPr sz="2700" spc="-95" dirty="0">
                <a:latin typeface="Trebuchet MS"/>
                <a:cs typeface="Trebuchet MS"/>
              </a:rPr>
              <a:t>critical </a:t>
            </a:r>
            <a:r>
              <a:rPr sz="2700" spc="-55" dirty="0">
                <a:latin typeface="Trebuchet MS"/>
                <a:cs typeface="Trebuchet MS"/>
              </a:rPr>
              <a:t>decisions </a:t>
            </a:r>
            <a:r>
              <a:rPr sz="2700" spc="-20" dirty="0">
                <a:latin typeface="Trebuchet MS"/>
                <a:cs typeface="Trebuchet MS"/>
              </a:rPr>
              <a:t>as </a:t>
            </a:r>
            <a:r>
              <a:rPr sz="2700" spc="-110" dirty="0">
                <a:latin typeface="Trebuchet MS"/>
                <a:cs typeface="Trebuchet MS"/>
              </a:rPr>
              <a:t>it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relates </a:t>
            </a:r>
            <a:r>
              <a:rPr sz="2700" spc="-85" dirty="0">
                <a:latin typeface="Trebuchet MS"/>
                <a:cs typeface="Trebuchet MS"/>
              </a:rPr>
              <a:t>to </a:t>
            </a:r>
            <a:r>
              <a:rPr sz="2700" spc="-65" dirty="0">
                <a:latin typeface="Trebuchet MS"/>
                <a:cs typeface="Trebuchet MS"/>
              </a:rPr>
              <a:t>salaries </a:t>
            </a:r>
            <a:r>
              <a:rPr sz="2700" spc="-90" dirty="0">
                <a:latin typeface="Trebuchet MS"/>
                <a:cs typeface="Trebuchet MS"/>
              </a:rPr>
              <a:t>and </a:t>
            </a:r>
            <a:r>
              <a:rPr sz="2700" spc="-100" dirty="0">
                <a:latin typeface="Trebuchet MS"/>
                <a:cs typeface="Trebuchet MS"/>
              </a:rPr>
              <a:t>total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benefits </a:t>
            </a:r>
            <a:r>
              <a:rPr sz="2700" spc="-75" dirty="0">
                <a:latin typeface="Trebuchet MS"/>
                <a:cs typeface="Trebuchet MS"/>
              </a:rPr>
              <a:t>for 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employees.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rebuchet MS"/>
              <a:cs typeface="Trebuchet MS"/>
            </a:endParaRPr>
          </a:p>
          <a:p>
            <a:pPr marL="12700" marR="5080" algn="just">
              <a:lnSpc>
                <a:spcPts val="3220"/>
              </a:lnSpc>
            </a:pPr>
            <a:r>
              <a:rPr sz="2700" spc="-60" dirty="0">
                <a:latin typeface="Trebuchet MS"/>
                <a:cs typeface="Trebuchet MS"/>
              </a:rPr>
              <a:t>Labor</a:t>
            </a:r>
            <a:r>
              <a:rPr sz="2700" spc="-240" dirty="0">
                <a:latin typeface="Trebuchet MS"/>
                <a:cs typeface="Trebuchet MS"/>
              </a:rPr>
              <a:t> </a:t>
            </a:r>
            <a:r>
              <a:rPr sz="2700" spc="-5" dirty="0">
                <a:latin typeface="Trebuchet MS"/>
                <a:cs typeface="Trebuchet MS"/>
              </a:rPr>
              <a:t>costs</a:t>
            </a:r>
            <a:r>
              <a:rPr sz="2700" spc="-235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make</a:t>
            </a:r>
            <a:r>
              <a:rPr sz="2700" spc="-23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up</a:t>
            </a:r>
            <a:r>
              <a:rPr sz="2700" spc="-24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-235" dirty="0">
                <a:latin typeface="Trebuchet MS"/>
                <a:cs typeface="Trebuchet MS"/>
              </a:rPr>
              <a:t> </a:t>
            </a:r>
            <a:r>
              <a:rPr sz="2700" spc="-145" dirty="0">
                <a:latin typeface="Trebuchet MS"/>
                <a:cs typeface="Trebuchet MS"/>
              </a:rPr>
              <a:t>majority</a:t>
            </a:r>
            <a:r>
              <a:rPr sz="2700" spc="-23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-23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expenses</a:t>
            </a:r>
            <a:r>
              <a:rPr sz="2700" spc="-24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for</a:t>
            </a:r>
            <a:r>
              <a:rPr sz="2700" spc="-23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most</a:t>
            </a:r>
            <a:r>
              <a:rPr sz="2700" spc="-23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organizations.</a:t>
            </a:r>
            <a:r>
              <a:rPr sz="2700" spc="-23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It</a:t>
            </a:r>
            <a:r>
              <a:rPr sz="2700" spc="-24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can</a:t>
            </a:r>
            <a:r>
              <a:rPr sz="2700" spc="-23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account</a:t>
            </a:r>
            <a:r>
              <a:rPr sz="2700" spc="-23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for </a:t>
            </a:r>
            <a:r>
              <a:rPr sz="2700" spc="-80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up</a:t>
            </a:r>
            <a:r>
              <a:rPr sz="2700" spc="7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7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70%</a:t>
            </a:r>
            <a:r>
              <a:rPr sz="2700" spc="7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of</a:t>
            </a:r>
            <a:r>
              <a:rPr sz="2700" spc="80" dirty="0">
                <a:latin typeface="Trebuchet MS"/>
                <a:cs typeface="Trebuchet MS"/>
              </a:rPr>
              <a:t> </a:t>
            </a:r>
            <a:r>
              <a:rPr sz="2700" spc="-90" dirty="0">
                <a:latin typeface="Trebuchet MS"/>
                <a:cs typeface="Trebuchet MS"/>
              </a:rPr>
              <a:t>the</a:t>
            </a:r>
            <a:r>
              <a:rPr sz="2700" spc="7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business</a:t>
            </a:r>
            <a:r>
              <a:rPr sz="2700" spc="75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cost</a:t>
            </a:r>
            <a:r>
              <a:rPr sz="2700" spc="61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It</a:t>
            </a:r>
            <a:r>
              <a:rPr sz="2700" spc="8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</a:t>
            </a:r>
            <a:r>
              <a:rPr sz="2700" spc="61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therefore</a:t>
            </a:r>
            <a:r>
              <a:rPr sz="2700" spc="61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critical</a:t>
            </a:r>
            <a:r>
              <a:rPr sz="2700" spc="7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Trebuchet MS"/>
                <a:cs typeface="Trebuchet MS"/>
              </a:rPr>
              <a:t>to</a:t>
            </a:r>
            <a:r>
              <a:rPr sz="2700" spc="80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understand</a:t>
            </a:r>
            <a:r>
              <a:rPr sz="2700" spc="7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what</a:t>
            </a:r>
            <a:r>
              <a:rPr sz="2700" spc="7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this</a:t>
            </a:r>
            <a:r>
              <a:rPr sz="2700" spc="75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cost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6962" y="1210150"/>
            <a:ext cx="582676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latin typeface="Trebuchet MS"/>
                <a:cs typeface="Trebuchet MS"/>
              </a:rPr>
              <a:t>PROJECT</a:t>
            </a:r>
            <a:r>
              <a:rPr sz="6350" b="1" spc="-35" dirty="0">
                <a:latin typeface="Trebuchet MS"/>
                <a:cs typeface="Trebuchet MS"/>
              </a:rPr>
              <a:t> </a:t>
            </a:r>
            <a:r>
              <a:rPr sz="6350" b="1" spc="15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05023" y="3056001"/>
            <a:ext cx="11725275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535555" algn="l"/>
                <a:tab pos="2919095" algn="l"/>
                <a:tab pos="4002404" algn="l"/>
                <a:tab pos="4919980" algn="l"/>
                <a:tab pos="6666230" algn="l"/>
                <a:tab pos="8935720" algn="l"/>
              </a:tabLst>
            </a:pPr>
            <a:r>
              <a:rPr sz="6600" b="1" spc="315" dirty="0">
                <a:solidFill>
                  <a:srgbClr val="0E0E0E"/>
                </a:solidFill>
                <a:latin typeface="Times New Roman"/>
                <a:cs typeface="Times New Roman"/>
              </a:rPr>
              <a:t>Sa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la</a:t>
            </a:r>
            <a:r>
              <a:rPr sz="6600" b="1" spc="-390" dirty="0">
                <a:solidFill>
                  <a:srgbClr val="0E0E0E"/>
                </a:solidFill>
                <a:latin typeface="Times New Roman"/>
                <a:cs typeface="Times New Roman"/>
              </a:rPr>
              <a:t>ry	a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nd	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co</a:t>
            </a:r>
            <a:r>
              <a:rPr sz="6600" b="1" spc="-409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sz="6600" b="1" spc="-3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at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io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	</a:t>
            </a:r>
            <a:r>
              <a:rPr sz="6600" b="1" spc="-105" dirty="0">
                <a:solidFill>
                  <a:srgbClr val="0E0E0E"/>
                </a:solidFill>
                <a:latin typeface="Times New Roman"/>
                <a:cs typeface="Times New Roman"/>
              </a:rPr>
              <a:t>anal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ysis  </a:t>
            </a:r>
            <a:r>
              <a:rPr sz="6600" b="1" spc="-215" dirty="0">
                <a:solidFill>
                  <a:srgbClr val="0E0E0E"/>
                </a:solidFill>
                <a:latin typeface="Times New Roman"/>
                <a:cs typeface="Times New Roman"/>
              </a:rPr>
              <a:t>through	</a:t>
            </a:r>
            <a:r>
              <a:rPr sz="6600" b="1" spc="35" dirty="0">
                <a:solidFill>
                  <a:srgbClr val="0E0E0E"/>
                </a:solidFill>
                <a:latin typeface="Times New Roman"/>
                <a:cs typeface="Times New Roman"/>
              </a:rPr>
              <a:t>excel	</a:t>
            </a:r>
            <a:r>
              <a:rPr sz="6600" b="1" spc="-95" dirty="0">
                <a:solidFill>
                  <a:srgbClr val="0E0E0E"/>
                </a:solidFill>
                <a:latin typeface="Times New Roman"/>
                <a:cs typeface="Times New Roman"/>
              </a:rPr>
              <a:t>data	</a:t>
            </a:r>
            <a:r>
              <a:rPr sz="66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modeling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4350" cy="10291445"/>
            <a:chOff x="0" y="0"/>
            <a:chExt cx="18294350" cy="10291445"/>
          </a:xfrm>
        </p:grpSpPr>
        <p:sp>
          <p:nvSpPr>
            <p:cNvPr id="3" name="object 3"/>
            <p:cNvSpPr/>
            <p:nvPr/>
          </p:nvSpPr>
          <p:spPr>
            <a:xfrm>
              <a:off x="0" y="42868"/>
              <a:ext cx="18288000" cy="10244455"/>
            </a:xfrm>
            <a:custGeom>
              <a:avLst/>
              <a:gdLst/>
              <a:ahLst/>
              <a:cxnLst/>
              <a:rect l="l" t="t" r="r" b="b"/>
              <a:pathLst>
                <a:path w="18288000" h="10244455">
                  <a:moveTo>
                    <a:pt x="18288000" y="10244131"/>
                  </a:moveTo>
                  <a:lnTo>
                    <a:pt x="0" y="1024413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4413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40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0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2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0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7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37" y="671512"/>
            <a:ext cx="17416780" cy="9572625"/>
            <a:chOff x="71437" y="671512"/>
            <a:chExt cx="17416780" cy="9572625"/>
          </a:xfrm>
        </p:grpSpPr>
        <p:sp>
          <p:nvSpPr>
            <p:cNvPr id="15" name="object 15"/>
            <p:cNvSpPr/>
            <p:nvPr/>
          </p:nvSpPr>
          <p:spPr>
            <a:xfrm>
              <a:off x="11044239" y="6715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199357" y="533304"/>
                  </a:lnTo>
                  <a:lnTo>
                    <a:pt x="134492" y="505967"/>
                  </a:lnTo>
                  <a:lnTo>
                    <a:pt x="79532" y="463486"/>
                  </a:lnTo>
                  <a:lnTo>
                    <a:pt x="37051" y="408527"/>
                  </a:lnTo>
                  <a:lnTo>
                    <a:pt x="9714" y="343661"/>
                  </a:lnTo>
                  <a:lnTo>
                    <a:pt x="0" y="271455"/>
                  </a:lnTo>
                  <a:lnTo>
                    <a:pt x="9714" y="199262"/>
                  </a:lnTo>
                  <a:lnTo>
                    <a:pt x="37051" y="134492"/>
                  </a:lnTo>
                  <a:lnTo>
                    <a:pt x="79532" y="79533"/>
                  </a:lnTo>
                  <a:lnTo>
                    <a:pt x="134492" y="37052"/>
                  </a:lnTo>
                  <a:lnTo>
                    <a:pt x="199262" y="9715"/>
                  </a:lnTo>
                  <a:lnTo>
                    <a:pt x="271461" y="0"/>
                  </a:lnTo>
                  <a:lnTo>
                    <a:pt x="343565" y="9620"/>
                  </a:lnTo>
                  <a:lnTo>
                    <a:pt x="408431" y="36956"/>
                  </a:lnTo>
                  <a:lnTo>
                    <a:pt x="463390" y="79438"/>
                  </a:lnTo>
                  <a:lnTo>
                    <a:pt x="505871" y="134397"/>
                  </a:lnTo>
                  <a:lnTo>
                    <a:pt x="533208" y="199262"/>
                  </a:lnTo>
                  <a:lnTo>
                    <a:pt x="542922" y="271462"/>
                  </a:lnTo>
                  <a:lnTo>
                    <a:pt x="533303" y="343566"/>
                  </a:lnTo>
                  <a:lnTo>
                    <a:pt x="505967" y="408431"/>
                  </a:lnTo>
                  <a:lnTo>
                    <a:pt x="463485" y="463391"/>
                  </a:lnTo>
                  <a:lnTo>
                    <a:pt x="408526" y="505872"/>
                  </a:lnTo>
                  <a:lnTo>
                    <a:pt x="343661" y="53320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16350" y="8415336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485774" y="971549"/>
                  </a:moveTo>
                  <a:lnTo>
                    <a:pt x="413956" y="966311"/>
                  </a:lnTo>
                  <a:lnTo>
                    <a:pt x="345471" y="950975"/>
                  </a:lnTo>
                  <a:lnTo>
                    <a:pt x="280987" y="926401"/>
                  </a:lnTo>
                  <a:lnTo>
                    <a:pt x="221265" y="893254"/>
                  </a:lnTo>
                  <a:lnTo>
                    <a:pt x="167068" y="852392"/>
                  </a:lnTo>
                  <a:lnTo>
                    <a:pt x="119157" y="804481"/>
                  </a:lnTo>
                  <a:lnTo>
                    <a:pt x="78295" y="750284"/>
                  </a:lnTo>
                  <a:lnTo>
                    <a:pt x="45148" y="690562"/>
                  </a:lnTo>
                  <a:lnTo>
                    <a:pt x="20573" y="626078"/>
                  </a:lnTo>
                  <a:lnTo>
                    <a:pt x="5238" y="557593"/>
                  </a:lnTo>
                  <a:lnTo>
                    <a:pt x="0" y="485774"/>
                  </a:lnTo>
                  <a:lnTo>
                    <a:pt x="5238" y="413956"/>
                  </a:lnTo>
                  <a:lnTo>
                    <a:pt x="20573" y="345471"/>
                  </a:lnTo>
                  <a:lnTo>
                    <a:pt x="45148" y="280987"/>
                  </a:lnTo>
                  <a:lnTo>
                    <a:pt x="78295" y="221265"/>
                  </a:lnTo>
                  <a:lnTo>
                    <a:pt x="119157" y="167068"/>
                  </a:lnTo>
                  <a:lnTo>
                    <a:pt x="167068" y="119157"/>
                  </a:lnTo>
                  <a:lnTo>
                    <a:pt x="221265" y="78295"/>
                  </a:lnTo>
                  <a:lnTo>
                    <a:pt x="280987" y="45148"/>
                  </a:lnTo>
                  <a:lnTo>
                    <a:pt x="345471" y="20573"/>
                  </a:lnTo>
                  <a:lnTo>
                    <a:pt x="414051" y="5238"/>
                  </a:lnTo>
                  <a:lnTo>
                    <a:pt x="485774" y="0"/>
                  </a:lnTo>
                  <a:lnTo>
                    <a:pt x="557498" y="5238"/>
                  </a:lnTo>
                  <a:lnTo>
                    <a:pt x="626078" y="20573"/>
                  </a:lnTo>
                  <a:lnTo>
                    <a:pt x="690562" y="45148"/>
                  </a:lnTo>
                  <a:lnTo>
                    <a:pt x="750284" y="78295"/>
                  </a:lnTo>
                  <a:lnTo>
                    <a:pt x="804481" y="119157"/>
                  </a:lnTo>
                  <a:lnTo>
                    <a:pt x="852392" y="167068"/>
                  </a:lnTo>
                  <a:lnTo>
                    <a:pt x="893254" y="221265"/>
                  </a:lnTo>
                  <a:lnTo>
                    <a:pt x="926401" y="280987"/>
                  </a:lnTo>
                  <a:lnTo>
                    <a:pt x="950975" y="345471"/>
                  </a:lnTo>
                  <a:lnTo>
                    <a:pt x="966311" y="413956"/>
                  </a:lnTo>
                  <a:lnTo>
                    <a:pt x="971549" y="485774"/>
                  </a:lnTo>
                  <a:lnTo>
                    <a:pt x="966215" y="557593"/>
                  </a:lnTo>
                  <a:lnTo>
                    <a:pt x="950880" y="626078"/>
                  </a:lnTo>
                  <a:lnTo>
                    <a:pt x="926306" y="690562"/>
                  </a:lnTo>
                  <a:lnTo>
                    <a:pt x="893159" y="750284"/>
                  </a:lnTo>
                  <a:lnTo>
                    <a:pt x="852296" y="804481"/>
                  </a:lnTo>
                  <a:lnTo>
                    <a:pt x="804386" y="852392"/>
                  </a:lnTo>
                  <a:lnTo>
                    <a:pt x="750188" y="893254"/>
                  </a:lnTo>
                  <a:lnTo>
                    <a:pt x="690467" y="926401"/>
                  </a:lnTo>
                  <a:lnTo>
                    <a:pt x="625982" y="950975"/>
                  </a:lnTo>
                  <a:lnTo>
                    <a:pt x="557498" y="966311"/>
                  </a:lnTo>
                  <a:lnTo>
                    <a:pt x="485774" y="971549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82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7520" algn="l"/>
                <a:tab pos="2543810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Problem	Statement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21865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Project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1555115" algn="l"/>
              </a:tabLst>
            </a:pP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End	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7520" algn="l"/>
                <a:tab pos="1521460" algn="l"/>
                <a:tab pos="3593465" algn="l"/>
              </a:tabLst>
            </a:pPr>
            <a:r>
              <a:rPr sz="4200" spc="204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55" dirty="0">
                <a:solidFill>
                  <a:srgbClr val="0D0D0D"/>
                </a:solidFill>
                <a:latin typeface="Times New Roman"/>
                <a:cs typeface="Times New Roman"/>
              </a:rPr>
              <a:t>Sol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d 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4845"/>
              </a:lnSpc>
              <a:buAutoNum type="arabicPeriod"/>
              <a:tabLst>
                <a:tab pos="477520" algn="l"/>
                <a:tab pos="2376805" algn="l"/>
              </a:tabLst>
            </a:pP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Dataset	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95592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Modelling	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82825" algn="l"/>
                <a:tab pos="3271520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Results	</a:t>
            </a: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and	</a:t>
            </a: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35"/>
              </a:lnSpc>
              <a:buAutoNum type="arabicPeriod"/>
              <a:tabLst>
                <a:tab pos="47752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0" dirty="0"/>
              <a:t>PROBLEM</a:t>
            </a:r>
            <a:r>
              <a:rPr sz="6350" spc="815" dirty="0"/>
              <a:t> </a:t>
            </a:r>
            <a:r>
              <a:rPr sz="6350" spc="3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017426" y="9694764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4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067" y="1769397"/>
            <a:ext cx="10925810" cy="383159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 algn="just">
              <a:lnSpc>
                <a:spcPts val="4280"/>
              </a:lnSpc>
              <a:spcBef>
                <a:spcPts val="209"/>
              </a:spcBef>
            </a:pPr>
            <a:r>
              <a:rPr sz="3600" spc="-110" dirty="0">
                <a:latin typeface="Trebuchet MS"/>
                <a:cs typeface="Trebuchet MS"/>
              </a:rPr>
              <a:t>Compensation </a:t>
            </a:r>
            <a:r>
              <a:rPr sz="3600" spc="-90" dirty="0">
                <a:latin typeface="Trebuchet MS"/>
                <a:cs typeface="Trebuchet MS"/>
              </a:rPr>
              <a:t>analysis </a:t>
            </a:r>
            <a:r>
              <a:rPr sz="3600" spc="-30" dirty="0">
                <a:latin typeface="Trebuchet MS"/>
                <a:cs typeface="Trebuchet MS"/>
              </a:rPr>
              <a:t>is </a:t>
            </a:r>
            <a:r>
              <a:rPr sz="3600" spc="-175" dirty="0">
                <a:latin typeface="Trebuchet MS"/>
                <a:cs typeface="Trebuchet MS"/>
              </a:rPr>
              <a:t>vital </a:t>
            </a:r>
            <a:r>
              <a:rPr sz="3600" spc="-110" dirty="0">
                <a:latin typeface="Trebuchet MS"/>
                <a:cs typeface="Trebuchet MS"/>
              </a:rPr>
              <a:t>to </a:t>
            </a:r>
            <a:r>
              <a:rPr sz="3600" spc="-105" dirty="0">
                <a:latin typeface="Trebuchet MS"/>
                <a:cs typeface="Trebuchet MS"/>
              </a:rPr>
              <a:t>providing </a:t>
            </a:r>
            <a:r>
              <a:rPr sz="3600" spc="-225" dirty="0">
                <a:latin typeface="Trebuchet MS"/>
                <a:cs typeface="Trebuchet MS"/>
              </a:rPr>
              <a:t>fair, </a:t>
            </a:r>
            <a:r>
              <a:rPr sz="3600" spc="-150" dirty="0">
                <a:latin typeface="Trebuchet MS"/>
                <a:cs typeface="Trebuchet MS"/>
              </a:rPr>
              <a:t>equitable </a:t>
            </a:r>
            <a:r>
              <a:rPr sz="3600" spc="-1070" dirty="0">
                <a:latin typeface="Trebuchet MS"/>
                <a:cs typeface="Trebuchet MS"/>
              </a:rPr>
              <a:t> </a:t>
            </a:r>
            <a:r>
              <a:rPr sz="3600" spc="-145" dirty="0">
                <a:latin typeface="Trebuchet MS"/>
                <a:cs typeface="Trebuchet MS"/>
              </a:rPr>
              <a:t>compensation. </a:t>
            </a:r>
            <a:r>
              <a:rPr sz="3600" spc="-70" dirty="0">
                <a:latin typeface="Trebuchet MS"/>
                <a:cs typeface="Trebuchet MS"/>
              </a:rPr>
              <a:t>Smart </a:t>
            </a:r>
            <a:r>
              <a:rPr sz="3600" spc="-90" dirty="0">
                <a:latin typeface="Trebuchet MS"/>
                <a:cs typeface="Trebuchet MS"/>
              </a:rPr>
              <a:t>organizations </a:t>
            </a:r>
            <a:r>
              <a:rPr sz="3600" spc="-155" dirty="0">
                <a:latin typeface="Trebuchet MS"/>
                <a:cs typeface="Trebuchet MS"/>
              </a:rPr>
              <a:t>know </a:t>
            </a:r>
            <a:r>
              <a:rPr sz="3600" spc="-100" dirty="0">
                <a:latin typeface="Trebuchet MS"/>
                <a:cs typeface="Trebuchet MS"/>
              </a:rPr>
              <a:t>that </a:t>
            </a:r>
            <a:r>
              <a:rPr sz="3600" spc="-105" dirty="0">
                <a:latin typeface="Trebuchet MS"/>
                <a:cs typeface="Trebuchet MS"/>
              </a:rPr>
              <a:t>providing 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80" dirty="0">
                <a:latin typeface="Trebuchet MS"/>
                <a:cs typeface="Trebuchet MS"/>
              </a:rPr>
              <a:t>n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105" dirty="0">
                <a:latin typeface="Trebuchet MS"/>
                <a:cs typeface="Trebuchet MS"/>
              </a:rPr>
              <a:t>s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165" dirty="0">
                <a:latin typeface="Trebuchet MS"/>
                <a:cs typeface="Trebuchet MS"/>
              </a:rPr>
              <a:t>f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50" dirty="0">
                <a:latin typeface="Trebuchet MS"/>
                <a:cs typeface="Trebuchet MS"/>
              </a:rPr>
              <a:t>h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k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50" dirty="0">
                <a:latin typeface="Trebuchet MS"/>
                <a:cs typeface="Trebuchet MS"/>
              </a:rPr>
              <a:t>y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p</a:t>
            </a:r>
            <a:r>
              <a:rPr sz="3600" spc="-170" dirty="0">
                <a:latin typeface="Trebuchet MS"/>
                <a:cs typeface="Trebuchet MS"/>
              </a:rPr>
              <a:t>i</a:t>
            </a:r>
            <a:r>
              <a:rPr sz="3600" spc="-204" dirty="0">
                <a:latin typeface="Trebuchet MS"/>
                <a:cs typeface="Trebuchet MS"/>
              </a:rPr>
              <a:t>ll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105" dirty="0">
                <a:latin typeface="Trebuchet MS"/>
                <a:cs typeface="Trebuchet MS"/>
              </a:rPr>
              <a:t>s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35" dirty="0">
                <a:latin typeface="Trebuchet MS"/>
                <a:cs typeface="Trebuchet MS"/>
              </a:rPr>
              <a:t>o</a:t>
            </a:r>
            <a:r>
              <a:rPr sz="3600" spc="-229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tt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0" dirty="0">
                <a:latin typeface="Trebuchet MS"/>
                <a:cs typeface="Trebuchet MS"/>
              </a:rPr>
              <a:t>t  </a:t>
            </a:r>
            <a:r>
              <a:rPr sz="3600" spc="-120" dirty="0">
                <a:latin typeface="Trebuchet MS"/>
                <a:cs typeface="Trebuchet MS"/>
              </a:rPr>
              <a:t>and </a:t>
            </a:r>
            <a:r>
              <a:rPr sz="3600" spc="-114" dirty="0">
                <a:latin typeface="Trebuchet MS"/>
                <a:cs typeface="Trebuchet MS"/>
              </a:rPr>
              <a:t>retain </a:t>
            </a:r>
            <a:r>
              <a:rPr sz="3600" spc="-120" dirty="0">
                <a:latin typeface="Trebuchet MS"/>
                <a:cs typeface="Trebuchet MS"/>
              </a:rPr>
              <a:t>the </a:t>
            </a:r>
            <a:r>
              <a:rPr sz="3600" spc="-75" dirty="0">
                <a:latin typeface="Trebuchet MS"/>
                <a:cs typeface="Trebuchet MS"/>
              </a:rPr>
              <a:t>best </a:t>
            </a:r>
            <a:r>
              <a:rPr sz="3600" spc="-200" dirty="0">
                <a:latin typeface="Trebuchet MS"/>
                <a:cs typeface="Trebuchet MS"/>
              </a:rPr>
              <a:t>talent.</a:t>
            </a:r>
            <a:r>
              <a:rPr sz="3600" spc="-195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A </a:t>
            </a:r>
            <a:r>
              <a:rPr sz="3600" spc="-50" dirty="0">
                <a:latin typeface="Trebuchet MS"/>
                <a:cs typeface="Trebuchet MS"/>
              </a:rPr>
              <a:t>thorough </a:t>
            </a:r>
            <a:r>
              <a:rPr sz="3600" spc="-105" dirty="0">
                <a:latin typeface="Trebuchet MS"/>
                <a:cs typeface="Trebuchet MS"/>
              </a:rPr>
              <a:t>compensation 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analysis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provides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the</a:t>
            </a:r>
            <a:r>
              <a:rPr sz="3600" spc="-114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data</a:t>
            </a:r>
            <a:r>
              <a:rPr sz="3600" spc="-130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and</a:t>
            </a:r>
            <a:r>
              <a:rPr sz="3600" spc="-114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insights</a:t>
            </a:r>
            <a:r>
              <a:rPr sz="3600" spc="-20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for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critical 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70" dirty="0">
                <a:latin typeface="Trebuchet MS"/>
                <a:cs typeface="Trebuchet MS"/>
              </a:rPr>
              <a:t>decisions </a:t>
            </a:r>
            <a:r>
              <a:rPr sz="3600" spc="-25" dirty="0">
                <a:latin typeface="Trebuchet MS"/>
                <a:cs typeface="Trebuchet MS"/>
              </a:rPr>
              <a:t>as </a:t>
            </a:r>
            <a:r>
              <a:rPr sz="3600" spc="-145" dirty="0">
                <a:latin typeface="Trebuchet MS"/>
                <a:cs typeface="Trebuchet MS"/>
              </a:rPr>
              <a:t>it </a:t>
            </a:r>
            <a:r>
              <a:rPr sz="3600" spc="-105" dirty="0">
                <a:latin typeface="Trebuchet MS"/>
                <a:cs typeface="Trebuchet MS"/>
              </a:rPr>
              <a:t>relates </a:t>
            </a:r>
            <a:r>
              <a:rPr sz="3600" spc="-110" dirty="0">
                <a:latin typeface="Trebuchet MS"/>
                <a:cs typeface="Trebuchet MS"/>
              </a:rPr>
              <a:t>to </a:t>
            </a:r>
            <a:r>
              <a:rPr sz="3600" spc="-80" dirty="0">
                <a:latin typeface="Trebuchet MS"/>
                <a:cs typeface="Trebuchet MS"/>
              </a:rPr>
              <a:t>salaries </a:t>
            </a:r>
            <a:r>
              <a:rPr sz="3600" spc="-120" dirty="0">
                <a:latin typeface="Trebuchet MS"/>
                <a:cs typeface="Trebuchet MS"/>
              </a:rPr>
              <a:t>and </a:t>
            </a:r>
            <a:r>
              <a:rPr sz="3600" spc="-135" dirty="0">
                <a:latin typeface="Trebuchet MS"/>
                <a:cs typeface="Trebuchet MS"/>
              </a:rPr>
              <a:t>total </a:t>
            </a:r>
            <a:r>
              <a:rPr sz="3600" spc="-105" dirty="0">
                <a:latin typeface="Trebuchet MS"/>
                <a:cs typeface="Trebuchet MS"/>
              </a:rPr>
              <a:t>benefits </a:t>
            </a:r>
            <a:r>
              <a:rPr sz="3600" spc="-95" dirty="0">
                <a:latin typeface="Trebuchet MS"/>
                <a:cs typeface="Trebuchet MS"/>
              </a:rPr>
              <a:t>for 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200" dirty="0">
                <a:latin typeface="Trebuchet MS"/>
                <a:cs typeface="Trebuchet MS"/>
              </a:rPr>
              <a:t>employees.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067" y="6112797"/>
            <a:ext cx="10925810" cy="38315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ts val="4270"/>
              </a:lnSpc>
              <a:spcBef>
                <a:spcPts val="280"/>
              </a:spcBef>
            </a:pPr>
            <a:r>
              <a:rPr sz="3600" spc="-80" dirty="0">
                <a:latin typeface="Trebuchet MS"/>
                <a:cs typeface="Trebuchet MS"/>
              </a:rPr>
              <a:t>Labor </a:t>
            </a:r>
            <a:r>
              <a:rPr sz="3600" spc="-5" dirty="0">
                <a:latin typeface="Trebuchet MS"/>
                <a:cs typeface="Trebuchet MS"/>
              </a:rPr>
              <a:t>costs </a:t>
            </a:r>
            <a:r>
              <a:rPr sz="3600" spc="-204" dirty="0">
                <a:latin typeface="Trebuchet MS"/>
                <a:cs typeface="Trebuchet MS"/>
              </a:rPr>
              <a:t>make </a:t>
            </a:r>
            <a:r>
              <a:rPr sz="3600" spc="-95" dirty="0">
                <a:latin typeface="Trebuchet MS"/>
                <a:cs typeface="Trebuchet MS"/>
              </a:rPr>
              <a:t>up </a:t>
            </a:r>
            <a:r>
              <a:rPr sz="3600" spc="-120" dirty="0">
                <a:latin typeface="Trebuchet MS"/>
                <a:cs typeface="Trebuchet MS"/>
              </a:rPr>
              <a:t>the </a:t>
            </a:r>
            <a:r>
              <a:rPr sz="3600" spc="-190" dirty="0">
                <a:latin typeface="Trebuchet MS"/>
                <a:cs typeface="Trebuchet MS"/>
              </a:rPr>
              <a:t>majority </a:t>
            </a:r>
            <a:r>
              <a:rPr sz="3600" spc="-135" dirty="0">
                <a:latin typeface="Trebuchet MS"/>
                <a:cs typeface="Trebuchet MS"/>
              </a:rPr>
              <a:t>of </a:t>
            </a:r>
            <a:r>
              <a:rPr sz="3600" spc="-100" dirty="0">
                <a:latin typeface="Trebuchet MS"/>
                <a:cs typeface="Trebuchet MS"/>
              </a:rPr>
              <a:t>expenses </a:t>
            </a:r>
            <a:r>
              <a:rPr sz="3600" spc="-95" dirty="0">
                <a:latin typeface="Trebuchet MS"/>
                <a:cs typeface="Trebuchet MS"/>
              </a:rPr>
              <a:t>for </a:t>
            </a:r>
            <a:r>
              <a:rPr sz="3600" spc="-90" dirty="0">
                <a:latin typeface="Trebuchet MS"/>
                <a:cs typeface="Trebuchet MS"/>
              </a:rPr>
              <a:t>most 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130" dirty="0">
                <a:latin typeface="Trebuchet MS"/>
                <a:cs typeface="Trebuchet MS"/>
              </a:rPr>
              <a:t>organizations.</a:t>
            </a:r>
            <a:r>
              <a:rPr sz="3600" spc="-125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It</a:t>
            </a:r>
            <a:r>
              <a:rPr sz="3600" spc="-4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can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account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for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95" dirty="0">
                <a:latin typeface="Trebuchet MS"/>
                <a:cs typeface="Trebuchet MS"/>
              </a:rPr>
              <a:t>up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to</a:t>
            </a:r>
            <a:r>
              <a:rPr sz="3600" spc="-105" dirty="0">
                <a:latin typeface="Trebuchet MS"/>
                <a:cs typeface="Trebuchet MS"/>
              </a:rPr>
              <a:t> </a:t>
            </a:r>
            <a:r>
              <a:rPr sz="3600" spc="75" dirty="0">
                <a:latin typeface="Trebuchet MS"/>
                <a:cs typeface="Trebuchet MS"/>
              </a:rPr>
              <a:t>70% </a:t>
            </a:r>
            <a:r>
              <a:rPr sz="3600" spc="-135" dirty="0">
                <a:latin typeface="Trebuchet MS"/>
                <a:cs typeface="Trebuchet MS"/>
              </a:rPr>
              <a:t>of</a:t>
            </a:r>
            <a:r>
              <a:rPr sz="3600" spc="-130" dirty="0">
                <a:latin typeface="Trebuchet MS"/>
                <a:cs typeface="Trebuchet MS"/>
              </a:rPr>
              <a:t> </a:t>
            </a:r>
            <a:r>
              <a:rPr sz="3600" spc="-120" dirty="0">
                <a:latin typeface="Trebuchet MS"/>
                <a:cs typeface="Trebuchet MS"/>
              </a:rPr>
              <a:t>the </a:t>
            </a:r>
            <a:r>
              <a:rPr sz="3600" spc="-114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business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cost.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It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225" dirty="0">
                <a:latin typeface="Trebuchet MS"/>
                <a:cs typeface="Trebuchet MS"/>
              </a:rPr>
              <a:t>is,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165" dirty="0">
                <a:latin typeface="Trebuchet MS"/>
                <a:cs typeface="Trebuchet MS"/>
              </a:rPr>
              <a:t>therefore,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critical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to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70" dirty="0">
                <a:latin typeface="Trebuchet MS"/>
                <a:cs typeface="Trebuchet MS"/>
              </a:rPr>
              <a:t>understand</a:t>
            </a:r>
            <a:r>
              <a:rPr sz="3600" spc="-254" dirty="0">
                <a:latin typeface="Trebuchet MS"/>
                <a:cs typeface="Trebuchet MS"/>
              </a:rPr>
              <a:t> </a:t>
            </a:r>
            <a:r>
              <a:rPr sz="3600" spc="-150" dirty="0">
                <a:latin typeface="Trebuchet MS"/>
                <a:cs typeface="Trebuchet MS"/>
              </a:rPr>
              <a:t>what </a:t>
            </a:r>
            <a:r>
              <a:rPr sz="3600" spc="-1070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this</a:t>
            </a:r>
            <a:r>
              <a:rPr sz="3600" spc="-300" dirty="0">
                <a:latin typeface="Trebuchet MS"/>
                <a:cs typeface="Trebuchet MS"/>
              </a:rPr>
              <a:t> </a:t>
            </a:r>
            <a:r>
              <a:rPr sz="3600" spc="-40" dirty="0">
                <a:latin typeface="Trebuchet MS"/>
                <a:cs typeface="Trebuchet MS"/>
              </a:rPr>
              <a:t>cost</a:t>
            </a:r>
            <a:r>
              <a:rPr sz="3600" spc="-300" dirty="0">
                <a:latin typeface="Trebuchet MS"/>
                <a:cs typeface="Trebuchet MS"/>
              </a:rPr>
              <a:t> </a:t>
            </a:r>
            <a:r>
              <a:rPr sz="3600" spc="-15" dirty="0">
                <a:latin typeface="Trebuchet MS"/>
                <a:cs typeface="Trebuchet MS"/>
              </a:rPr>
              <a:t>consists</a:t>
            </a:r>
            <a:r>
              <a:rPr sz="3600" spc="-295" dirty="0">
                <a:latin typeface="Trebuchet MS"/>
                <a:cs typeface="Trebuchet MS"/>
              </a:rPr>
              <a:t> of.</a:t>
            </a:r>
            <a:r>
              <a:rPr sz="3600" spc="-300" dirty="0">
                <a:latin typeface="Trebuchet MS"/>
                <a:cs typeface="Trebuchet MS"/>
              </a:rPr>
              <a:t> </a:t>
            </a:r>
            <a:r>
              <a:rPr sz="3600" spc="-70" dirty="0">
                <a:latin typeface="Trebuchet MS"/>
                <a:cs typeface="Trebuchet MS"/>
              </a:rPr>
              <a:t>Although</a:t>
            </a:r>
            <a:r>
              <a:rPr sz="3600" spc="-29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compensation</a:t>
            </a:r>
            <a:r>
              <a:rPr sz="3600" spc="-30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analysis</a:t>
            </a:r>
            <a:r>
              <a:rPr sz="3600" spc="-295" dirty="0">
                <a:latin typeface="Trebuchet MS"/>
                <a:cs typeface="Trebuchet MS"/>
              </a:rPr>
              <a:t> </a:t>
            </a:r>
            <a:r>
              <a:rPr sz="3600" spc="-105" dirty="0">
                <a:latin typeface="Trebuchet MS"/>
                <a:cs typeface="Trebuchet MS"/>
              </a:rPr>
              <a:t>can </a:t>
            </a:r>
            <a:r>
              <a:rPr sz="3600" spc="-1075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be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a complex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process,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145" dirty="0">
                <a:latin typeface="Trebuchet MS"/>
                <a:cs typeface="Trebuchet MS"/>
              </a:rPr>
              <a:t>it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30" dirty="0">
                <a:latin typeface="Trebuchet MS"/>
                <a:cs typeface="Trebuchet MS"/>
              </a:rPr>
              <a:t>is</a:t>
            </a:r>
            <a:r>
              <a:rPr sz="3600" spc="-185" dirty="0">
                <a:latin typeface="Trebuchet MS"/>
                <a:cs typeface="Trebuchet MS"/>
              </a:rPr>
              <a:t> a </a:t>
            </a:r>
            <a:r>
              <a:rPr sz="3600" spc="-75" dirty="0">
                <a:latin typeface="Trebuchet MS"/>
                <a:cs typeface="Trebuchet MS"/>
              </a:rPr>
              <a:t>necessary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135" dirty="0">
                <a:latin typeface="Trebuchet MS"/>
                <a:cs typeface="Trebuchet MS"/>
              </a:rPr>
              <a:t>tool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110" dirty="0">
                <a:latin typeface="Trebuchet MS"/>
                <a:cs typeface="Trebuchet MS"/>
              </a:rPr>
              <a:t>to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65" dirty="0">
                <a:latin typeface="Trebuchet MS"/>
                <a:cs typeface="Trebuchet MS"/>
              </a:rPr>
              <a:t>ensure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fair </a:t>
            </a:r>
            <a:r>
              <a:rPr sz="3600" spc="-1075" dirty="0">
                <a:latin typeface="Trebuchet MS"/>
                <a:cs typeface="Trebuchet MS"/>
              </a:rPr>
              <a:t> </a:t>
            </a:r>
            <a:r>
              <a:rPr sz="3600" spc="-150" dirty="0">
                <a:latin typeface="Trebuchet MS"/>
                <a:cs typeface="Trebuchet MS"/>
              </a:rPr>
              <a:t>workplace</a:t>
            </a:r>
            <a:r>
              <a:rPr sz="3600" spc="-145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practices </a:t>
            </a:r>
            <a:r>
              <a:rPr sz="3600" spc="-120" dirty="0">
                <a:latin typeface="Trebuchet MS"/>
                <a:cs typeface="Trebuchet MS"/>
              </a:rPr>
              <a:t>and </a:t>
            </a:r>
            <a:r>
              <a:rPr sz="3600" spc="-95" dirty="0">
                <a:latin typeface="Trebuchet MS"/>
                <a:cs typeface="Trebuchet MS"/>
              </a:rPr>
              <a:t>contribute </a:t>
            </a:r>
            <a:r>
              <a:rPr sz="3600" spc="-110" dirty="0">
                <a:latin typeface="Trebuchet MS"/>
                <a:cs typeface="Trebuchet MS"/>
              </a:rPr>
              <a:t>to </a:t>
            </a:r>
            <a:r>
              <a:rPr sz="3600" spc="-100" dirty="0">
                <a:latin typeface="Trebuchet MS"/>
                <a:cs typeface="Trebuchet MS"/>
              </a:rPr>
              <a:t>your </a:t>
            </a:r>
            <a:r>
              <a:rPr sz="3600" spc="-190" dirty="0">
                <a:latin typeface="Trebuchet MS"/>
                <a:cs typeface="Trebuchet MS"/>
              </a:rPr>
              <a:t>employee 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280" dirty="0">
                <a:latin typeface="Trebuchet MS"/>
                <a:cs typeface="Trebuchet MS"/>
              </a:rPr>
              <a:t>m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14" dirty="0">
                <a:latin typeface="Trebuchet MS"/>
                <a:cs typeface="Trebuchet MS"/>
              </a:rPr>
              <a:t>t</a:t>
            </a:r>
            <a:r>
              <a:rPr sz="3600" spc="-375" dirty="0">
                <a:latin typeface="Trebuchet MS"/>
                <a:cs typeface="Trebuchet MS"/>
              </a:rPr>
              <a:t> </a:t>
            </a:r>
            <a:r>
              <a:rPr sz="3600" spc="135" dirty="0">
                <a:latin typeface="Trebuchet MS"/>
                <a:cs typeface="Trebuchet MS"/>
              </a:rPr>
              <a:t>s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20" dirty="0">
                <a:latin typeface="Trebuchet MS"/>
                <a:cs typeface="Trebuchet MS"/>
              </a:rPr>
              <a:t>r</a:t>
            </a:r>
            <a:r>
              <a:rPr sz="3600" spc="-155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t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220" dirty="0">
                <a:latin typeface="Trebuchet MS"/>
                <a:cs typeface="Trebuchet MS"/>
              </a:rPr>
              <a:t>y</a:t>
            </a:r>
            <a:r>
              <a:rPr sz="3600" spc="-640" dirty="0"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15" dirty="0"/>
              <a:t>PROJECT	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8814" y="3455670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42352" y="2871468"/>
            <a:ext cx="12657455" cy="45974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3500" marR="55244" algn="just">
              <a:lnSpc>
                <a:spcPts val="3600"/>
              </a:lnSpc>
              <a:spcBef>
                <a:spcPts val="200"/>
              </a:spcBef>
            </a:pPr>
            <a:r>
              <a:rPr sz="3000" spc="-150" dirty="0">
                <a:latin typeface="Trebuchet MS"/>
                <a:cs typeface="Trebuchet MS"/>
              </a:rPr>
              <a:t>The</a:t>
            </a:r>
            <a:r>
              <a:rPr sz="3000" spc="61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project</a:t>
            </a:r>
            <a:r>
              <a:rPr sz="3000" spc="64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"Employee</a:t>
            </a:r>
            <a:r>
              <a:rPr sz="3000" spc="66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Performance</a:t>
            </a:r>
            <a:r>
              <a:rPr sz="3000" spc="72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Analysis</a:t>
            </a:r>
            <a:r>
              <a:rPr sz="3000" spc="77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Using</a:t>
            </a:r>
            <a:r>
              <a:rPr sz="3000" spc="894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Excel"</a:t>
            </a:r>
            <a:r>
              <a:rPr sz="3000" spc="70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aims</a:t>
            </a:r>
            <a:r>
              <a:rPr sz="3000" spc="149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to 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95" dirty="0">
                <a:latin typeface="Trebuchet MS"/>
                <a:cs typeface="Trebuchet MS"/>
              </a:rPr>
              <a:t>systema</a:t>
            </a:r>
            <a:r>
              <a:rPr sz="5400" spc="-442" baseline="13888" dirty="0">
                <a:solidFill>
                  <a:srgbClr val="0D0D0D"/>
                </a:solidFill>
                <a:latin typeface="Trebuchet MS"/>
                <a:cs typeface="Trebuchet MS"/>
              </a:rPr>
              <a:t>. </a:t>
            </a:r>
            <a:r>
              <a:rPr sz="3000" spc="-140" dirty="0">
                <a:latin typeface="Trebuchet MS"/>
                <a:cs typeface="Trebuchet MS"/>
              </a:rPr>
              <a:t>tically </a:t>
            </a:r>
            <a:r>
              <a:rPr sz="3000" spc="-130" dirty="0">
                <a:latin typeface="Trebuchet MS"/>
                <a:cs typeface="Trebuchet MS"/>
              </a:rPr>
              <a:t>evaluate </a:t>
            </a:r>
            <a:r>
              <a:rPr sz="3000" spc="-160" dirty="0">
                <a:latin typeface="Trebuchet MS"/>
                <a:cs typeface="Trebuchet MS"/>
              </a:rPr>
              <a:t>employee </a:t>
            </a:r>
            <a:r>
              <a:rPr sz="3000" spc="-105" dirty="0">
                <a:latin typeface="Trebuchet MS"/>
                <a:cs typeface="Trebuchet MS"/>
              </a:rPr>
              <a:t>productivity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90" dirty="0">
                <a:latin typeface="Trebuchet MS"/>
                <a:cs typeface="Trebuchet MS"/>
              </a:rPr>
              <a:t>effectiveness </a:t>
            </a:r>
            <a:r>
              <a:rPr sz="3000" spc="-155" dirty="0">
                <a:latin typeface="Trebuchet MS"/>
                <a:cs typeface="Trebuchet MS"/>
              </a:rPr>
              <a:t>by </a:t>
            </a:r>
            <a:r>
              <a:rPr sz="3000" spc="-90" dirty="0">
                <a:latin typeface="Trebuchet MS"/>
                <a:cs typeface="Trebuchet MS"/>
              </a:rPr>
              <a:t>leveraging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Excel’s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analytical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tools.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The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project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will</a:t>
            </a:r>
            <a:r>
              <a:rPr sz="3000" spc="-18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involve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collecting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and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organizing 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performance </a:t>
            </a:r>
            <a:r>
              <a:rPr sz="3000" spc="-114" dirty="0">
                <a:latin typeface="Trebuchet MS"/>
                <a:cs typeface="Trebuchet MS"/>
              </a:rPr>
              <a:t>data </a:t>
            </a:r>
            <a:r>
              <a:rPr sz="3000" spc="-10" dirty="0">
                <a:latin typeface="Trebuchet MS"/>
                <a:cs typeface="Trebuchet MS"/>
              </a:rPr>
              <a:t>such </a:t>
            </a:r>
            <a:r>
              <a:rPr sz="3000" spc="-20" dirty="0">
                <a:latin typeface="Trebuchet MS"/>
                <a:cs typeface="Trebuchet MS"/>
              </a:rPr>
              <a:t>as </a:t>
            </a:r>
            <a:r>
              <a:rPr sz="3000" spc="-65" dirty="0">
                <a:latin typeface="Trebuchet MS"/>
                <a:cs typeface="Trebuchet MS"/>
              </a:rPr>
              <a:t>task </a:t>
            </a:r>
            <a:r>
              <a:rPr sz="3000" spc="-120" dirty="0">
                <a:latin typeface="Trebuchet MS"/>
                <a:cs typeface="Trebuchet MS"/>
              </a:rPr>
              <a:t>completion </a:t>
            </a:r>
            <a:r>
              <a:rPr sz="3000" spc="-135" dirty="0">
                <a:latin typeface="Trebuchet MS"/>
                <a:cs typeface="Trebuchet MS"/>
              </a:rPr>
              <a:t>rates, accuracy, </a:t>
            </a:r>
            <a:r>
              <a:rPr sz="3000" spc="-100" dirty="0">
                <a:latin typeface="Trebuchet MS"/>
                <a:cs typeface="Trebuchet MS"/>
              </a:rPr>
              <a:t>and attendance 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records. </a:t>
            </a:r>
            <a:r>
              <a:rPr sz="3000" spc="-80" dirty="0">
                <a:latin typeface="Trebuchet MS"/>
                <a:cs typeface="Trebuchet MS"/>
              </a:rPr>
              <a:t>This </a:t>
            </a:r>
            <a:r>
              <a:rPr sz="3000" spc="-114" dirty="0">
                <a:latin typeface="Trebuchet MS"/>
                <a:cs typeface="Trebuchet MS"/>
              </a:rPr>
              <a:t>data </a:t>
            </a:r>
            <a:r>
              <a:rPr sz="3000" spc="-185" dirty="0">
                <a:latin typeface="Trebuchet MS"/>
                <a:cs typeface="Trebuchet MS"/>
              </a:rPr>
              <a:t>will </a:t>
            </a:r>
            <a:r>
              <a:rPr sz="3000" spc="-145" dirty="0">
                <a:latin typeface="Trebuchet MS"/>
                <a:cs typeface="Trebuchet MS"/>
              </a:rPr>
              <a:t>be </a:t>
            </a:r>
            <a:r>
              <a:rPr sz="3000" spc="-55" dirty="0">
                <a:latin typeface="Trebuchet MS"/>
                <a:cs typeface="Trebuchet MS"/>
              </a:rPr>
              <a:t>processed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150" dirty="0">
                <a:latin typeface="Trebuchet MS"/>
                <a:cs typeface="Trebuchet MS"/>
              </a:rPr>
              <a:t>analyzed </a:t>
            </a:r>
            <a:r>
              <a:rPr sz="3000" spc="-10" dirty="0">
                <a:latin typeface="Trebuchet MS"/>
                <a:cs typeface="Trebuchet MS"/>
              </a:rPr>
              <a:t>using </a:t>
            </a:r>
            <a:r>
              <a:rPr sz="3000" spc="-114" dirty="0">
                <a:latin typeface="Trebuchet MS"/>
                <a:cs typeface="Trebuchet MS"/>
              </a:rPr>
              <a:t>Excel </a:t>
            </a:r>
            <a:r>
              <a:rPr sz="3000" spc="-55" dirty="0">
                <a:latin typeface="Trebuchet MS"/>
                <a:cs typeface="Trebuchet MS"/>
              </a:rPr>
              <a:t>functions </a:t>
            </a:r>
            <a:r>
              <a:rPr sz="3000" spc="-160" dirty="0">
                <a:latin typeface="Trebuchet MS"/>
                <a:cs typeface="Trebuchet MS"/>
              </a:rPr>
              <a:t>like 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p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185" dirty="0">
                <a:latin typeface="Trebuchet MS"/>
                <a:cs typeface="Trebuchet MS"/>
              </a:rPr>
              <a:t>v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95" dirty="0">
                <a:latin typeface="Trebuchet MS"/>
                <a:cs typeface="Trebuchet MS"/>
              </a:rPr>
              <a:t>t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105" dirty="0">
                <a:latin typeface="Trebuchet MS"/>
                <a:cs typeface="Trebuchet MS"/>
              </a:rPr>
              <a:t>b</a:t>
            </a:r>
            <a:r>
              <a:rPr sz="3000" spc="-170" dirty="0">
                <a:latin typeface="Trebuchet MS"/>
                <a:cs typeface="Trebuchet MS"/>
              </a:rPr>
              <a:t>l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535" dirty="0">
                <a:latin typeface="Trebuchet MS"/>
                <a:cs typeface="Trebuchet MS"/>
              </a:rPr>
              <a:t>,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40" dirty="0">
                <a:latin typeface="Trebuchet MS"/>
                <a:cs typeface="Trebuchet MS"/>
              </a:rPr>
              <a:t>h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535" dirty="0">
                <a:latin typeface="Trebuchet MS"/>
                <a:cs typeface="Trebuchet MS"/>
              </a:rPr>
              <a:t>,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130" dirty="0">
                <a:latin typeface="Trebuchet MS"/>
                <a:cs typeface="Trebuchet MS"/>
              </a:rPr>
              <a:t>d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70" dirty="0">
                <a:latin typeface="Trebuchet MS"/>
                <a:cs typeface="Trebuchet MS"/>
              </a:rPr>
              <a:t>c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195" dirty="0">
                <a:latin typeface="Trebuchet MS"/>
                <a:cs typeface="Trebuchet MS"/>
              </a:rPr>
              <a:t>l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f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235" dirty="0">
                <a:latin typeface="Trebuchet MS"/>
                <a:cs typeface="Trebuchet MS"/>
              </a:rPr>
              <a:t>m</a:t>
            </a:r>
            <a:r>
              <a:rPr sz="3000" spc="-25" dirty="0">
                <a:latin typeface="Trebuchet MS"/>
                <a:cs typeface="Trebuchet MS"/>
              </a:rPr>
              <a:t>u</a:t>
            </a:r>
            <a:r>
              <a:rPr sz="3000" spc="-170" dirty="0">
                <a:latin typeface="Trebuchet MS"/>
                <a:cs typeface="Trebuchet MS"/>
              </a:rPr>
              <a:t>l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90" dirty="0">
                <a:latin typeface="Trebuchet MS"/>
                <a:cs typeface="Trebuchet MS"/>
              </a:rPr>
              <a:t>s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10" dirty="0">
                <a:latin typeface="Trebuchet MS"/>
                <a:cs typeface="Trebuchet MS"/>
              </a:rPr>
              <a:t>o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g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85" dirty="0">
                <a:latin typeface="Trebuchet MS"/>
                <a:cs typeface="Trebuchet MS"/>
              </a:rPr>
              <a:t>e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60" dirty="0">
                <a:latin typeface="Trebuchet MS"/>
                <a:cs typeface="Trebuchet MS"/>
              </a:rPr>
              <a:t>g</a:t>
            </a:r>
            <a:r>
              <a:rPr sz="3000" spc="-40" dirty="0">
                <a:latin typeface="Trebuchet MS"/>
                <a:cs typeface="Trebuchet MS"/>
              </a:rPr>
              <a:t>h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90" dirty="0">
                <a:latin typeface="Trebuchet MS"/>
                <a:cs typeface="Trebuchet MS"/>
              </a:rPr>
              <a:t>s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10" dirty="0">
                <a:latin typeface="Trebuchet MS"/>
                <a:cs typeface="Trebuchet MS"/>
              </a:rPr>
              <a:t>o</a:t>
            </a:r>
            <a:r>
              <a:rPr sz="3000" spc="-24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105" dirty="0">
                <a:latin typeface="Trebuchet MS"/>
                <a:cs typeface="Trebuchet MS"/>
              </a:rPr>
              <a:t>d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185" dirty="0">
                <a:latin typeface="Trebuchet MS"/>
                <a:cs typeface="Trebuchet MS"/>
              </a:rPr>
              <a:t>v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105" dirty="0">
                <a:latin typeface="Trebuchet MS"/>
                <a:cs typeface="Trebuchet MS"/>
              </a:rPr>
              <a:t>d</a:t>
            </a:r>
            <a:r>
              <a:rPr sz="3000" spc="-25" dirty="0">
                <a:latin typeface="Trebuchet MS"/>
                <a:cs typeface="Trebuchet MS"/>
              </a:rPr>
              <a:t>u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200" dirty="0">
                <a:latin typeface="Trebuchet MS"/>
                <a:cs typeface="Trebuchet MS"/>
              </a:rPr>
              <a:t>l 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155" dirty="0">
                <a:latin typeface="Trebuchet MS"/>
                <a:cs typeface="Trebuchet MS"/>
              </a:rPr>
              <a:t>team </a:t>
            </a:r>
            <a:r>
              <a:rPr sz="3000" spc="-140" dirty="0">
                <a:latin typeface="Trebuchet MS"/>
                <a:cs typeface="Trebuchet MS"/>
              </a:rPr>
              <a:t>performance. </a:t>
            </a:r>
            <a:r>
              <a:rPr sz="3000" spc="-150" dirty="0">
                <a:latin typeface="Trebuchet MS"/>
                <a:cs typeface="Trebuchet MS"/>
              </a:rPr>
              <a:t>The </a:t>
            </a:r>
            <a:r>
              <a:rPr sz="3000" spc="-110" dirty="0">
                <a:latin typeface="Trebuchet MS"/>
                <a:cs typeface="Trebuchet MS"/>
              </a:rPr>
              <a:t>outcome </a:t>
            </a:r>
            <a:r>
              <a:rPr sz="3000" spc="-185" dirty="0">
                <a:latin typeface="Trebuchet MS"/>
                <a:cs typeface="Trebuchet MS"/>
              </a:rPr>
              <a:t>will </a:t>
            </a:r>
            <a:r>
              <a:rPr sz="3000" spc="-125" dirty="0">
                <a:latin typeface="Trebuchet MS"/>
                <a:cs typeface="Trebuchet MS"/>
              </a:rPr>
              <a:t>help </a:t>
            </a:r>
            <a:r>
              <a:rPr sz="3000" spc="-105" dirty="0">
                <a:latin typeface="Trebuchet MS"/>
                <a:cs typeface="Trebuchet MS"/>
              </a:rPr>
              <a:t>in </a:t>
            </a:r>
            <a:r>
              <a:rPr sz="3000" spc="-100" dirty="0">
                <a:latin typeface="Trebuchet MS"/>
                <a:cs typeface="Trebuchet MS"/>
              </a:rPr>
              <a:t>identifying </a:t>
            </a:r>
            <a:r>
              <a:rPr sz="3000" spc="-95" dirty="0">
                <a:latin typeface="Trebuchet MS"/>
                <a:cs typeface="Trebuchet MS"/>
              </a:rPr>
              <a:t>top </a:t>
            </a:r>
            <a:r>
              <a:rPr sz="3000" spc="-120" dirty="0">
                <a:latin typeface="Trebuchet MS"/>
                <a:cs typeface="Trebuchet MS"/>
              </a:rPr>
              <a:t>performers, 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recognizing </a:t>
            </a:r>
            <a:r>
              <a:rPr sz="3000" spc="-70" dirty="0">
                <a:latin typeface="Trebuchet MS"/>
                <a:cs typeface="Trebuchet MS"/>
              </a:rPr>
              <a:t>training </a:t>
            </a:r>
            <a:r>
              <a:rPr sz="3000" spc="-145" dirty="0">
                <a:latin typeface="Trebuchet MS"/>
                <a:cs typeface="Trebuchet MS"/>
              </a:rPr>
              <a:t>needs,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110" dirty="0">
                <a:latin typeface="Trebuchet MS"/>
                <a:cs typeface="Trebuchet MS"/>
              </a:rPr>
              <a:t>making </a:t>
            </a:r>
            <a:r>
              <a:rPr sz="3000" spc="-80" dirty="0">
                <a:latin typeface="Trebuchet MS"/>
                <a:cs typeface="Trebuchet MS"/>
              </a:rPr>
              <a:t>data-driven </a:t>
            </a:r>
            <a:r>
              <a:rPr sz="3000" spc="-60" dirty="0">
                <a:latin typeface="Trebuchet MS"/>
                <a:cs typeface="Trebuchet MS"/>
              </a:rPr>
              <a:t>decisions </a:t>
            </a:r>
            <a:r>
              <a:rPr sz="3000" spc="-80" dirty="0">
                <a:latin typeface="Trebuchet MS"/>
                <a:cs typeface="Trebuchet MS"/>
              </a:rPr>
              <a:t>for </a:t>
            </a:r>
            <a:r>
              <a:rPr sz="3000" spc="-105" dirty="0">
                <a:latin typeface="Trebuchet MS"/>
                <a:cs typeface="Trebuchet MS"/>
              </a:rPr>
              <a:t>performance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improvement. </a:t>
            </a:r>
            <a:r>
              <a:rPr sz="3000" spc="-150" dirty="0">
                <a:latin typeface="Trebuchet MS"/>
                <a:cs typeface="Trebuchet MS"/>
              </a:rPr>
              <a:t>The </a:t>
            </a:r>
            <a:r>
              <a:rPr sz="3000" spc="-125" dirty="0">
                <a:latin typeface="Trebuchet MS"/>
                <a:cs typeface="Trebuchet MS"/>
              </a:rPr>
              <a:t>final </a:t>
            </a:r>
            <a:r>
              <a:rPr sz="3000" spc="-140" dirty="0">
                <a:latin typeface="Trebuchet MS"/>
                <a:cs typeface="Trebuchet MS"/>
              </a:rPr>
              <a:t>deliverable </a:t>
            </a:r>
            <a:r>
              <a:rPr sz="3000" spc="-185" dirty="0">
                <a:latin typeface="Trebuchet MS"/>
                <a:cs typeface="Trebuchet MS"/>
              </a:rPr>
              <a:t>will </a:t>
            </a:r>
            <a:r>
              <a:rPr sz="3000" spc="-105" dirty="0">
                <a:latin typeface="Trebuchet MS"/>
                <a:cs typeface="Trebuchet MS"/>
              </a:rPr>
              <a:t>include </a:t>
            </a:r>
            <a:r>
              <a:rPr sz="3000" spc="-155" dirty="0">
                <a:latin typeface="Trebuchet MS"/>
                <a:cs typeface="Trebuchet MS"/>
              </a:rPr>
              <a:t>a </a:t>
            </a:r>
            <a:r>
              <a:rPr sz="3000" spc="-135" dirty="0">
                <a:latin typeface="Trebuchet MS"/>
                <a:cs typeface="Trebuchet MS"/>
              </a:rPr>
              <a:t>detailed </a:t>
            </a:r>
            <a:r>
              <a:rPr sz="3000" spc="-80" dirty="0">
                <a:latin typeface="Trebuchet MS"/>
                <a:cs typeface="Trebuchet MS"/>
              </a:rPr>
              <a:t>report </a:t>
            </a:r>
            <a:r>
              <a:rPr sz="3000" spc="-100" dirty="0">
                <a:latin typeface="Trebuchet MS"/>
                <a:cs typeface="Trebuchet MS"/>
              </a:rPr>
              <a:t>and </a:t>
            </a:r>
            <a:r>
              <a:rPr sz="3000" spc="-95" dirty="0">
                <a:latin typeface="Trebuchet MS"/>
                <a:cs typeface="Trebuchet MS"/>
              </a:rPr>
              <a:t>visual 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d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40" dirty="0">
                <a:latin typeface="Trebuchet MS"/>
                <a:cs typeface="Trebuchet MS"/>
              </a:rPr>
              <a:t>h</a:t>
            </a:r>
            <a:r>
              <a:rPr sz="3000" spc="-105" dirty="0">
                <a:latin typeface="Trebuchet MS"/>
                <a:cs typeface="Trebuchet MS"/>
              </a:rPr>
              <a:t>b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05" dirty="0">
                <a:latin typeface="Trebuchet MS"/>
                <a:cs typeface="Trebuchet MS"/>
              </a:rPr>
              <a:t>d</a:t>
            </a:r>
            <a:r>
              <a:rPr sz="3000" spc="90" dirty="0">
                <a:latin typeface="Trebuchet MS"/>
                <a:cs typeface="Trebuchet MS"/>
              </a:rPr>
              <a:t>s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f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45" dirty="0">
                <a:latin typeface="Trebuchet MS"/>
                <a:cs typeface="Trebuchet MS"/>
              </a:rPr>
              <a:t>r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204" dirty="0">
                <a:latin typeface="Trebuchet MS"/>
                <a:cs typeface="Trebuchet MS"/>
              </a:rPr>
              <a:t>y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05" dirty="0">
                <a:latin typeface="Trebuchet MS"/>
                <a:cs typeface="Trebuchet MS"/>
              </a:rPr>
              <a:t>p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85" dirty="0">
                <a:latin typeface="Trebuchet MS"/>
                <a:cs typeface="Trebuchet MS"/>
              </a:rPr>
              <a:t>o</a:t>
            </a:r>
            <a:r>
              <a:rPr sz="3000" spc="-65" dirty="0">
                <a:latin typeface="Trebuchet MS"/>
                <a:cs typeface="Trebuchet MS"/>
              </a:rPr>
              <a:t>n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-130" dirty="0">
                <a:latin typeface="Trebuchet MS"/>
                <a:cs typeface="Trebuchet MS"/>
              </a:rPr>
              <a:t>d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s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20" dirty="0">
                <a:latin typeface="Trebuchet MS"/>
                <a:cs typeface="Trebuchet MS"/>
              </a:rPr>
              <a:t>r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t</a:t>
            </a:r>
            <a:r>
              <a:rPr sz="3000" spc="-160" dirty="0">
                <a:latin typeface="Trebuchet MS"/>
                <a:cs typeface="Trebuchet MS"/>
              </a:rPr>
              <a:t>e</a:t>
            </a:r>
            <a:r>
              <a:rPr sz="3000" spc="60" dirty="0">
                <a:latin typeface="Trebuchet MS"/>
                <a:cs typeface="Trebuchet MS"/>
              </a:rPr>
              <a:t>g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95" dirty="0">
                <a:latin typeface="Trebuchet MS"/>
                <a:cs typeface="Trebuchet MS"/>
              </a:rPr>
              <a:t>c</a:t>
            </a:r>
            <a:r>
              <a:rPr sz="3000" spc="-31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p</a:t>
            </a:r>
            <a:r>
              <a:rPr sz="3000" spc="-170" dirty="0">
                <a:latin typeface="Trebuchet MS"/>
                <a:cs typeface="Trebuchet MS"/>
              </a:rPr>
              <a:t>l</a:t>
            </a:r>
            <a:r>
              <a:rPr sz="3000" spc="-130" dirty="0">
                <a:latin typeface="Trebuchet MS"/>
                <a:cs typeface="Trebuchet MS"/>
              </a:rPr>
              <a:t>a</a:t>
            </a:r>
            <a:r>
              <a:rPr sz="3000" spc="-40" dirty="0">
                <a:latin typeface="Trebuchet MS"/>
                <a:cs typeface="Trebuchet MS"/>
              </a:rPr>
              <a:t>nn</a:t>
            </a:r>
            <a:r>
              <a:rPr sz="3000" spc="-145" dirty="0">
                <a:latin typeface="Trebuchet MS"/>
                <a:cs typeface="Trebuchet MS"/>
              </a:rPr>
              <a:t>i</a:t>
            </a:r>
            <a:r>
              <a:rPr sz="3000" spc="-40" dirty="0">
                <a:latin typeface="Trebuchet MS"/>
                <a:cs typeface="Trebuchet MS"/>
              </a:rPr>
              <a:t>n</a:t>
            </a:r>
            <a:r>
              <a:rPr sz="3000" spc="60" dirty="0">
                <a:latin typeface="Trebuchet MS"/>
                <a:cs typeface="Trebuchet MS"/>
              </a:rPr>
              <a:t>g</a:t>
            </a:r>
            <a:r>
              <a:rPr sz="3000" spc="-535" dirty="0"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478" y="1303399"/>
            <a:ext cx="7513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WHO</a:t>
            </a:r>
            <a:r>
              <a:rPr sz="4800" spc="-55" dirty="0"/>
              <a:t> </a:t>
            </a:r>
            <a:r>
              <a:rPr sz="4800" spc="-10" dirty="0"/>
              <a:t>ARE</a:t>
            </a:r>
            <a:r>
              <a:rPr sz="4800" spc="-50" dirty="0"/>
              <a:t> </a:t>
            </a:r>
            <a:r>
              <a:rPr sz="4800" spc="-10" dirty="0"/>
              <a:t>THE</a:t>
            </a:r>
            <a:r>
              <a:rPr sz="4800" spc="-50" dirty="0"/>
              <a:t> </a:t>
            </a:r>
            <a:r>
              <a:rPr sz="4800" spc="-10" dirty="0"/>
              <a:t>END</a:t>
            </a:r>
            <a:r>
              <a:rPr sz="4800" spc="-50" dirty="0"/>
              <a:t> </a:t>
            </a:r>
            <a:r>
              <a:rPr sz="4800" spc="-15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9856" y="4060105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9981" y="3828330"/>
            <a:ext cx="12458700" cy="25419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01015" marR="401320">
              <a:lnSpc>
                <a:spcPts val="3229"/>
              </a:lnSpc>
              <a:spcBef>
                <a:spcPts val="215"/>
              </a:spcBef>
            </a:pPr>
            <a:r>
              <a:rPr sz="2700" b="1" dirty="0">
                <a:latin typeface="Arial"/>
                <a:cs typeface="Arial"/>
              </a:rPr>
              <a:t>compensation </a:t>
            </a:r>
            <a:r>
              <a:rPr sz="2700" b="1" spc="-5" dirty="0">
                <a:latin typeface="Arial"/>
                <a:cs typeface="Arial"/>
              </a:rPr>
              <a:t>analysis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uses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internal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and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external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data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to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determine </a:t>
            </a:r>
            <a:r>
              <a:rPr sz="2700" b="1" dirty="0">
                <a:latin typeface="Arial"/>
                <a:cs typeface="Arial"/>
              </a:rPr>
              <a:t> whether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an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employer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rewards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employees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fairly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or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not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for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the</a:t>
            </a:r>
            <a:r>
              <a:rPr sz="2700" b="1" spc="1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work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they </a:t>
            </a:r>
            <a:r>
              <a:rPr sz="2700" b="1" spc="-73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are </a:t>
            </a:r>
            <a:r>
              <a:rPr sz="2700" b="1" dirty="0">
                <a:latin typeface="Arial"/>
                <a:cs typeface="Arial"/>
              </a:rPr>
              <a:t>doing.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b="1" dirty="0">
                <a:latin typeface="Arial"/>
                <a:cs typeface="Arial"/>
              </a:rPr>
              <a:t>Here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few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key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concepts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compensation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analysis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that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you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need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understand: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 marR="207645">
              <a:lnSpc>
                <a:spcPct val="114599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External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competitiveness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–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Employers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compare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their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compensation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practices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external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companies.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For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example,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Salesforce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found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that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their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engineer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salaries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were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comparable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engineers at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Microsoft.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was 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fair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comparison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because of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size 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geographical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spread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 both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organizations.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 other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hand,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engineers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at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sz="1200" b="1" dirty="0">
                <a:latin typeface="Arial"/>
                <a:cs typeface="Arial"/>
              </a:rPr>
              <a:t>Slack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were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paid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much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less, but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they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much smaller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organization.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Internal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equity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– Employers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compare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employees’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salary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 indirect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compensation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ensure fair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compensation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for the level and type of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work done. Region – Employers compare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compensation data of people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38599" cy="4876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OUR</a:t>
            </a:r>
            <a:r>
              <a:rPr spc="35" dirty="0"/>
              <a:t> </a:t>
            </a:r>
            <a:r>
              <a:rPr spc="-200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2665" y="1258887"/>
            <a:ext cx="9428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20" dirty="0">
                <a:latin typeface="Trebuchet MS"/>
                <a:cs typeface="Trebuchet MS"/>
              </a:rPr>
              <a:t>AND</a:t>
            </a:r>
            <a:r>
              <a:rPr sz="5400" b="1" spc="60" dirty="0">
                <a:latin typeface="Trebuchet MS"/>
                <a:cs typeface="Trebuchet MS"/>
              </a:rPr>
              <a:t> </a:t>
            </a:r>
            <a:r>
              <a:rPr sz="5400" b="1" spc="20" dirty="0">
                <a:latin typeface="Trebuchet MS"/>
                <a:cs typeface="Trebuchet MS"/>
              </a:rPr>
              <a:t>ITS</a:t>
            </a:r>
            <a:r>
              <a:rPr sz="5400" b="1" spc="60" dirty="0">
                <a:latin typeface="Trebuchet MS"/>
                <a:cs typeface="Trebuchet MS"/>
              </a:rPr>
              <a:t> </a:t>
            </a:r>
            <a:r>
              <a:rPr sz="5400" b="1" spc="25" dirty="0">
                <a:latin typeface="Trebuchet MS"/>
                <a:cs typeface="Trebuchet MS"/>
              </a:rPr>
              <a:t>VALUE</a:t>
            </a:r>
            <a:r>
              <a:rPr sz="5400" b="1" spc="60" dirty="0">
                <a:latin typeface="Trebuchet MS"/>
                <a:cs typeface="Trebuchet MS"/>
              </a:rPr>
              <a:t> </a:t>
            </a:r>
            <a:r>
              <a:rPr sz="5400" b="1" spc="30" dirty="0">
                <a:latin typeface="Trebuchet MS"/>
                <a:cs typeface="Trebuchet MS"/>
              </a:rPr>
              <a:t>PROPOSITION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017426" y="9694764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7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6492" y="1307777"/>
            <a:ext cx="66389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 MT"/>
                <a:cs typeface="Arial MT"/>
              </a:rPr>
              <a:t>Determine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types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analyses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are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go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0003" y="1307777"/>
            <a:ext cx="864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 MT"/>
                <a:cs typeface="Arial MT"/>
              </a:rPr>
              <a:t>ing</a:t>
            </a:r>
            <a:r>
              <a:rPr sz="2700" spc="-8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6492" y="1717352"/>
            <a:ext cx="12268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 MT"/>
                <a:cs typeface="Arial MT"/>
              </a:rPr>
              <a:t>conduct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6492" y="2536502"/>
            <a:ext cx="8258809" cy="16656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220"/>
              </a:spcBef>
            </a:pP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need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 </a:t>
            </a:r>
            <a:r>
              <a:rPr sz="2700" spc="-5" dirty="0">
                <a:latin typeface="Arial MT"/>
                <a:cs typeface="Arial MT"/>
              </a:rPr>
              <a:t>consult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with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key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stakeholders</a:t>
            </a:r>
            <a:r>
              <a:rPr sz="2700" dirty="0">
                <a:latin typeface="Arial MT"/>
                <a:cs typeface="Arial MT"/>
              </a:rPr>
              <a:t> to 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determine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purpose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your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compensation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analysis.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This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will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guide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dirty="0">
                <a:latin typeface="Arial MT"/>
                <a:cs typeface="Arial MT"/>
              </a:rPr>
              <a:t> to </a:t>
            </a:r>
            <a:r>
              <a:rPr sz="2700" spc="-5" dirty="0">
                <a:latin typeface="Arial MT"/>
                <a:cs typeface="Arial MT"/>
              </a:rPr>
              <a:t>determine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type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 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compensation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analysis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will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conducting.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6492" y="4584377"/>
            <a:ext cx="8334375" cy="57613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220"/>
              </a:spcBef>
            </a:pPr>
            <a:r>
              <a:rPr sz="2700" dirty="0">
                <a:latin typeface="Arial MT"/>
                <a:cs typeface="Arial MT"/>
              </a:rPr>
              <a:t>For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example,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suppose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CEO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was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interested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why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employees’</a:t>
            </a:r>
            <a:r>
              <a:rPr sz="2700" spc="3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salaries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were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disproportionately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increasing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each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year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compared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market. In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that </a:t>
            </a:r>
            <a:r>
              <a:rPr sz="2700" spc="-5" dirty="0">
                <a:latin typeface="Arial MT"/>
                <a:cs typeface="Arial MT"/>
              </a:rPr>
              <a:t>case,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may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want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conduct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salary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analysis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employees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who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have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entered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exited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organization.If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need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snapshot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understand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cost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employee,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may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conduct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“Headcount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analysis”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provide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accurate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picture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staffing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levels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compensation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employee.Another</a:t>
            </a:r>
            <a:r>
              <a:rPr sz="2700" spc="6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example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is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that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may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want </a:t>
            </a:r>
            <a:r>
              <a:rPr sz="2700" dirty="0">
                <a:latin typeface="Arial MT"/>
                <a:cs typeface="Arial MT"/>
              </a:rPr>
              <a:t> 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understand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why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many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high-talented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employees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are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leaving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your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organization.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retention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analysis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looks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compensation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levels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performance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data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compares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it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internal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external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parity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make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sense </a:t>
            </a:r>
            <a:r>
              <a:rPr sz="2700" dirty="0">
                <a:latin typeface="Arial MT"/>
                <a:cs typeface="Arial MT"/>
              </a:rPr>
              <a:t>of this.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sz="7200" dirty="0"/>
              <a:t>Dataset	Description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450340" y="1957069"/>
            <a:ext cx="16695419" cy="65805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723900">
              <a:lnSpc>
                <a:spcPts val="3229"/>
              </a:lnSpc>
              <a:spcBef>
                <a:spcPts val="215"/>
              </a:spcBef>
            </a:pP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analyze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0" dirty="0">
                <a:solidFill>
                  <a:srgbClr val="202024"/>
                </a:solidFill>
                <a:latin typeface="Trebuchet MS"/>
                <a:cs typeface="Trebuchet MS"/>
              </a:rPr>
              <a:t>compensation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data,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4" dirty="0">
                <a:solidFill>
                  <a:srgbClr val="202024"/>
                </a:solidFill>
                <a:latin typeface="Trebuchet MS"/>
                <a:cs typeface="Trebuchet MS"/>
              </a:rPr>
              <a:t>you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can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20" dirty="0">
                <a:solidFill>
                  <a:srgbClr val="202024"/>
                </a:solidFill>
                <a:latin typeface="Trebuchet MS"/>
                <a:cs typeface="Trebuchet MS"/>
              </a:rPr>
              <a:t>either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65" dirty="0">
                <a:solidFill>
                  <a:srgbClr val="202024"/>
                </a:solidFill>
                <a:latin typeface="Trebuchet MS"/>
                <a:cs typeface="Trebuchet MS"/>
              </a:rPr>
              <a:t>use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an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0" dirty="0">
                <a:solidFill>
                  <a:srgbClr val="202024"/>
                </a:solidFill>
                <a:latin typeface="Trebuchet MS"/>
                <a:cs typeface="Trebuchet MS"/>
              </a:rPr>
              <a:t>spreadsheet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or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0" dirty="0">
                <a:solidFill>
                  <a:srgbClr val="202024"/>
                </a:solidFill>
                <a:latin typeface="Trebuchet MS"/>
                <a:cs typeface="Trebuchet MS"/>
              </a:rPr>
              <a:t>compensation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0" dirty="0">
                <a:solidFill>
                  <a:srgbClr val="202024"/>
                </a:solidFill>
                <a:latin typeface="Trebuchet MS"/>
                <a:cs typeface="Trebuchet MS"/>
              </a:rPr>
              <a:t>analysis </a:t>
            </a:r>
            <a:r>
              <a:rPr sz="2700" b="1" spc="-80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software.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5" dirty="0">
                <a:solidFill>
                  <a:srgbClr val="202024"/>
                </a:solidFill>
                <a:latin typeface="Trebuchet MS"/>
                <a:cs typeface="Trebuchet MS"/>
              </a:rPr>
              <a:t>Let’s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5" dirty="0">
                <a:solidFill>
                  <a:srgbClr val="202024"/>
                </a:solidFill>
                <a:latin typeface="Trebuchet MS"/>
                <a:cs typeface="Trebuchet MS"/>
              </a:rPr>
              <a:t>explore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these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two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options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30" dirty="0">
                <a:solidFill>
                  <a:srgbClr val="202024"/>
                </a:solidFill>
                <a:latin typeface="Trebuchet MS"/>
                <a:cs typeface="Trebuchet MS"/>
              </a:rPr>
              <a:t>within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5" dirty="0">
                <a:solidFill>
                  <a:srgbClr val="202024"/>
                </a:solidFill>
                <a:latin typeface="Trebuchet MS"/>
                <a:cs typeface="Trebuchet MS"/>
              </a:rPr>
              <a:t>bit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more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5" dirty="0">
                <a:solidFill>
                  <a:srgbClr val="202024"/>
                </a:solidFill>
                <a:latin typeface="Trebuchet MS"/>
                <a:cs typeface="Trebuchet MS"/>
              </a:rPr>
              <a:t>detail: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647700">
              <a:lnSpc>
                <a:spcPts val="3229"/>
              </a:lnSpc>
              <a:spcBef>
                <a:spcPts val="5"/>
              </a:spcBef>
            </a:pPr>
            <a:r>
              <a:rPr sz="2700" b="1" spc="140" dirty="0">
                <a:solidFill>
                  <a:srgbClr val="202024"/>
                </a:solidFill>
                <a:latin typeface="Trebuchet MS"/>
                <a:cs typeface="Trebuchet MS"/>
              </a:rPr>
              <a:t>Microsoft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has,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for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long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15" dirty="0">
                <a:solidFill>
                  <a:srgbClr val="202024"/>
                </a:solidFill>
                <a:latin typeface="Trebuchet MS"/>
                <a:cs typeface="Trebuchet MS"/>
              </a:rPr>
              <a:t>time,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been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favored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tool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analyze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0" dirty="0">
                <a:solidFill>
                  <a:srgbClr val="202024"/>
                </a:solidFill>
                <a:latin typeface="Trebuchet MS"/>
                <a:cs typeface="Trebuchet MS"/>
              </a:rPr>
              <a:t>compensation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35" dirty="0">
                <a:solidFill>
                  <a:srgbClr val="202024"/>
                </a:solidFill>
                <a:latin typeface="Trebuchet MS"/>
                <a:cs typeface="Trebuchet MS"/>
              </a:rPr>
              <a:t>data.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5" dirty="0">
                <a:solidFill>
                  <a:srgbClr val="202024"/>
                </a:solidFill>
                <a:latin typeface="Trebuchet MS"/>
                <a:cs typeface="Trebuchet MS"/>
              </a:rPr>
              <a:t>For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an </a:t>
            </a:r>
            <a:r>
              <a:rPr sz="2700" b="1" spc="-79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organization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that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45" dirty="0">
                <a:solidFill>
                  <a:srgbClr val="202024"/>
                </a:solidFill>
                <a:latin typeface="Trebuchet MS"/>
                <a:cs typeface="Trebuchet MS"/>
              </a:rPr>
              <a:t>wants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keep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its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operating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45" dirty="0">
                <a:solidFill>
                  <a:srgbClr val="202024"/>
                </a:solidFill>
                <a:latin typeface="Trebuchet MS"/>
                <a:cs typeface="Trebuchet MS"/>
              </a:rPr>
              <a:t>expenses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0" dirty="0">
                <a:solidFill>
                  <a:srgbClr val="202024"/>
                </a:solidFill>
                <a:latin typeface="Trebuchet MS"/>
                <a:cs typeface="Trebuchet MS"/>
              </a:rPr>
              <a:t>down,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this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40" dirty="0">
                <a:solidFill>
                  <a:srgbClr val="202024"/>
                </a:solidFill>
                <a:latin typeface="Trebuchet MS"/>
                <a:cs typeface="Trebuchet MS"/>
              </a:rPr>
              <a:t>is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great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5" dirty="0">
                <a:solidFill>
                  <a:srgbClr val="202024"/>
                </a:solidFill>
                <a:latin typeface="Trebuchet MS"/>
                <a:cs typeface="Trebuchet MS"/>
              </a:rPr>
              <a:t>solution.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dirty="0">
                <a:solidFill>
                  <a:srgbClr val="202024"/>
                </a:solidFill>
                <a:latin typeface="Trebuchet MS"/>
                <a:cs typeface="Trebuchet MS"/>
              </a:rPr>
              <a:t>It’s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also </a:t>
            </a:r>
            <a:r>
              <a:rPr sz="2700" b="1" spc="14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suitable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for </a:t>
            </a:r>
            <a:r>
              <a:rPr sz="2700" b="1" spc="100" dirty="0">
                <a:solidFill>
                  <a:srgbClr val="202024"/>
                </a:solidFill>
                <a:latin typeface="Trebuchet MS"/>
                <a:cs typeface="Trebuchet MS"/>
              </a:rPr>
              <a:t>small organizations </a:t>
            </a:r>
            <a:r>
              <a:rPr sz="2700" b="1" spc="240" dirty="0">
                <a:solidFill>
                  <a:srgbClr val="202024"/>
                </a:solidFill>
                <a:latin typeface="Trebuchet MS"/>
                <a:cs typeface="Trebuchet MS"/>
              </a:rPr>
              <a:t>as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 </a:t>
            </a:r>
            <a:r>
              <a:rPr sz="2700" b="1" spc="90" dirty="0">
                <a:solidFill>
                  <a:srgbClr val="202024"/>
                </a:solidFill>
                <a:latin typeface="Trebuchet MS"/>
                <a:cs typeface="Trebuchet MS"/>
              </a:rPr>
              <a:t>calculations needed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 </a:t>
            </a:r>
            <a:r>
              <a:rPr sz="2700" b="1" spc="100" dirty="0">
                <a:solidFill>
                  <a:srgbClr val="202024"/>
                </a:solidFill>
                <a:latin typeface="Trebuchet MS"/>
                <a:cs typeface="Trebuchet MS"/>
              </a:rPr>
              <a:t>be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done </a:t>
            </a:r>
            <a:r>
              <a:rPr sz="2700" b="1" spc="-5" dirty="0">
                <a:solidFill>
                  <a:srgbClr val="202024"/>
                </a:solidFill>
                <a:latin typeface="Trebuchet MS"/>
                <a:cs typeface="Trebuchet MS"/>
              </a:rPr>
              <a:t>will </a:t>
            </a:r>
            <a:r>
              <a:rPr sz="2700" b="1" spc="15" dirty="0">
                <a:solidFill>
                  <a:srgbClr val="202024"/>
                </a:solidFill>
                <a:latin typeface="Trebuchet MS"/>
                <a:cs typeface="Trebuchet MS"/>
              </a:rPr>
              <a:t>likely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not </a:t>
            </a:r>
            <a:r>
              <a:rPr sz="2700" b="1" spc="100" dirty="0">
                <a:solidFill>
                  <a:srgbClr val="202024"/>
                </a:solidFill>
                <a:latin typeface="Trebuchet MS"/>
                <a:cs typeface="Trebuchet MS"/>
              </a:rPr>
              <a:t>be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that </a:t>
            </a:r>
            <a:r>
              <a:rPr sz="2700" b="1" spc="4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complicated.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Even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0" dirty="0">
                <a:solidFill>
                  <a:srgbClr val="202024"/>
                </a:solidFill>
                <a:latin typeface="Trebuchet MS"/>
                <a:cs typeface="Trebuchet MS"/>
              </a:rPr>
              <a:t>novice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at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would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0" dirty="0">
                <a:solidFill>
                  <a:srgbClr val="202024"/>
                </a:solidFill>
                <a:latin typeface="Trebuchet MS"/>
                <a:cs typeface="Trebuchet MS"/>
              </a:rPr>
              <a:t>be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able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65" dirty="0">
                <a:solidFill>
                  <a:srgbClr val="202024"/>
                </a:solidFill>
                <a:latin typeface="Trebuchet MS"/>
                <a:cs typeface="Trebuchet MS"/>
              </a:rPr>
              <a:t>use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95" dirty="0">
                <a:solidFill>
                  <a:srgbClr val="202024"/>
                </a:solidFill>
                <a:latin typeface="Trebuchet MS"/>
                <a:cs typeface="Trebuchet MS"/>
              </a:rPr>
              <a:t>it.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3229"/>
              </a:lnSpc>
            </a:pPr>
            <a:r>
              <a:rPr sz="2700" b="1" spc="145" dirty="0">
                <a:solidFill>
                  <a:srgbClr val="202024"/>
                </a:solidFill>
                <a:latin typeface="Trebuchet MS"/>
                <a:cs typeface="Trebuchet MS"/>
              </a:rPr>
              <a:t>On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other hand,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however,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 </a:t>
            </a:r>
            <a:r>
              <a:rPr sz="2700" b="1" spc="140" dirty="0">
                <a:solidFill>
                  <a:srgbClr val="202024"/>
                </a:solidFill>
                <a:latin typeface="Trebuchet MS"/>
                <a:cs typeface="Trebuchet MS"/>
              </a:rPr>
              <a:t>is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prone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 </a:t>
            </a:r>
            <a:r>
              <a:rPr sz="2700" b="1" spc="100" dirty="0">
                <a:solidFill>
                  <a:srgbClr val="202024"/>
                </a:solidFill>
                <a:latin typeface="Trebuchet MS"/>
                <a:cs typeface="Trebuchet MS"/>
              </a:rPr>
              <a:t>human </a:t>
            </a:r>
            <a:r>
              <a:rPr sz="2700" b="1" dirty="0">
                <a:solidFill>
                  <a:srgbClr val="202024"/>
                </a:solidFill>
                <a:latin typeface="Trebuchet MS"/>
                <a:cs typeface="Trebuchet MS"/>
              </a:rPr>
              <a:t>error.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Multiple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people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can </a:t>
            </a:r>
            <a:r>
              <a:rPr sz="2700" b="1" spc="215" dirty="0">
                <a:solidFill>
                  <a:srgbClr val="202024"/>
                </a:solidFill>
                <a:latin typeface="Trebuchet MS"/>
                <a:cs typeface="Trebuchet MS"/>
              </a:rPr>
              <a:t>access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 </a:t>
            </a:r>
            <a:r>
              <a:rPr sz="2700" b="1" spc="13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spreadsheet,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0" dirty="0">
                <a:solidFill>
                  <a:srgbClr val="202024"/>
                </a:solidFill>
                <a:latin typeface="Trebuchet MS"/>
                <a:cs typeface="Trebuchet MS"/>
              </a:rPr>
              <a:t>and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4" dirty="0">
                <a:solidFill>
                  <a:srgbClr val="202024"/>
                </a:solidFill>
                <a:latin typeface="Trebuchet MS"/>
                <a:cs typeface="Trebuchet MS"/>
              </a:rPr>
              <a:t>misplaced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45" dirty="0">
                <a:solidFill>
                  <a:srgbClr val="202024"/>
                </a:solidFill>
                <a:latin typeface="Trebuchet MS"/>
                <a:cs typeface="Trebuchet MS"/>
              </a:rPr>
              <a:t>comma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can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yield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inaccurate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0" dirty="0">
                <a:solidFill>
                  <a:srgbClr val="202024"/>
                </a:solidFill>
                <a:latin typeface="Trebuchet MS"/>
                <a:cs typeface="Trebuchet MS"/>
              </a:rPr>
              <a:t>and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90" dirty="0">
                <a:solidFill>
                  <a:srgbClr val="202024"/>
                </a:solidFill>
                <a:latin typeface="Trebuchet MS"/>
                <a:cs typeface="Trebuchet MS"/>
              </a:rPr>
              <a:t>consequential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0" dirty="0">
                <a:solidFill>
                  <a:srgbClr val="202024"/>
                </a:solidFill>
                <a:latin typeface="Trebuchet MS"/>
                <a:cs typeface="Trebuchet MS"/>
              </a:rPr>
              <a:t>results.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dirty="0">
                <a:solidFill>
                  <a:srgbClr val="202024"/>
                </a:solidFill>
                <a:latin typeface="Trebuchet MS"/>
                <a:cs typeface="Trebuchet MS"/>
              </a:rPr>
              <a:t>It’s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also</a:t>
            </a:r>
            <a:r>
              <a:rPr sz="2700" b="1" spc="-18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not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5" dirty="0">
                <a:solidFill>
                  <a:srgbClr val="202024"/>
                </a:solidFill>
                <a:latin typeface="Trebuchet MS"/>
                <a:cs typeface="Trebuchet MS"/>
              </a:rPr>
              <a:t>automated.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0" dirty="0">
                <a:solidFill>
                  <a:srgbClr val="202024"/>
                </a:solidFill>
                <a:latin typeface="Trebuchet MS"/>
                <a:cs typeface="Trebuchet MS"/>
              </a:rPr>
              <a:t>So,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10" dirty="0">
                <a:solidFill>
                  <a:srgbClr val="202024"/>
                </a:solidFill>
                <a:latin typeface="Trebuchet MS"/>
                <a:cs typeface="Trebuchet MS"/>
              </a:rPr>
              <a:t>if</a:t>
            </a:r>
            <a:r>
              <a:rPr sz="2700" b="1" spc="-17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05" dirty="0">
                <a:solidFill>
                  <a:srgbClr val="202024"/>
                </a:solidFill>
                <a:latin typeface="Trebuchet MS"/>
                <a:cs typeface="Trebuchet MS"/>
              </a:rPr>
              <a:t>an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employee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14" dirty="0">
                <a:solidFill>
                  <a:srgbClr val="202024"/>
                </a:solidFill>
                <a:latin typeface="Trebuchet MS"/>
                <a:cs typeface="Trebuchet MS"/>
              </a:rPr>
              <a:t>leaves</a:t>
            </a:r>
            <a:r>
              <a:rPr sz="2700" b="1" spc="-17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organization,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202024"/>
                </a:solidFill>
                <a:latin typeface="Trebuchet MS"/>
                <a:cs typeface="Trebuchet MS"/>
              </a:rPr>
              <a:t>it</a:t>
            </a:r>
            <a:r>
              <a:rPr sz="2700" b="1" spc="-17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requires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someone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</a:t>
            </a:r>
            <a:r>
              <a:rPr sz="2700" b="1" spc="-17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delete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that</a:t>
            </a:r>
            <a:r>
              <a:rPr sz="2700" b="1" spc="-18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employee </a:t>
            </a:r>
            <a:r>
              <a:rPr sz="2700" b="1" spc="-79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off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spreadsheet.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Excel </a:t>
            </a:r>
            <a:r>
              <a:rPr sz="2700" b="1" spc="140" dirty="0">
                <a:solidFill>
                  <a:srgbClr val="202024"/>
                </a:solidFill>
                <a:latin typeface="Trebuchet MS"/>
                <a:cs typeface="Trebuchet MS"/>
              </a:rPr>
              <a:t>is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also </a:t>
            </a:r>
            <a:r>
              <a:rPr sz="2700" b="1" spc="60" dirty="0">
                <a:solidFill>
                  <a:srgbClr val="202024"/>
                </a:solidFill>
                <a:latin typeface="Trebuchet MS"/>
                <a:cs typeface="Trebuchet MS"/>
              </a:rPr>
              <a:t>not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the </a:t>
            </a:r>
            <a:r>
              <a:rPr sz="2700" b="1" spc="150" dirty="0">
                <a:solidFill>
                  <a:srgbClr val="202024"/>
                </a:solidFill>
                <a:latin typeface="Trebuchet MS"/>
                <a:cs typeface="Trebuchet MS"/>
              </a:rPr>
              <a:t>most </a:t>
            </a:r>
            <a:r>
              <a:rPr sz="2700" b="1" spc="15" dirty="0">
                <a:solidFill>
                  <a:srgbClr val="202024"/>
                </a:solidFill>
                <a:latin typeface="Trebuchet MS"/>
                <a:cs typeface="Trebuchet MS"/>
              </a:rPr>
              <a:t>‘attractive </a:t>
            </a:r>
            <a:r>
              <a:rPr sz="2700" b="1" spc="10" dirty="0">
                <a:solidFill>
                  <a:srgbClr val="202024"/>
                </a:solidFill>
                <a:latin typeface="Trebuchet MS"/>
                <a:cs typeface="Trebuchet MS"/>
              </a:rPr>
              <a:t>format’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present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 </a:t>
            </a:r>
            <a:r>
              <a:rPr sz="2700" b="1" spc="85" dirty="0">
                <a:solidFill>
                  <a:srgbClr val="202024"/>
                </a:solidFill>
                <a:latin typeface="Trebuchet MS"/>
                <a:cs typeface="Trebuchet MS"/>
              </a:rPr>
              <a:t>stakeholders. </a:t>
            </a:r>
            <a:r>
              <a:rPr sz="2700" b="1" spc="-10" dirty="0">
                <a:solidFill>
                  <a:srgbClr val="202024"/>
                </a:solidFill>
                <a:latin typeface="Trebuchet MS"/>
                <a:cs typeface="Trebuchet MS"/>
              </a:rPr>
              <a:t>It </a:t>
            </a:r>
            <a:r>
              <a:rPr sz="2700" b="1" spc="-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requires </a:t>
            </a:r>
            <a:r>
              <a:rPr sz="2700" b="1" spc="80" dirty="0">
                <a:solidFill>
                  <a:srgbClr val="202024"/>
                </a:solidFill>
                <a:latin typeface="Trebuchet MS"/>
                <a:cs typeface="Trebuchet MS"/>
              </a:rPr>
              <a:t>manual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copying </a:t>
            </a:r>
            <a:r>
              <a:rPr sz="2700" b="1" spc="120" dirty="0">
                <a:solidFill>
                  <a:srgbClr val="202024"/>
                </a:solidFill>
                <a:latin typeface="Trebuchet MS"/>
                <a:cs typeface="Trebuchet MS"/>
              </a:rPr>
              <a:t>and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pasting </a:t>
            </a:r>
            <a:r>
              <a:rPr sz="2700" b="1" spc="90" dirty="0">
                <a:solidFill>
                  <a:srgbClr val="202024"/>
                </a:solidFill>
                <a:latin typeface="Trebuchet MS"/>
                <a:cs typeface="Trebuchet MS"/>
              </a:rPr>
              <a:t>of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information </a:t>
            </a:r>
            <a:r>
              <a:rPr sz="2700" b="1" spc="30" dirty="0">
                <a:solidFill>
                  <a:srgbClr val="202024"/>
                </a:solidFill>
                <a:latin typeface="Trebuchet MS"/>
                <a:cs typeface="Trebuchet MS"/>
              </a:rPr>
              <a:t>into </a:t>
            </a:r>
            <a:r>
              <a:rPr sz="2700" b="1" spc="75" dirty="0">
                <a:solidFill>
                  <a:srgbClr val="202024"/>
                </a:solidFill>
                <a:latin typeface="Trebuchet MS"/>
                <a:cs typeface="Trebuchet MS"/>
              </a:rPr>
              <a:t>presentations, </a:t>
            </a:r>
            <a:r>
              <a:rPr sz="2700" b="1" spc="95" dirty="0">
                <a:solidFill>
                  <a:srgbClr val="202024"/>
                </a:solidFill>
                <a:latin typeface="Trebuchet MS"/>
                <a:cs typeface="Trebuchet MS"/>
              </a:rPr>
              <a:t>which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can </a:t>
            </a:r>
            <a:r>
              <a:rPr sz="2700" b="1" spc="125" dirty="0">
                <a:solidFill>
                  <a:srgbClr val="202024"/>
                </a:solidFill>
                <a:latin typeface="Trebuchet MS"/>
                <a:cs typeface="Trebuchet MS"/>
              </a:rPr>
              <a:t>again </a:t>
            </a:r>
            <a:r>
              <a:rPr sz="2700" b="1" spc="65" dirty="0">
                <a:solidFill>
                  <a:srgbClr val="202024"/>
                </a:solidFill>
                <a:latin typeface="Trebuchet MS"/>
                <a:cs typeface="Trebuchet MS"/>
              </a:rPr>
              <a:t>lead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to </a:t>
            </a:r>
            <a:r>
              <a:rPr sz="2700" b="1" spc="5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50" dirty="0">
                <a:solidFill>
                  <a:srgbClr val="202024"/>
                </a:solidFill>
                <a:latin typeface="Trebuchet MS"/>
                <a:cs typeface="Trebuchet MS"/>
              </a:rPr>
              <a:t>errors,</a:t>
            </a:r>
            <a:r>
              <a:rPr sz="2700" b="1" spc="-195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20" dirty="0">
                <a:solidFill>
                  <a:srgbClr val="202024"/>
                </a:solidFill>
                <a:latin typeface="Trebuchet MS"/>
                <a:cs typeface="Trebuchet MS"/>
              </a:rPr>
              <a:t>and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-20" dirty="0">
                <a:solidFill>
                  <a:srgbClr val="202024"/>
                </a:solidFill>
                <a:latin typeface="Trebuchet MS"/>
                <a:cs typeface="Trebuchet MS"/>
              </a:rPr>
              <a:t>it’s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135" dirty="0">
                <a:solidFill>
                  <a:srgbClr val="202024"/>
                </a:solidFill>
                <a:latin typeface="Trebuchet MS"/>
                <a:cs typeface="Trebuchet MS"/>
              </a:rPr>
              <a:t>also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5" dirty="0">
                <a:solidFill>
                  <a:srgbClr val="202024"/>
                </a:solidFill>
                <a:latin typeface="Trebuchet MS"/>
                <a:cs typeface="Trebuchet MS"/>
              </a:rPr>
              <a:t>extra</a:t>
            </a:r>
            <a:r>
              <a:rPr sz="2700" b="1" spc="-190" dirty="0">
                <a:solidFill>
                  <a:srgbClr val="202024"/>
                </a:solidFill>
                <a:latin typeface="Trebuchet MS"/>
                <a:cs typeface="Trebuchet MS"/>
              </a:rPr>
              <a:t> </a:t>
            </a:r>
            <a:r>
              <a:rPr sz="2700" b="1" spc="40" dirty="0">
                <a:solidFill>
                  <a:srgbClr val="202024"/>
                </a:solidFill>
                <a:latin typeface="Trebuchet MS"/>
                <a:cs typeface="Trebuchet MS"/>
              </a:rPr>
              <a:t>work.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5224" cy="51339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138428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5" dirty="0"/>
              <a:t>THE</a:t>
            </a:r>
            <a:r>
              <a:rPr sz="6350" spc="40" dirty="0"/>
              <a:t> "WOW"</a:t>
            </a:r>
            <a:r>
              <a:rPr sz="6350" spc="45" dirty="0"/>
              <a:t> </a:t>
            </a:r>
            <a:r>
              <a:rPr sz="6350" spc="25" dirty="0"/>
              <a:t>IN</a:t>
            </a:r>
            <a:r>
              <a:rPr sz="6350" spc="45" dirty="0"/>
              <a:t> </a:t>
            </a:r>
            <a:r>
              <a:rPr sz="6350" spc="35" dirty="0"/>
              <a:t>OUR</a:t>
            </a:r>
            <a:r>
              <a:rPr sz="6350" spc="45" dirty="0"/>
              <a:t> </a:t>
            </a:r>
            <a:r>
              <a:rPr sz="6350" spc="40" dirty="0"/>
              <a:t>SOLUTION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914" y="2357987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1750" marR="5080">
              <a:lnSpc>
                <a:spcPts val="3229"/>
              </a:lnSpc>
              <a:spcBef>
                <a:spcPts val="155"/>
              </a:spcBef>
            </a:pPr>
            <a:r>
              <a:rPr dirty="0"/>
              <a:t>Modern compensation </a:t>
            </a:r>
            <a:r>
              <a:rPr spc="-5" dirty="0"/>
              <a:t>analysis</a:t>
            </a:r>
            <a:r>
              <a:rPr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makes </a:t>
            </a:r>
            <a:r>
              <a:rPr spc="-740" dirty="0"/>
              <a:t> </a:t>
            </a:r>
            <a:r>
              <a:rPr dirty="0"/>
              <a:t>managing </a:t>
            </a:r>
            <a:r>
              <a:rPr spc="-5" dirty="0"/>
              <a:t>salary </a:t>
            </a:r>
            <a:r>
              <a:rPr dirty="0"/>
              <a:t>information </a:t>
            </a:r>
            <a:r>
              <a:rPr spc="-5" dirty="0"/>
              <a:t>seamless </a:t>
            </a:r>
            <a:r>
              <a:rPr dirty="0"/>
              <a:t>and </a:t>
            </a:r>
            <a:r>
              <a:rPr spc="5" dirty="0"/>
              <a:t> </a:t>
            </a:r>
            <a:r>
              <a:rPr dirty="0"/>
              <a:t>straightforward. Most companies that </a:t>
            </a:r>
            <a:r>
              <a:rPr spc="-5" dirty="0"/>
              <a:t>offer </a:t>
            </a:r>
            <a:r>
              <a:rPr dirty="0"/>
              <a:t> compensation</a:t>
            </a:r>
            <a:r>
              <a:rPr spc="-5" dirty="0"/>
              <a:t> analysis</a:t>
            </a:r>
            <a:r>
              <a:rPr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are</a:t>
            </a:r>
            <a:r>
              <a:rPr dirty="0"/>
              <a:t> cloud- </a:t>
            </a:r>
            <a:r>
              <a:rPr spc="5" dirty="0"/>
              <a:t> </a:t>
            </a:r>
            <a:r>
              <a:rPr dirty="0"/>
              <a:t>based.</a:t>
            </a:r>
            <a:r>
              <a:rPr spc="-5" dirty="0"/>
              <a:t> </a:t>
            </a:r>
            <a:r>
              <a:rPr dirty="0"/>
              <a:t>Therefore, </a:t>
            </a:r>
            <a:r>
              <a:rPr spc="-5" dirty="0"/>
              <a:t>salary</a:t>
            </a:r>
            <a:r>
              <a:rPr dirty="0"/>
              <a:t> </a:t>
            </a:r>
            <a:r>
              <a:rPr spc="-5" dirty="0"/>
              <a:t>surveys</a:t>
            </a:r>
            <a:r>
              <a:rPr dirty="0"/>
              <a:t> and </a:t>
            </a:r>
            <a:r>
              <a:rPr spc="-5" dirty="0"/>
              <a:t>market </a:t>
            </a:r>
            <a:r>
              <a:rPr dirty="0"/>
              <a:t> </a:t>
            </a:r>
            <a:r>
              <a:rPr spc="-5" dirty="0"/>
              <a:t>prices</a:t>
            </a:r>
            <a:r>
              <a:rPr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already</a:t>
            </a:r>
            <a:r>
              <a:rPr dirty="0"/>
              <a:t> plugged into</a:t>
            </a:r>
            <a:r>
              <a:rPr spc="5" dirty="0"/>
              <a:t> </a:t>
            </a:r>
            <a:r>
              <a:rPr dirty="0"/>
              <a:t>the </a:t>
            </a:r>
            <a:r>
              <a:rPr spc="-5" dirty="0"/>
              <a:t>system</a:t>
            </a:r>
            <a:r>
              <a:rPr dirty="0"/>
              <a:t> and </a:t>
            </a:r>
            <a:r>
              <a:rPr spc="5" dirty="0"/>
              <a:t> </a:t>
            </a:r>
            <a:r>
              <a:rPr dirty="0"/>
              <a:t>regularly updated. It </a:t>
            </a:r>
            <a:r>
              <a:rPr spc="-5" dirty="0"/>
              <a:t>makes </a:t>
            </a:r>
            <a:r>
              <a:rPr dirty="0"/>
              <a:t>it </a:t>
            </a:r>
            <a:r>
              <a:rPr spc="-5" dirty="0"/>
              <a:t>easier </a:t>
            </a:r>
            <a:r>
              <a:rPr dirty="0"/>
              <a:t>and </a:t>
            </a:r>
            <a:r>
              <a:rPr spc="-5" dirty="0"/>
              <a:t>more </a:t>
            </a:r>
            <a:r>
              <a:rPr dirty="0"/>
              <a:t> up-to-date</a:t>
            </a:r>
            <a:r>
              <a:rPr spc="-5" dirty="0"/>
              <a:t> as</a:t>
            </a:r>
            <a:r>
              <a:rPr dirty="0"/>
              <a:t> internal </a:t>
            </a:r>
            <a:r>
              <a:rPr spc="-5" dirty="0"/>
              <a:t>salaries</a:t>
            </a:r>
            <a:r>
              <a:rPr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checked </a:t>
            </a:r>
            <a:r>
              <a:rPr dirty="0"/>
              <a:t> continuously against </a:t>
            </a:r>
            <a:r>
              <a:rPr spc="-5" dirty="0"/>
              <a:t>market rates. </a:t>
            </a:r>
            <a:r>
              <a:rPr dirty="0"/>
              <a:t>It also </a:t>
            </a:r>
            <a:r>
              <a:rPr spc="-5" dirty="0"/>
              <a:t>has </a:t>
            </a:r>
            <a:r>
              <a:rPr dirty="0"/>
              <a:t> built-in visualizations and widgets that </a:t>
            </a:r>
            <a:r>
              <a:rPr spc="-5" dirty="0"/>
              <a:t>are </a:t>
            </a:r>
            <a:r>
              <a:rPr dirty="0"/>
              <a:t> customizable, reducing manual </a:t>
            </a:r>
            <a:r>
              <a:rPr spc="-5" dirty="0"/>
              <a:t>effort </a:t>
            </a:r>
            <a:r>
              <a:rPr dirty="0"/>
              <a:t>and </a:t>
            </a:r>
            <a:r>
              <a:rPr spc="5" dirty="0"/>
              <a:t> </a:t>
            </a:r>
            <a:r>
              <a:rPr dirty="0"/>
              <a:t>allowing</a:t>
            </a:r>
            <a:r>
              <a:rPr spc="-5" dirty="0"/>
              <a:t> </a:t>
            </a:r>
            <a:r>
              <a:rPr dirty="0"/>
              <a:t>for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9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1288</Words>
  <Application>Microsoft Office PowerPoint</Application>
  <PresentationFormat>Custom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</vt:lpstr>
      <vt:lpstr>Dataset Description</vt:lpstr>
      <vt:lpstr>THE "WOW" IN OUR SOLUTION</vt:lpstr>
      <vt:lpstr>MODELLING</vt:lpstr>
      <vt:lpstr>Result</vt:lpstr>
      <vt:lpstr>MODELLING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Analysis.pptx</dc:title>
  <dc:creator>Mahalakshmi V</dc:creator>
  <cp:keywords>DAGPUowspvo,BAGBixpYWho</cp:keywords>
  <cp:lastModifiedBy>RAJASEKAR KALAIMANI</cp:lastModifiedBy>
  <cp:revision>1</cp:revision>
  <dcterms:created xsi:type="dcterms:W3CDTF">2024-08-31T06:53:17Z</dcterms:created>
  <dcterms:modified xsi:type="dcterms:W3CDTF">2024-08-31T06:55:10Z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</Properties>
</file>