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5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wcs\OneDrive\Desktop\V.Mahalakshmi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dLbls>
            <c:showCatName val="1"/>
            <c:showPercent val="1"/>
          </c:dLbls>
          <c:cat>
            <c:multiLvlStrRef>
              <c:f>Sheet1!$A$2:$B$10</c:f>
              <c:multiLvlStrCache>
                <c:ptCount val="9"/>
                <c:lvl>
                  <c:pt idx="0">
                    <c:v>0.03.2023,</c:v>
                  </c:pt>
                  <c:pt idx="1">
                    <c:v>09.02.2023</c:v>
                  </c:pt>
                  <c:pt idx="2">
                    <c:v>15.03.2023</c:v>
                  </c:pt>
                  <c:pt idx="3">
                    <c:v>20.02.2023</c:v>
                  </c:pt>
                  <c:pt idx="4">
                    <c:v>10.04.2023</c:v>
                  </c:pt>
                  <c:pt idx="5">
                    <c:v>25.04.2023</c:v>
                  </c:pt>
                  <c:pt idx="6">
                    <c:v>27.05.2023</c:v>
                  </c:pt>
                  <c:pt idx="7">
                    <c:v>20.04.2023</c:v>
                  </c:pt>
                  <c:pt idx="8">
                    <c:v>15.05.2023</c:v>
                  </c:pt>
                </c:lvl>
                <c:lvl>
                  <c:pt idx="0">
                    <c:v>Oneplus</c:v>
                  </c:pt>
                  <c:pt idx="1">
                    <c:v>samsung</c:v>
                  </c:pt>
                  <c:pt idx="2">
                    <c:v>oppo</c:v>
                  </c:pt>
                  <c:pt idx="3">
                    <c:v>vivo</c:v>
                  </c:pt>
                  <c:pt idx="4">
                    <c:v>oneplus</c:v>
                  </c:pt>
                  <c:pt idx="5">
                    <c:v>samusung</c:v>
                  </c:pt>
                  <c:pt idx="6">
                    <c:v>vivo</c:v>
                  </c:pt>
                  <c:pt idx="7">
                    <c:v>oppo</c:v>
                  </c:pt>
                  <c:pt idx="8">
                    <c:v>oneplus</c:v>
                  </c:pt>
                </c:lvl>
              </c:multiLvlStrCache>
            </c:multiLvl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10000</c:v>
                </c:pt>
                <c:pt idx="1">
                  <c:v>8000</c:v>
                </c:pt>
                <c:pt idx="2">
                  <c:v>11000</c:v>
                </c:pt>
                <c:pt idx="3">
                  <c:v>12000</c:v>
                </c:pt>
                <c:pt idx="4">
                  <c:v>9000</c:v>
                </c:pt>
                <c:pt idx="5">
                  <c:v>12000</c:v>
                </c:pt>
                <c:pt idx="6">
                  <c:v>11000</c:v>
                </c:pt>
                <c:pt idx="7">
                  <c:v>10000</c:v>
                </c:pt>
                <c:pt idx="8">
                  <c:v>14534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7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2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2" y="0"/>
                </a:lnTo>
                <a:lnTo>
                  <a:pt x="4512592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5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5" y="0"/>
                </a:lnTo>
                <a:lnTo>
                  <a:pt x="4279205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8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8" y="0"/>
                </a:lnTo>
                <a:lnTo>
                  <a:pt x="1880178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0" y="4891224"/>
                </a:moveTo>
                <a:lnTo>
                  <a:pt x="0" y="4891224"/>
                </a:lnTo>
                <a:lnTo>
                  <a:pt x="2725030" y="0"/>
                </a:lnTo>
                <a:lnTo>
                  <a:pt x="2725030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10150"/>
            <a:ext cx="16094075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1956" y="2414050"/>
            <a:ext cx="8963023" cy="5457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486473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017" y="2126212"/>
            <a:ext cx="7819965" cy="4942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0" y="419100"/>
            <a:ext cx="111233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lang="en-US" sz="4800" spc="-35" dirty="0" err="1" smtClean="0">
                <a:solidFill>
                  <a:srgbClr val="0E0E0E"/>
                </a:solidFill>
                <a:latin typeface="Times New Roman"/>
                <a:cs typeface="Times New Roman"/>
              </a:rPr>
              <a:t>Empl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oy</a:t>
            </a:r>
            <a:r>
              <a:rPr sz="4800" spc="-30" smtClean="0">
                <a:solidFill>
                  <a:srgbClr val="0E0E0E"/>
                </a:solidFill>
                <a:latin typeface="Times New Roman"/>
                <a:cs typeface="Times New Roman"/>
              </a:rPr>
              <a:t>ee</a:t>
            </a:r>
            <a:r>
              <a:rPr sz="4800" spc="-3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4800" spc="229" smtClean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lang="en-US" sz="4800" spc="229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smtClean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2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lang="en-US" sz="4800" spc="-270" dirty="0" smtClean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smtClean="0">
                <a:solidFill>
                  <a:srgbClr val="0E0E0E"/>
                </a:solidFill>
                <a:latin typeface="Times New Roman"/>
                <a:cs typeface="Times New Roman"/>
              </a:rPr>
              <a:t>ng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	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10552" y="4975669"/>
            <a:ext cx="10702925" cy="22028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622165">
              <a:lnSpc>
                <a:spcPts val="4280"/>
              </a:lnSpc>
              <a:spcBef>
                <a:spcPts val="275"/>
              </a:spcBef>
            </a:pPr>
            <a:r>
              <a:rPr sz="3600" spc="220">
                <a:latin typeface="Trebuchet MS"/>
                <a:cs typeface="Trebuchet MS"/>
              </a:rPr>
              <a:t>S</a:t>
            </a:r>
            <a:r>
              <a:rPr sz="3600" spc="-260">
                <a:latin typeface="Trebuchet MS"/>
                <a:cs typeface="Trebuchet MS"/>
              </a:rPr>
              <a:t>T</a:t>
            </a:r>
            <a:r>
              <a:rPr sz="3600" spc="-5">
                <a:latin typeface="Trebuchet MS"/>
                <a:cs typeface="Trebuchet MS"/>
              </a:rPr>
              <a:t>U</a:t>
            </a:r>
            <a:r>
              <a:rPr sz="3600" spc="70">
                <a:latin typeface="Trebuchet MS"/>
                <a:cs typeface="Trebuchet MS"/>
              </a:rPr>
              <a:t>D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125">
                <a:latin typeface="Trebuchet MS"/>
                <a:cs typeface="Trebuchet MS"/>
              </a:rPr>
              <a:t>N</a:t>
            </a:r>
            <a:r>
              <a:rPr sz="3600" spc="-290">
                <a:latin typeface="Trebuchet MS"/>
                <a:cs typeface="Trebuchet MS"/>
              </a:rPr>
              <a:t>T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sz="3600" spc="125" smtClean="0">
                <a:latin typeface="Trebuchet MS"/>
                <a:cs typeface="Trebuchet MS"/>
              </a:rPr>
              <a:t>N</a:t>
            </a:r>
            <a:r>
              <a:rPr sz="3600" spc="-80" smtClean="0">
                <a:latin typeface="Trebuchet MS"/>
                <a:cs typeface="Trebuchet MS"/>
              </a:rPr>
              <a:t>A</a:t>
            </a:r>
            <a:r>
              <a:rPr sz="3600" spc="355" smtClean="0">
                <a:latin typeface="Trebuchet MS"/>
                <a:cs typeface="Trebuchet MS"/>
              </a:rPr>
              <a:t>M</a:t>
            </a:r>
            <a:r>
              <a:rPr sz="3600" spc="95" smtClean="0">
                <a:latin typeface="Trebuchet MS"/>
                <a:cs typeface="Trebuchet MS"/>
              </a:rPr>
              <a:t>E</a:t>
            </a:r>
            <a:r>
              <a:rPr sz="3600" spc="-540" smtClean="0">
                <a:latin typeface="Trebuchet MS"/>
                <a:cs typeface="Trebuchet MS"/>
              </a:rPr>
              <a:t>:</a:t>
            </a:r>
            <a:r>
              <a:rPr sz="3600" spc="-180" smtClean="0">
                <a:latin typeface="Trebuchet MS"/>
                <a:cs typeface="Trebuchet MS"/>
              </a:rPr>
              <a:t>V</a:t>
            </a:r>
            <a:r>
              <a:rPr sz="3600" spc="-610" smtClean="0">
                <a:latin typeface="Trebuchet MS"/>
                <a:cs typeface="Trebuchet MS"/>
              </a:rPr>
              <a:t>.</a:t>
            </a:r>
            <a:r>
              <a:rPr lang="en-US" sz="3600" spc="-280" dirty="0" smtClean="0">
                <a:latin typeface="Trebuchet MS"/>
                <a:cs typeface="Trebuchet MS"/>
              </a:rPr>
              <a:t>M</a:t>
            </a:r>
            <a:r>
              <a:rPr sz="3600" spc="-155" smtClean="0">
                <a:latin typeface="Trebuchet MS"/>
                <a:cs typeface="Trebuchet MS"/>
              </a:rPr>
              <a:t>a</a:t>
            </a:r>
            <a:r>
              <a:rPr sz="3600" spc="-50" smtClean="0">
                <a:latin typeface="Trebuchet MS"/>
                <a:cs typeface="Trebuchet MS"/>
              </a:rPr>
              <a:t>h</a:t>
            </a:r>
            <a:r>
              <a:rPr sz="3600" spc="-155" smtClean="0">
                <a:latin typeface="Trebuchet MS"/>
                <a:cs typeface="Trebuchet MS"/>
              </a:rPr>
              <a:t>a</a:t>
            </a:r>
            <a:r>
              <a:rPr sz="3600" spc="-204" smtClean="0">
                <a:latin typeface="Trebuchet MS"/>
                <a:cs typeface="Trebuchet MS"/>
              </a:rPr>
              <a:t>l</a:t>
            </a:r>
            <a:r>
              <a:rPr sz="3600" spc="-155" smtClean="0">
                <a:latin typeface="Trebuchet MS"/>
                <a:cs typeface="Trebuchet MS"/>
              </a:rPr>
              <a:t>a</a:t>
            </a:r>
            <a:r>
              <a:rPr sz="3600" spc="-170" smtClean="0">
                <a:latin typeface="Trebuchet MS"/>
                <a:cs typeface="Trebuchet MS"/>
              </a:rPr>
              <a:t>k</a:t>
            </a:r>
            <a:r>
              <a:rPr sz="3600" spc="135" smtClean="0">
                <a:latin typeface="Trebuchet MS"/>
                <a:cs typeface="Trebuchet MS"/>
              </a:rPr>
              <a:t>s</a:t>
            </a:r>
            <a:r>
              <a:rPr sz="3600" spc="-50" smtClean="0">
                <a:latin typeface="Trebuchet MS"/>
                <a:cs typeface="Trebuchet MS"/>
              </a:rPr>
              <a:t>h</a:t>
            </a:r>
            <a:r>
              <a:rPr sz="3600" spc="-280" smtClean="0">
                <a:latin typeface="Trebuchet MS"/>
                <a:cs typeface="Trebuchet MS"/>
              </a:rPr>
              <a:t>m</a:t>
            </a:r>
            <a:r>
              <a:rPr sz="3600" spc="-210" smtClean="0">
                <a:latin typeface="Trebuchet MS"/>
                <a:cs typeface="Trebuchet MS"/>
              </a:rPr>
              <a:t>i  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-60" dirty="0">
                <a:latin typeface="Trebuchet MS"/>
                <a:cs typeface="Trebuchet MS"/>
              </a:rPr>
              <a:t>3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spc="-40" dirty="0">
                <a:latin typeface="Trebuchet MS"/>
                <a:cs typeface="Trebuchet MS"/>
              </a:rPr>
              <a:t>22</a:t>
            </a:r>
            <a:r>
              <a:rPr sz="3600" spc="190" dirty="0">
                <a:latin typeface="Trebuchet MS"/>
                <a:cs typeface="Trebuchet MS"/>
              </a:rPr>
              <a:t>00</a:t>
            </a:r>
            <a:r>
              <a:rPr sz="3600" spc="65" dirty="0">
                <a:latin typeface="Trebuchet MS"/>
                <a:cs typeface="Trebuchet MS"/>
              </a:rPr>
              <a:t>9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dirty="0">
                <a:latin typeface="Trebuchet MS"/>
                <a:cs typeface="Trebuchet MS"/>
              </a:rPr>
              <a:t>5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90" dirty="0">
                <a:latin typeface="Trebuchet MS"/>
                <a:cs typeface="Trebuchet MS"/>
              </a:rPr>
              <a:t>P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204" dirty="0">
                <a:latin typeface="Trebuchet MS"/>
                <a:cs typeface="Trebuchet MS"/>
              </a:rPr>
              <a:t>B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310" dirty="0">
                <a:latin typeface="Trebuchet MS"/>
                <a:cs typeface="Trebuchet MS"/>
              </a:rPr>
              <a:t>m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-125" dirty="0">
                <a:latin typeface="Trebuchet MS"/>
                <a:cs typeface="Trebuchet MS"/>
              </a:rPr>
              <a:t>pp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90" dirty="0">
                <a:latin typeface="Trebuchet MS"/>
                <a:cs typeface="Trebuchet MS"/>
              </a:rPr>
              <a:t>)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spc="-45" dirty="0">
                <a:latin typeface="Trebuchet MS"/>
                <a:cs typeface="Trebuchet MS"/>
              </a:rPr>
              <a:t>COLLEGE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Pachaiyappa's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college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women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kanchipuram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/>
              <a:t>MODELLIN</a:t>
            </a:r>
            <a:r>
              <a:rPr sz="7200" dirty="0"/>
              <a:t>G</a:t>
            </a:r>
            <a:endParaRPr sz="72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340" y="1587973"/>
            <a:ext cx="14162405" cy="78092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3229"/>
              </a:lnSpc>
              <a:spcBef>
                <a:spcPts val="215"/>
              </a:spcBef>
            </a:pPr>
            <a:r>
              <a:rPr sz="2700" spc="-10" dirty="0">
                <a:latin typeface="Trebuchet MS"/>
                <a:cs typeface="Trebuchet MS"/>
              </a:rPr>
              <a:t>Base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your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calculations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on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type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insights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that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80" dirty="0">
                <a:latin typeface="Trebuchet MS"/>
                <a:cs typeface="Trebuchet MS"/>
              </a:rPr>
              <a:t>need.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For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95" dirty="0">
                <a:latin typeface="Trebuchet MS"/>
                <a:cs typeface="Trebuchet MS"/>
              </a:rPr>
              <a:t>example,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if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want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understand 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average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salary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per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region,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might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divide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employees’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total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salaries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by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number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employees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8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that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region.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41275">
              <a:lnSpc>
                <a:spcPts val="3229"/>
              </a:lnSpc>
            </a:pPr>
            <a:r>
              <a:rPr sz="2700" spc="-120" dirty="0">
                <a:latin typeface="Trebuchet MS"/>
                <a:cs typeface="Trebuchet MS"/>
              </a:rPr>
              <a:t>One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70" dirty="0">
                <a:latin typeface="Trebuchet MS"/>
                <a:cs typeface="Trebuchet MS"/>
              </a:rPr>
              <a:t>most </a:t>
            </a:r>
            <a:r>
              <a:rPr sz="2700" spc="-120" dirty="0">
                <a:latin typeface="Trebuchet MS"/>
                <a:cs typeface="Trebuchet MS"/>
              </a:rPr>
              <a:t>common </a:t>
            </a:r>
            <a:r>
              <a:rPr sz="2700" spc="-80" dirty="0">
                <a:latin typeface="Trebuchet MS"/>
                <a:cs typeface="Trebuchet MS"/>
              </a:rPr>
              <a:t>calculations that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95" dirty="0">
                <a:latin typeface="Trebuchet MS"/>
                <a:cs typeface="Trebuchet MS"/>
              </a:rPr>
              <a:t>in </a:t>
            </a:r>
            <a:r>
              <a:rPr sz="2700" spc="-70" dirty="0">
                <a:latin typeface="Trebuchet MS"/>
                <a:cs typeface="Trebuchet MS"/>
              </a:rPr>
              <a:t>most </a:t>
            </a:r>
            <a:r>
              <a:rPr sz="2700" spc="-85" dirty="0">
                <a:latin typeface="Trebuchet MS"/>
                <a:cs typeface="Trebuchet MS"/>
              </a:rPr>
              <a:t>compensation </a:t>
            </a:r>
            <a:r>
              <a:rPr sz="2700" spc="-70" dirty="0">
                <a:latin typeface="Trebuchet MS"/>
                <a:cs typeface="Trebuchet MS"/>
              </a:rPr>
              <a:t>analysis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85" dirty="0">
                <a:latin typeface="Trebuchet MS"/>
                <a:cs typeface="Trebuchet MS"/>
              </a:rPr>
              <a:t>salary </a:t>
            </a:r>
            <a:r>
              <a:rPr sz="2700" spc="-120" dirty="0">
                <a:latin typeface="Trebuchet MS"/>
                <a:cs typeface="Trebuchet MS"/>
              </a:rPr>
              <a:t>compa 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ratio,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or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comparative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ration.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This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ratio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helps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determine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if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are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compensating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employees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fairly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line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with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your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organization’s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philosophy.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80" dirty="0">
                <a:latin typeface="Trebuchet MS"/>
                <a:cs typeface="Trebuchet MS"/>
              </a:rPr>
              <a:t>Here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formula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calculate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compa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ratio: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spc="-120" dirty="0">
                <a:latin typeface="Trebuchet MS"/>
                <a:cs typeface="Trebuchet MS"/>
              </a:rPr>
              <a:t>Compa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ratio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04" dirty="0">
                <a:latin typeface="Trebuchet MS"/>
                <a:cs typeface="Trebuchet MS"/>
              </a:rPr>
              <a:t>=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(Actual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salary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90" dirty="0">
                <a:latin typeface="Trebuchet MS"/>
                <a:cs typeface="Trebuchet MS"/>
              </a:rPr>
              <a:t>/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mid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point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pay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range)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35" dirty="0">
                <a:latin typeface="Trebuchet MS"/>
                <a:cs typeface="Trebuchet MS"/>
              </a:rPr>
              <a:t>x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100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89535">
              <a:lnSpc>
                <a:spcPts val="3229"/>
              </a:lnSpc>
            </a:pPr>
            <a:r>
              <a:rPr sz="2700" spc="-135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result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will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be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percentage.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result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100%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means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paid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exactly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at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midpoint 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55" dirty="0">
                <a:latin typeface="Trebuchet MS"/>
                <a:cs typeface="Trebuchet MS"/>
              </a:rPr>
              <a:t>current </a:t>
            </a:r>
            <a:r>
              <a:rPr sz="2700" spc="-120" dirty="0">
                <a:latin typeface="Trebuchet MS"/>
                <a:cs typeface="Trebuchet MS"/>
              </a:rPr>
              <a:t>market </a:t>
            </a:r>
            <a:r>
              <a:rPr sz="2700" spc="-95" dirty="0">
                <a:latin typeface="Trebuchet MS"/>
                <a:cs typeface="Trebuchet MS"/>
              </a:rPr>
              <a:t>rate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90" dirty="0">
                <a:latin typeface="Trebuchet MS"/>
                <a:cs typeface="Trebuchet MS"/>
              </a:rPr>
              <a:t>the given </a:t>
            </a:r>
            <a:r>
              <a:rPr sz="2700" spc="-70" dirty="0">
                <a:latin typeface="Trebuchet MS"/>
                <a:cs typeface="Trebuchet MS"/>
              </a:rPr>
              <a:t>position </a:t>
            </a:r>
            <a:r>
              <a:rPr sz="2700" spc="-20" dirty="0">
                <a:latin typeface="Trebuchet MS"/>
                <a:cs typeface="Trebuchet MS"/>
              </a:rPr>
              <a:t>as </a:t>
            </a:r>
            <a:r>
              <a:rPr sz="2700" spc="-110" dirty="0">
                <a:latin typeface="Trebuchet MS"/>
                <a:cs typeface="Trebuchet MS"/>
              </a:rPr>
              <a:t>defined </a:t>
            </a:r>
            <a:r>
              <a:rPr sz="2700" spc="-140" dirty="0">
                <a:latin typeface="Trebuchet MS"/>
                <a:cs typeface="Trebuchet MS"/>
              </a:rPr>
              <a:t>by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114" dirty="0">
                <a:latin typeface="Trebuchet MS"/>
                <a:cs typeface="Trebuchet MS"/>
              </a:rPr>
              <a:t>organization. </a:t>
            </a:r>
            <a:r>
              <a:rPr sz="2700" spc="-65" dirty="0">
                <a:latin typeface="Trebuchet MS"/>
                <a:cs typeface="Trebuchet MS"/>
              </a:rPr>
              <a:t>Anything </a:t>
            </a:r>
            <a:r>
              <a:rPr sz="2700" spc="-140" dirty="0">
                <a:latin typeface="Trebuchet MS"/>
                <a:cs typeface="Trebuchet MS"/>
              </a:rPr>
              <a:t>below 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means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being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paid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below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average,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anything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above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indicates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being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paid</a:t>
            </a:r>
            <a:r>
              <a:rPr sz="2700" spc="-28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above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average.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50">
              <a:latin typeface="Trebuchet MS"/>
              <a:cs typeface="Trebuchet MS"/>
            </a:endParaRPr>
          </a:p>
          <a:p>
            <a:pPr marL="12700" marR="8255">
              <a:lnSpc>
                <a:spcPts val="3229"/>
              </a:lnSpc>
              <a:spcBef>
                <a:spcPts val="5"/>
              </a:spcBef>
            </a:pPr>
            <a:r>
              <a:rPr sz="2700" spc="-70" dirty="0">
                <a:latin typeface="Trebuchet MS"/>
                <a:cs typeface="Trebuchet MS"/>
              </a:rPr>
              <a:t>Another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type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can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be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pay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equity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determine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whether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there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are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any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differences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compensation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when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looking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at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gender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or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race/ethnicity.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Choose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your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257300"/>
            <a:ext cx="4864735" cy="830997"/>
          </a:xfrm>
        </p:spPr>
        <p:txBody>
          <a:bodyPr/>
          <a:lstStyle/>
          <a:p>
            <a:r>
              <a:rPr lang="en-US" spc="-45" dirty="0" smtClean="0"/>
              <a:t>MODELLIN</a:t>
            </a:r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476500"/>
            <a:ext cx="12115800" cy="6948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85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spc="-185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235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25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25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1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-4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114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5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spc="-75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-25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145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9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spc="-27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204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3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spc="-18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16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spc="-2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6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8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18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6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7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405" dirty="0" smtClean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sz="2400" b="1" spc="-4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7211695">
              <a:lnSpc>
                <a:spcPct val="199100"/>
              </a:lnSpc>
            </a:pP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9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spc="-27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204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3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spc="-18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16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spc="-2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6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8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18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6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7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5" dirty="0" smtClean="0"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="1" spc="-1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2400" b="1" spc="-2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8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spc="-254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4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8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75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spc="-145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-75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-165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spc="-25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8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484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6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2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-2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65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5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spc="-6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8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spc="-27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-7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-9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spc="-2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254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sz="2400" b="1" spc="-2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spc="-8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spc="-40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spc="-5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b="1" spc="-3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16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35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ts val="3220"/>
              </a:lnSpc>
              <a:spcBef>
                <a:spcPts val="5"/>
              </a:spcBef>
            </a:pP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Compensation 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400" b="1" spc="-6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spc="-120" dirty="0" smtClean="0">
                <a:latin typeface="Times New Roman" pitchFamily="18" charset="0"/>
                <a:cs typeface="Times New Roman" pitchFamily="18" charset="0"/>
              </a:rPr>
              <a:t>vital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spc="-135" dirty="0" smtClean="0">
                <a:latin typeface="Times New Roman" pitchFamily="18" charset="0"/>
                <a:cs typeface="Times New Roman" pitchFamily="18" charset="0"/>
              </a:rPr>
              <a:t>providing </a:t>
            </a:r>
            <a:r>
              <a:rPr lang="en-US" sz="2400" b="1" spc="-170" dirty="0" smtClean="0">
                <a:latin typeface="Times New Roman" pitchFamily="18" charset="0"/>
                <a:cs typeface="Times New Roman" pitchFamily="18" charset="0"/>
              </a:rPr>
              <a:t>fair, 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equitable </a:t>
            </a:r>
            <a:r>
              <a:rPr lang="en-US" sz="2400" b="1" spc="-165" dirty="0" smtClean="0">
                <a:latin typeface="Times New Roman" pitchFamily="18" charset="0"/>
                <a:cs typeface="Times New Roman" pitchFamily="18" charset="0"/>
              </a:rPr>
              <a:t>compensation. </a:t>
            </a:r>
            <a:r>
              <a:rPr lang="en-US" sz="2400" b="1" spc="-85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US" sz="24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0" dirty="0" smtClean="0">
                <a:latin typeface="Times New Roman" pitchFamily="18" charset="0"/>
                <a:cs typeface="Times New Roman" pitchFamily="18" charset="0"/>
              </a:rPr>
              <a:t>organizations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00" dirty="0" smtClean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9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35" dirty="0" smtClean="0">
                <a:latin typeface="Times New Roman" pitchFamily="18" charset="0"/>
                <a:cs typeface="Times New Roman" pitchFamily="18" charset="0"/>
              </a:rPr>
              <a:t>providing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75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compensation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6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04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95" dirty="0" smtClean="0">
                <a:latin typeface="Times New Roman" pitchFamily="18" charset="0"/>
                <a:cs typeface="Times New Roman" pitchFamily="18" charset="0"/>
              </a:rPr>
              <a:t>pillars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spc="-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85" dirty="0" smtClean="0">
                <a:latin typeface="Times New Roman" pitchFamily="18" charset="0"/>
                <a:cs typeface="Times New Roman" pitchFamily="18" charset="0"/>
              </a:rPr>
              <a:t>attract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spc="-130" dirty="0" smtClean="0">
                <a:latin typeface="Times New Roman" pitchFamily="18" charset="0"/>
                <a:cs typeface="Times New Roman" pitchFamily="18" charset="0"/>
              </a:rPr>
              <a:t>retain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spc="-114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talent. 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spc="-120" dirty="0" smtClean="0">
                <a:latin typeface="Times New Roman" pitchFamily="18" charset="0"/>
                <a:cs typeface="Times New Roman" pitchFamily="18" charset="0"/>
              </a:rPr>
              <a:t>thorough </a:t>
            </a:r>
            <a:r>
              <a:rPr lang="en-US" sz="2400" b="1" spc="-145" dirty="0" smtClean="0">
                <a:latin typeface="Times New Roman" pitchFamily="18" charset="0"/>
                <a:cs typeface="Times New Roman" pitchFamily="18" charset="0"/>
              </a:rPr>
              <a:t>compensation 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provides the 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65" dirty="0" smtClean="0"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1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decisions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6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8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0" dirty="0" smtClean="0">
                <a:latin typeface="Times New Roman" pitchFamily="18" charset="0"/>
                <a:cs typeface="Times New Roman" pitchFamily="18" charset="0"/>
              </a:rPr>
              <a:t>relates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95" dirty="0" smtClean="0">
                <a:latin typeface="Times New Roman" pitchFamily="18" charset="0"/>
                <a:cs typeface="Times New Roman" pitchFamily="18" charset="0"/>
              </a:rPr>
              <a:t>salaries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95" dirty="0" smtClean="0"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35" dirty="0" smtClean="0"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spc="-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10" dirty="0" smtClean="0">
                <a:latin typeface="Times New Roman" pitchFamily="18" charset="0"/>
                <a:cs typeface="Times New Roman" pitchFamily="18" charset="0"/>
              </a:rPr>
              <a:t>employees.</a:t>
            </a:r>
          </a:p>
          <a:p>
            <a:pPr marL="12700" marR="5080">
              <a:lnSpc>
                <a:spcPts val="3220"/>
              </a:lnSpc>
              <a:spcBef>
                <a:spcPts val="5"/>
              </a:spcBef>
            </a:pPr>
            <a:endParaRPr lang="en-US" sz="2400" b="1" spc="-21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ts val="3220"/>
              </a:lnSpc>
              <a:spcBef>
                <a:spcPts val="5"/>
              </a:spcBef>
            </a:pPr>
            <a:r>
              <a:rPr lang="en-US" sz="2400" b="1" spc="-130" dirty="0" smtClean="0">
                <a:latin typeface="Times New Roman" pitchFamily="18" charset="0"/>
                <a:cs typeface="Times New Roman" pitchFamily="18" charset="0"/>
              </a:rPr>
              <a:t>Labor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80" dirty="0" smtClean="0">
                <a:latin typeface="Times New Roman" pitchFamily="18" charset="0"/>
                <a:cs typeface="Times New Roman" pitchFamily="18" charset="0"/>
              </a:rPr>
              <a:t>costs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00" dirty="0" smtClean="0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65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65" dirty="0" smtClean="0">
                <a:latin typeface="Times New Roman" pitchFamily="18" charset="0"/>
                <a:cs typeface="Times New Roman" pitchFamily="18" charset="0"/>
              </a:rPr>
              <a:t>majority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80" dirty="0" smtClean="0">
                <a:latin typeface="Times New Roman" pitchFamily="18" charset="0"/>
                <a:cs typeface="Times New Roman" pitchFamily="18" charset="0"/>
              </a:rPr>
              <a:t>expenses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20" dirty="0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organizations.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b="1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4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400" b="1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35" dirty="0" smtClean="0">
                <a:latin typeface="Times New Roman" pitchFamily="18" charset="0"/>
                <a:cs typeface="Times New Roman" pitchFamily="18" charset="0"/>
              </a:rPr>
              <a:t>account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 smtClean="0"/>
              <a:t>Result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3520" y="9859961"/>
            <a:ext cx="12040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30" dirty="0">
                <a:latin typeface="Trebuchet MS"/>
                <a:cs typeface="Trebuchet MS"/>
              </a:rPr>
              <a:t>Labor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80" dirty="0">
                <a:latin typeface="Trebuchet MS"/>
                <a:cs typeface="Trebuchet MS"/>
              </a:rPr>
              <a:t>costs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make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up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the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majority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of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80" dirty="0">
                <a:latin typeface="Trebuchet MS"/>
                <a:cs typeface="Trebuchet MS"/>
              </a:rPr>
              <a:t>expenses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for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20" dirty="0">
                <a:latin typeface="Trebuchet MS"/>
                <a:cs typeface="Trebuchet MS"/>
              </a:rPr>
              <a:t>most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organizations.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It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can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35" dirty="0">
                <a:latin typeface="Trebuchet MS"/>
                <a:cs typeface="Trebuchet MS"/>
              </a:rPr>
              <a:t>account</a:t>
            </a:r>
            <a:endParaRPr sz="2700">
              <a:latin typeface="Trebuchet MS"/>
              <a:cs typeface="Trebuchet MS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3810000" y="2781300"/>
          <a:ext cx="86868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1828800" y="2476500"/>
          <a:ext cx="8586787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>
                <a:latin typeface="Times New Roman"/>
                <a:cs typeface="Times New Roman"/>
              </a:rPr>
              <a:t>co</a:t>
            </a:r>
            <a:r>
              <a:rPr sz="7200" spc="-405" dirty="0">
                <a:latin typeface="Times New Roman"/>
                <a:cs typeface="Times New Roman"/>
              </a:rPr>
              <a:t>n</a:t>
            </a:r>
            <a:r>
              <a:rPr sz="7200" spc="-45" dirty="0">
                <a:latin typeface="Times New Roman"/>
                <a:cs typeface="Times New Roman"/>
              </a:rPr>
              <a:t>c</a:t>
            </a:r>
            <a:r>
              <a:rPr sz="7200" spc="-50" dirty="0">
                <a:latin typeface="Times New Roman"/>
                <a:cs typeface="Times New Roman"/>
              </a:rPr>
              <a:t>l</a:t>
            </a:r>
            <a:r>
              <a:rPr sz="7200" spc="-405" dirty="0">
                <a:latin typeface="Times New Roman"/>
                <a:cs typeface="Times New Roman"/>
              </a:rPr>
              <a:t>u</a:t>
            </a:r>
            <a:r>
              <a:rPr sz="7200" spc="-30" dirty="0">
                <a:latin typeface="Times New Roman"/>
                <a:cs typeface="Times New Roman"/>
              </a:rPr>
              <a:t>s</a:t>
            </a:r>
            <a:r>
              <a:rPr sz="7200" spc="-50" dirty="0">
                <a:latin typeface="Times New Roman"/>
                <a:cs typeface="Times New Roman"/>
              </a:rPr>
              <a:t>io</a:t>
            </a:r>
            <a:r>
              <a:rPr sz="7200" spc="-405" dirty="0"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38300"/>
            <a:ext cx="12437745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ts val="3229"/>
              </a:lnSpc>
            </a:pPr>
            <a:r>
              <a:rPr lang="en-US" sz="2700" spc="-85" dirty="0" smtClean="0">
                <a:latin typeface="Trebuchet MS"/>
                <a:cs typeface="Trebuchet MS"/>
              </a:rPr>
              <a:t>	</a:t>
            </a:r>
            <a:r>
              <a:rPr sz="2700" spc="-85" smtClean="0">
                <a:latin typeface="Trebuchet MS"/>
                <a:cs typeface="Trebuchet MS"/>
              </a:rPr>
              <a:t>Compensation</a:t>
            </a:r>
            <a:r>
              <a:rPr sz="2700" spc="-80" smtClean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vital</a:t>
            </a:r>
            <a:r>
              <a:rPr sz="2700" spc="-13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80" dirty="0">
                <a:latin typeface="Trebuchet MS"/>
                <a:cs typeface="Trebuchet MS"/>
              </a:rPr>
              <a:t> providing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fair,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equitable</a:t>
            </a:r>
            <a:r>
              <a:rPr sz="2700" spc="-110" dirty="0">
                <a:latin typeface="Trebuchet MS"/>
                <a:cs typeface="Trebuchet MS"/>
              </a:rPr>
              <a:t> compensation.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Smart 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organizations </a:t>
            </a:r>
            <a:r>
              <a:rPr sz="2700" spc="-120" dirty="0">
                <a:latin typeface="Trebuchet MS"/>
                <a:cs typeface="Trebuchet MS"/>
              </a:rPr>
              <a:t>know </a:t>
            </a:r>
            <a:r>
              <a:rPr sz="2700" spc="-80" dirty="0">
                <a:latin typeface="Trebuchet MS"/>
                <a:cs typeface="Trebuchet MS"/>
              </a:rPr>
              <a:t>that providing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45" dirty="0">
                <a:latin typeface="Trebuchet MS"/>
                <a:cs typeface="Trebuchet MS"/>
              </a:rPr>
              <a:t>right </a:t>
            </a:r>
            <a:r>
              <a:rPr sz="2700" spc="-85" dirty="0">
                <a:latin typeface="Trebuchet MS"/>
                <a:cs typeface="Trebuchet MS"/>
              </a:rPr>
              <a:t>compensation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95" dirty="0">
                <a:latin typeface="Trebuchet MS"/>
                <a:cs typeface="Trebuchet MS"/>
              </a:rPr>
              <a:t>one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155" dirty="0">
                <a:latin typeface="Trebuchet MS"/>
                <a:cs typeface="Trebuchet MS"/>
              </a:rPr>
              <a:t>key </a:t>
            </a:r>
            <a:r>
              <a:rPr sz="2700" spc="-85" dirty="0">
                <a:latin typeface="Trebuchet MS"/>
                <a:cs typeface="Trebuchet MS"/>
              </a:rPr>
              <a:t>pillars to </a:t>
            </a:r>
            <a:r>
              <a:rPr sz="2700" spc="-80" dirty="0">
                <a:latin typeface="Trebuchet MS"/>
                <a:cs typeface="Trebuchet MS"/>
              </a:rPr>
              <a:t> attract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retain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best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talent.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thorough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compensation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provides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data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20" dirty="0">
                <a:latin typeface="Trebuchet MS"/>
                <a:cs typeface="Trebuchet MS"/>
              </a:rPr>
              <a:t>insights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95" dirty="0">
                <a:latin typeface="Trebuchet MS"/>
                <a:cs typeface="Trebuchet MS"/>
              </a:rPr>
              <a:t>critical </a:t>
            </a:r>
            <a:r>
              <a:rPr sz="2700" spc="-55" dirty="0">
                <a:latin typeface="Trebuchet MS"/>
                <a:cs typeface="Trebuchet MS"/>
              </a:rPr>
              <a:t>decisions </a:t>
            </a:r>
            <a:r>
              <a:rPr sz="2700" spc="-20" dirty="0">
                <a:latin typeface="Trebuchet MS"/>
                <a:cs typeface="Trebuchet MS"/>
              </a:rPr>
              <a:t>as </a:t>
            </a:r>
            <a:r>
              <a:rPr sz="2700" spc="-110" dirty="0">
                <a:latin typeface="Trebuchet MS"/>
                <a:cs typeface="Trebuchet MS"/>
              </a:rPr>
              <a:t>it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relates </a:t>
            </a:r>
            <a:r>
              <a:rPr sz="2700" spc="-85" dirty="0">
                <a:latin typeface="Trebuchet MS"/>
                <a:cs typeface="Trebuchet MS"/>
              </a:rPr>
              <a:t>to </a:t>
            </a:r>
            <a:r>
              <a:rPr sz="2700" spc="-65" dirty="0">
                <a:latin typeface="Trebuchet MS"/>
                <a:cs typeface="Trebuchet MS"/>
              </a:rPr>
              <a:t>salaries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100" dirty="0">
                <a:latin typeface="Trebuchet MS"/>
                <a:cs typeface="Trebuchet MS"/>
              </a:rPr>
              <a:t>total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benefits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employees.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5080" algn="just">
              <a:lnSpc>
                <a:spcPts val="3220"/>
              </a:lnSpc>
            </a:pP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05023" y="3056001"/>
            <a:ext cx="1172527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535555" algn="l"/>
                <a:tab pos="2919095" algn="l"/>
                <a:tab pos="4002404" algn="l"/>
                <a:tab pos="4919980" algn="l"/>
                <a:tab pos="6666230" algn="l"/>
                <a:tab pos="8935720" algn="l"/>
              </a:tabLst>
            </a:pPr>
            <a:r>
              <a:rPr sz="6600" b="1" spc="315" dirty="0">
                <a:solidFill>
                  <a:srgbClr val="0E0E0E"/>
                </a:solidFill>
                <a:latin typeface="Times New Roman"/>
                <a:cs typeface="Times New Roman"/>
              </a:rPr>
              <a:t>Sa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la</a:t>
            </a:r>
            <a:r>
              <a:rPr sz="6600" b="1" spc="-390" dirty="0">
                <a:solidFill>
                  <a:srgbClr val="0E0E0E"/>
                </a:solidFill>
                <a:latin typeface="Times New Roman"/>
                <a:cs typeface="Times New Roman"/>
              </a:rPr>
              <a:t>ry	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nd	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co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at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io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	</a:t>
            </a:r>
            <a:r>
              <a:rPr sz="6600" b="1" spc="-105" dirty="0">
                <a:solidFill>
                  <a:srgbClr val="0E0E0E"/>
                </a:solidFill>
                <a:latin typeface="Times New Roman"/>
                <a:cs typeface="Times New Roman"/>
              </a:rPr>
              <a:t>anal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ysis  </a:t>
            </a:r>
            <a:r>
              <a:rPr sz="6600" b="1" spc="-215" dirty="0">
                <a:solidFill>
                  <a:srgbClr val="0E0E0E"/>
                </a:solidFill>
                <a:latin typeface="Times New Roman"/>
                <a:cs typeface="Times New Roman"/>
              </a:rPr>
              <a:t>through	</a:t>
            </a:r>
            <a:r>
              <a:rPr sz="6600" b="1" spc="35" dirty="0">
                <a:solidFill>
                  <a:srgbClr val="0E0E0E"/>
                </a:solidFill>
                <a:latin typeface="Times New Roman"/>
                <a:cs typeface="Times New Roman"/>
              </a:rPr>
              <a:t>excel	</a:t>
            </a:r>
            <a:r>
              <a:rPr sz="6600" b="1" spc="-95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66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modeling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174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067" y="1769397"/>
            <a:ext cx="10925810" cy="383159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 algn="just">
              <a:lnSpc>
                <a:spcPts val="4280"/>
              </a:lnSpc>
              <a:spcBef>
                <a:spcPts val="209"/>
              </a:spcBef>
            </a:pPr>
            <a:r>
              <a:rPr sz="3600" spc="-110" dirty="0">
                <a:latin typeface="Trebuchet MS"/>
                <a:cs typeface="Trebuchet MS"/>
              </a:rPr>
              <a:t>Compensation </a:t>
            </a:r>
            <a:r>
              <a:rPr sz="3600" spc="-90" dirty="0">
                <a:latin typeface="Trebuchet MS"/>
                <a:cs typeface="Trebuchet MS"/>
              </a:rPr>
              <a:t>analysis </a:t>
            </a:r>
            <a:r>
              <a:rPr sz="3600" spc="-30" dirty="0">
                <a:latin typeface="Trebuchet MS"/>
                <a:cs typeface="Trebuchet MS"/>
              </a:rPr>
              <a:t>is </a:t>
            </a:r>
            <a:r>
              <a:rPr sz="3600" spc="-175" dirty="0">
                <a:latin typeface="Trebuchet MS"/>
                <a:cs typeface="Trebuchet MS"/>
              </a:rPr>
              <a:t>vital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105" dirty="0">
                <a:latin typeface="Trebuchet MS"/>
                <a:cs typeface="Trebuchet MS"/>
              </a:rPr>
              <a:t>providing </a:t>
            </a:r>
            <a:r>
              <a:rPr sz="3600" spc="-225" dirty="0">
                <a:latin typeface="Trebuchet MS"/>
                <a:cs typeface="Trebuchet MS"/>
              </a:rPr>
              <a:t>fair, </a:t>
            </a:r>
            <a:r>
              <a:rPr sz="3600" spc="-150" dirty="0">
                <a:latin typeface="Trebuchet MS"/>
                <a:cs typeface="Trebuchet MS"/>
              </a:rPr>
              <a:t>equitable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compensation. </a:t>
            </a:r>
            <a:r>
              <a:rPr sz="3600" spc="-70" dirty="0">
                <a:latin typeface="Trebuchet MS"/>
                <a:cs typeface="Trebuchet MS"/>
              </a:rPr>
              <a:t>Smart </a:t>
            </a:r>
            <a:r>
              <a:rPr sz="3600" spc="-90" dirty="0">
                <a:latin typeface="Trebuchet MS"/>
                <a:cs typeface="Trebuchet MS"/>
              </a:rPr>
              <a:t>organizations </a:t>
            </a:r>
            <a:r>
              <a:rPr sz="3600" spc="-155" dirty="0">
                <a:latin typeface="Trebuchet MS"/>
                <a:cs typeface="Trebuchet MS"/>
              </a:rPr>
              <a:t>know </a:t>
            </a:r>
            <a:r>
              <a:rPr sz="3600" spc="-100" dirty="0">
                <a:latin typeface="Trebuchet MS"/>
                <a:cs typeface="Trebuchet MS"/>
              </a:rPr>
              <a:t>that </a:t>
            </a:r>
            <a:r>
              <a:rPr sz="3600" spc="-105" dirty="0">
                <a:latin typeface="Trebuchet MS"/>
                <a:cs typeface="Trebuchet MS"/>
              </a:rPr>
              <a:t>providing 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0" dirty="0">
                <a:latin typeface="Trebuchet MS"/>
                <a:cs typeface="Trebuchet MS"/>
              </a:rPr>
              <a:t>n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k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50" dirty="0">
                <a:latin typeface="Trebuchet MS"/>
                <a:cs typeface="Trebuchet MS"/>
              </a:rPr>
              <a:t>y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204" dirty="0">
                <a:latin typeface="Trebuchet MS"/>
                <a:cs typeface="Trebuchet MS"/>
              </a:rPr>
              <a:t>ll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tt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0" dirty="0">
                <a:latin typeface="Trebuchet MS"/>
                <a:cs typeface="Trebuchet MS"/>
              </a:rPr>
              <a:t>t 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114" dirty="0">
                <a:latin typeface="Trebuchet MS"/>
                <a:cs typeface="Trebuchet MS"/>
              </a:rPr>
              <a:t>retain </a:t>
            </a:r>
            <a:r>
              <a:rPr sz="3600" spc="-120" dirty="0">
                <a:latin typeface="Trebuchet MS"/>
                <a:cs typeface="Trebuchet MS"/>
              </a:rPr>
              <a:t>the </a:t>
            </a:r>
            <a:r>
              <a:rPr sz="3600" spc="-75" dirty="0">
                <a:latin typeface="Trebuchet MS"/>
                <a:cs typeface="Trebuchet MS"/>
              </a:rPr>
              <a:t>best </a:t>
            </a:r>
            <a:r>
              <a:rPr sz="3600" spc="-200" dirty="0">
                <a:latin typeface="Trebuchet MS"/>
                <a:cs typeface="Trebuchet MS"/>
              </a:rPr>
              <a:t>talent.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A </a:t>
            </a:r>
            <a:r>
              <a:rPr sz="3600" spc="-50" dirty="0">
                <a:latin typeface="Trebuchet MS"/>
                <a:cs typeface="Trebuchet MS"/>
              </a:rPr>
              <a:t>thorough </a:t>
            </a:r>
            <a:r>
              <a:rPr sz="3600" spc="-105" dirty="0">
                <a:latin typeface="Trebuchet MS"/>
                <a:cs typeface="Trebuchet MS"/>
              </a:rPr>
              <a:t>compensation 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analysis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provides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data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and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insights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critical 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decisions </a:t>
            </a:r>
            <a:r>
              <a:rPr sz="3600" spc="-25" dirty="0">
                <a:latin typeface="Trebuchet MS"/>
                <a:cs typeface="Trebuchet MS"/>
              </a:rPr>
              <a:t>as </a:t>
            </a:r>
            <a:r>
              <a:rPr sz="3600" spc="-145" dirty="0">
                <a:latin typeface="Trebuchet MS"/>
                <a:cs typeface="Trebuchet MS"/>
              </a:rPr>
              <a:t>it </a:t>
            </a:r>
            <a:r>
              <a:rPr sz="3600" spc="-105" dirty="0">
                <a:latin typeface="Trebuchet MS"/>
                <a:cs typeface="Trebuchet MS"/>
              </a:rPr>
              <a:t>relates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80" dirty="0">
                <a:latin typeface="Trebuchet MS"/>
                <a:cs typeface="Trebuchet MS"/>
              </a:rPr>
              <a:t>salaries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135" dirty="0">
                <a:latin typeface="Trebuchet MS"/>
                <a:cs typeface="Trebuchet MS"/>
              </a:rPr>
              <a:t>total </a:t>
            </a:r>
            <a:r>
              <a:rPr sz="3600" spc="-105" dirty="0">
                <a:latin typeface="Trebuchet MS"/>
                <a:cs typeface="Trebuchet MS"/>
              </a:rPr>
              <a:t>benefits </a:t>
            </a:r>
            <a:r>
              <a:rPr sz="3600" spc="-95" dirty="0">
                <a:latin typeface="Trebuchet MS"/>
                <a:cs typeface="Trebuchet MS"/>
              </a:rPr>
              <a:t>for 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200" dirty="0">
                <a:latin typeface="Trebuchet MS"/>
                <a:cs typeface="Trebuchet MS"/>
              </a:rPr>
              <a:t>employees.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067" y="6112797"/>
            <a:ext cx="10925810" cy="38315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ts val="4270"/>
              </a:lnSpc>
              <a:spcBef>
                <a:spcPts val="280"/>
              </a:spcBef>
            </a:pPr>
            <a:r>
              <a:rPr sz="3600" spc="-80" dirty="0">
                <a:latin typeface="Trebuchet MS"/>
                <a:cs typeface="Trebuchet MS"/>
              </a:rPr>
              <a:t>Labor </a:t>
            </a:r>
            <a:r>
              <a:rPr sz="3600" spc="-5" dirty="0">
                <a:latin typeface="Trebuchet MS"/>
                <a:cs typeface="Trebuchet MS"/>
              </a:rPr>
              <a:t>costs </a:t>
            </a:r>
            <a:r>
              <a:rPr sz="3600" spc="-204" dirty="0">
                <a:latin typeface="Trebuchet MS"/>
                <a:cs typeface="Trebuchet MS"/>
              </a:rPr>
              <a:t>make </a:t>
            </a:r>
            <a:r>
              <a:rPr sz="3600" spc="-95" dirty="0">
                <a:latin typeface="Trebuchet MS"/>
                <a:cs typeface="Trebuchet MS"/>
              </a:rPr>
              <a:t>up </a:t>
            </a:r>
            <a:r>
              <a:rPr sz="3600" spc="-120" dirty="0">
                <a:latin typeface="Trebuchet MS"/>
                <a:cs typeface="Trebuchet MS"/>
              </a:rPr>
              <a:t>the </a:t>
            </a:r>
            <a:r>
              <a:rPr sz="3600" spc="-190" dirty="0">
                <a:latin typeface="Trebuchet MS"/>
                <a:cs typeface="Trebuchet MS"/>
              </a:rPr>
              <a:t>majority </a:t>
            </a:r>
            <a:r>
              <a:rPr sz="3600" spc="-135" dirty="0">
                <a:latin typeface="Trebuchet MS"/>
                <a:cs typeface="Trebuchet MS"/>
              </a:rPr>
              <a:t>of </a:t>
            </a:r>
            <a:r>
              <a:rPr sz="3600" spc="-100" dirty="0">
                <a:latin typeface="Trebuchet MS"/>
                <a:cs typeface="Trebuchet MS"/>
              </a:rPr>
              <a:t>expenses </a:t>
            </a:r>
            <a:r>
              <a:rPr sz="3600" spc="-95" dirty="0">
                <a:latin typeface="Trebuchet MS"/>
                <a:cs typeface="Trebuchet MS"/>
              </a:rPr>
              <a:t>for </a:t>
            </a:r>
            <a:r>
              <a:rPr sz="3600" spc="-90" dirty="0">
                <a:latin typeface="Trebuchet MS"/>
                <a:cs typeface="Trebuchet MS"/>
              </a:rPr>
              <a:t>most 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organizations.</a:t>
            </a:r>
            <a:r>
              <a:rPr sz="3600" spc="-125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It</a:t>
            </a:r>
            <a:r>
              <a:rPr sz="3600" spc="-4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can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account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up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75" dirty="0">
                <a:latin typeface="Trebuchet MS"/>
                <a:cs typeface="Trebuchet MS"/>
              </a:rPr>
              <a:t>70% </a:t>
            </a:r>
            <a:r>
              <a:rPr sz="3600" spc="-135" dirty="0">
                <a:latin typeface="Trebuchet MS"/>
                <a:cs typeface="Trebuchet MS"/>
              </a:rPr>
              <a:t>of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 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business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cost.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It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225" dirty="0">
                <a:latin typeface="Trebuchet MS"/>
                <a:cs typeface="Trebuchet MS"/>
              </a:rPr>
              <a:t>is,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65" dirty="0">
                <a:latin typeface="Trebuchet MS"/>
                <a:cs typeface="Trebuchet MS"/>
              </a:rPr>
              <a:t>therefore,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critical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understand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what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this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cost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consists</a:t>
            </a:r>
            <a:r>
              <a:rPr sz="3600" spc="-295" dirty="0">
                <a:latin typeface="Trebuchet MS"/>
                <a:cs typeface="Trebuchet MS"/>
              </a:rPr>
              <a:t> of.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Although</a:t>
            </a:r>
            <a:r>
              <a:rPr sz="3600" spc="-29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compensation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analysis</a:t>
            </a:r>
            <a:r>
              <a:rPr sz="3600" spc="-29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can </a:t>
            </a:r>
            <a:r>
              <a:rPr sz="3600" spc="-1075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be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a complex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process,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it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30" dirty="0">
                <a:latin typeface="Trebuchet MS"/>
                <a:cs typeface="Trebuchet MS"/>
              </a:rPr>
              <a:t>is</a:t>
            </a:r>
            <a:r>
              <a:rPr sz="3600" spc="-185" dirty="0">
                <a:latin typeface="Trebuchet MS"/>
                <a:cs typeface="Trebuchet MS"/>
              </a:rPr>
              <a:t> a </a:t>
            </a:r>
            <a:r>
              <a:rPr sz="3600" spc="-75" dirty="0">
                <a:latin typeface="Trebuchet MS"/>
                <a:cs typeface="Trebuchet MS"/>
              </a:rPr>
              <a:t>necessary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tool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65" dirty="0">
                <a:latin typeface="Trebuchet MS"/>
                <a:cs typeface="Trebuchet MS"/>
              </a:rPr>
              <a:t>ensure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fair </a:t>
            </a:r>
            <a:r>
              <a:rPr sz="3600" spc="-1075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workplace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practices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95" dirty="0">
                <a:latin typeface="Trebuchet MS"/>
                <a:cs typeface="Trebuchet MS"/>
              </a:rPr>
              <a:t>contribute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100" dirty="0">
                <a:latin typeface="Trebuchet MS"/>
                <a:cs typeface="Trebuchet MS"/>
              </a:rPr>
              <a:t>your </a:t>
            </a:r>
            <a:r>
              <a:rPr sz="3600" spc="-190" dirty="0">
                <a:latin typeface="Trebuchet MS"/>
                <a:cs typeface="Trebuchet MS"/>
              </a:rPr>
              <a:t>employee 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220" dirty="0">
                <a:latin typeface="Trebuchet MS"/>
                <a:cs typeface="Trebuchet MS"/>
              </a:rPr>
              <a:t>y</a:t>
            </a:r>
            <a:r>
              <a:rPr sz="3600" spc="-640" dirty="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8814" y="3455670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2352" y="2871468"/>
            <a:ext cx="12657455" cy="45974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3500" marR="55244" algn="just">
              <a:lnSpc>
                <a:spcPts val="3600"/>
              </a:lnSpc>
              <a:spcBef>
                <a:spcPts val="200"/>
              </a:spcBef>
            </a:pPr>
            <a:r>
              <a:rPr sz="3000" spc="-150" dirty="0">
                <a:latin typeface="Trebuchet MS"/>
                <a:cs typeface="Trebuchet MS"/>
              </a:rPr>
              <a:t>The</a:t>
            </a:r>
            <a:r>
              <a:rPr sz="3000" spc="61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project</a:t>
            </a:r>
            <a:r>
              <a:rPr sz="3000" spc="64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"Employee</a:t>
            </a:r>
            <a:r>
              <a:rPr sz="3000" spc="66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Performance</a:t>
            </a:r>
            <a:r>
              <a:rPr sz="3000" spc="72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Analysis</a:t>
            </a:r>
            <a:r>
              <a:rPr sz="3000" spc="77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Using</a:t>
            </a:r>
            <a:r>
              <a:rPr sz="3000" spc="894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Excel"</a:t>
            </a:r>
            <a:r>
              <a:rPr sz="3000" spc="70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aims</a:t>
            </a:r>
            <a:r>
              <a:rPr sz="3000" spc="149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to 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95" dirty="0">
                <a:latin typeface="Trebuchet MS"/>
                <a:cs typeface="Trebuchet MS"/>
              </a:rPr>
              <a:t>systema</a:t>
            </a:r>
            <a:r>
              <a:rPr sz="5400" spc="-442" baseline="13888" dirty="0">
                <a:solidFill>
                  <a:srgbClr val="0D0D0D"/>
                </a:solidFill>
                <a:latin typeface="Trebuchet MS"/>
                <a:cs typeface="Trebuchet MS"/>
              </a:rPr>
              <a:t>. </a:t>
            </a:r>
            <a:r>
              <a:rPr sz="3000" spc="-140" dirty="0">
                <a:latin typeface="Trebuchet MS"/>
                <a:cs typeface="Trebuchet MS"/>
              </a:rPr>
              <a:t>tically </a:t>
            </a:r>
            <a:r>
              <a:rPr sz="3000" spc="-130" dirty="0">
                <a:latin typeface="Trebuchet MS"/>
                <a:cs typeface="Trebuchet MS"/>
              </a:rPr>
              <a:t>evaluate </a:t>
            </a:r>
            <a:r>
              <a:rPr sz="3000" spc="-160" dirty="0">
                <a:latin typeface="Trebuchet MS"/>
                <a:cs typeface="Trebuchet MS"/>
              </a:rPr>
              <a:t>employee </a:t>
            </a:r>
            <a:r>
              <a:rPr sz="3000" spc="-105" dirty="0">
                <a:latin typeface="Trebuchet MS"/>
                <a:cs typeface="Trebuchet MS"/>
              </a:rPr>
              <a:t>productivity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90" dirty="0">
                <a:latin typeface="Trebuchet MS"/>
                <a:cs typeface="Trebuchet MS"/>
              </a:rPr>
              <a:t>effectiveness </a:t>
            </a:r>
            <a:r>
              <a:rPr sz="3000" spc="-155" dirty="0">
                <a:latin typeface="Trebuchet MS"/>
                <a:cs typeface="Trebuchet MS"/>
              </a:rPr>
              <a:t>by </a:t>
            </a:r>
            <a:r>
              <a:rPr sz="3000" spc="-90" dirty="0">
                <a:latin typeface="Trebuchet MS"/>
                <a:cs typeface="Trebuchet MS"/>
              </a:rPr>
              <a:t>leveraging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Excel’s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analytical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tools.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The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project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will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involve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collecting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and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organizing 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performance </a:t>
            </a:r>
            <a:r>
              <a:rPr sz="3000" spc="-114" dirty="0">
                <a:latin typeface="Trebuchet MS"/>
                <a:cs typeface="Trebuchet MS"/>
              </a:rPr>
              <a:t>data </a:t>
            </a:r>
            <a:r>
              <a:rPr sz="3000" spc="-10" dirty="0">
                <a:latin typeface="Trebuchet MS"/>
                <a:cs typeface="Trebuchet MS"/>
              </a:rPr>
              <a:t>such </a:t>
            </a:r>
            <a:r>
              <a:rPr sz="3000" spc="-20" dirty="0">
                <a:latin typeface="Trebuchet MS"/>
                <a:cs typeface="Trebuchet MS"/>
              </a:rPr>
              <a:t>as </a:t>
            </a:r>
            <a:r>
              <a:rPr sz="3000" spc="-65" dirty="0">
                <a:latin typeface="Trebuchet MS"/>
                <a:cs typeface="Trebuchet MS"/>
              </a:rPr>
              <a:t>task </a:t>
            </a:r>
            <a:r>
              <a:rPr sz="3000" spc="-120" dirty="0">
                <a:latin typeface="Trebuchet MS"/>
                <a:cs typeface="Trebuchet MS"/>
              </a:rPr>
              <a:t>completion </a:t>
            </a:r>
            <a:r>
              <a:rPr sz="3000" spc="-135" dirty="0">
                <a:latin typeface="Trebuchet MS"/>
                <a:cs typeface="Trebuchet MS"/>
              </a:rPr>
              <a:t>rates, accuracy, </a:t>
            </a:r>
            <a:r>
              <a:rPr sz="3000" spc="-100" dirty="0">
                <a:latin typeface="Trebuchet MS"/>
                <a:cs typeface="Trebuchet MS"/>
              </a:rPr>
              <a:t>and attendance 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records. </a:t>
            </a:r>
            <a:r>
              <a:rPr sz="3000" spc="-80" dirty="0">
                <a:latin typeface="Trebuchet MS"/>
                <a:cs typeface="Trebuchet MS"/>
              </a:rPr>
              <a:t>This </a:t>
            </a:r>
            <a:r>
              <a:rPr sz="3000" spc="-114" dirty="0">
                <a:latin typeface="Trebuchet MS"/>
                <a:cs typeface="Trebuchet MS"/>
              </a:rPr>
              <a:t>data </a:t>
            </a:r>
            <a:r>
              <a:rPr sz="3000" spc="-185" dirty="0">
                <a:latin typeface="Trebuchet MS"/>
                <a:cs typeface="Trebuchet MS"/>
              </a:rPr>
              <a:t>will </a:t>
            </a:r>
            <a:r>
              <a:rPr sz="3000" spc="-145" dirty="0">
                <a:latin typeface="Trebuchet MS"/>
                <a:cs typeface="Trebuchet MS"/>
              </a:rPr>
              <a:t>be </a:t>
            </a:r>
            <a:r>
              <a:rPr sz="3000" spc="-55" dirty="0">
                <a:latin typeface="Trebuchet MS"/>
                <a:cs typeface="Trebuchet MS"/>
              </a:rPr>
              <a:t>processed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150" dirty="0">
                <a:latin typeface="Trebuchet MS"/>
                <a:cs typeface="Trebuchet MS"/>
              </a:rPr>
              <a:t>analyzed </a:t>
            </a:r>
            <a:r>
              <a:rPr sz="3000" spc="-10" dirty="0">
                <a:latin typeface="Trebuchet MS"/>
                <a:cs typeface="Trebuchet MS"/>
              </a:rPr>
              <a:t>using </a:t>
            </a:r>
            <a:r>
              <a:rPr sz="3000" spc="-114" dirty="0">
                <a:latin typeface="Trebuchet MS"/>
                <a:cs typeface="Trebuchet MS"/>
              </a:rPr>
              <a:t>Excel </a:t>
            </a:r>
            <a:r>
              <a:rPr sz="3000" spc="-55" dirty="0">
                <a:latin typeface="Trebuchet MS"/>
                <a:cs typeface="Trebuchet MS"/>
              </a:rPr>
              <a:t>functions </a:t>
            </a:r>
            <a:r>
              <a:rPr sz="3000" spc="-160" dirty="0">
                <a:latin typeface="Trebuchet MS"/>
                <a:cs typeface="Trebuchet MS"/>
              </a:rPr>
              <a:t>like 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185" dirty="0">
                <a:latin typeface="Trebuchet MS"/>
                <a:cs typeface="Trebuchet MS"/>
              </a:rPr>
              <a:t>v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95" dirty="0">
                <a:latin typeface="Trebuchet MS"/>
                <a:cs typeface="Trebuchet MS"/>
              </a:rPr>
              <a:t>t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105" dirty="0">
                <a:latin typeface="Trebuchet MS"/>
                <a:cs typeface="Trebuchet MS"/>
              </a:rPr>
              <a:t>b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535" dirty="0">
                <a:latin typeface="Trebuchet MS"/>
                <a:cs typeface="Trebuchet MS"/>
              </a:rPr>
              <a:t>,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40" dirty="0">
                <a:latin typeface="Trebuchet MS"/>
                <a:cs typeface="Trebuchet MS"/>
              </a:rPr>
              <a:t>h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535" dirty="0">
                <a:latin typeface="Trebuchet MS"/>
                <a:cs typeface="Trebuchet MS"/>
              </a:rPr>
              <a:t>,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30" dirty="0">
                <a:latin typeface="Trebuchet MS"/>
                <a:cs typeface="Trebuchet MS"/>
              </a:rPr>
              <a:t>d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195" dirty="0">
                <a:latin typeface="Trebuchet MS"/>
                <a:cs typeface="Trebuchet MS"/>
              </a:rPr>
              <a:t>l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f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235" dirty="0">
                <a:latin typeface="Trebuchet MS"/>
                <a:cs typeface="Trebuchet MS"/>
              </a:rPr>
              <a:t>m</a:t>
            </a:r>
            <a:r>
              <a:rPr sz="3000" spc="-25" dirty="0">
                <a:latin typeface="Trebuchet MS"/>
                <a:cs typeface="Trebuchet MS"/>
              </a:rPr>
              <a:t>u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10" dirty="0">
                <a:latin typeface="Trebuchet MS"/>
                <a:cs typeface="Trebuchet MS"/>
              </a:rPr>
              <a:t>o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85" dirty="0">
                <a:latin typeface="Trebuchet MS"/>
                <a:cs typeface="Trebuchet MS"/>
              </a:rPr>
              <a:t>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40" dirty="0">
                <a:latin typeface="Trebuchet MS"/>
                <a:cs typeface="Trebuchet MS"/>
              </a:rPr>
              <a:t>h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10" dirty="0">
                <a:latin typeface="Trebuchet MS"/>
                <a:cs typeface="Trebuchet MS"/>
              </a:rPr>
              <a:t>o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185" dirty="0">
                <a:latin typeface="Trebuchet MS"/>
                <a:cs typeface="Trebuchet MS"/>
              </a:rPr>
              <a:t>v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25" dirty="0">
                <a:latin typeface="Trebuchet MS"/>
                <a:cs typeface="Trebuchet MS"/>
              </a:rPr>
              <a:t>u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200" dirty="0">
                <a:latin typeface="Trebuchet MS"/>
                <a:cs typeface="Trebuchet MS"/>
              </a:rPr>
              <a:t>l 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155" dirty="0">
                <a:latin typeface="Trebuchet MS"/>
                <a:cs typeface="Trebuchet MS"/>
              </a:rPr>
              <a:t>team </a:t>
            </a:r>
            <a:r>
              <a:rPr sz="3000" spc="-140" dirty="0">
                <a:latin typeface="Trebuchet MS"/>
                <a:cs typeface="Trebuchet MS"/>
              </a:rPr>
              <a:t>performance. </a:t>
            </a:r>
            <a:r>
              <a:rPr sz="3000" spc="-150" dirty="0">
                <a:latin typeface="Trebuchet MS"/>
                <a:cs typeface="Trebuchet MS"/>
              </a:rPr>
              <a:t>The </a:t>
            </a:r>
            <a:r>
              <a:rPr sz="3000" spc="-110" dirty="0">
                <a:latin typeface="Trebuchet MS"/>
                <a:cs typeface="Trebuchet MS"/>
              </a:rPr>
              <a:t>outcome </a:t>
            </a:r>
            <a:r>
              <a:rPr sz="3000" spc="-185" dirty="0">
                <a:latin typeface="Trebuchet MS"/>
                <a:cs typeface="Trebuchet MS"/>
              </a:rPr>
              <a:t>will </a:t>
            </a:r>
            <a:r>
              <a:rPr sz="3000" spc="-125" dirty="0">
                <a:latin typeface="Trebuchet MS"/>
                <a:cs typeface="Trebuchet MS"/>
              </a:rPr>
              <a:t>help </a:t>
            </a:r>
            <a:r>
              <a:rPr sz="3000" spc="-105" dirty="0">
                <a:latin typeface="Trebuchet MS"/>
                <a:cs typeface="Trebuchet MS"/>
              </a:rPr>
              <a:t>in </a:t>
            </a:r>
            <a:r>
              <a:rPr sz="3000" spc="-100" dirty="0">
                <a:latin typeface="Trebuchet MS"/>
                <a:cs typeface="Trebuchet MS"/>
              </a:rPr>
              <a:t>identifying </a:t>
            </a:r>
            <a:r>
              <a:rPr sz="3000" spc="-95" dirty="0">
                <a:latin typeface="Trebuchet MS"/>
                <a:cs typeface="Trebuchet MS"/>
              </a:rPr>
              <a:t>top </a:t>
            </a:r>
            <a:r>
              <a:rPr sz="3000" spc="-120" dirty="0">
                <a:latin typeface="Trebuchet MS"/>
                <a:cs typeface="Trebuchet MS"/>
              </a:rPr>
              <a:t>performers, 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recognizing </a:t>
            </a:r>
            <a:r>
              <a:rPr sz="3000" spc="-70" dirty="0">
                <a:latin typeface="Trebuchet MS"/>
                <a:cs typeface="Trebuchet MS"/>
              </a:rPr>
              <a:t>training </a:t>
            </a:r>
            <a:r>
              <a:rPr sz="3000" spc="-145" dirty="0">
                <a:latin typeface="Trebuchet MS"/>
                <a:cs typeface="Trebuchet MS"/>
              </a:rPr>
              <a:t>needs,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110" dirty="0">
                <a:latin typeface="Trebuchet MS"/>
                <a:cs typeface="Trebuchet MS"/>
              </a:rPr>
              <a:t>making </a:t>
            </a:r>
            <a:r>
              <a:rPr sz="3000" spc="-80" dirty="0">
                <a:latin typeface="Trebuchet MS"/>
                <a:cs typeface="Trebuchet MS"/>
              </a:rPr>
              <a:t>data-driven </a:t>
            </a:r>
            <a:r>
              <a:rPr sz="3000" spc="-60" dirty="0">
                <a:latin typeface="Trebuchet MS"/>
                <a:cs typeface="Trebuchet MS"/>
              </a:rPr>
              <a:t>decisions </a:t>
            </a:r>
            <a:r>
              <a:rPr sz="3000" spc="-80" dirty="0">
                <a:latin typeface="Trebuchet MS"/>
                <a:cs typeface="Trebuchet MS"/>
              </a:rPr>
              <a:t>for </a:t>
            </a:r>
            <a:r>
              <a:rPr sz="3000" spc="-105" dirty="0">
                <a:latin typeface="Trebuchet MS"/>
                <a:cs typeface="Trebuchet MS"/>
              </a:rPr>
              <a:t>performance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improvement. </a:t>
            </a:r>
            <a:r>
              <a:rPr sz="3000" spc="-150" dirty="0">
                <a:latin typeface="Trebuchet MS"/>
                <a:cs typeface="Trebuchet MS"/>
              </a:rPr>
              <a:t>The </a:t>
            </a:r>
            <a:r>
              <a:rPr sz="3000" spc="-125" dirty="0">
                <a:latin typeface="Trebuchet MS"/>
                <a:cs typeface="Trebuchet MS"/>
              </a:rPr>
              <a:t>final </a:t>
            </a:r>
            <a:r>
              <a:rPr sz="3000" spc="-140" dirty="0">
                <a:latin typeface="Trebuchet MS"/>
                <a:cs typeface="Trebuchet MS"/>
              </a:rPr>
              <a:t>deliverable </a:t>
            </a:r>
            <a:r>
              <a:rPr sz="3000" spc="-185" dirty="0">
                <a:latin typeface="Trebuchet MS"/>
                <a:cs typeface="Trebuchet MS"/>
              </a:rPr>
              <a:t>will </a:t>
            </a:r>
            <a:r>
              <a:rPr sz="3000" spc="-105" dirty="0">
                <a:latin typeface="Trebuchet MS"/>
                <a:cs typeface="Trebuchet MS"/>
              </a:rPr>
              <a:t>include </a:t>
            </a:r>
            <a:r>
              <a:rPr sz="3000" spc="-155" dirty="0">
                <a:latin typeface="Trebuchet MS"/>
                <a:cs typeface="Trebuchet MS"/>
              </a:rPr>
              <a:t>a </a:t>
            </a:r>
            <a:r>
              <a:rPr sz="3000" spc="-135" dirty="0">
                <a:latin typeface="Trebuchet MS"/>
                <a:cs typeface="Trebuchet MS"/>
              </a:rPr>
              <a:t>detailed </a:t>
            </a:r>
            <a:r>
              <a:rPr sz="3000" spc="-80" dirty="0">
                <a:latin typeface="Trebuchet MS"/>
                <a:cs typeface="Trebuchet MS"/>
              </a:rPr>
              <a:t>report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95" dirty="0">
                <a:latin typeface="Trebuchet MS"/>
                <a:cs typeface="Trebuchet MS"/>
              </a:rPr>
              <a:t>visual 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40" dirty="0">
                <a:latin typeface="Trebuchet MS"/>
                <a:cs typeface="Trebuchet MS"/>
              </a:rPr>
              <a:t>h</a:t>
            </a:r>
            <a:r>
              <a:rPr sz="3000" spc="-105" dirty="0">
                <a:latin typeface="Trebuchet MS"/>
                <a:cs typeface="Trebuchet MS"/>
              </a:rPr>
              <a:t>b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f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45" dirty="0">
                <a:latin typeface="Trebuchet MS"/>
                <a:cs typeface="Trebuchet MS"/>
              </a:rPr>
              <a:t>r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204" dirty="0">
                <a:latin typeface="Trebuchet MS"/>
                <a:cs typeface="Trebuchet MS"/>
              </a:rPr>
              <a:t>y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65" dirty="0">
                <a:latin typeface="Trebuchet MS"/>
                <a:cs typeface="Trebuchet MS"/>
              </a:rPr>
              <a:t>n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30" dirty="0">
                <a:latin typeface="Trebuchet MS"/>
                <a:cs typeface="Trebuchet MS"/>
              </a:rPr>
              <a:t>d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95" dirty="0">
                <a:latin typeface="Trebuchet MS"/>
                <a:cs typeface="Trebuchet MS"/>
              </a:rPr>
              <a:t>c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nn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535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478" y="1303399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856" y="4060105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9981" y="3828330"/>
            <a:ext cx="12458700" cy="25419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01015" marR="401320">
              <a:lnSpc>
                <a:spcPts val="3229"/>
              </a:lnSpc>
              <a:spcBef>
                <a:spcPts val="215"/>
              </a:spcBef>
            </a:pPr>
            <a:r>
              <a:rPr sz="2700" b="1" dirty="0">
                <a:latin typeface="Arial"/>
                <a:cs typeface="Arial"/>
              </a:rPr>
              <a:t>compensation </a:t>
            </a:r>
            <a:r>
              <a:rPr sz="2700" b="1" spc="-5" dirty="0">
                <a:latin typeface="Arial"/>
                <a:cs typeface="Arial"/>
              </a:rPr>
              <a:t>analysis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uses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internal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and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external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data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to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determine </a:t>
            </a:r>
            <a:r>
              <a:rPr sz="2700" b="1" dirty="0">
                <a:latin typeface="Arial"/>
                <a:cs typeface="Arial"/>
              </a:rPr>
              <a:t> whether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employer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rewards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employees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fairly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or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not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for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the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work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they </a:t>
            </a:r>
            <a:r>
              <a:rPr sz="2700" b="1" spc="-73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are </a:t>
            </a:r>
            <a:r>
              <a:rPr sz="2700" b="1" dirty="0">
                <a:latin typeface="Arial"/>
                <a:cs typeface="Arial"/>
              </a:rPr>
              <a:t>doing.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dirty="0">
                <a:latin typeface="Arial"/>
                <a:cs typeface="Arial"/>
              </a:rPr>
              <a:t>Here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few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key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concepts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analysis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you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need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understand: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207645">
              <a:lnSpc>
                <a:spcPct val="114599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External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competitiveness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–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Employers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their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practices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external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companies.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example,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Salesforce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found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their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engineer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salaries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comparable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engineers at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Microsoft.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was 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fair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comparison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because of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size 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geographical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spread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 both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organizations.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other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hand,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engineers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1200" b="1" dirty="0">
                <a:latin typeface="Arial"/>
                <a:cs typeface="Arial"/>
              </a:rPr>
              <a:t>Slack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paid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much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less, but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much smaller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organization.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Internal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equity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– Employers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employees’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salary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 indirect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ensure fair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for the level and type of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work done. Region – Employers compare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 data of people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OUR</a:t>
            </a:r>
            <a:r>
              <a:rPr spc="35" dirty="0"/>
              <a:t> </a:t>
            </a:r>
            <a:r>
              <a:rPr spc="-20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2665" y="1258887"/>
            <a:ext cx="9428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0" dirty="0">
                <a:latin typeface="Trebuchet MS"/>
                <a:cs typeface="Trebuchet MS"/>
              </a:rPr>
              <a:t>AND</a:t>
            </a:r>
            <a:r>
              <a:rPr sz="5400" b="1" spc="60" dirty="0">
                <a:latin typeface="Trebuchet MS"/>
                <a:cs typeface="Trebuchet MS"/>
              </a:rPr>
              <a:t> </a:t>
            </a:r>
            <a:r>
              <a:rPr sz="5400" b="1" spc="20" dirty="0">
                <a:latin typeface="Trebuchet MS"/>
                <a:cs typeface="Trebuchet MS"/>
              </a:rPr>
              <a:t>ITS</a:t>
            </a:r>
            <a:r>
              <a:rPr sz="5400" b="1" spc="60" dirty="0">
                <a:latin typeface="Trebuchet MS"/>
                <a:cs typeface="Trebuchet MS"/>
              </a:rPr>
              <a:t> </a:t>
            </a:r>
            <a:r>
              <a:rPr sz="5400" b="1" spc="25" dirty="0">
                <a:latin typeface="Trebuchet MS"/>
                <a:cs typeface="Trebuchet MS"/>
              </a:rPr>
              <a:t>VALUE</a:t>
            </a:r>
            <a:r>
              <a:rPr sz="5400" b="1" spc="60" dirty="0">
                <a:latin typeface="Trebuchet MS"/>
                <a:cs typeface="Trebuchet MS"/>
              </a:rPr>
              <a:t> </a:t>
            </a:r>
            <a:r>
              <a:rPr sz="5400" b="1" spc="30" dirty="0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174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492" y="1307777"/>
            <a:ext cx="6638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 MT"/>
                <a:cs typeface="Arial MT"/>
              </a:rPr>
              <a:t>Determine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types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analyses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are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go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0003" y="1307777"/>
            <a:ext cx="864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 MT"/>
                <a:cs typeface="Arial MT"/>
              </a:rPr>
              <a:t>ing</a:t>
            </a:r>
            <a:r>
              <a:rPr sz="2700" spc="-8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6492" y="1717352"/>
            <a:ext cx="12268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 MT"/>
                <a:cs typeface="Arial MT"/>
              </a:rPr>
              <a:t>conduct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6492" y="2536502"/>
            <a:ext cx="8258809" cy="16656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20"/>
              </a:spcBef>
            </a:pP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 </a:t>
            </a:r>
            <a:r>
              <a:rPr sz="2700" spc="-5" dirty="0">
                <a:latin typeface="Arial MT"/>
                <a:cs typeface="Arial MT"/>
              </a:rPr>
              <a:t>consult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with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key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stakeholders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determine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purpose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your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analysis.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This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will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guide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-5" dirty="0">
                <a:latin typeface="Arial MT"/>
                <a:cs typeface="Arial MT"/>
              </a:rPr>
              <a:t>determine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type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 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will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conducting.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6492" y="4584377"/>
            <a:ext cx="8334375" cy="57613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20"/>
              </a:spcBef>
            </a:pPr>
            <a:r>
              <a:rPr sz="2700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example,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suppose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CEO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interested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why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employees’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salaries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were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disproportionately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increasing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each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year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compared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market. In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that </a:t>
            </a:r>
            <a:r>
              <a:rPr sz="2700" spc="-5" dirty="0">
                <a:latin typeface="Arial MT"/>
                <a:cs typeface="Arial MT"/>
              </a:rPr>
              <a:t>case,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may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want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conduct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salary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employees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who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have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entered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exited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organization.If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snapshot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understand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cost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employee,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conduct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“Headcount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analysis”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provide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accurate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picture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staffing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levels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employee.Another</a:t>
            </a:r>
            <a:r>
              <a:rPr sz="2700" spc="6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example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that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may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want </a:t>
            </a:r>
            <a:r>
              <a:rPr sz="2700" dirty="0">
                <a:latin typeface="Arial MT"/>
                <a:cs typeface="Arial MT"/>
              </a:rPr>
              <a:t> 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understand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why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many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high-talented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employees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are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leaving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organization.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retention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looks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levels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performance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data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compares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internal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external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parity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make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sense </a:t>
            </a:r>
            <a:r>
              <a:rPr sz="2700" dirty="0">
                <a:latin typeface="Arial MT"/>
                <a:cs typeface="Arial MT"/>
              </a:rPr>
              <a:t>of this.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sz="7200" dirty="0"/>
              <a:t>Dataset	Description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450340" y="1957069"/>
            <a:ext cx="16695419" cy="65805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723900">
              <a:lnSpc>
                <a:spcPts val="3229"/>
              </a:lnSpc>
              <a:spcBef>
                <a:spcPts val="215"/>
              </a:spcBef>
            </a:pP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analyze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compensation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data,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202024"/>
                </a:solidFill>
                <a:latin typeface="Trebuchet MS"/>
                <a:cs typeface="Trebuchet MS"/>
              </a:rPr>
              <a:t>you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20" dirty="0">
                <a:solidFill>
                  <a:srgbClr val="202024"/>
                </a:solidFill>
                <a:latin typeface="Trebuchet MS"/>
                <a:cs typeface="Trebuchet MS"/>
              </a:rPr>
              <a:t>either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65" dirty="0">
                <a:solidFill>
                  <a:srgbClr val="202024"/>
                </a:solidFill>
                <a:latin typeface="Trebuchet MS"/>
                <a:cs typeface="Trebuchet MS"/>
              </a:rPr>
              <a:t>use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an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spreadsheet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or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compensation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0" dirty="0">
                <a:solidFill>
                  <a:srgbClr val="202024"/>
                </a:solidFill>
                <a:latin typeface="Trebuchet MS"/>
                <a:cs typeface="Trebuchet MS"/>
              </a:rPr>
              <a:t>analysis </a:t>
            </a:r>
            <a:r>
              <a:rPr sz="2700" b="1" spc="-80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software.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Let’s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5" dirty="0">
                <a:solidFill>
                  <a:srgbClr val="202024"/>
                </a:solidFill>
                <a:latin typeface="Trebuchet MS"/>
                <a:cs typeface="Trebuchet MS"/>
              </a:rPr>
              <a:t>explore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these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two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options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30" dirty="0">
                <a:solidFill>
                  <a:srgbClr val="202024"/>
                </a:solidFill>
                <a:latin typeface="Trebuchet MS"/>
                <a:cs typeface="Trebuchet MS"/>
              </a:rPr>
              <a:t>within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bit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more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02024"/>
                </a:solidFill>
                <a:latin typeface="Trebuchet MS"/>
                <a:cs typeface="Trebuchet MS"/>
              </a:rPr>
              <a:t>detail: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647700">
              <a:lnSpc>
                <a:spcPts val="3229"/>
              </a:lnSpc>
              <a:spcBef>
                <a:spcPts val="5"/>
              </a:spcBef>
            </a:pP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Microsoft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has,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for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long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15" dirty="0">
                <a:solidFill>
                  <a:srgbClr val="202024"/>
                </a:solidFill>
                <a:latin typeface="Trebuchet MS"/>
                <a:cs typeface="Trebuchet MS"/>
              </a:rPr>
              <a:t>time,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been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favored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tool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analyze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compensation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35" dirty="0">
                <a:solidFill>
                  <a:srgbClr val="202024"/>
                </a:solidFill>
                <a:latin typeface="Trebuchet MS"/>
                <a:cs typeface="Trebuchet MS"/>
              </a:rPr>
              <a:t>data.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For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an </a:t>
            </a:r>
            <a:r>
              <a:rPr sz="2700" b="1" spc="-79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organization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that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wants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keep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its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operating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expenses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0" dirty="0">
                <a:solidFill>
                  <a:srgbClr val="202024"/>
                </a:solidFill>
                <a:latin typeface="Trebuchet MS"/>
                <a:cs typeface="Trebuchet MS"/>
              </a:rPr>
              <a:t>down,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this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is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great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solution.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202024"/>
                </a:solidFill>
                <a:latin typeface="Trebuchet MS"/>
                <a:cs typeface="Trebuchet MS"/>
              </a:rPr>
              <a:t>It’s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suitable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for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small organizations </a:t>
            </a:r>
            <a:r>
              <a:rPr sz="2700" b="1" spc="240" dirty="0">
                <a:solidFill>
                  <a:srgbClr val="202024"/>
                </a:solidFill>
                <a:latin typeface="Trebuchet MS"/>
                <a:cs typeface="Trebuchet MS"/>
              </a:rPr>
              <a:t>as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calculations needed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be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done </a:t>
            </a:r>
            <a:r>
              <a:rPr sz="2700" b="1" spc="-5" dirty="0">
                <a:solidFill>
                  <a:srgbClr val="202024"/>
                </a:solidFill>
                <a:latin typeface="Trebuchet MS"/>
                <a:cs typeface="Trebuchet MS"/>
              </a:rPr>
              <a:t>will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likely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not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be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that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complicated.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Even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novice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at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would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be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able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65" dirty="0">
                <a:solidFill>
                  <a:srgbClr val="202024"/>
                </a:solidFill>
                <a:latin typeface="Trebuchet MS"/>
                <a:cs typeface="Trebuchet MS"/>
              </a:rPr>
              <a:t>use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02024"/>
                </a:solidFill>
                <a:latin typeface="Trebuchet MS"/>
                <a:cs typeface="Trebuchet MS"/>
              </a:rPr>
              <a:t>it.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</a:pP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On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other hand,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however,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is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prone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human </a:t>
            </a:r>
            <a:r>
              <a:rPr sz="2700" b="1" dirty="0">
                <a:solidFill>
                  <a:srgbClr val="202024"/>
                </a:solidFill>
                <a:latin typeface="Trebuchet MS"/>
                <a:cs typeface="Trebuchet MS"/>
              </a:rPr>
              <a:t>error.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Multiple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people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 </a:t>
            </a:r>
            <a:r>
              <a:rPr sz="2700" b="1" spc="215" dirty="0">
                <a:solidFill>
                  <a:srgbClr val="202024"/>
                </a:solidFill>
                <a:latin typeface="Trebuchet MS"/>
                <a:cs typeface="Trebuchet MS"/>
              </a:rPr>
              <a:t>access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 </a:t>
            </a:r>
            <a:r>
              <a:rPr sz="2700" b="1" spc="13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spreadsheet,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202024"/>
                </a:solidFill>
                <a:latin typeface="Trebuchet MS"/>
                <a:cs typeface="Trebuchet MS"/>
              </a:rPr>
              <a:t>misplaced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comma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yield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inaccurate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consequential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0" dirty="0">
                <a:solidFill>
                  <a:srgbClr val="202024"/>
                </a:solidFill>
                <a:latin typeface="Trebuchet MS"/>
                <a:cs typeface="Trebuchet MS"/>
              </a:rPr>
              <a:t>results.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202024"/>
                </a:solidFill>
                <a:latin typeface="Trebuchet MS"/>
                <a:cs typeface="Trebuchet MS"/>
              </a:rPr>
              <a:t>It’s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not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5" dirty="0">
                <a:solidFill>
                  <a:srgbClr val="202024"/>
                </a:solidFill>
                <a:latin typeface="Trebuchet MS"/>
                <a:cs typeface="Trebuchet MS"/>
              </a:rPr>
              <a:t>automated.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So,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10" dirty="0">
                <a:solidFill>
                  <a:srgbClr val="202024"/>
                </a:solidFill>
                <a:latin typeface="Trebuchet MS"/>
                <a:cs typeface="Trebuchet MS"/>
              </a:rPr>
              <a:t>if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an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employee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202024"/>
                </a:solidFill>
                <a:latin typeface="Trebuchet MS"/>
                <a:cs typeface="Trebuchet MS"/>
              </a:rPr>
              <a:t>leaves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organization,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02024"/>
                </a:solidFill>
                <a:latin typeface="Trebuchet MS"/>
                <a:cs typeface="Trebuchet MS"/>
              </a:rPr>
              <a:t>it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requires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someone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delete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that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employee </a:t>
            </a:r>
            <a:r>
              <a:rPr sz="2700" b="1" spc="-79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off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spreadsheet.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is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not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150" dirty="0">
                <a:solidFill>
                  <a:srgbClr val="202024"/>
                </a:solidFill>
                <a:latin typeface="Trebuchet MS"/>
                <a:cs typeface="Trebuchet MS"/>
              </a:rPr>
              <a:t>most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‘attractive </a:t>
            </a:r>
            <a:r>
              <a:rPr sz="2700" b="1" spc="10" dirty="0">
                <a:solidFill>
                  <a:srgbClr val="202024"/>
                </a:solidFill>
                <a:latin typeface="Trebuchet MS"/>
                <a:cs typeface="Trebuchet MS"/>
              </a:rPr>
              <a:t>format’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present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stakeholders. </a:t>
            </a:r>
            <a:r>
              <a:rPr sz="2700" b="1" spc="-10" dirty="0">
                <a:solidFill>
                  <a:srgbClr val="202024"/>
                </a:solidFill>
                <a:latin typeface="Trebuchet MS"/>
                <a:cs typeface="Trebuchet MS"/>
              </a:rPr>
              <a:t>It </a:t>
            </a:r>
            <a:r>
              <a:rPr sz="2700" b="1" spc="-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requires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manual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copying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pasting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of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information </a:t>
            </a:r>
            <a:r>
              <a:rPr sz="2700" b="1" spc="30" dirty="0">
                <a:solidFill>
                  <a:srgbClr val="202024"/>
                </a:solidFill>
                <a:latin typeface="Trebuchet MS"/>
                <a:cs typeface="Trebuchet MS"/>
              </a:rPr>
              <a:t>into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presentations,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which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again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lead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5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errors,</a:t>
            </a:r>
            <a:r>
              <a:rPr sz="2700" b="1" spc="-19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20" dirty="0">
                <a:solidFill>
                  <a:srgbClr val="202024"/>
                </a:solidFill>
                <a:latin typeface="Trebuchet MS"/>
                <a:cs typeface="Trebuchet MS"/>
              </a:rPr>
              <a:t>it’s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extra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work.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5" dirty="0"/>
              <a:t>THE</a:t>
            </a:r>
            <a:r>
              <a:rPr sz="6350" spc="40" dirty="0"/>
              <a:t> "WOW"</a:t>
            </a:r>
            <a:r>
              <a:rPr sz="6350" spc="45" dirty="0"/>
              <a:t> </a:t>
            </a:r>
            <a:r>
              <a:rPr sz="6350" spc="25" dirty="0"/>
              <a:t>IN</a:t>
            </a:r>
            <a:r>
              <a:rPr sz="6350" spc="45" dirty="0"/>
              <a:t> </a:t>
            </a:r>
            <a:r>
              <a:rPr sz="6350" spc="35" dirty="0"/>
              <a:t>OUR</a:t>
            </a:r>
            <a:r>
              <a:rPr sz="6350" spc="45" dirty="0"/>
              <a:t> </a:t>
            </a:r>
            <a:r>
              <a:rPr sz="6350" spc="40" dirty="0"/>
              <a:t>SOLUTION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914" y="2357987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1750" marR="5080">
              <a:lnSpc>
                <a:spcPts val="3229"/>
              </a:lnSpc>
              <a:spcBef>
                <a:spcPts val="155"/>
              </a:spcBef>
            </a:pPr>
            <a:r>
              <a:rPr dirty="0"/>
              <a:t>Modern compensation </a:t>
            </a:r>
            <a:r>
              <a:rPr spc="-5" dirty="0"/>
              <a:t>analysis</a:t>
            </a:r>
            <a:r>
              <a:rPr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makes </a:t>
            </a:r>
            <a:r>
              <a:rPr spc="-740" dirty="0"/>
              <a:t> </a:t>
            </a:r>
            <a:r>
              <a:rPr dirty="0"/>
              <a:t>managing </a:t>
            </a:r>
            <a:r>
              <a:rPr spc="-5" dirty="0"/>
              <a:t>salary </a:t>
            </a:r>
            <a:r>
              <a:rPr dirty="0"/>
              <a:t>information </a:t>
            </a:r>
            <a:r>
              <a:rPr spc="-5" dirty="0"/>
              <a:t>seamless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straightforward. Most companies that </a:t>
            </a:r>
            <a:r>
              <a:rPr spc="-5" dirty="0"/>
              <a:t>offer </a:t>
            </a:r>
            <a:r>
              <a:rPr dirty="0"/>
              <a:t> compensation</a:t>
            </a:r>
            <a:r>
              <a:rPr spc="-5" dirty="0"/>
              <a:t> analysis</a:t>
            </a:r>
            <a:r>
              <a:rPr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cloud- </a:t>
            </a:r>
            <a:r>
              <a:rPr spc="5" dirty="0"/>
              <a:t> </a:t>
            </a:r>
            <a:r>
              <a:rPr dirty="0"/>
              <a:t>based.</a:t>
            </a:r>
            <a:r>
              <a:rPr spc="-5" dirty="0"/>
              <a:t> </a:t>
            </a:r>
            <a:r>
              <a:rPr dirty="0"/>
              <a:t>Therefore, </a:t>
            </a:r>
            <a:r>
              <a:rPr spc="-5" dirty="0"/>
              <a:t>salary</a:t>
            </a:r>
            <a:r>
              <a:rPr dirty="0"/>
              <a:t> </a:t>
            </a:r>
            <a:r>
              <a:rPr spc="-5" dirty="0"/>
              <a:t>surveys</a:t>
            </a:r>
            <a:r>
              <a:rPr dirty="0"/>
              <a:t> and </a:t>
            </a:r>
            <a:r>
              <a:rPr spc="-5" dirty="0"/>
              <a:t>market </a:t>
            </a:r>
            <a:r>
              <a:rPr dirty="0"/>
              <a:t> </a:t>
            </a:r>
            <a:r>
              <a:rPr spc="-5" dirty="0"/>
              <a:t>prices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already</a:t>
            </a:r>
            <a:r>
              <a:rPr dirty="0"/>
              <a:t> plugged into</a:t>
            </a:r>
            <a:r>
              <a:rPr spc="5" dirty="0"/>
              <a:t> </a:t>
            </a:r>
            <a:r>
              <a:rPr dirty="0"/>
              <a:t>the </a:t>
            </a:r>
            <a:r>
              <a:rPr spc="-5" dirty="0"/>
              <a:t>system</a:t>
            </a:r>
            <a:r>
              <a:rPr dirty="0"/>
              <a:t> and </a:t>
            </a:r>
            <a:r>
              <a:rPr spc="5" dirty="0"/>
              <a:t> </a:t>
            </a:r>
            <a:r>
              <a:rPr dirty="0"/>
              <a:t>regularly updated. It </a:t>
            </a:r>
            <a:r>
              <a:rPr spc="-5" dirty="0"/>
              <a:t>makes </a:t>
            </a:r>
            <a:r>
              <a:rPr dirty="0"/>
              <a:t>it </a:t>
            </a:r>
            <a:r>
              <a:rPr spc="-5" dirty="0"/>
              <a:t>easier </a:t>
            </a:r>
            <a:r>
              <a:rPr dirty="0"/>
              <a:t>and </a:t>
            </a:r>
            <a:r>
              <a:rPr spc="-5" dirty="0"/>
              <a:t>more </a:t>
            </a:r>
            <a:r>
              <a:rPr dirty="0"/>
              <a:t> up-to-date</a:t>
            </a:r>
            <a:r>
              <a:rPr spc="-5" dirty="0"/>
              <a:t> as</a:t>
            </a:r>
            <a:r>
              <a:rPr dirty="0"/>
              <a:t> internal </a:t>
            </a:r>
            <a:r>
              <a:rPr spc="-5" dirty="0"/>
              <a:t>salaries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checked </a:t>
            </a:r>
            <a:r>
              <a:rPr dirty="0"/>
              <a:t> continuously against </a:t>
            </a:r>
            <a:r>
              <a:rPr spc="-5" dirty="0"/>
              <a:t>market rates. </a:t>
            </a:r>
            <a:r>
              <a:rPr dirty="0"/>
              <a:t>It also </a:t>
            </a:r>
            <a:r>
              <a:rPr spc="-5" dirty="0"/>
              <a:t>has </a:t>
            </a:r>
            <a:r>
              <a:rPr dirty="0"/>
              <a:t> built-in visualizations and widgets that </a:t>
            </a:r>
            <a:r>
              <a:rPr spc="-5" dirty="0"/>
              <a:t>are </a:t>
            </a:r>
            <a:r>
              <a:rPr dirty="0"/>
              <a:t> customizable, reducing manual </a:t>
            </a:r>
            <a:r>
              <a:rPr spc="-5" dirty="0"/>
              <a:t>effort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allowing</a:t>
            </a:r>
            <a:r>
              <a:rPr spc="-5" dirty="0"/>
              <a:t> </a:t>
            </a:r>
            <a:r>
              <a:rPr dirty="0"/>
              <a:t>for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9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1173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</vt:lpstr>
      <vt:lpstr>Dataset Description</vt:lpstr>
      <vt:lpstr>THE "WOW" IN OUR SOLUTION</vt:lpstr>
      <vt:lpstr>MODELLING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Analysis.pptx</dc:title>
  <dc:creator>Mahalakshmi V</dc:creator>
  <cp:keywords>DAGPUowspvo,BAGBixpYWho</cp:keywords>
  <cp:lastModifiedBy>sivaranjani suyambulingam</cp:lastModifiedBy>
  <cp:revision>5</cp:revision>
  <dcterms:created xsi:type="dcterms:W3CDTF">2024-08-31T06:53:17Z</dcterms:created>
  <dcterms:modified xsi:type="dcterms:W3CDTF">2024-08-31T11:29:43Z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