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CHART: CURRENT EMPLOYEE RATING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'[SALES DATA FOR III B.COM CS - A &amp; B.xlsx]Sheet3'!$J$24</c:f>
              <c:strCache>
                <c:ptCount val="1"/>
                <c:pt idx="0">
                  <c:v>4</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'[SALES DATA FOR III B.COM CS - A &amp; B.xlsx]Sheet3'!$F$25:$I$28</c:f>
              <c:multiLvlStrCache>
                <c:ptCount val="4"/>
                <c:lvl>
                  <c:pt idx="0">
                    <c:v>Exceeds</c:v>
                  </c:pt>
                  <c:pt idx="1">
                    <c:v>Exceeds</c:v>
                  </c:pt>
                  <c:pt idx="2">
                    <c:v>Exceeds</c:v>
                  </c:pt>
                  <c:pt idx="3">
                    <c:v>Exceeds</c:v>
                  </c:pt>
                </c:lvl>
                <c:lvl>
                  <c:pt idx="0">
                    <c:v>Sales</c:v>
                  </c:pt>
                  <c:pt idx="1">
                    <c:v>Sales</c:v>
                  </c:pt>
                  <c:pt idx="2">
                    <c:v>Sales</c:v>
                  </c:pt>
                  <c:pt idx="3">
                    <c:v>Sales</c:v>
                  </c:pt>
                </c:lvl>
                <c:lvl>
                  <c:pt idx="0">
                    <c:v>Saniya</c:v>
                  </c:pt>
                  <c:pt idx="1">
                    <c:v>Celia</c:v>
                  </c:pt>
                  <c:pt idx="2">
                    <c:v>Nevaeh</c:v>
                  </c:pt>
                  <c:pt idx="3">
                    <c:v>Chaim</c:v>
                  </c:pt>
                </c:lvl>
                <c:lvl>
                  <c:pt idx="0">
                    <c:v>3459</c:v>
                  </c:pt>
                  <c:pt idx="1">
                    <c:v>3467</c:v>
                  </c:pt>
                  <c:pt idx="2">
                    <c:v>3472</c:v>
                  </c:pt>
                  <c:pt idx="3">
                    <c:v>3473</c:v>
                  </c:pt>
                </c:lvl>
              </c:multiLvlStrCache>
            </c:multiLvlStrRef>
          </c:cat>
          <c:val>
            <c:numRef>
              <c:f>'[SALES DATA FOR III B.COM CS - A &amp; B.xlsx]Sheet3'!$J$25:$J$28</c:f>
              <c:numCache>
                <c:formatCode>General</c:formatCode>
                <c:ptCount val="4"/>
                <c:pt idx="0">
                  <c:v>2</c:v>
                </c:pt>
                <c:pt idx="1">
                  <c:v>1</c:v>
                </c:pt>
                <c:pt idx="2">
                  <c:v>4</c:v>
                </c:pt>
                <c:pt idx="3">
                  <c:v>2</c:v>
                </c:pt>
              </c:numCache>
            </c:numRef>
          </c:val>
          <c:extLst>
            <c:ext xmlns:c16="http://schemas.microsoft.com/office/drawing/2014/chart" uri="{C3380CC4-5D6E-409C-BE32-E72D297353CC}">
              <c16:uniqueId val="{00000000-F929-8E41-87BB-5D2064892102}"/>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IN" sz="2400"/>
              <a:t>ST</a:t>
            </a:r>
            <a:r>
              <a:rPr lang="en-US" sz="2400"/>
              <a:t>UDENT NAME:</a:t>
            </a:r>
            <a:r>
              <a:rPr lang="en-IN" sz="2400"/>
              <a:t> MAHA LAKSHMI. L</a:t>
            </a:r>
            <a:endParaRPr lang="en-US" sz="2400" dirty="0"/>
          </a:p>
          <a:p>
            <a:r>
              <a:rPr lang="en-US" sz="2400" dirty="0"/>
              <a:t>REGISTER NO:</a:t>
            </a:r>
            <a:r>
              <a:rPr lang="en-IN" sz="2400" dirty="0"/>
              <a:t> 122202720</a:t>
            </a:r>
            <a:endParaRPr lang="en-US" sz="2400" dirty="0"/>
          </a:p>
          <a:p>
            <a:r>
              <a:rPr lang="en-US" sz="2400" dirty="0"/>
              <a:t>DEPARTMENT:</a:t>
            </a:r>
            <a:r>
              <a:rPr lang="en-IN" sz="2400" dirty="0"/>
              <a:t> B.COM ( CORPORATE SECRETARYSHIP) </a:t>
            </a:r>
          </a:p>
          <a:p>
            <a:r>
              <a:rPr lang="en-IN" sz="2400" dirty="0"/>
              <a:t>COLLEGE : 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953BBD1E-A063-E2EC-A235-5F3C9C7871E7}"/>
              </a:ext>
            </a:extLst>
          </p:cNvPr>
          <p:cNvGraphicFramePr>
            <a:graphicFrameLocks/>
          </p:cNvGraphicFramePr>
          <p:nvPr>
            <p:extLst>
              <p:ext uri="{D42A27DB-BD31-4B8C-83A1-F6EECF244321}">
                <p14:modId xmlns:p14="http://schemas.microsoft.com/office/powerpoint/2010/main" val="3624022530"/>
              </p:ext>
            </p:extLst>
          </p:nvPr>
        </p:nvGraphicFramePr>
        <p:xfrm>
          <a:off x="720301" y="1440718"/>
          <a:ext cx="4070215" cy="29234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 11">
            <a:extLst>
              <a:ext uri="{FF2B5EF4-FFF2-40B4-BE49-F238E27FC236}">
                <a16:creationId xmlns:a16="http://schemas.microsoft.com/office/drawing/2014/main" id="{76BBB170-8264-B9EB-95EB-245921BFA056}"/>
              </a:ext>
            </a:extLst>
          </p:cNvPr>
          <p:cNvGraphicFramePr/>
          <p:nvPr>
            <p:extLst>
              <p:ext uri="{D42A27DB-BD31-4B8C-83A1-F6EECF244321}">
                <p14:modId xmlns:p14="http://schemas.microsoft.com/office/powerpoint/2010/main" val="2794671415"/>
              </p:ext>
            </p:extLst>
          </p:nvPr>
        </p:nvGraphicFramePr>
        <p:xfrm>
          <a:off x="5253454" y="2046237"/>
          <a:ext cx="4521200" cy="1712424"/>
        </p:xfrm>
        <a:graphic>
          <a:graphicData uri="http://schemas.openxmlformats.org/drawingml/2006/table">
            <a:tbl>
              <a:tblPr>
                <a:tableStyleId>{5C22544A-7EE6-4342-B048-85BDC9FD1C3A}</a:tableStyleId>
              </a:tblPr>
              <a:tblGrid>
                <a:gridCol w="904240">
                  <a:extLst>
                    <a:ext uri="{9D8B030D-6E8A-4147-A177-3AD203B41FA5}">
                      <a16:colId xmlns:a16="http://schemas.microsoft.com/office/drawing/2014/main" val="1590843626"/>
                    </a:ext>
                  </a:extLst>
                </a:gridCol>
                <a:gridCol w="904240">
                  <a:extLst>
                    <a:ext uri="{9D8B030D-6E8A-4147-A177-3AD203B41FA5}">
                      <a16:colId xmlns:a16="http://schemas.microsoft.com/office/drawing/2014/main" val="1508300472"/>
                    </a:ext>
                  </a:extLst>
                </a:gridCol>
                <a:gridCol w="904240">
                  <a:extLst>
                    <a:ext uri="{9D8B030D-6E8A-4147-A177-3AD203B41FA5}">
                      <a16:colId xmlns:a16="http://schemas.microsoft.com/office/drawing/2014/main" val="1114796790"/>
                    </a:ext>
                  </a:extLst>
                </a:gridCol>
                <a:gridCol w="904240">
                  <a:extLst>
                    <a:ext uri="{9D8B030D-6E8A-4147-A177-3AD203B41FA5}">
                      <a16:colId xmlns:a16="http://schemas.microsoft.com/office/drawing/2014/main" val="103189304"/>
                    </a:ext>
                  </a:extLst>
                </a:gridCol>
                <a:gridCol w="904240">
                  <a:extLst>
                    <a:ext uri="{9D8B030D-6E8A-4147-A177-3AD203B41FA5}">
                      <a16:colId xmlns:a16="http://schemas.microsoft.com/office/drawing/2014/main" val="140985206"/>
                    </a:ext>
                  </a:extLst>
                </a:gridCol>
              </a:tblGrid>
              <a:tr h="200025">
                <a:tc>
                  <a:txBody>
                    <a:bodyPr/>
                    <a:lstStyle/>
                    <a:p>
                      <a:pPr algn="ctr" fontAlgn="b"/>
                      <a:r>
                        <a:rPr lang="en-IN" sz="1100" u="none" strike="noStrike">
                          <a:effectLst/>
                        </a:rPr>
                        <a:t>EmpID</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FirstName</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DepartmentType</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Performance Score</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Current Employee Rating</a:t>
                      </a:r>
                      <a:endParaRPr lang="en-IN" sz="1100" b="1" i="0" u="none" strike="noStrike">
                        <a:solidFill>
                          <a:srgbClr val="FFFFFF"/>
                        </a:solidFill>
                        <a:effectLst/>
                        <a:latin typeface="Calibri" panose="020F0502020204030204" pitchFamily="34" charset="0"/>
                      </a:endParaRPr>
                    </a:p>
                  </a:txBody>
                  <a:tcPr marL="3464" marR="3464" marT="3464" anchor="b"/>
                </a:tc>
                <a:extLst>
                  <a:ext uri="{0D108BD9-81ED-4DB2-BD59-A6C34878D82A}">
                    <a16:rowId xmlns:a16="http://schemas.microsoft.com/office/drawing/2014/main" val="3122186181"/>
                  </a:ext>
                </a:extLst>
              </a:tr>
              <a:tr h="200025">
                <a:tc>
                  <a:txBody>
                    <a:bodyPr/>
                    <a:lstStyle/>
                    <a:p>
                      <a:pPr algn="ctr" fontAlgn="b"/>
                      <a:r>
                        <a:rPr lang="en-IN" sz="1200" u="none" strike="noStrike">
                          <a:effectLst/>
                        </a:rPr>
                        <a:t>3455</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Charity</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Sales</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Exceeds</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4</a:t>
                      </a:r>
                      <a:endParaRPr lang="en-IN" sz="1200" b="0" i="0" u="none" strike="noStrike">
                        <a:solidFill>
                          <a:srgbClr val="000000"/>
                        </a:solidFill>
                        <a:effectLst/>
                        <a:latin typeface="Times New Roman" panose="02020603050405020304" pitchFamily="18" charset="0"/>
                      </a:endParaRPr>
                    </a:p>
                  </a:txBody>
                  <a:tcPr marL="3464" marR="3464" marT="3464" anchor="b"/>
                </a:tc>
                <a:extLst>
                  <a:ext uri="{0D108BD9-81ED-4DB2-BD59-A6C34878D82A}">
                    <a16:rowId xmlns:a16="http://schemas.microsoft.com/office/drawing/2014/main" val="933765621"/>
                  </a:ext>
                </a:extLst>
              </a:tr>
              <a:tr h="200025">
                <a:tc>
                  <a:txBody>
                    <a:bodyPr/>
                    <a:lstStyle/>
                    <a:p>
                      <a:pPr algn="ctr" fontAlgn="b"/>
                      <a:r>
                        <a:rPr lang="en-IN" sz="1200" u="none" strike="noStrike">
                          <a:effectLst/>
                        </a:rPr>
                        <a:t>3459</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Saniya</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Sales</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Exceeds</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2</a:t>
                      </a:r>
                      <a:endParaRPr lang="en-IN" sz="1200" b="0" i="0" u="none" strike="noStrike">
                        <a:solidFill>
                          <a:srgbClr val="000000"/>
                        </a:solidFill>
                        <a:effectLst/>
                        <a:latin typeface="Times New Roman" panose="02020603050405020304" pitchFamily="18" charset="0"/>
                      </a:endParaRPr>
                    </a:p>
                  </a:txBody>
                  <a:tcPr marL="3464" marR="3464" marT="3464" anchor="b"/>
                </a:tc>
                <a:extLst>
                  <a:ext uri="{0D108BD9-81ED-4DB2-BD59-A6C34878D82A}">
                    <a16:rowId xmlns:a16="http://schemas.microsoft.com/office/drawing/2014/main" val="3065028949"/>
                  </a:ext>
                </a:extLst>
              </a:tr>
              <a:tr h="200025">
                <a:tc>
                  <a:txBody>
                    <a:bodyPr/>
                    <a:lstStyle/>
                    <a:p>
                      <a:pPr algn="ctr" fontAlgn="b"/>
                      <a:r>
                        <a:rPr lang="en-IN" sz="1200" u="none" strike="noStrike">
                          <a:effectLst/>
                        </a:rPr>
                        <a:t>3467</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Celia</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Sales</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Exceeds</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1</a:t>
                      </a:r>
                      <a:endParaRPr lang="en-IN" sz="1200" b="0" i="0" u="none" strike="noStrike">
                        <a:solidFill>
                          <a:srgbClr val="000000"/>
                        </a:solidFill>
                        <a:effectLst/>
                        <a:latin typeface="Times New Roman" panose="02020603050405020304" pitchFamily="18" charset="0"/>
                      </a:endParaRPr>
                    </a:p>
                  </a:txBody>
                  <a:tcPr marL="3464" marR="3464" marT="3464" anchor="b"/>
                </a:tc>
                <a:extLst>
                  <a:ext uri="{0D108BD9-81ED-4DB2-BD59-A6C34878D82A}">
                    <a16:rowId xmlns:a16="http://schemas.microsoft.com/office/drawing/2014/main" val="346347948"/>
                  </a:ext>
                </a:extLst>
              </a:tr>
              <a:tr h="200025">
                <a:tc>
                  <a:txBody>
                    <a:bodyPr/>
                    <a:lstStyle/>
                    <a:p>
                      <a:pPr algn="ctr" fontAlgn="b"/>
                      <a:r>
                        <a:rPr lang="en-IN" sz="1200" u="none" strike="noStrike">
                          <a:effectLst/>
                        </a:rPr>
                        <a:t>3472</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Nevaeh</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Sales</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Exceeds</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4</a:t>
                      </a:r>
                      <a:endParaRPr lang="en-IN" sz="1200" b="0" i="0" u="none" strike="noStrike">
                        <a:solidFill>
                          <a:srgbClr val="000000"/>
                        </a:solidFill>
                        <a:effectLst/>
                        <a:latin typeface="Times New Roman" panose="02020603050405020304" pitchFamily="18" charset="0"/>
                      </a:endParaRPr>
                    </a:p>
                  </a:txBody>
                  <a:tcPr marL="3464" marR="3464" marT="3464" anchor="b"/>
                </a:tc>
                <a:extLst>
                  <a:ext uri="{0D108BD9-81ED-4DB2-BD59-A6C34878D82A}">
                    <a16:rowId xmlns:a16="http://schemas.microsoft.com/office/drawing/2014/main" val="4229658307"/>
                  </a:ext>
                </a:extLst>
              </a:tr>
              <a:tr h="200025">
                <a:tc>
                  <a:txBody>
                    <a:bodyPr/>
                    <a:lstStyle/>
                    <a:p>
                      <a:pPr algn="ctr" fontAlgn="b"/>
                      <a:r>
                        <a:rPr lang="en-IN" sz="1200" u="none" strike="noStrike">
                          <a:effectLst/>
                        </a:rPr>
                        <a:t>3473</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Chaim</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Sales</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Exceeds</a:t>
                      </a:r>
                      <a:endParaRPr lang="en-IN" sz="1200" b="0" i="0" u="none" strike="noStrike">
                        <a:solidFill>
                          <a:srgbClr val="000000"/>
                        </a:solidFill>
                        <a:effectLst/>
                        <a:latin typeface="Times New Roman" panose="02020603050405020304" pitchFamily="18" charset="0"/>
                      </a:endParaRPr>
                    </a:p>
                  </a:txBody>
                  <a:tcPr marL="3464" marR="3464" marT="3464" anchor="b"/>
                </a:tc>
                <a:tc>
                  <a:txBody>
                    <a:bodyPr/>
                    <a:lstStyle/>
                    <a:p>
                      <a:pPr algn="ctr" fontAlgn="b"/>
                      <a:r>
                        <a:rPr lang="en-IN" sz="1200" u="none" strike="noStrike">
                          <a:effectLst/>
                        </a:rPr>
                        <a:t>2</a:t>
                      </a:r>
                      <a:endParaRPr lang="en-IN" sz="1200" b="0" i="0" u="none" strike="noStrike">
                        <a:solidFill>
                          <a:srgbClr val="000000"/>
                        </a:solidFill>
                        <a:effectLst/>
                        <a:latin typeface="Times New Roman" panose="02020603050405020304" pitchFamily="18" charset="0"/>
                      </a:endParaRPr>
                    </a:p>
                  </a:txBody>
                  <a:tcPr marL="3464" marR="3464" marT="3464" anchor="b"/>
                </a:tc>
                <a:extLst>
                  <a:ext uri="{0D108BD9-81ED-4DB2-BD59-A6C34878D82A}">
                    <a16:rowId xmlns:a16="http://schemas.microsoft.com/office/drawing/2014/main" val="3101751219"/>
                  </a:ext>
                </a:extLst>
              </a:tr>
            </a:tbl>
          </a:graphicData>
        </a:graphic>
      </p:graphicFrame>
      <p:sp>
        <p:nvSpPr>
          <p:cNvPr id="14" name="TextBox 13">
            <a:extLst>
              <a:ext uri="{FF2B5EF4-FFF2-40B4-BE49-F238E27FC236}">
                <a16:creationId xmlns:a16="http://schemas.microsoft.com/office/drawing/2014/main" id="{25A5D1EB-307C-B5FB-0F00-19B78E996927}"/>
              </a:ext>
            </a:extLst>
          </p:cNvPr>
          <p:cNvSpPr txBox="1"/>
          <p:nvPr/>
        </p:nvSpPr>
        <p:spPr>
          <a:xfrm rot="10800000" flipV="1">
            <a:off x="1252979" y="4713149"/>
            <a:ext cx="8521675" cy="1754326"/>
          </a:xfrm>
          <a:prstGeom prst="rect">
            <a:avLst/>
          </a:prstGeom>
          <a:noFill/>
        </p:spPr>
        <p:txBody>
          <a:bodyPr wrap="square">
            <a:spAutoFit/>
          </a:bodyPr>
          <a:lstStyle/>
          <a:p>
            <a:pPr marL="342900" indent="-342900">
              <a:buAutoNum type="arabicPeriod"/>
            </a:pPr>
            <a:r>
              <a:rPr lang="en-US" i="1"/>
              <a:t>Charity and Nevaeh, both in the Sales department, have received the highest current employee rating of 4, reflecting their outstanding performance.</a:t>
            </a:r>
            <a:endParaRPr lang="en-IN" i="1"/>
          </a:p>
          <a:p>
            <a:pPr marL="342900" indent="-342900">
              <a:buAutoNum type="arabicPeriod"/>
            </a:pPr>
            <a:endParaRPr lang="en-IN" i="1"/>
          </a:p>
          <a:p>
            <a:pPr marL="342900" indent="-342900">
              <a:buAutoNum type="arabicPeriod"/>
            </a:pPr>
            <a:r>
              <a:rPr lang="en-US" i="1"/>
              <a:t>Celia, despite having an "Exceeds" performance score like her peers, has the lowest current employee rating of 1, indicating potential areas for improvement or other factors affecting her evaluation.</a:t>
            </a:r>
          </a:p>
        </p:txBody>
      </p:sp>
      <p:sp>
        <p:nvSpPr>
          <p:cNvPr id="16" name="TextBox 15">
            <a:extLst>
              <a:ext uri="{FF2B5EF4-FFF2-40B4-BE49-F238E27FC236}">
                <a16:creationId xmlns:a16="http://schemas.microsoft.com/office/drawing/2014/main" id="{6E95346B-83D5-AC33-C7A6-9DB56DE25CC4}"/>
              </a:ext>
            </a:extLst>
          </p:cNvPr>
          <p:cNvSpPr txBox="1"/>
          <p:nvPr/>
        </p:nvSpPr>
        <p:spPr>
          <a:xfrm>
            <a:off x="1300886" y="4268415"/>
            <a:ext cx="6100600" cy="369332"/>
          </a:xfrm>
          <a:prstGeom prst="rect">
            <a:avLst/>
          </a:prstGeom>
          <a:noFill/>
        </p:spPr>
        <p:txBody>
          <a:bodyPr wrap="square">
            <a:spAutoFit/>
          </a:bodyPr>
          <a:lstStyle/>
          <a:p>
            <a:r>
              <a:rPr lang="en-IN" u="sng"/>
              <a:t>INTERPRETATION:</a:t>
            </a:r>
            <a:endParaRPr lang="en-US" u="sn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calebthedevil096@gmail.com</cp:lastModifiedBy>
  <cp:revision>14</cp:revision>
  <dcterms:created xsi:type="dcterms:W3CDTF">2024-03-29T15:07:22Z</dcterms:created>
  <dcterms:modified xsi:type="dcterms:W3CDTF">2024-08-31T04:33:21Z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