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63" r:id="rId4"/>
    <p:sldId id="264" r:id="rId5"/>
    <p:sldId id="265" r:id="rId6"/>
    <p:sldId id="266" r:id="rId7"/>
    <p:sldId id="267" r:id="rId8"/>
    <p:sldId id="257"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Sheet1!$K$2</c:f>
              <c:strCache>
                <c:ptCount val="1"/>
                <c:pt idx="0">
                  <c:v>percentage</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dPt>
            <c:idx val="20"/>
            <c:bubble3D val="0"/>
            <c:spPr>
              <a:solidFill>
                <a:schemeClr val="accent3">
                  <a:lumMod val="80000"/>
                </a:schemeClr>
              </a:solidFill>
              <a:ln>
                <a:noFill/>
              </a:ln>
              <a:effectLst>
                <a:outerShdw blurRad="254000" sx="102000" sy="102000" algn="ctr" rotWithShape="0">
                  <a:prstClr val="black">
                    <a:alpha val="20000"/>
                  </a:prstClr>
                </a:outerShdw>
              </a:effectLst>
            </c:spPr>
          </c:dPt>
          <c:dPt>
            <c:idx val="21"/>
            <c:bubble3D val="0"/>
            <c:spPr>
              <a:solidFill>
                <a:schemeClr val="accent4">
                  <a:lumMod val="80000"/>
                </a:schemeClr>
              </a:solidFill>
              <a:ln>
                <a:noFill/>
              </a:ln>
              <a:effectLst>
                <a:outerShdw blurRad="254000" sx="102000" sy="102000" algn="ctr" rotWithShape="0">
                  <a:prstClr val="black">
                    <a:alpha val="20000"/>
                  </a:prstClr>
                </a:outerShdw>
              </a:effectLst>
            </c:spPr>
          </c:dPt>
          <c:dPt>
            <c:idx val="22"/>
            <c:bubble3D val="0"/>
            <c:spPr>
              <a:solidFill>
                <a:schemeClr val="accent5">
                  <a:lumMod val="80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multiLvlStrRef>
              <c:f>Sheet1!$A$3:$J$25</c:f>
              <c:multiLvlStrCache>
                <c:ptCount val="23"/>
                <c:lvl>
                  <c:pt idx="0">
                    <c:v>hybird</c:v>
                  </c:pt>
                  <c:pt idx="1">
                    <c:v>In-person</c:v>
                  </c:pt>
                  <c:pt idx="2">
                    <c:v>In-person</c:v>
                  </c:pt>
                  <c:pt idx="3">
                    <c:v>In-person</c:v>
                  </c:pt>
                  <c:pt idx="4">
                    <c:v>remote</c:v>
                  </c:pt>
                  <c:pt idx="5">
                    <c:v>remote</c:v>
                  </c:pt>
                  <c:pt idx="6">
                    <c:v>In-person</c:v>
                  </c:pt>
                  <c:pt idx="7">
                    <c:v>In-person</c:v>
                  </c:pt>
                  <c:pt idx="8">
                    <c:v>In-person</c:v>
                  </c:pt>
                  <c:pt idx="9">
                    <c:v>In-person</c:v>
                  </c:pt>
                  <c:pt idx="10">
                    <c:v>In-person</c:v>
                  </c:pt>
                  <c:pt idx="11">
                    <c:v>In-person</c:v>
                  </c:pt>
                  <c:pt idx="12">
                    <c:v>In-person</c:v>
                  </c:pt>
                  <c:pt idx="13">
                    <c:v>In-person</c:v>
                  </c:pt>
                  <c:pt idx="14">
                    <c:v>In-person</c:v>
                  </c:pt>
                  <c:pt idx="15">
                    <c:v>In-person</c:v>
                  </c:pt>
                  <c:pt idx="16">
                    <c:v>In-person</c:v>
                  </c:pt>
                  <c:pt idx="17">
                    <c:v>In-person</c:v>
                  </c:pt>
                  <c:pt idx="18">
                    <c:v>In-person</c:v>
                  </c:pt>
                  <c:pt idx="19">
                    <c:v>In-person</c:v>
                  </c:pt>
                  <c:pt idx="20">
                    <c:v>In-person</c:v>
                  </c:pt>
                  <c:pt idx="21">
                    <c:v>In-person</c:v>
                  </c:pt>
                  <c:pt idx="22">
                    <c:v>In-person</c:v>
                  </c:pt>
                </c:lvl>
                <c:lvl>
                  <c:pt idx="0">
                    <c:v>full-time</c:v>
                  </c:pt>
                  <c:pt idx="1">
                    <c:v>full-time</c:v>
                  </c:pt>
                  <c:pt idx="2">
                    <c:v>full-time</c:v>
                  </c:pt>
                  <c:pt idx="3">
                    <c:v>full-time</c:v>
                  </c:pt>
                  <c:pt idx="4">
                    <c:v>full-time</c:v>
                  </c:pt>
                  <c:pt idx="5">
                    <c:v>full-time</c:v>
                  </c:pt>
                  <c:pt idx="6">
                    <c:v>full-time</c:v>
                  </c:pt>
                  <c:pt idx="7">
                    <c:v>full-time</c:v>
                  </c:pt>
                  <c:pt idx="8">
                    <c:v>full-time</c:v>
                  </c:pt>
                  <c:pt idx="9">
                    <c:v>full-time</c:v>
                  </c:pt>
                  <c:pt idx="10">
                    <c:v>full-time</c:v>
                  </c:pt>
                  <c:pt idx="11">
                    <c:v>full-time</c:v>
                  </c:pt>
                  <c:pt idx="12">
                    <c:v>full-time</c:v>
                  </c:pt>
                  <c:pt idx="13">
                    <c:v>full-time</c:v>
                  </c:pt>
                  <c:pt idx="14">
                    <c:v>full-time</c:v>
                  </c:pt>
                  <c:pt idx="15">
                    <c:v>full-time</c:v>
                  </c:pt>
                  <c:pt idx="16">
                    <c:v>full-time</c:v>
                  </c:pt>
                  <c:pt idx="17">
                    <c:v>full-time</c:v>
                  </c:pt>
                  <c:pt idx="18">
                    <c:v>full-time</c:v>
                  </c:pt>
                  <c:pt idx="19">
                    <c:v>full-time</c:v>
                  </c:pt>
                  <c:pt idx="20">
                    <c:v>full-time</c:v>
                  </c:pt>
                  <c:pt idx="21">
                    <c:v>full-time</c:v>
                  </c:pt>
                  <c:pt idx="22">
                    <c:v>full-time</c:v>
                  </c:pt>
                </c:lvl>
                <c:lvl>
                  <c:pt idx="0">
                    <c:v>mid level</c:v>
                  </c:pt>
                  <c:pt idx="1">
                    <c:v>senior</c:v>
                  </c:pt>
                  <c:pt idx="2">
                    <c:v>senior</c:v>
                  </c:pt>
                  <c:pt idx="3">
                    <c:v>senior</c:v>
                  </c:pt>
                  <c:pt idx="4">
                    <c:v>mid-level</c:v>
                  </c:pt>
                  <c:pt idx="5">
                    <c:v>mid-level</c:v>
                  </c:pt>
                  <c:pt idx="6">
                    <c:v>executive</c:v>
                  </c:pt>
                  <c:pt idx="7">
                    <c:v>executive</c:v>
                  </c:pt>
                  <c:pt idx="8">
                    <c:v>entry level</c:v>
                  </c:pt>
                  <c:pt idx="9">
                    <c:v>entry level</c:v>
                  </c:pt>
                  <c:pt idx="10">
                    <c:v>entry level</c:v>
                  </c:pt>
                  <c:pt idx="11">
                    <c:v>senior</c:v>
                  </c:pt>
                  <c:pt idx="12">
                    <c:v>mid-level</c:v>
                  </c:pt>
                  <c:pt idx="13">
                    <c:v>senior</c:v>
                  </c:pt>
                  <c:pt idx="14">
                    <c:v>senior</c:v>
                  </c:pt>
                  <c:pt idx="15">
                    <c:v>senior</c:v>
                  </c:pt>
                  <c:pt idx="16">
                    <c:v>entry level</c:v>
                  </c:pt>
                  <c:pt idx="17">
                    <c:v>senior</c:v>
                  </c:pt>
                  <c:pt idx="18">
                    <c:v>mid-level</c:v>
                  </c:pt>
                  <c:pt idx="19">
                    <c:v>mid-level</c:v>
                  </c:pt>
                  <c:pt idx="20">
                    <c:v>senior</c:v>
                  </c:pt>
                  <c:pt idx="21">
                    <c:v>senior</c:v>
                  </c:pt>
                  <c:pt idx="22">
                    <c:v>senior</c:v>
                  </c:pt>
                </c:lvl>
                <c:lvl>
                  <c:pt idx="0">
                    <c:v>germany</c:v>
                  </c:pt>
                  <c:pt idx="1">
                    <c:v>united states</c:v>
                  </c:pt>
                  <c:pt idx="2">
                    <c:v>united states</c:v>
                  </c:pt>
                  <c:pt idx="3">
                    <c:v>united states</c:v>
                  </c:pt>
                  <c:pt idx="4">
                    <c:v>united states</c:v>
                  </c:pt>
                  <c:pt idx="5">
                    <c:v>united kingdom</c:v>
                  </c:pt>
                  <c:pt idx="6">
                    <c:v>united kingdom</c:v>
                  </c:pt>
                  <c:pt idx="7">
                    <c:v>united states</c:v>
                  </c:pt>
                  <c:pt idx="8">
                    <c:v>united kingdom</c:v>
                  </c:pt>
                  <c:pt idx="9">
                    <c:v>united states</c:v>
                  </c:pt>
                  <c:pt idx="10">
                    <c:v>united kingdom</c:v>
                  </c:pt>
                  <c:pt idx="11">
                    <c:v>united states</c:v>
                  </c:pt>
                  <c:pt idx="12">
                    <c:v>united kingdom</c:v>
                  </c:pt>
                  <c:pt idx="13">
                    <c:v>united states</c:v>
                  </c:pt>
                  <c:pt idx="14">
                    <c:v>united states</c:v>
                  </c:pt>
                  <c:pt idx="15">
                    <c:v>united kingdom</c:v>
                  </c:pt>
                  <c:pt idx="16">
                    <c:v>united states</c:v>
                  </c:pt>
                  <c:pt idx="17">
                    <c:v>united kingdom</c:v>
                  </c:pt>
                  <c:pt idx="18">
                    <c:v>united states</c:v>
                  </c:pt>
                  <c:pt idx="19">
                    <c:v>united states</c:v>
                  </c:pt>
                  <c:pt idx="20">
                    <c:v>united states</c:v>
                  </c:pt>
                  <c:pt idx="21">
                    <c:v>united states</c:v>
                  </c:pt>
                  <c:pt idx="22">
                    <c:v>united states</c:v>
                  </c:pt>
                </c:lvl>
                <c:lvl>
                  <c:pt idx="0">
                    <c:v>978690</c:v>
                  </c:pt>
                  <c:pt idx="1">
                    <c:v>93300</c:v>
                  </c:pt>
                  <c:pt idx="2">
                    <c:v>224400</c:v>
                  </c:pt>
                  <c:pt idx="3">
                    <c:v>212900</c:v>
                  </c:pt>
                  <c:pt idx="4">
                    <c:v>81800</c:v>
                  </c:pt>
                  <c:pt idx="5">
                    <c:v>186000</c:v>
                  </c:pt>
                  <c:pt idx="6">
                    <c:v>1000000</c:v>
                  </c:pt>
                  <c:pt idx="7">
                    <c:v>2100000</c:v>
                  </c:pt>
                  <c:pt idx="8">
                    <c:v>138900</c:v>
                  </c:pt>
                  <c:pt idx="9">
                    <c:v>130000</c:v>
                  </c:pt>
                  <c:pt idx="10">
                    <c:v>1223344</c:v>
                  </c:pt>
                  <c:pt idx="11">
                    <c:v>334489</c:v>
                  </c:pt>
                  <c:pt idx="12">
                    <c:v>138900</c:v>
                  </c:pt>
                  <c:pt idx="13">
                    <c:v>134447</c:v>
                  </c:pt>
                  <c:pt idx="14">
                    <c:v>134555</c:v>
                  </c:pt>
                  <c:pt idx="15">
                    <c:v>199880</c:v>
                  </c:pt>
                  <c:pt idx="16">
                    <c:v>223340</c:v>
                  </c:pt>
                  <c:pt idx="17">
                    <c:v>764648</c:v>
                  </c:pt>
                  <c:pt idx="18">
                    <c:v>145555</c:v>
                  </c:pt>
                  <c:pt idx="19">
                    <c:v>138900</c:v>
                  </c:pt>
                  <c:pt idx="20">
                    <c:v>138900</c:v>
                  </c:pt>
                  <c:pt idx="21">
                    <c:v>743487</c:v>
                  </c:pt>
                  <c:pt idx="22">
                    <c:v>138900</c:v>
                  </c:pt>
                </c:lvl>
                <c:lvl>
                  <c:pt idx="0">
                    <c:v>88000</c:v>
                  </c:pt>
                  <c:pt idx="1">
                    <c:v>140000</c:v>
                  </c:pt>
                  <c:pt idx="2">
                    <c:v>140000</c:v>
                  </c:pt>
                  <c:pt idx="3">
                    <c:v>1552000</c:v>
                  </c:pt>
                  <c:pt idx="4">
                    <c:v>222200</c:v>
                  </c:pt>
                  <c:pt idx="5">
                    <c:v>136000</c:v>
                  </c:pt>
                  <c:pt idx="6">
                    <c:v>123400</c:v>
                  </c:pt>
                  <c:pt idx="7">
                    <c:v>273400</c:v>
                  </c:pt>
                  <c:pt idx="8">
                    <c:v>167500</c:v>
                  </c:pt>
                  <c:pt idx="9">
                    <c:v>106500</c:v>
                  </c:pt>
                  <c:pt idx="10">
                    <c:v>133000</c:v>
                  </c:pt>
                  <c:pt idx="11">
                    <c:v>144900</c:v>
                  </c:pt>
                  <c:pt idx="12">
                    <c:v>106500</c:v>
                  </c:pt>
                  <c:pt idx="13">
                    <c:v>13300</c:v>
                  </c:pt>
                  <c:pt idx="14">
                    <c:v>98000</c:v>
                  </c:pt>
                  <c:pt idx="15">
                    <c:v>897994</c:v>
                  </c:pt>
                  <c:pt idx="16">
                    <c:v>678555</c:v>
                  </c:pt>
                  <c:pt idx="17">
                    <c:v>758759</c:v>
                  </c:pt>
                  <c:pt idx="18">
                    <c:v>755578</c:v>
                  </c:pt>
                  <c:pt idx="19">
                    <c:v>133000</c:v>
                  </c:pt>
                  <c:pt idx="20">
                    <c:v>90000</c:v>
                  </c:pt>
                  <c:pt idx="21">
                    <c:v>106500</c:v>
                  </c:pt>
                  <c:pt idx="22">
                    <c:v>335540</c:v>
                  </c:pt>
                </c:lvl>
                <c:lvl>
                  <c:pt idx="0">
                    <c:v>ERU</c:v>
                  </c:pt>
                  <c:pt idx="1">
                    <c:v>USD</c:v>
                  </c:pt>
                  <c:pt idx="2">
                    <c:v>USD</c:v>
                  </c:pt>
                  <c:pt idx="3">
                    <c:v>USD</c:v>
                  </c:pt>
                  <c:pt idx="4">
                    <c:v>ERU</c:v>
                  </c:pt>
                  <c:pt idx="5">
                    <c:v>USD</c:v>
                  </c:pt>
                  <c:pt idx="6">
                    <c:v>USD</c:v>
                  </c:pt>
                  <c:pt idx="7">
                    <c:v>USD</c:v>
                  </c:pt>
                  <c:pt idx="8">
                    <c:v>GBP</c:v>
                  </c:pt>
                  <c:pt idx="9">
                    <c:v>USD</c:v>
                  </c:pt>
                  <c:pt idx="10">
                    <c:v>USD</c:v>
                  </c:pt>
                  <c:pt idx="11">
                    <c:v>USD</c:v>
                  </c:pt>
                  <c:pt idx="12">
                    <c:v>USD</c:v>
                  </c:pt>
                  <c:pt idx="13">
                    <c:v>USD</c:v>
                  </c:pt>
                  <c:pt idx="14">
                    <c:v>USD</c:v>
                  </c:pt>
                  <c:pt idx="15">
                    <c:v>USD</c:v>
                  </c:pt>
                  <c:pt idx="16">
                    <c:v>USD</c:v>
                  </c:pt>
                  <c:pt idx="17">
                    <c:v>USD</c:v>
                  </c:pt>
                  <c:pt idx="18">
                    <c:v>USD</c:v>
                  </c:pt>
                  <c:pt idx="19">
                    <c:v>USD</c:v>
                  </c:pt>
                  <c:pt idx="20">
                    <c:v>USD</c:v>
                  </c:pt>
                  <c:pt idx="21">
                    <c:v>USD</c:v>
                  </c:pt>
                  <c:pt idx="22">
                    <c:v>USD</c:v>
                  </c:pt>
                </c:lvl>
                <c:lvl>
                  <c:pt idx="0">
                    <c:v>data engineer</c:v>
                  </c:pt>
                  <c:pt idx="1">
                    <c:v>data architecture and mobiling</c:v>
                  </c:pt>
                  <c:pt idx="2">
                    <c:v>data architecture and mobiling</c:v>
                  </c:pt>
                  <c:pt idx="3">
                    <c:v>data acihitecture and reserch</c:v>
                  </c:pt>
                  <c:pt idx="4">
                    <c:v>data architecture and researchh</c:v>
                  </c:pt>
                  <c:pt idx="5">
                    <c:v>data science and research </c:v>
                  </c:pt>
                  <c:pt idx="6">
                    <c:v>machine learning and AI</c:v>
                  </c:pt>
                  <c:pt idx="7">
                    <c:v>machine learning and AI</c:v>
                  </c:pt>
                  <c:pt idx="8">
                    <c:v>machine learning and AI</c:v>
                  </c:pt>
                  <c:pt idx="9">
                    <c:v>data science and research </c:v>
                  </c:pt>
                  <c:pt idx="10">
                    <c:v>data engineer</c:v>
                  </c:pt>
                  <c:pt idx="11">
                    <c:v>BI and visualization</c:v>
                  </c:pt>
                  <c:pt idx="12">
                    <c:v>BI and visualization</c:v>
                  </c:pt>
                  <c:pt idx="13">
                    <c:v>machine learning and AI</c:v>
                  </c:pt>
                  <c:pt idx="14">
                    <c:v>machine learning and AI</c:v>
                  </c:pt>
                  <c:pt idx="15">
                    <c:v>data engineer</c:v>
                  </c:pt>
                  <c:pt idx="16">
                    <c:v>data engineer</c:v>
                  </c:pt>
                  <c:pt idx="17">
                    <c:v>data analysis</c:v>
                  </c:pt>
                  <c:pt idx="18">
                    <c:v>data engineer</c:v>
                  </c:pt>
                  <c:pt idx="19">
                    <c:v>data engineer</c:v>
                  </c:pt>
                  <c:pt idx="20">
                    <c:v>data engineer</c:v>
                  </c:pt>
                  <c:pt idx="21">
                    <c:v>data engineer</c:v>
                  </c:pt>
                  <c:pt idx="22">
                    <c:v>data engineer</c:v>
                  </c:pt>
                </c:lvl>
                <c:lvl>
                  <c:pt idx="0">
                    <c:v>DATA DEVELOP ENGINEER</c:v>
                  </c:pt>
                  <c:pt idx="1">
                    <c:v>data arcihtect</c:v>
                  </c:pt>
                  <c:pt idx="2">
                    <c:v>data arcihtect</c:v>
                  </c:pt>
                  <c:pt idx="3">
                    <c:v>data scientist</c:v>
                  </c:pt>
                  <c:pt idx="4">
                    <c:v>data scientist</c:v>
                  </c:pt>
                  <c:pt idx="5">
                    <c:v>data scientist</c:v>
                  </c:pt>
                  <c:pt idx="6">
                    <c:v>data scientist</c:v>
                  </c:pt>
                  <c:pt idx="7">
                    <c:v>data scientist</c:v>
                  </c:pt>
                  <c:pt idx="8">
                    <c:v>data scientist </c:v>
                  </c:pt>
                  <c:pt idx="9">
                    <c:v>data scientist</c:v>
                  </c:pt>
                  <c:pt idx="10">
                    <c:v>data arcihtect</c:v>
                  </c:pt>
                  <c:pt idx="11">
                    <c:v>data engineer</c:v>
                  </c:pt>
                  <c:pt idx="12">
                    <c:v>data scientist</c:v>
                  </c:pt>
                  <c:pt idx="13">
                    <c:v>data engineer</c:v>
                  </c:pt>
                  <c:pt idx="14">
                    <c:v>data arcihtect</c:v>
                  </c:pt>
                  <c:pt idx="15">
                    <c:v>data analysis</c:v>
                  </c:pt>
                  <c:pt idx="16">
                    <c:v>machine learning researcher</c:v>
                  </c:pt>
                  <c:pt idx="17">
                    <c:v>data engineer</c:v>
                  </c:pt>
                  <c:pt idx="18">
                    <c:v>data engineer</c:v>
                  </c:pt>
                  <c:pt idx="19">
                    <c:v>data analysis</c:v>
                  </c:pt>
                  <c:pt idx="20">
                    <c:v>machine learning researcher</c:v>
                  </c:pt>
                  <c:pt idx="21">
                    <c:v>machine learning researcher</c:v>
                  </c:pt>
                  <c:pt idx="22">
                    <c:v>machine learning researcher</c:v>
                  </c:pt>
                </c:lvl>
                <c:lvl>
                  <c:pt idx="0">
                    <c:v>2023</c:v>
                  </c:pt>
                  <c:pt idx="1">
                    <c:v>2023</c:v>
                  </c:pt>
                  <c:pt idx="2">
                    <c:v>2023</c:v>
                  </c:pt>
                  <c:pt idx="3">
                    <c:v>2023</c:v>
                  </c:pt>
                  <c:pt idx="4">
                    <c:v>2023</c:v>
                  </c:pt>
                  <c:pt idx="5">
                    <c:v>2023</c:v>
                  </c:pt>
                  <c:pt idx="6">
                    <c:v>2023</c:v>
                  </c:pt>
                  <c:pt idx="7">
                    <c:v>2023</c:v>
                  </c:pt>
                  <c:pt idx="8">
                    <c:v>2023</c:v>
                  </c:pt>
                  <c:pt idx="9">
                    <c:v>2023</c:v>
                  </c:pt>
                  <c:pt idx="10">
                    <c:v>2023</c:v>
                  </c:pt>
                  <c:pt idx="11">
                    <c:v>2023</c:v>
                  </c:pt>
                  <c:pt idx="12">
                    <c:v>2023</c:v>
                  </c:pt>
                  <c:pt idx="13">
                    <c:v>2023</c:v>
                  </c:pt>
                  <c:pt idx="14">
                    <c:v>2023</c:v>
                  </c:pt>
                  <c:pt idx="15">
                    <c:v>2023</c:v>
                  </c:pt>
                  <c:pt idx="16">
                    <c:v>2023</c:v>
                  </c:pt>
                  <c:pt idx="17">
                    <c:v>2023</c:v>
                  </c:pt>
                  <c:pt idx="18">
                    <c:v>2023</c:v>
                  </c:pt>
                  <c:pt idx="19">
                    <c:v>2023</c:v>
                  </c:pt>
                  <c:pt idx="20">
                    <c:v>2023</c:v>
                  </c:pt>
                  <c:pt idx="21">
                    <c:v>2023</c:v>
                  </c:pt>
                  <c:pt idx="22">
                    <c:v>2023</c:v>
                  </c:pt>
                </c:lvl>
              </c:multiLvlStrCache>
            </c:multiLvlStrRef>
          </c:cat>
          <c:val>
            <c:numRef>
              <c:f>Sheet1!$K$3:$K$25</c:f>
              <c:numCache>
                <c:formatCode>General</c:formatCode>
                <c:ptCount val="23"/>
                <c:pt idx="0">
                  <c:v>100</c:v>
                </c:pt>
                <c:pt idx="1">
                  <c:v>80</c:v>
                </c:pt>
                <c:pt idx="2">
                  <c:v>75</c:v>
                </c:pt>
                <c:pt idx="3">
                  <c:v>89</c:v>
                </c:pt>
                <c:pt idx="4">
                  <c:v>98</c:v>
                </c:pt>
                <c:pt idx="5">
                  <c:v>100</c:v>
                </c:pt>
                <c:pt idx="6">
                  <c:v>45</c:v>
                </c:pt>
                <c:pt idx="7">
                  <c:v>98</c:v>
                </c:pt>
                <c:pt idx="8">
                  <c:v>67</c:v>
                </c:pt>
                <c:pt idx="9">
                  <c:v>98</c:v>
                </c:pt>
                <c:pt idx="10">
                  <c:v>99</c:v>
                </c:pt>
                <c:pt idx="11">
                  <c:v>100</c:v>
                </c:pt>
                <c:pt idx="12">
                  <c:v>100</c:v>
                </c:pt>
                <c:pt idx="13">
                  <c:v>98</c:v>
                </c:pt>
                <c:pt idx="14">
                  <c:v>98</c:v>
                </c:pt>
                <c:pt idx="15">
                  <c:v>68</c:v>
                </c:pt>
                <c:pt idx="16">
                  <c:v>98</c:v>
                </c:pt>
                <c:pt idx="17">
                  <c:v>90</c:v>
                </c:pt>
                <c:pt idx="18">
                  <c:v>97</c:v>
                </c:pt>
                <c:pt idx="19">
                  <c:v>99</c:v>
                </c:pt>
                <c:pt idx="20">
                  <c:v>99</c:v>
                </c:pt>
                <c:pt idx="21">
                  <c:v>99</c:v>
                </c:pt>
                <c:pt idx="22">
                  <c:v>90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04553"/>
            <a:ext cx="8825658" cy="1622738"/>
          </a:xfrm>
        </p:spPr>
        <p:txBody>
          <a:bodyPr/>
          <a:lstStyle/>
          <a:p>
            <a:r>
              <a:rPr lang="en-US" dirty="0" smtClean="0"/>
              <a:t>EMPLOYEE DATA ANALYSIS USING EXCEL</a:t>
            </a:r>
            <a:endParaRPr lang="en-IN" dirty="0"/>
          </a:p>
        </p:txBody>
      </p:sp>
      <p:sp>
        <p:nvSpPr>
          <p:cNvPr id="3" name="Subtitle 2"/>
          <p:cNvSpPr>
            <a:spLocks noGrp="1"/>
          </p:cNvSpPr>
          <p:nvPr>
            <p:ph type="subTitle" idx="1"/>
          </p:nvPr>
        </p:nvSpPr>
        <p:spPr>
          <a:xfrm>
            <a:off x="1154955" y="3077367"/>
            <a:ext cx="8825658" cy="2331759"/>
          </a:xfrm>
        </p:spPr>
        <p:txBody>
          <a:bodyPr/>
          <a:lstStyle/>
          <a:p>
            <a:r>
              <a:rPr lang="en-US" dirty="0" smtClean="0"/>
              <a:t>STUDENT NAME: S. MAHALAKSHMI</a:t>
            </a:r>
          </a:p>
          <a:p>
            <a:r>
              <a:rPr lang="en-US" dirty="0" smtClean="0"/>
              <a:t>REGISTER </a:t>
            </a:r>
            <a:r>
              <a:rPr lang="en-US" dirty="0" smtClean="0"/>
              <a:t>NO:312206375/usm299bcom(g)29</a:t>
            </a:r>
            <a:endParaRPr lang="en-US" dirty="0" smtClean="0"/>
          </a:p>
          <a:p>
            <a:r>
              <a:rPr lang="en-US" dirty="0" smtClean="0"/>
              <a:t>DEPARTMENT: B.COM(G) IIIYEAR</a:t>
            </a:r>
          </a:p>
          <a:p>
            <a:r>
              <a:rPr lang="en-US" dirty="0" smtClean="0"/>
              <a:t>COLLEGE: S.S.K.V. COLLEGE OF ARTS AND SCIENCE FOR WOMEN.</a:t>
            </a:r>
            <a:endParaRPr lang="en-IN" dirty="0"/>
          </a:p>
        </p:txBody>
      </p:sp>
    </p:spTree>
    <p:extLst>
      <p:ext uri="{BB962C8B-B14F-4D97-AF65-F5344CB8AC3E}">
        <p14:creationId xmlns:p14="http://schemas.microsoft.com/office/powerpoint/2010/main" val="13581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1128560"/>
              </p:ext>
            </p:extLst>
          </p:nvPr>
        </p:nvGraphicFramePr>
        <p:xfrm>
          <a:off x="1154954"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461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IN"/>
          </a:p>
        </p:txBody>
      </p:sp>
      <p:sp>
        <p:nvSpPr>
          <p:cNvPr id="3" name="Content Placeholder 2"/>
          <p:cNvSpPr>
            <a:spLocks noGrp="1"/>
          </p:cNvSpPr>
          <p:nvPr>
            <p:ph idx="1"/>
          </p:nvPr>
        </p:nvSpPr>
        <p:spPr/>
        <p:txBody>
          <a:bodyPr/>
          <a:lstStyle/>
          <a:p>
            <a:r>
              <a:rPr lang="en-US" dirty="0" smtClean="0"/>
              <a:t>When this all are the formatting including into the employee data analysis and the using the charts of the table and they have to be workers performance and the salary in the rating of currency of the money in to this project.</a:t>
            </a:r>
          </a:p>
          <a:p>
            <a:r>
              <a:rPr lang="en-US" dirty="0" smtClean="0"/>
              <a:t>They have we have applied in to the project details and the overall statement of the full of overview.</a:t>
            </a:r>
            <a:endParaRPr lang="en-IN" dirty="0"/>
          </a:p>
        </p:txBody>
      </p:sp>
    </p:spTree>
    <p:extLst>
      <p:ext uri="{BB962C8B-B14F-4D97-AF65-F5344CB8AC3E}">
        <p14:creationId xmlns:p14="http://schemas.microsoft.com/office/powerpoint/2010/main" val="1906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smtClean="0"/>
          </a:p>
          <a:p>
            <a:endParaRPr lang="en-IN" dirty="0"/>
          </a:p>
        </p:txBody>
      </p:sp>
      <p:sp>
        <p:nvSpPr>
          <p:cNvPr id="4" name="Title 3"/>
          <p:cNvSpPr>
            <a:spLocks noGrp="1"/>
          </p:cNvSpPr>
          <p:nvPr>
            <p:ph type="ctrTitle"/>
          </p:nvPr>
        </p:nvSpPr>
        <p:spPr/>
        <p:txBody>
          <a:bodyPr/>
          <a:lstStyle/>
          <a:p>
            <a:r>
              <a:rPr lang="en-US" dirty="0" smtClean="0"/>
              <a:t>PROJECT TITLE</a:t>
            </a:r>
            <a:br>
              <a:rPr lang="en-US" dirty="0" smtClean="0"/>
            </a:br>
            <a:r>
              <a:rPr lang="en-US" dirty="0" smtClean="0"/>
              <a:t>EMPLOYEE JOB AND SALARY ANALYSIS USING EXCEL</a:t>
            </a:r>
            <a:br>
              <a:rPr lang="en-US" dirty="0" smtClean="0"/>
            </a:br>
            <a:endParaRPr lang="en-IN" dirty="0"/>
          </a:p>
        </p:txBody>
      </p:sp>
    </p:spTree>
    <p:extLst>
      <p:ext uri="{BB962C8B-B14F-4D97-AF65-F5344CB8AC3E}">
        <p14:creationId xmlns:p14="http://schemas.microsoft.com/office/powerpoint/2010/main" val="194207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Font typeface="+mj-lt"/>
              <a:buAutoNum type="arabicPeriod"/>
            </a:pPr>
            <a:r>
              <a:rPr lang="en-US" dirty="0" smtClean="0"/>
              <a:t>PROBLEM STATEMENT </a:t>
            </a:r>
          </a:p>
          <a:p>
            <a:pPr>
              <a:buFont typeface="+mj-lt"/>
              <a:buAutoNum type="arabicPeriod"/>
            </a:pPr>
            <a:r>
              <a:rPr lang="en-US" dirty="0" smtClean="0"/>
              <a:t>PROJECT OVERVIEW</a:t>
            </a:r>
          </a:p>
          <a:p>
            <a:pPr>
              <a:buFont typeface="+mj-lt"/>
              <a:buAutoNum type="arabicPeriod"/>
            </a:pPr>
            <a:r>
              <a:rPr lang="en-US" dirty="0" smtClean="0"/>
              <a:t>END USERS</a:t>
            </a:r>
          </a:p>
          <a:p>
            <a:pPr>
              <a:buFont typeface="+mj-lt"/>
              <a:buAutoNum type="arabicPeriod"/>
            </a:pPr>
            <a:r>
              <a:rPr lang="en-US" dirty="0" smtClean="0"/>
              <a:t>OUR SOLUTION AND PROPOSITION</a:t>
            </a:r>
          </a:p>
          <a:p>
            <a:pPr>
              <a:buFont typeface="+mj-lt"/>
              <a:buAutoNum type="arabicPeriod"/>
            </a:pPr>
            <a:r>
              <a:rPr lang="en-US" dirty="0" smtClean="0"/>
              <a:t>DATASET DESCRIPTION</a:t>
            </a:r>
          </a:p>
          <a:p>
            <a:pPr>
              <a:buFont typeface="+mj-lt"/>
              <a:buAutoNum type="arabicPeriod"/>
            </a:pPr>
            <a:r>
              <a:rPr lang="en-US" dirty="0" smtClean="0"/>
              <a:t>MODELLING APPROACH</a:t>
            </a:r>
          </a:p>
          <a:p>
            <a:pPr>
              <a:buFont typeface="+mj-lt"/>
              <a:buAutoNum type="arabicPeriod"/>
            </a:pPr>
            <a:r>
              <a:rPr lang="en-US" dirty="0" smtClean="0"/>
              <a:t>RESULTS AND DISCUSSION</a:t>
            </a:r>
          </a:p>
          <a:p>
            <a:pPr>
              <a:buFont typeface="+mj-lt"/>
              <a:buAutoNum type="arabicPeriod"/>
            </a:pPr>
            <a:r>
              <a:rPr lang="en-US" dirty="0" smtClean="0"/>
              <a:t>CONCLUSION</a:t>
            </a:r>
            <a:endParaRPr lang="en-IN" dirty="0"/>
          </a:p>
        </p:txBody>
      </p:sp>
    </p:spTree>
    <p:extLst>
      <p:ext uri="{BB962C8B-B14F-4D97-AF65-F5344CB8AC3E}">
        <p14:creationId xmlns:p14="http://schemas.microsoft.com/office/powerpoint/2010/main" val="157549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4" name="Content Placeholder 3"/>
          <p:cNvSpPr>
            <a:spLocks noGrp="1"/>
          </p:cNvSpPr>
          <p:nvPr>
            <p:ph idx="1"/>
          </p:nvPr>
        </p:nvSpPr>
        <p:spPr/>
        <p:txBody>
          <a:bodyPr/>
          <a:lstStyle/>
          <a:p>
            <a:r>
              <a:rPr lang="en-US" dirty="0" smtClean="0"/>
              <a:t>This analysis should be use to the particular employee performance .</a:t>
            </a:r>
          </a:p>
          <a:p>
            <a:r>
              <a:rPr lang="en-US" dirty="0" smtClean="0"/>
              <a:t>Growth of </a:t>
            </a:r>
            <a:r>
              <a:rPr lang="en-US" dirty="0" err="1" smtClean="0"/>
              <a:t>organsation</a:t>
            </a:r>
            <a:r>
              <a:rPr lang="en-US" dirty="0" smtClean="0"/>
              <a:t> analysis by they future orientation.</a:t>
            </a:r>
          </a:p>
          <a:p>
            <a:r>
              <a:rPr lang="en-US" dirty="0" smtClean="0"/>
              <a:t>Identifying employee details also.</a:t>
            </a:r>
            <a:endParaRPr lang="en-IN" dirty="0"/>
          </a:p>
        </p:txBody>
      </p:sp>
    </p:spTree>
    <p:extLst>
      <p:ext uri="{BB962C8B-B14F-4D97-AF65-F5344CB8AC3E}">
        <p14:creationId xmlns:p14="http://schemas.microsoft.com/office/powerpoint/2010/main" val="265354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lstStyle/>
          <a:p>
            <a:r>
              <a:rPr lang="en-US" dirty="0" smtClean="0"/>
              <a:t>Summary of this project:</a:t>
            </a:r>
          </a:p>
          <a:p>
            <a:r>
              <a:rPr lang="en-US" dirty="0"/>
              <a:t> </a:t>
            </a:r>
            <a:r>
              <a:rPr lang="en-US" dirty="0" smtClean="0"/>
              <a:t>when this project should have to be analysis the employee data base and salary . We make a excel sheet have done by the project and add to the new techniques and they have includes and percentage and graphs, to the pivot of the table of content into format of the excel sheet.</a:t>
            </a:r>
          </a:p>
          <a:p>
            <a:r>
              <a:rPr lang="en-US" dirty="0" smtClean="0"/>
              <a:t>Employee data and they have to the salary base and the working performance in to this project.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012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users?</a:t>
            </a:r>
            <a:endParaRPr lang="en-IN" dirty="0"/>
          </a:p>
        </p:txBody>
      </p:sp>
      <p:sp>
        <p:nvSpPr>
          <p:cNvPr id="3" name="Content Placeholder 2"/>
          <p:cNvSpPr>
            <a:spLocks noGrp="1"/>
          </p:cNvSpPr>
          <p:nvPr>
            <p:ph idx="1"/>
          </p:nvPr>
        </p:nvSpPr>
        <p:spPr/>
        <p:txBody>
          <a:bodyPr/>
          <a:lstStyle/>
          <a:p>
            <a:r>
              <a:rPr lang="en-US" dirty="0" smtClean="0"/>
              <a:t>Employers</a:t>
            </a:r>
          </a:p>
          <a:p>
            <a:r>
              <a:rPr lang="en-US" dirty="0" smtClean="0"/>
              <a:t>Organization</a:t>
            </a:r>
          </a:p>
          <a:p>
            <a:r>
              <a:rPr lang="en-US" dirty="0" smtClean="0"/>
              <a:t>Different industry</a:t>
            </a:r>
          </a:p>
          <a:p>
            <a:r>
              <a:rPr lang="en-US" dirty="0" smtClean="0"/>
              <a:t>IT sector</a:t>
            </a:r>
          </a:p>
          <a:p>
            <a:r>
              <a:rPr lang="en-US" dirty="0" smtClean="0"/>
              <a:t>This all are the person benefit of the sectors.</a:t>
            </a:r>
            <a:endParaRPr lang="en-IN" dirty="0"/>
          </a:p>
        </p:txBody>
      </p:sp>
    </p:spTree>
    <p:extLst>
      <p:ext uri="{BB962C8B-B14F-4D97-AF65-F5344CB8AC3E}">
        <p14:creationId xmlns:p14="http://schemas.microsoft.com/office/powerpoint/2010/main" val="25797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and its value proposition:</a:t>
            </a:r>
            <a:endParaRPr lang="en-IN" dirty="0"/>
          </a:p>
        </p:txBody>
      </p:sp>
      <p:sp>
        <p:nvSpPr>
          <p:cNvPr id="3" name="Content Placeholder 2"/>
          <p:cNvSpPr>
            <a:spLocks noGrp="1"/>
          </p:cNvSpPr>
          <p:nvPr>
            <p:ph idx="1"/>
          </p:nvPr>
        </p:nvSpPr>
        <p:spPr/>
        <p:txBody>
          <a:bodyPr/>
          <a:lstStyle/>
          <a:p>
            <a:r>
              <a:rPr lang="en-US" dirty="0" smtClean="0"/>
              <a:t>Filtering: missing value removed, </a:t>
            </a:r>
          </a:p>
          <a:p>
            <a:r>
              <a:rPr lang="en-US" dirty="0" smtClean="0"/>
              <a:t>Conditional formatting:</a:t>
            </a:r>
          </a:p>
          <a:p>
            <a:r>
              <a:rPr lang="en-US" dirty="0" smtClean="0"/>
              <a:t>Pivot table: choose the formatting of the table</a:t>
            </a:r>
          </a:p>
          <a:p>
            <a:r>
              <a:rPr lang="en-US" dirty="0" smtClean="0"/>
              <a:t>Charts: they including the sum of calculation and add the formulas</a:t>
            </a:r>
          </a:p>
          <a:p>
            <a:r>
              <a:rPr lang="en-US" dirty="0" smtClean="0"/>
              <a:t>Graphs: when this project final one of this create a over all performance</a:t>
            </a:r>
          </a:p>
          <a:p>
            <a:endParaRPr lang="en-IN" dirty="0"/>
          </a:p>
        </p:txBody>
      </p:sp>
    </p:spTree>
    <p:extLst>
      <p:ext uri="{BB962C8B-B14F-4D97-AF65-F5344CB8AC3E}">
        <p14:creationId xmlns:p14="http://schemas.microsoft.com/office/powerpoint/2010/main" val="293083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IN" dirty="0"/>
          </a:p>
        </p:txBody>
      </p:sp>
      <p:sp>
        <p:nvSpPr>
          <p:cNvPr id="3" name="Text Placeholder 2"/>
          <p:cNvSpPr>
            <a:spLocks noGrp="1"/>
          </p:cNvSpPr>
          <p:nvPr>
            <p:ph type="body" idx="1"/>
          </p:nvPr>
        </p:nvSpPr>
        <p:spPr>
          <a:xfrm>
            <a:off x="6869801" y="1468191"/>
            <a:ext cx="4669669" cy="4301543"/>
          </a:xfrm>
        </p:spPr>
        <p:txBody>
          <a:bodyPr>
            <a:normAutofit fontScale="85000" lnSpcReduction="20000"/>
          </a:bodyPr>
          <a:lstStyle/>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Employee data set- </a:t>
            </a:r>
            <a:r>
              <a:rPr lang="en-US" sz="1900" b="1" dirty="0" err="1" smtClean="0">
                <a:solidFill>
                  <a:schemeClr val="accent5">
                    <a:lumMod val="75000"/>
                  </a:schemeClr>
                </a:solidFill>
                <a:latin typeface="Arial Black" panose="020B0A04020102020204" pitchFamily="34" charset="0"/>
              </a:rPr>
              <a:t>kaggle</a:t>
            </a:r>
            <a:endParaRPr lang="en-US" sz="1900" b="1" dirty="0" smtClean="0">
              <a:solidFill>
                <a:schemeClr val="accent5">
                  <a:lumMod val="75000"/>
                </a:schemeClr>
              </a:solidFill>
              <a:latin typeface="Arial Black" panose="020B0A04020102020204" pitchFamily="34" charset="0"/>
            </a:endParaRP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26 features</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Features-11features</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Work year</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Job tittle</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Job category</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Salary currency</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Salary</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Salary in </a:t>
            </a:r>
            <a:r>
              <a:rPr lang="en-US" sz="1900" b="1" dirty="0" err="1" smtClean="0">
                <a:solidFill>
                  <a:schemeClr val="accent5">
                    <a:lumMod val="75000"/>
                  </a:schemeClr>
                </a:solidFill>
                <a:latin typeface="Arial Black" panose="020B0A04020102020204" pitchFamily="34" charset="0"/>
              </a:rPr>
              <a:t>usd</a:t>
            </a:r>
            <a:endParaRPr lang="en-US" sz="1900" b="1" dirty="0" smtClean="0">
              <a:solidFill>
                <a:schemeClr val="accent5">
                  <a:lumMod val="75000"/>
                </a:schemeClr>
              </a:solidFill>
              <a:latin typeface="Arial Black" panose="020B0A04020102020204" pitchFamily="34" charset="0"/>
            </a:endParaRP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Employment </a:t>
            </a:r>
            <a:r>
              <a:rPr lang="en-US" sz="1900" b="1" dirty="0" err="1" smtClean="0">
                <a:solidFill>
                  <a:schemeClr val="accent5">
                    <a:lumMod val="75000"/>
                  </a:schemeClr>
                </a:solidFill>
                <a:latin typeface="Arial Black" panose="020B0A04020102020204" pitchFamily="34" charset="0"/>
              </a:rPr>
              <a:t>rescidencde</a:t>
            </a:r>
            <a:endParaRPr lang="en-US" sz="1900" b="1" dirty="0" smtClean="0">
              <a:solidFill>
                <a:schemeClr val="accent5">
                  <a:lumMod val="75000"/>
                </a:schemeClr>
              </a:solidFill>
              <a:latin typeface="Arial Black" panose="020B0A04020102020204" pitchFamily="34" charset="0"/>
            </a:endParaRP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Employment type</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Work setting</a:t>
            </a:r>
          </a:p>
          <a:p>
            <a:pPr marL="457200" indent="-457200">
              <a:buFont typeface="+mj-lt"/>
              <a:buAutoNum type="arabicPeriod"/>
            </a:pPr>
            <a:r>
              <a:rPr lang="en-US" sz="1900" b="1" dirty="0" smtClean="0">
                <a:solidFill>
                  <a:schemeClr val="accent5">
                    <a:lumMod val="75000"/>
                  </a:schemeClr>
                </a:solidFill>
                <a:latin typeface="Arial Black" panose="020B0A04020102020204" pitchFamily="34" charset="0"/>
              </a:rPr>
              <a:t>percentage</a:t>
            </a:r>
          </a:p>
          <a:p>
            <a:pPr marL="457200" indent="-457200">
              <a:buFont typeface="+mj-lt"/>
              <a:buAutoNum type="arabicPeriod"/>
            </a:pPr>
            <a:endParaRPr lang="en-IN" dirty="0">
              <a:solidFill>
                <a:schemeClr val="accent5">
                  <a:lumMod val="75000"/>
                </a:schemeClr>
              </a:solidFill>
              <a:latin typeface="Arial Black" panose="020B0A04020102020204" pitchFamily="34" charset="0"/>
            </a:endParaRPr>
          </a:p>
        </p:txBody>
      </p:sp>
    </p:spTree>
    <p:extLst>
      <p:ext uri="{BB962C8B-B14F-4D97-AF65-F5344CB8AC3E}">
        <p14:creationId xmlns:p14="http://schemas.microsoft.com/office/powerpoint/2010/main" val="143537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IN" dirty="0"/>
          </a:p>
        </p:txBody>
      </p:sp>
      <p:sp>
        <p:nvSpPr>
          <p:cNvPr id="3" name="Content Placeholder 2"/>
          <p:cNvSpPr>
            <a:spLocks noGrp="1"/>
          </p:cNvSpPr>
          <p:nvPr>
            <p:ph idx="1"/>
          </p:nvPr>
        </p:nvSpPr>
        <p:spPr/>
        <p:txBody>
          <a:bodyPr/>
          <a:lstStyle/>
          <a:p>
            <a:r>
              <a:rPr lang="en-US" dirty="0" smtClean="0"/>
              <a:t>Data collection</a:t>
            </a:r>
          </a:p>
          <a:p>
            <a:r>
              <a:rPr lang="en-US" dirty="0" smtClean="0"/>
              <a:t>Data cleaning</a:t>
            </a:r>
          </a:p>
          <a:p>
            <a:r>
              <a:rPr lang="en-US" dirty="0" smtClean="0"/>
              <a:t>Techniques</a:t>
            </a:r>
          </a:p>
          <a:p>
            <a:r>
              <a:rPr lang="en-US" dirty="0" smtClean="0"/>
              <a:t>Results </a:t>
            </a:r>
          </a:p>
          <a:p>
            <a:r>
              <a:rPr lang="en-US" dirty="0" smtClean="0"/>
              <a:t>Pivot table</a:t>
            </a:r>
          </a:p>
          <a:p>
            <a:r>
              <a:rPr lang="en-US" dirty="0" smtClean="0"/>
              <a:t>Chart graphs</a:t>
            </a:r>
            <a:endParaRPr lang="en-IN" dirty="0"/>
          </a:p>
        </p:txBody>
      </p:sp>
    </p:spTree>
    <p:extLst>
      <p:ext uri="{BB962C8B-B14F-4D97-AF65-F5344CB8AC3E}">
        <p14:creationId xmlns:p14="http://schemas.microsoft.com/office/powerpoint/2010/main" val="1032837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337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Century Gothic</vt:lpstr>
      <vt:lpstr>Wingdings 3</vt:lpstr>
      <vt:lpstr>Ion Boardroom</vt:lpstr>
      <vt:lpstr>EMPLOYEE DATA ANALYSIS USING EXCEL</vt:lpstr>
      <vt:lpstr>PROJECT TITLE EMPLOYEE JOB AND SALARY ANALYSIS USING EXCEL </vt:lpstr>
      <vt:lpstr>AGENDA</vt:lpstr>
      <vt:lpstr>PROBLEM STATEMENT</vt:lpstr>
      <vt:lpstr>Project overview</vt:lpstr>
      <vt:lpstr>Who are the end users?</vt:lpstr>
      <vt:lpstr>Our solution and its value proposition:</vt:lpstr>
      <vt:lpstr>Data description</vt:lpstr>
      <vt:lpstr>modelling</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DESCRIPTION</dc:title>
  <dc:creator>Windows</dc:creator>
  <cp:lastModifiedBy>Windows</cp:lastModifiedBy>
  <cp:revision>10</cp:revision>
  <dcterms:created xsi:type="dcterms:W3CDTF">2024-08-30T11:31:54Z</dcterms:created>
  <dcterms:modified xsi:type="dcterms:W3CDTF">2024-08-31T13:03:35Z</dcterms:modified>
</cp:coreProperties>
</file>