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70" r:id="rId9"/>
    <p:sldId id="269"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160C7-4E3B-4D80-BBB1-B109E2CFF8B3}" v="39" dt="2024-08-23T03:54:48.98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4660"/>
  </p:normalViewPr>
  <p:slideViewPr>
    <p:cSldViewPr>
      <p:cViewPr varScale="1">
        <p:scale>
          <a:sx n="78" d="100"/>
          <a:sy n="78" d="100"/>
        </p:scale>
        <p:origin x="97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 LAKSHMI" userId="6f0f25397fedf202" providerId="LiveId" clId="{DBF160C7-4E3B-4D80-BBB1-B109E2CFF8B3}"/>
    <pc:docChg chg="undo custSel modSld sldOrd">
      <pc:chgData name="MAHA LAKSHMI" userId="6f0f25397fedf202" providerId="LiveId" clId="{DBF160C7-4E3B-4D80-BBB1-B109E2CFF8B3}" dt="2024-08-23T03:54:48.983" v="58" actId="20577"/>
      <pc:docMkLst>
        <pc:docMk/>
      </pc:docMkLst>
      <pc:sldChg chg="addSp modSp mod">
        <pc:chgData name="MAHA LAKSHMI" userId="6f0f25397fedf202" providerId="LiveId" clId="{DBF160C7-4E3B-4D80-BBB1-B109E2CFF8B3}" dt="2024-08-23T03:54:48.983" v="58" actId="20577"/>
        <pc:sldMkLst>
          <pc:docMk/>
          <pc:sldMk cId="0" sldId="257"/>
        </pc:sldMkLst>
        <pc:spChg chg="mod">
          <ac:chgData name="MAHA LAKSHMI" userId="6f0f25397fedf202" providerId="LiveId" clId="{DBF160C7-4E3B-4D80-BBB1-B109E2CFF8B3}" dt="2024-08-22T17:01:28.463" v="5" actId="1076"/>
          <ac:spMkLst>
            <pc:docMk/>
            <pc:sldMk cId="0" sldId="257"/>
            <ac:spMk id="2" creationId="{00000000-0000-0000-0000-000000000000}"/>
          </ac:spMkLst>
        </pc:spChg>
        <pc:spChg chg="mod">
          <ac:chgData name="MAHA LAKSHMI" userId="6f0f25397fedf202" providerId="LiveId" clId="{DBF160C7-4E3B-4D80-BBB1-B109E2CFF8B3}" dt="2024-08-23T03:54:48.983" v="58" actId="20577"/>
          <ac:spMkLst>
            <pc:docMk/>
            <pc:sldMk cId="0" sldId="257"/>
            <ac:spMk id="23" creationId="{F691EEC8-E83B-8506-163B-F39E906CCC0A}"/>
          </ac:spMkLst>
        </pc:spChg>
        <pc:picChg chg="add mod">
          <ac:chgData name="MAHA LAKSHMI" userId="6f0f25397fedf202" providerId="LiveId" clId="{DBF160C7-4E3B-4D80-BBB1-B109E2CFF8B3}" dt="2024-08-22T17:01:49.278" v="11" actId="1076"/>
          <ac:picMkLst>
            <pc:docMk/>
            <pc:sldMk cId="0" sldId="257"/>
            <ac:picMk id="24" creationId="{044549C6-E94D-CAB0-3733-E5BBE6BFF17A}"/>
          </ac:picMkLst>
        </pc:picChg>
      </pc:sldChg>
      <pc:sldChg chg="addSp modSp mod">
        <pc:chgData name="MAHA LAKSHMI" userId="6f0f25397fedf202" providerId="LiveId" clId="{DBF160C7-4E3B-4D80-BBB1-B109E2CFF8B3}" dt="2024-08-22T17:03:25.181" v="20" actId="1076"/>
        <pc:sldMkLst>
          <pc:docMk/>
          <pc:sldMk cId="0" sldId="258"/>
        </pc:sldMkLst>
        <pc:picChg chg="add mod">
          <ac:chgData name="MAHA LAKSHMI" userId="6f0f25397fedf202" providerId="LiveId" clId="{DBF160C7-4E3B-4D80-BBB1-B109E2CFF8B3}" dt="2024-08-22T17:02:10.056" v="12" actId="931"/>
          <ac:picMkLst>
            <pc:docMk/>
            <pc:sldMk cId="0" sldId="258"/>
            <ac:picMk id="25" creationId="{6FAF7518-C25D-89CF-7576-659DD69169E7}"/>
          </ac:picMkLst>
        </pc:picChg>
        <pc:picChg chg="add mod">
          <ac:chgData name="MAHA LAKSHMI" userId="6f0f25397fedf202" providerId="LiveId" clId="{DBF160C7-4E3B-4D80-BBB1-B109E2CFF8B3}" dt="2024-08-22T17:02:37.973" v="13" actId="931"/>
          <ac:picMkLst>
            <pc:docMk/>
            <pc:sldMk cId="0" sldId="258"/>
            <ac:picMk id="27" creationId="{FEFB9692-8564-2E85-F74E-8F76DFB11A46}"/>
          </ac:picMkLst>
        </pc:picChg>
        <pc:picChg chg="add mod">
          <ac:chgData name="MAHA LAKSHMI" userId="6f0f25397fedf202" providerId="LiveId" clId="{DBF160C7-4E3B-4D80-BBB1-B109E2CFF8B3}" dt="2024-08-22T17:03:25.181" v="20" actId="1076"/>
          <ac:picMkLst>
            <pc:docMk/>
            <pc:sldMk cId="0" sldId="258"/>
            <ac:picMk id="29" creationId="{7CA8ED4C-E98A-1B16-EE2C-9EAB53C8C806}"/>
          </ac:picMkLst>
        </pc:picChg>
      </pc:sldChg>
      <pc:sldChg chg="ord">
        <pc:chgData name="MAHA LAKSHMI" userId="6f0f25397fedf202" providerId="LiveId" clId="{DBF160C7-4E3B-4D80-BBB1-B109E2CFF8B3}" dt="2024-08-23T03:53:01.142" v="26"/>
        <pc:sldMkLst>
          <pc:docMk/>
          <pc:sldMk cId="3220968246" sldId="270"/>
        </pc:sldMkLst>
      </pc:sldChg>
      <pc:sldChg chg="addSp modSp mod">
        <pc:chgData name="MAHA LAKSHMI" userId="6f0f25397fedf202" providerId="LiveId" clId="{DBF160C7-4E3B-4D80-BBB1-B109E2CFF8B3}" dt="2024-08-22T17:04:08.862" v="24" actId="1076"/>
        <pc:sldMkLst>
          <pc:docMk/>
          <pc:sldMk cId="3106608141" sldId="271"/>
        </pc:sldMkLst>
        <pc:picChg chg="add mod">
          <ac:chgData name="MAHA LAKSHMI" userId="6f0f25397fedf202" providerId="LiveId" clId="{DBF160C7-4E3B-4D80-BBB1-B109E2CFF8B3}" dt="2024-08-22T17:04:08.862" v="24" actId="1076"/>
          <ac:picMkLst>
            <pc:docMk/>
            <pc:sldMk cId="3106608141" sldId="271"/>
            <ac:picMk id="4" creationId="{E56D1579-ABD1-D1D2-38D1-639B1365E03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mahal\Downloads\NM%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PROJECT.xlsx]EMPLOYEE SALARY!PivotTable3</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EMPLOYEE SALARY BASED ON JOB POSITION </a:t>
            </a:r>
          </a:p>
        </c:rich>
      </c:tx>
      <c:layout>
        <c:manualLayout>
          <c:xMode val="edge"/>
          <c:yMode val="edge"/>
          <c:x val="0.19827352188453079"/>
          <c:y val="5.3049097380884674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102537182852143"/>
          <c:y val="0.14249781277340332"/>
          <c:w val="0.66130774278215221"/>
          <c:h val="0.6076742490522018"/>
        </c:manualLayout>
      </c:layout>
      <c:barChart>
        <c:barDir val="col"/>
        <c:grouping val="clustered"/>
        <c:varyColors val="0"/>
        <c:ser>
          <c:idx val="0"/>
          <c:order val="0"/>
          <c:tx>
            <c:strRef>
              <c:f>'EMPLOYEE SALARY'!$B$3:$B$4</c:f>
              <c:strCache>
                <c:ptCount val="1"/>
                <c:pt idx="0">
                  <c:v>Female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'EMPLOYEE SALARY'!$A$5:$A$11</c:f>
              <c:strCache>
                <c:ptCount val="6"/>
                <c:pt idx="0">
                  <c:v>Analyst</c:v>
                </c:pt>
                <c:pt idx="1">
                  <c:v>Intern</c:v>
                </c:pt>
                <c:pt idx="2">
                  <c:v>Junior Developer</c:v>
                </c:pt>
                <c:pt idx="3">
                  <c:v>Manager</c:v>
                </c:pt>
                <c:pt idx="4">
                  <c:v>Senior Developer</c:v>
                </c:pt>
                <c:pt idx="5">
                  <c:v>Team Lead</c:v>
                </c:pt>
              </c:strCache>
            </c:strRef>
          </c:cat>
          <c:val>
            <c:numRef>
              <c:f>'EMPLOYEE SALARY'!$B$5:$B$11</c:f>
              <c:numCache>
                <c:formatCode>General</c:formatCode>
                <c:ptCount val="6"/>
                <c:pt idx="0">
                  <c:v>420763</c:v>
                </c:pt>
                <c:pt idx="1">
                  <c:v>288170</c:v>
                </c:pt>
                <c:pt idx="2">
                  <c:v>510796</c:v>
                </c:pt>
                <c:pt idx="3">
                  <c:v>982310</c:v>
                </c:pt>
                <c:pt idx="4">
                  <c:v>595712</c:v>
                </c:pt>
                <c:pt idx="5">
                  <c:v>864383</c:v>
                </c:pt>
              </c:numCache>
            </c:numRef>
          </c:val>
          <c:extLst>
            <c:ext xmlns:c16="http://schemas.microsoft.com/office/drawing/2014/chart" uri="{C3380CC4-5D6E-409C-BE32-E72D297353CC}">
              <c16:uniqueId val="{00000000-D48E-45A1-AA35-5CD83DB003A3}"/>
            </c:ext>
          </c:extLst>
        </c:ser>
        <c:ser>
          <c:idx val="1"/>
          <c:order val="1"/>
          <c:tx>
            <c:strRef>
              <c:f>'EMPLOYEE SALARY'!$C$3:$C$4</c:f>
              <c:strCache>
                <c:ptCount val="1"/>
                <c:pt idx="0">
                  <c:v>Male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'EMPLOYEE SALARY'!$A$5:$A$11</c:f>
              <c:strCache>
                <c:ptCount val="6"/>
                <c:pt idx="0">
                  <c:v>Analyst</c:v>
                </c:pt>
                <c:pt idx="1">
                  <c:v>Intern</c:v>
                </c:pt>
                <c:pt idx="2">
                  <c:v>Junior Developer</c:v>
                </c:pt>
                <c:pt idx="3">
                  <c:v>Manager</c:v>
                </c:pt>
                <c:pt idx="4">
                  <c:v>Senior Developer</c:v>
                </c:pt>
                <c:pt idx="5">
                  <c:v>Team Lead</c:v>
                </c:pt>
              </c:strCache>
            </c:strRef>
          </c:cat>
          <c:val>
            <c:numRef>
              <c:f>'EMPLOYEE SALARY'!$C$5:$C$11</c:f>
              <c:numCache>
                <c:formatCode>General</c:formatCode>
                <c:ptCount val="6"/>
                <c:pt idx="0">
                  <c:v>736710</c:v>
                </c:pt>
                <c:pt idx="1">
                  <c:v>174838</c:v>
                </c:pt>
                <c:pt idx="2">
                  <c:v>469165</c:v>
                </c:pt>
                <c:pt idx="3">
                  <c:v>675971</c:v>
                </c:pt>
                <c:pt idx="4">
                  <c:v>964842</c:v>
                </c:pt>
                <c:pt idx="5">
                  <c:v>839473</c:v>
                </c:pt>
              </c:numCache>
            </c:numRef>
          </c:val>
          <c:extLst>
            <c:ext xmlns:c16="http://schemas.microsoft.com/office/drawing/2014/chart" uri="{C3380CC4-5D6E-409C-BE32-E72D297353CC}">
              <c16:uniqueId val="{00000001-D48E-45A1-AA35-5CD83DB003A3}"/>
            </c:ext>
          </c:extLst>
        </c:ser>
        <c:dLbls>
          <c:showLegendKey val="0"/>
          <c:showVal val="0"/>
          <c:showCatName val="0"/>
          <c:showSerName val="0"/>
          <c:showPercent val="0"/>
          <c:showBubbleSize val="0"/>
        </c:dLbls>
        <c:gapWidth val="100"/>
        <c:overlap val="-24"/>
        <c:axId val="1263303072"/>
        <c:axId val="1263315072"/>
      </c:barChart>
      <c:catAx>
        <c:axId val="126330307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POSITION </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63315072"/>
        <c:crosses val="autoZero"/>
        <c:auto val="1"/>
        <c:lblAlgn val="ctr"/>
        <c:lblOffset val="100"/>
        <c:noMultiLvlLbl val="0"/>
      </c:catAx>
      <c:valAx>
        <c:axId val="126331507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SALARY</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633030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33F4F6-F232-4253-8FD8-F383AA41DEF9}"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IN"/>
        </a:p>
      </dgm:t>
    </dgm:pt>
    <dgm:pt modelId="{00862651-A964-490A-B5D4-BFC07C7F2185}">
      <dgm:prSet phldrT="[Text]" custT="1"/>
      <dgm:spPr/>
      <dgm:t>
        <a:bodyPr/>
        <a:lstStyle/>
        <a:p>
          <a:r>
            <a:rPr lang="en-US" sz="2000" b="1" dirty="0"/>
            <a:t>ALIGNMENT: </a:t>
          </a:r>
          <a:r>
            <a:rPr lang="en-US" sz="2000" b="0" dirty="0"/>
            <a:t>To enhance the visual presentation of data.</a:t>
          </a:r>
          <a:endParaRPr lang="en-IN" sz="2000" b="0" dirty="0"/>
        </a:p>
      </dgm:t>
    </dgm:pt>
    <dgm:pt modelId="{1B1AB546-59E9-4EF0-A14B-D0142BFE7E77}" type="parTrans" cxnId="{5609D4DF-DB6D-4EF9-8707-0D0AE48FF1C4}">
      <dgm:prSet/>
      <dgm:spPr/>
      <dgm:t>
        <a:bodyPr/>
        <a:lstStyle/>
        <a:p>
          <a:endParaRPr lang="en-IN"/>
        </a:p>
      </dgm:t>
    </dgm:pt>
    <dgm:pt modelId="{63D1BAB3-7F92-4AF6-A4D9-79019A96D21C}" type="sibTrans" cxnId="{5609D4DF-DB6D-4EF9-8707-0D0AE48FF1C4}">
      <dgm:prSet/>
      <dgm:spPr/>
      <dgm:t>
        <a:bodyPr/>
        <a:lstStyle/>
        <a:p>
          <a:endParaRPr lang="en-IN" dirty="0"/>
        </a:p>
      </dgm:t>
    </dgm:pt>
    <dgm:pt modelId="{59D24271-5727-44D5-ABC5-DFFF095B9E24}">
      <dgm:prSet phldrT="[Text]" custT="1"/>
      <dgm:spPr/>
      <dgm:t>
        <a:bodyPr/>
        <a:lstStyle/>
        <a:p>
          <a:r>
            <a:rPr lang="en-US" sz="2000" b="1" dirty="0"/>
            <a:t>REMOVE DUPLICATES: </a:t>
          </a:r>
          <a:r>
            <a:rPr lang="en-US" sz="2000" b="0" dirty="0"/>
            <a:t>Permanently deleting duplicate values.</a:t>
          </a:r>
          <a:endParaRPr lang="en-IN" sz="2000" b="1" dirty="0"/>
        </a:p>
      </dgm:t>
    </dgm:pt>
    <dgm:pt modelId="{9BFB9052-C741-41BE-B384-68BE1B737B32}" type="parTrans" cxnId="{02004D2B-06BD-490F-9CFF-9C0E1AAF6A08}">
      <dgm:prSet/>
      <dgm:spPr/>
      <dgm:t>
        <a:bodyPr/>
        <a:lstStyle/>
        <a:p>
          <a:endParaRPr lang="en-IN"/>
        </a:p>
      </dgm:t>
    </dgm:pt>
    <dgm:pt modelId="{CC9C85A9-5098-4D10-9EE0-B50D7DC1B2ED}" type="sibTrans" cxnId="{02004D2B-06BD-490F-9CFF-9C0E1AAF6A08}">
      <dgm:prSet/>
      <dgm:spPr/>
      <dgm:t>
        <a:bodyPr/>
        <a:lstStyle/>
        <a:p>
          <a:endParaRPr lang="en-IN"/>
        </a:p>
      </dgm:t>
    </dgm:pt>
    <dgm:pt modelId="{B3802A94-CA8E-4964-90B5-CB284667AF1B}">
      <dgm:prSet phldrT="[Text]" custT="1"/>
      <dgm:spPr/>
      <dgm:t>
        <a:bodyPr/>
        <a:lstStyle/>
        <a:p>
          <a:r>
            <a:rPr lang="en-US" sz="2000" b="1" dirty="0"/>
            <a:t>FILTERING:</a:t>
          </a:r>
          <a:r>
            <a:rPr lang="en-US" sz="2000" b="0" dirty="0"/>
            <a:t> Select any cell  within the range.</a:t>
          </a:r>
          <a:endParaRPr lang="en-IN" sz="2000" b="1" dirty="0"/>
        </a:p>
      </dgm:t>
    </dgm:pt>
    <dgm:pt modelId="{647BEF7D-445D-44B4-9A14-7096290DF5F9}" type="sibTrans" cxnId="{375CA96A-78BA-467B-85F2-9776F690ACA9}">
      <dgm:prSet/>
      <dgm:spPr/>
      <dgm:t>
        <a:bodyPr/>
        <a:lstStyle/>
        <a:p>
          <a:endParaRPr lang="en-IN" dirty="0"/>
        </a:p>
      </dgm:t>
    </dgm:pt>
    <dgm:pt modelId="{39CCF472-DCE7-4148-AA36-328F2808C263}" type="parTrans" cxnId="{375CA96A-78BA-467B-85F2-9776F690ACA9}">
      <dgm:prSet/>
      <dgm:spPr/>
      <dgm:t>
        <a:bodyPr/>
        <a:lstStyle/>
        <a:p>
          <a:endParaRPr lang="en-IN"/>
        </a:p>
      </dgm:t>
    </dgm:pt>
    <dgm:pt modelId="{FE2CA186-EBB5-4DAE-8B1B-CAC7294905F0}" type="pres">
      <dgm:prSet presAssocID="{9C33F4F6-F232-4253-8FD8-F383AA41DEF9}" presName="outerComposite" presStyleCnt="0">
        <dgm:presLayoutVars>
          <dgm:chMax val="5"/>
          <dgm:dir/>
          <dgm:resizeHandles val="exact"/>
        </dgm:presLayoutVars>
      </dgm:prSet>
      <dgm:spPr/>
    </dgm:pt>
    <dgm:pt modelId="{868ADB35-BE2E-456B-9870-DE8DEDFF4888}" type="pres">
      <dgm:prSet presAssocID="{9C33F4F6-F232-4253-8FD8-F383AA41DEF9}" presName="dummyMaxCanvas" presStyleCnt="0">
        <dgm:presLayoutVars/>
      </dgm:prSet>
      <dgm:spPr/>
    </dgm:pt>
    <dgm:pt modelId="{0A951C8B-A794-4CC2-A9D8-EC7075EFA598}" type="pres">
      <dgm:prSet presAssocID="{9C33F4F6-F232-4253-8FD8-F383AA41DEF9}" presName="ThreeNodes_1" presStyleLbl="node1" presStyleIdx="0" presStyleCnt="3">
        <dgm:presLayoutVars>
          <dgm:bulletEnabled val="1"/>
        </dgm:presLayoutVars>
      </dgm:prSet>
      <dgm:spPr/>
    </dgm:pt>
    <dgm:pt modelId="{11A47F44-2E4A-4EAC-B811-65027DD0ADB5}" type="pres">
      <dgm:prSet presAssocID="{9C33F4F6-F232-4253-8FD8-F383AA41DEF9}" presName="ThreeNodes_2" presStyleLbl="node1" presStyleIdx="1" presStyleCnt="3">
        <dgm:presLayoutVars>
          <dgm:bulletEnabled val="1"/>
        </dgm:presLayoutVars>
      </dgm:prSet>
      <dgm:spPr/>
    </dgm:pt>
    <dgm:pt modelId="{D933EB0E-23BA-4633-8944-9695442B8A50}" type="pres">
      <dgm:prSet presAssocID="{9C33F4F6-F232-4253-8FD8-F383AA41DEF9}" presName="ThreeNodes_3" presStyleLbl="node1" presStyleIdx="2" presStyleCnt="3">
        <dgm:presLayoutVars>
          <dgm:bulletEnabled val="1"/>
        </dgm:presLayoutVars>
      </dgm:prSet>
      <dgm:spPr/>
    </dgm:pt>
    <dgm:pt modelId="{50ED35E7-7084-4374-AA5D-E3EAC6888E0D}" type="pres">
      <dgm:prSet presAssocID="{9C33F4F6-F232-4253-8FD8-F383AA41DEF9}" presName="ThreeConn_1-2" presStyleLbl="fgAccFollowNode1" presStyleIdx="0" presStyleCnt="2">
        <dgm:presLayoutVars>
          <dgm:bulletEnabled val="1"/>
        </dgm:presLayoutVars>
      </dgm:prSet>
      <dgm:spPr/>
    </dgm:pt>
    <dgm:pt modelId="{47117E2E-2A80-4C94-8F40-A592D9585C7D}" type="pres">
      <dgm:prSet presAssocID="{9C33F4F6-F232-4253-8FD8-F383AA41DEF9}" presName="ThreeConn_2-3" presStyleLbl="fgAccFollowNode1" presStyleIdx="1" presStyleCnt="2">
        <dgm:presLayoutVars>
          <dgm:bulletEnabled val="1"/>
        </dgm:presLayoutVars>
      </dgm:prSet>
      <dgm:spPr/>
    </dgm:pt>
    <dgm:pt modelId="{9D7DA8DF-C8EE-400F-BA50-D89D73F3C007}" type="pres">
      <dgm:prSet presAssocID="{9C33F4F6-F232-4253-8FD8-F383AA41DEF9}" presName="ThreeNodes_1_text" presStyleLbl="node1" presStyleIdx="2" presStyleCnt="3">
        <dgm:presLayoutVars>
          <dgm:bulletEnabled val="1"/>
        </dgm:presLayoutVars>
      </dgm:prSet>
      <dgm:spPr/>
    </dgm:pt>
    <dgm:pt modelId="{5801CE83-69AA-46A7-8339-44367F7C5A76}" type="pres">
      <dgm:prSet presAssocID="{9C33F4F6-F232-4253-8FD8-F383AA41DEF9}" presName="ThreeNodes_2_text" presStyleLbl="node1" presStyleIdx="2" presStyleCnt="3">
        <dgm:presLayoutVars>
          <dgm:bulletEnabled val="1"/>
        </dgm:presLayoutVars>
      </dgm:prSet>
      <dgm:spPr/>
    </dgm:pt>
    <dgm:pt modelId="{5B6C5942-2DAB-426B-A926-13FC796F25B6}" type="pres">
      <dgm:prSet presAssocID="{9C33F4F6-F232-4253-8FD8-F383AA41DEF9}" presName="ThreeNodes_3_text" presStyleLbl="node1" presStyleIdx="2" presStyleCnt="3">
        <dgm:presLayoutVars>
          <dgm:bulletEnabled val="1"/>
        </dgm:presLayoutVars>
      </dgm:prSet>
      <dgm:spPr/>
    </dgm:pt>
  </dgm:ptLst>
  <dgm:cxnLst>
    <dgm:cxn modelId="{58845319-3EFC-482C-A775-A92D1999C9ED}" type="presOf" srcId="{59D24271-5727-44D5-ABC5-DFFF095B9E24}" destId="{D933EB0E-23BA-4633-8944-9695442B8A50}" srcOrd="0" destOrd="0" presId="urn:microsoft.com/office/officeart/2005/8/layout/vProcess5"/>
    <dgm:cxn modelId="{02004D2B-06BD-490F-9CFF-9C0E1AAF6A08}" srcId="{9C33F4F6-F232-4253-8FD8-F383AA41DEF9}" destId="{59D24271-5727-44D5-ABC5-DFFF095B9E24}" srcOrd="2" destOrd="0" parTransId="{9BFB9052-C741-41BE-B384-68BE1B737B32}" sibTransId="{CC9C85A9-5098-4D10-9EE0-B50D7DC1B2ED}"/>
    <dgm:cxn modelId="{10DB0C48-B6DC-4857-8D20-DD78BA70E4F6}" type="presOf" srcId="{B3802A94-CA8E-4964-90B5-CB284667AF1B}" destId="{5801CE83-69AA-46A7-8339-44367F7C5A76}" srcOrd="1" destOrd="0" presId="urn:microsoft.com/office/officeart/2005/8/layout/vProcess5"/>
    <dgm:cxn modelId="{375CA96A-78BA-467B-85F2-9776F690ACA9}" srcId="{9C33F4F6-F232-4253-8FD8-F383AA41DEF9}" destId="{B3802A94-CA8E-4964-90B5-CB284667AF1B}" srcOrd="1" destOrd="0" parTransId="{39CCF472-DCE7-4148-AA36-328F2808C263}" sibTransId="{647BEF7D-445D-44B4-9A14-7096290DF5F9}"/>
    <dgm:cxn modelId="{94953A7B-8130-4541-AADF-B738316F4F27}" type="presOf" srcId="{9C33F4F6-F232-4253-8FD8-F383AA41DEF9}" destId="{FE2CA186-EBB5-4DAE-8B1B-CAC7294905F0}" srcOrd="0" destOrd="0" presId="urn:microsoft.com/office/officeart/2005/8/layout/vProcess5"/>
    <dgm:cxn modelId="{4A3D427D-F9B7-4819-B2BB-82C50117E31B}" type="presOf" srcId="{59D24271-5727-44D5-ABC5-DFFF095B9E24}" destId="{5B6C5942-2DAB-426B-A926-13FC796F25B6}" srcOrd="1" destOrd="0" presId="urn:microsoft.com/office/officeart/2005/8/layout/vProcess5"/>
    <dgm:cxn modelId="{26D01295-8994-439A-8AC6-2A485ABEABB4}" type="presOf" srcId="{00862651-A964-490A-B5D4-BFC07C7F2185}" destId="{9D7DA8DF-C8EE-400F-BA50-D89D73F3C007}" srcOrd="1" destOrd="0" presId="urn:microsoft.com/office/officeart/2005/8/layout/vProcess5"/>
    <dgm:cxn modelId="{F8430EA6-DACC-4421-896B-8DF196017BFF}" type="presOf" srcId="{63D1BAB3-7F92-4AF6-A4D9-79019A96D21C}" destId="{50ED35E7-7084-4374-AA5D-E3EAC6888E0D}" srcOrd="0" destOrd="0" presId="urn:microsoft.com/office/officeart/2005/8/layout/vProcess5"/>
    <dgm:cxn modelId="{8E197DCB-5920-4C10-9563-29611C5B4A22}" type="presOf" srcId="{647BEF7D-445D-44B4-9A14-7096290DF5F9}" destId="{47117E2E-2A80-4C94-8F40-A592D9585C7D}" srcOrd="0" destOrd="0" presId="urn:microsoft.com/office/officeart/2005/8/layout/vProcess5"/>
    <dgm:cxn modelId="{6B1AA2D4-C15F-446F-BBB7-042E07C6F290}" type="presOf" srcId="{B3802A94-CA8E-4964-90B5-CB284667AF1B}" destId="{11A47F44-2E4A-4EAC-B811-65027DD0ADB5}" srcOrd="0" destOrd="0" presId="urn:microsoft.com/office/officeart/2005/8/layout/vProcess5"/>
    <dgm:cxn modelId="{611882D6-9029-4316-BE9E-62B0FD0CD437}" type="presOf" srcId="{00862651-A964-490A-B5D4-BFC07C7F2185}" destId="{0A951C8B-A794-4CC2-A9D8-EC7075EFA598}" srcOrd="0" destOrd="0" presId="urn:microsoft.com/office/officeart/2005/8/layout/vProcess5"/>
    <dgm:cxn modelId="{5609D4DF-DB6D-4EF9-8707-0D0AE48FF1C4}" srcId="{9C33F4F6-F232-4253-8FD8-F383AA41DEF9}" destId="{00862651-A964-490A-B5D4-BFC07C7F2185}" srcOrd="0" destOrd="0" parTransId="{1B1AB546-59E9-4EF0-A14B-D0142BFE7E77}" sibTransId="{63D1BAB3-7F92-4AF6-A4D9-79019A96D21C}"/>
    <dgm:cxn modelId="{D9BD0B14-0A9B-4408-B47C-2CD47538F9BF}" type="presParOf" srcId="{FE2CA186-EBB5-4DAE-8B1B-CAC7294905F0}" destId="{868ADB35-BE2E-456B-9870-DE8DEDFF4888}" srcOrd="0" destOrd="0" presId="urn:microsoft.com/office/officeart/2005/8/layout/vProcess5"/>
    <dgm:cxn modelId="{15BA185F-32A5-48A0-A242-1E5A87750D70}" type="presParOf" srcId="{FE2CA186-EBB5-4DAE-8B1B-CAC7294905F0}" destId="{0A951C8B-A794-4CC2-A9D8-EC7075EFA598}" srcOrd="1" destOrd="0" presId="urn:microsoft.com/office/officeart/2005/8/layout/vProcess5"/>
    <dgm:cxn modelId="{7F2E3FC6-9830-4F15-8B22-680968D79DAE}" type="presParOf" srcId="{FE2CA186-EBB5-4DAE-8B1B-CAC7294905F0}" destId="{11A47F44-2E4A-4EAC-B811-65027DD0ADB5}" srcOrd="2" destOrd="0" presId="urn:microsoft.com/office/officeart/2005/8/layout/vProcess5"/>
    <dgm:cxn modelId="{4A61322A-945A-4B69-A976-D60E8E3A93B2}" type="presParOf" srcId="{FE2CA186-EBB5-4DAE-8B1B-CAC7294905F0}" destId="{D933EB0E-23BA-4633-8944-9695442B8A50}" srcOrd="3" destOrd="0" presId="urn:microsoft.com/office/officeart/2005/8/layout/vProcess5"/>
    <dgm:cxn modelId="{15E5EFAE-09FD-41A5-B9D4-31C24BF00B94}" type="presParOf" srcId="{FE2CA186-EBB5-4DAE-8B1B-CAC7294905F0}" destId="{50ED35E7-7084-4374-AA5D-E3EAC6888E0D}" srcOrd="4" destOrd="0" presId="urn:microsoft.com/office/officeart/2005/8/layout/vProcess5"/>
    <dgm:cxn modelId="{DEE2CD33-6FD1-4A36-AC43-51263BF1099B}" type="presParOf" srcId="{FE2CA186-EBB5-4DAE-8B1B-CAC7294905F0}" destId="{47117E2E-2A80-4C94-8F40-A592D9585C7D}" srcOrd="5" destOrd="0" presId="urn:microsoft.com/office/officeart/2005/8/layout/vProcess5"/>
    <dgm:cxn modelId="{A3D8D744-86B9-4164-8F49-C13C0D867A74}" type="presParOf" srcId="{FE2CA186-EBB5-4DAE-8B1B-CAC7294905F0}" destId="{9D7DA8DF-C8EE-400F-BA50-D89D73F3C007}" srcOrd="6" destOrd="0" presId="urn:microsoft.com/office/officeart/2005/8/layout/vProcess5"/>
    <dgm:cxn modelId="{03F26400-C001-4253-B490-264565637341}" type="presParOf" srcId="{FE2CA186-EBB5-4DAE-8B1B-CAC7294905F0}" destId="{5801CE83-69AA-46A7-8339-44367F7C5A76}" srcOrd="7" destOrd="0" presId="urn:microsoft.com/office/officeart/2005/8/layout/vProcess5"/>
    <dgm:cxn modelId="{34E4BBD6-9AA5-483E-A493-CBCA029F58DA}" type="presParOf" srcId="{FE2CA186-EBB5-4DAE-8B1B-CAC7294905F0}" destId="{5B6C5942-2DAB-426B-A926-13FC796F25B6}"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33F4F6-F232-4253-8FD8-F383AA41DEF9}" type="doc">
      <dgm:prSet loTypeId="urn:microsoft.com/office/officeart/2005/8/layout/bProcess4" loCatId="process" qsTypeId="urn:microsoft.com/office/officeart/2005/8/quickstyle/simple2" qsCatId="simple" csTypeId="urn:microsoft.com/office/officeart/2005/8/colors/colorful2" csCatId="colorful" phldr="1"/>
      <dgm:spPr/>
      <dgm:t>
        <a:bodyPr/>
        <a:lstStyle/>
        <a:p>
          <a:endParaRPr lang="en-IN"/>
        </a:p>
      </dgm:t>
    </dgm:pt>
    <dgm:pt modelId="{00862651-A964-490A-B5D4-BFC07C7F2185}">
      <dgm:prSet phldrT="[Text]" custT="1"/>
      <dgm:spPr/>
      <dgm:t>
        <a:bodyPr/>
        <a:lstStyle/>
        <a:p>
          <a:r>
            <a:rPr lang="en-US" sz="2000" b="1" dirty="0"/>
            <a:t>CONDITIONAL FORMATTING: </a:t>
          </a:r>
          <a:r>
            <a:rPr lang="en-US" sz="2000" b="0" dirty="0"/>
            <a:t>Makes</a:t>
          </a:r>
          <a:r>
            <a:rPr lang="en-US" sz="2000" b="1" dirty="0"/>
            <a:t> </a:t>
          </a:r>
          <a:r>
            <a:rPr lang="en-US" sz="2000" b="0" dirty="0"/>
            <a:t>it</a:t>
          </a:r>
          <a:r>
            <a:rPr lang="en-US" sz="2000" b="1" dirty="0"/>
            <a:t> </a:t>
          </a:r>
          <a:r>
            <a:rPr lang="en-US" sz="2000" b="0" dirty="0"/>
            <a:t>easy</a:t>
          </a:r>
          <a:r>
            <a:rPr lang="en-US" sz="2000" b="1" dirty="0"/>
            <a:t> </a:t>
          </a:r>
          <a:r>
            <a:rPr lang="en-US" sz="2000" b="0" dirty="0"/>
            <a:t>to</a:t>
          </a:r>
          <a:r>
            <a:rPr lang="en-US" sz="2000" b="1" dirty="0"/>
            <a:t> </a:t>
          </a:r>
          <a:r>
            <a:rPr lang="en-US" sz="2000" b="0" dirty="0"/>
            <a:t>highlight</a:t>
          </a:r>
          <a:r>
            <a:rPr lang="en-US" sz="2000" b="1" dirty="0"/>
            <a:t> </a:t>
          </a:r>
          <a:r>
            <a:rPr lang="en-US" sz="2000" b="0" dirty="0"/>
            <a:t>certain</a:t>
          </a:r>
          <a:r>
            <a:rPr lang="en-US" sz="2000" b="1" dirty="0"/>
            <a:t> </a:t>
          </a:r>
          <a:r>
            <a:rPr lang="en-US" sz="2000" b="0" dirty="0"/>
            <a:t>values</a:t>
          </a:r>
          <a:r>
            <a:rPr lang="en-US" sz="2000" b="1" dirty="0"/>
            <a:t>.</a:t>
          </a:r>
          <a:endParaRPr lang="en-IN" sz="2000" b="0" dirty="0"/>
        </a:p>
      </dgm:t>
    </dgm:pt>
    <dgm:pt modelId="{1B1AB546-59E9-4EF0-A14B-D0142BFE7E77}" type="parTrans" cxnId="{5609D4DF-DB6D-4EF9-8707-0D0AE48FF1C4}">
      <dgm:prSet/>
      <dgm:spPr/>
      <dgm:t>
        <a:bodyPr/>
        <a:lstStyle/>
        <a:p>
          <a:endParaRPr lang="en-IN"/>
        </a:p>
      </dgm:t>
    </dgm:pt>
    <dgm:pt modelId="{63D1BAB3-7F92-4AF6-A4D9-79019A96D21C}" type="sibTrans" cxnId="{5609D4DF-DB6D-4EF9-8707-0D0AE48FF1C4}">
      <dgm:prSet/>
      <dgm:spPr/>
      <dgm:t>
        <a:bodyPr/>
        <a:lstStyle/>
        <a:p>
          <a:endParaRPr lang="en-IN"/>
        </a:p>
      </dgm:t>
    </dgm:pt>
    <dgm:pt modelId="{B3802A94-CA8E-4964-90B5-CB284667AF1B}">
      <dgm:prSet phldrT="[Text]" custT="1"/>
      <dgm:spPr/>
      <dgm:t>
        <a:bodyPr/>
        <a:lstStyle/>
        <a:p>
          <a:r>
            <a:rPr lang="en-IN" sz="2000" b="1" dirty="0"/>
            <a:t>BOLD TEXT:</a:t>
          </a:r>
          <a:r>
            <a:rPr lang="en-IN" sz="2000" b="0" dirty="0"/>
            <a:t> This will turn all the text in all selected cells bold</a:t>
          </a:r>
          <a:endParaRPr lang="en-IN" sz="2000" b="1" dirty="0"/>
        </a:p>
      </dgm:t>
    </dgm:pt>
    <dgm:pt modelId="{647BEF7D-445D-44B4-9A14-7096290DF5F9}" type="sibTrans" cxnId="{375CA96A-78BA-467B-85F2-9776F690ACA9}">
      <dgm:prSet/>
      <dgm:spPr/>
      <dgm:t>
        <a:bodyPr/>
        <a:lstStyle/>
        <a:p>
          <a:endParaRPr lang="en-IN"/>
        </a:p>
      </dgm:t>
    </dgm:pt>
    <dgm:pt modelId="{39CCF472-DCE7-4148-AA36-328F2808C263}" type="parTrans" cxnId="{375CA96A-78BA-467B-85F2-9776F690ACA9}">
      <dgm:prSet/>
      <dgm:spPr/>
      <dgm:t>
        <a:bodyPr/>
        <a:lstStyle/>
        <a:p>
          <a:endParaRPr lang="en-IN"/>
        </a:p>
      </dgm:t>
    </dgm:pt>
    <dgm:pt modelId="{97279C19-5585-4D90-A11C-CD137719B6BC}">
      <dgm:prSet/>
      <dgm:spPr/>
      <dgm:t>
        <a:bodyPr/>
        <a:lstStyle/>
        <a:p>
          <a:r>
            <a:rPr lang="en-US" b="1" dirty="0"/>
            <a:t>PIVOT TABLE : </a:t>
          </a:r>
          <a:r>
            <a:rPr lang="en-US" b="0" dirty="0"/>
            <a:t>To summarize, analyze, explore and present summary data.</a:t>
          </a:r>
          <a:endParaRPr lang="en-IN" b="1" dirty="0"/>
        </a:p>
      </dgm:t>
    </dgm:pt>
    <dgm:pt modelId="{EAF92228-7BA2-4158-AE15-680FAAF155D6}" type="parTrans" cxnId="{71BCF05F-668A-4744-9868-5ED73992DA54}">
      <dgm:prSet/>
      <dgm:spPr/>
      <dgm:t>
        <a:bodyPr/>
        <a:lstStyle/>
        <a:p>
          <a:endParaRPr lang="en-IN"/>
        </a:p>
      </dgm:t>
    </dgm:pt>
    <dgm:pt modelId="{8A49F278-9414-4E18-AB9B-03826CD1CBB7}" type="sibTrans" cxnId="{71BCF05F-668A-4744-9868-5ED73992DA54}">
      <dgm:prSet/>
      <dgm:spPr/>
      <dgm:t>
        <a:bodyPr/>
        <a:lstStyle/>
        <a:p>
          <a:endParaRPr lang="en-IN"/>
        </a:p>
      </dgm:t>
    </dgm:pt>
    <dgm:pt modelId="{59D24271-5727-44D5-ABC5-DFFF095B9E24}">
      <dgm:prSet phldrT="[Text]" custT="1"/>
      <dgm:spPr/>
      <dgm:t>
        <a:bodyPr/>
        <a:lstStyle/>
        <a:p>
          <a:r>
            <a:rPr lang="en-US" sz="2000" b="1" dirty="0"/>
            <a:t>GRAPH: </a:t>
          </a:r>
          <a:r>
            <a:rPr lang="en-US" sz="2000" b="0" dirty="0"/>
            <a:t>Represent data in a worksheet.</a:t>
          </a:r>
          <a:endParaRPr lang="en-IN" sz="2000" b="1" dirty="0"/>
        </a:p>
      </dgm:t>
    </dgm:pt>
    <dgm:pt modelId="{CC9C85A9-5098-4D10-9EE0-B50D7DC1B2ED}" type="sibTrans" cxnId="{02004D2B-06BD-490F-9CFF-9C0E1AAF6A08}">
      <dgm:prSet/>
      <dgm:spPr/>
      <dgm:t>
        <a:bodyPr/>
        <a:lstStyle/>
        <a:p>
          <a:endParaRPr lang="en-IN"/>
        </a:p>
      </dgm:t>
    </dgm:pt>
    <dgm:pt modelId="{9BFB9052-C741-41BE-B384-68BE1B737B32}" type="parTrans" cxnId="{02004D2B-06BD-490F-9CFF-9C0E1AAF6A08}">
      <dgm:prSet/>
      <dgm:spPr/>
      <dgm:t>
        <a:bodyPr/>
        <a:lstStyle/>
        <a:p>
          <a:endParaRPr lang="en-IN"/>
        </a:p>
      </dgm:t>
    </dgm:pt>
    <dgm:pt modelId="{FDF4452A-2B9B-469E-A80D-3DEF17F6F7B5}" type="pres">
      <dgm:prSet presAssocID="{9C33F4F6-F232-4253-8FD8-F383AA41DEF9}" presName="Name0" presStyleCnt="0">
        <dgm:presLayoutVars>
          <dgm:dir/>
          <dgm:resizeHandles/>
        </dgm:presLayoutVars>
      </dgm:prSet>
      <dgm:spPr/>
    </dgm:pt>
    <dgm:pt modelId="{EBC1D7CA-D22A-47AC-B10C-B30C6294ED08}" type="pres">
      <dgm:prSet presAssocID="{00862651-A964-490A-B5D4-BFC07C7F2185}" presName="compNode" presStyleCnt="0"/>
      <dgm:spPr/>
    </dgm:pt>
    <dgm:pt modelId="{7AFC70E7-49B0-4D12-98FF-A3DAF7765732}" type="pres">
      <dgm:prSet presAssocID="{00862651-A964-490A-B5D4-BFC07C7F2185}" presName="dummyConnPt" presStyleCnt="0"/>
      <dgm:spPr/>
    </dgm:pt>
    <dgm:pt modelId="{EF23D6D4-AF6F-4608-AD31-43D1666205C6}" type="pres">
      <dgm:prSet presAssocID="{00862651-A964-490A-B5D4-BFC07C7F2185}" presName="node" presStyleLbl="node1" presStyleIdx="0" presStyleCnt="4">
        <dgm:presLayoutVars>
          <dgm:bulletEnabled val="1"/>
        </dgm:presLayoutVars>
      </dgm:prSet>
      <dgm:spPr/>
    </dgm:pt>
    <dgm:pt modelId="{97E2281A-B594-43CE-9FB2-7AF6653E66FC}" type="pres">
      <dgm:prSet presAssocID="{63D1BAB3-7F92-4AF6-A4D9-79019A96D21C}" presName="sibTrans" presStyleLbl="bgSibTrans2D1" presStyleIdx="0" presStyleCnt="3"/>
      <dgm:spPr/>
    </dgm:pt>
    <dgm:pt modelId="{480AEBCF-9FD6-4C94-9415-BA901B3B315B}" type="pres">
      <dgm:prSet presAssocID="{B3802A94-CA8E-4964-90B5-CB284667AF1B}" presName="compNode" presStyleCnt="0"/>
      <dgm:spPr/>
    </dgm:pt>
    <dgm:pt modelId="{4C15F2F1-B573-470F-80B0-AB7B955604B1}" type="pres">
      <dgm:prSet presAssocID="{B3802A94-CA8E-4964-90B5-CB284667AF1B}" presName="dummyConnPt" presStyleCnt="0"/>
      <dgm:spPr/>
    </dgm:pt>
    <dgm:pt modelId="{AEC0A417-B523-4FEF-B768-5A349B1EEF29}" type="pres">
      <dgm:prSet presAssocID="{B3802A94-CA8E-4964-90B5-CB284667AF1B}" presName="node" presStyleLbl="node1" presStyleIdx="1" presStyleCnt="4">
        <dgm:presLayoutVars>
          <dgm:bulletEnabled val="1"/>
        </dgm:presLayoutVars>
      </dgm:prSet>
      <dgm:spPr/>
    </dgm:pt>
    <dgm:pt modelId="{EDF6EEF6-0CD2-4F47-9DC7-B954D09776DA}" type="pres">
      <dgm:prSet presAssocID="{647BEF7D-445D-44B4-9A14-7096290DF5F9}" presName="sibTrans" presStyleLbl="bgSibTrans2D1" presStyleIdx="1" presStyleCnt="3"/>
      <dgm:spPr/>
    </dgm:pt>
    <dgm:pt modelId="{FE0E648F-9EE8-4698-8ED9-175BD7F5DDB1}" type="pres">
      <dgm:prSet presAssocID="{97279C19-5585-4D90-A11C-CD137719B6BC}" presName="compNode" presStyleCnt="0"/>
      <dgm:spPr/>
    </dgm:pt>
    <dgm:pt modelId="{23453584-2662-4816-809A-98FE973DD9E1}" type="pres">
      <dgm:prSet presAssocID="{97279C19-5585-4D90-A11C-CD137719B6BC}" presName="dummyConnPt" presStyleCnt="0"/>
      <dgm:spPr/>
    </dgm:pt>
    <dgm:pt modelId="{06604FA9-0998-4BE1-B701-28D9F2237BCF}" type="pres">
      <dgm:prSet presAssocID="{97279C19-5585-4D90-A11C-CD137719B6BC}" presName="node" presStyleLbl="node1" presStyleIdx="2" presStyleCnt="4">
        <dgm:presLayoutVars>
          <dgm:bulletEnabled val="1"/>
        </dgm:presLayoutVars>
      </dgm:prSet>
      <dgm:spPr/>
    </dgm:pt>
    <dgm:pt modelId="{EEACA795-514F-4946-B5E0-4C8FB634A83B}" type="pres">
      <dgm:prSet presAssocID="{8A49F278-9414-4E18-AB9B-03826CD1CBB7}" presName="sibTrans" presStyleLbl="bgSibTrans2D1" presStyleIdx="2" presStyleCnt="3"/>
      <dgm:spPr/>
    </dgm:pt>
    <dgm:pt modelId="{B97D1235-304A-4F63-976E-56572FF09B4D}" type="pres">
      <dgm:prSet presAssocID="{59D24271-5727-44D5-ABC5-DFFF095B9E24}" presName="compNode" presStyleCnt="0"/>
      <dgm:spPr/>
    </dgm:pt>
    <dgm:pt modelId="{158B14D4-3C62-4D9F-9C1D-CAEF6AF21F03}" type="pres">
      <dgm:prSet presAssocID="{59D24271-5727-44D5-ABC5-DFFF095B9E24}" presName="dummyConnPt" presStyleCnt="0"/>
      <dgm:spPr/>
    </dgm:pt>
    <dgm:pt modelId="{4016243F-B42F-4DEE-8FF6-E7948138ACCF}" type="pres">
      <dgm:prSet presAssocID="{59D24271-5727-44D5-ABC5-DFFF095B9E24}" presName="node" presStyleLbl="node1" presStyleIdx="3" presStyleCnt="4">
        <dgm:presLayoutVars>
          <dgm:bulletEnabled val="1"/>
        </dgm:presLayoutVars>
      </dgm:prSet>
      <dgm:spPr/>
    </dgm:pt>
  </dgm:ptLst>
  <dgm:cxnLst>
    <dgm:cxn modelId="{E8BA601E-7342-4B8B-86E8-3154EC616167}" type="presOf" srcId="{8A49F278-9414-4E18-AB9B-03826CD1CBB7}" destId="{EEACA795-514F-4946-B5E0-4C8FB634A83B}" srcOrd="0" destOrd="0" presId="urn:microsoft.com/office/officeart/2005/8/layout/bProcess4"/>
    <dgm:cxn modelId="{02004D2B-06BD-490F-9CFF-9C0E1AAF6A08}" srcId="{9C33F4F6-F232-4253-8FD8-F383AA41DEF9}" destId="{59D24271-5727-44D5-ABC5-DFFF095B9E24}" srcOrd="3" destOrd="0" parTransId="{9BFB9052-C741-41BE-B384-68BE1B737B32}" sibTransId="{CC9C85A9-5098-4D10-9EE0-B50D7DC1B2ED}"/>
    <dgm:cxn modelId="{71BCF05F-668A-4744-9868-5ED73992DA54}" srcId="{9C33F4F6-F232-4253-8FD8-F383AA41DEF9}" destId="{97279C19-5585-4D90-A11C-CD137719B6BC}" srcOrd="2" destOrd="0" parTransId="{EAF92228-7BA2-4158-AE15-680FAAF155D6}" sibTransId="{8A49F278-9414-4E18-AB9B-03826CD1CBB7}"/>
    <dgm:cxn modelId="{375CA96A-78BA-467B-85F2-9776F690ACA9}" srcId="{9C33F4F6-F232-4253-8FD8-F383AA41DEF9}" destId="{B3802A94-CA8E-4964-90B5-CB284667AF1B}" srcOrd="1" destOrd="0" parTransId="{39CCF472-DCE7-4148-AA36-328F2808C263}" sibTransId="{647BEF7D-445D-44B4-9A14-7096290DF5F9}"/>
    <dgm:cxn modelId="{0381916C-6356-4181-9230-A9E364EB9839}" type="presOf" srcId="{59D24271-5727-44D5-ABC5-DFFF095B9E24}" destId="{4016243F-B42F-4DEE-8FF6-E7948138ACCF}" srcOrd="0" destOrd="0" presId="urn:microsoft.com/office/officeart/2005/8/layout/bProcess4"/>
    <dgm:cxn modelId="{145AD955-E7DA-403A-B299-0C608BA7346C}" type="presOf" srcId="{9C33F4F6-F232-4253-8FD8-F383AA41DEF9}" destId="{FDF4452A-2B9B-469E-A80D-3DEF17F6F7B5}" srcOrd="0" destOrd="0" presId="urn:microsoft.com/office/officeart/2005/8/layout/bProcess4"/>
    <dgm:cxn modelId="{13B93B9C-89CC-4AE8-A7BD-6C803C3D13AC}" type="presOf" srcId="{63D1BAB3-7F92-4AF6-A4D9-79019A96D21C}" destId="{97E2281A-B594-43CE-9FB2-7AF6653E66FC}" srcOrd="0" destOrd="0" presId="urn:microsoft.com/office/officeart/2005/8/layout/bProcess4"/>
    <dgm:cxn modelId="{608278CB-3702-4124-AB82-7E717B0174A6}" type="presOf" srcId="{B3802A94-CA8E-4964-90B5-CB284667AF1B}" destId="{AEC0A417-B523-4FEF-B768-5A349B1EEF29}" srcOrd="0" destOrd="0" presId="urn:microsoft.com/office/officeart/2005/8/layout/bProcess4"/>
    <dgm:cxn modelId="{5609D4DF-DB6D-4EF9-8707-0D0AE48FF1C4}" srcId="{9C33F4F6-F232-4253-8FD8-F383AA41DEF9}" destId="{00862651-A964-490A-B5D4-BFC07C7F2185}" srcOrd="0" destOrd="0" parTransId="{1B1AB546-59E9-4EF0-A14B-D0142BFE7E77}" sibTransId="{63D1BAB3-7F92-4AF6-A4D9-79019A96D21C}"/>
    <dgm:cxn modelId="{551A99ED-93C6-4222-A986-0CED2F162352}" type="presOf" srcId="{97279C19-5585-4D90-A11C-CD137719B6BC}" destId="{06604FA9-0998-4BE1-B701-28D9F2237BCF}" srcOrd="0" destOrd="0" presId="urn:microsoft.com/office/officeart/2005/8/layout/bProcess4"/>
    <dgm:cxn modelId="{AD9DBBF2-6845-4A69-8426-8C70915521F5}" type="presOf" srcId="{647BEF7D-445D-44B4-9A14-7096290DF5F9}" destId="{EDF6EEF6-0CD2-4F47-9DC7-B954D09776DA}" srcOrd="0" destOrd="0" presId="urn:microsoft.com/office/officeart/2005/8/layout/bProcess4"/>
    <dgm:cxn modelId="{673748F9-2B58-4C34-A911-485DE1390C35}" type="presOf" srcId="{00862651-A964-490A-B5D4-BFC07C7F2185}" destId="{EF23D6D4-AF6F-4608-AD31-43D1666205C6}" srcOrd="0" destOrd="0" presId="urn:microsoft.com/office/officeart/2005/8/layout/bProcess4"/>
    <dgm:cxn modelId="{DF1425C0-277B-49A9-AF11-DEF96467E2F3}" type="presParOf" srcId="{FDF4452A-2B9B-469E-A80D-3DEF17F6F7B5}" destId="{EBC1D7CA-D22A-47AC-B10C-B30C6294ED08}" srcOrd="0" destOrd="0" presId="urn:microsoft.com/office/officeart/2005/8/layout/bProcess4"/>
    <dgm:cxn modelId="{640F6702-2BB3-4F3F-8F96-D9D8CBB2609D}" type="presParOf" srcId="{EBC1D7CA-D22A-47AC-B10C-B30C6294ED08}" destId="{7AFC70E7-49B0-4D12-98FF-A3DAF7765732}" srcOrd="0" destOrd="0" presId="urn:microsoft.com/office/officeart/2005/8/layout/bProcess4"/>
    <dgm:cxn modelId="{6603D7E2-65DE-4270-A96E-38B49885B41C}" type="presParOf" srcId="{EBC1D7CA-D22A-47AC-B10C-B30C6294ED08}" destId="{EF23D6D4-AF6F-4608-AD31-43D1666205C6}" srcOrd="1" destOrd="0" presId="urn:microsoft.com/office/officeart/2005/8/layout/bProcess4"/>
    <dgm:cxn modelId="{535F3292-4D96-46EF-878E-34E1F52AC101}" type="presParOf" srcId="{FDF4452A-2B9B-469E-A80D-3DEF17F6F7B5}" destId="{97E2281A-B594-43CE-9FB2-7AF6653E66FC}" srcOrd="1" destOrd="0" presId="urn:microsoft.com/office/officeart/2005/8/layout/bProcess4"/>
    <dgm:cxn modelId="{8F9C0F47-303A-4437-8E6E-707089AB43B6}" type="presParOf" srcId="{FDF4452A-2B9B-469E-A80D-3DEF17F6F7B5}" destId="{480AEBCF-9FD6-4C94-9415-BA901B3B315B}" srcOrd="2" destOrd="0" presId="urn:microsoft.com/office/officeart/2005/8/layout/bProcess4"/>
    <dgm:cxn modelId="{8664F6FB-6DDF-4A46-AA73-D83C7C4709B7}" type="presParOf" srcId="{480AEBCF-9FD6-4C94-9415-BA901B3B315B}" destId="{4C15F2F1-B573-470F-80B0-AB7B955604B1}" srcOrd="0" destOrd="0" presId="urn:microsoft.com/office/officeart/2005/8/layout/bProcess4"/>
    <dgm:cxn modelId="{1D5BD6C9-C394-48F3-A5A2-B8F8D7CA6974}" type="presParOf" srcId="{480AEBCF-9FD6-4C94-9415-BA901B3B315B}" destId="{AEC0A417-B523-4FEF-B768-5A349B1EEF29}" srcOrd="1" destOrd="0" presId="urn:microsoft.com/office/officeart/2005/8/layout/bProcess4"/>
    <dgm:cxn modelId="{6DCC64A9-A2F1-4AC3-95A8-16400B6DE446}" type="presParOf" srcId="{FDF4452A-2B9B-469E-A80D-3DEF17F6F7B5}" destId="{EDF6EEF6-0CD2-4F47-9DC7-B954D09776DA}" srcOrd="3" destOrd="0" presId="urn:microsoft.com/office/officeart/2005/8/layout/bProcess4"/>
    <dgm:cxn modelId="{5E2EC2B5-5AB4-4C7E-9CF5-7F543383AFD3}" type="presParOf" srcId="{FDF4452A-2B9B-469E-A80D-3DEF17F6F7B5}" destId="{FE0E648F-9EE8-4698-8ED9-175BD7F5DDB1}" srcOrd="4" destOrd="0" presId="urn:microsoft.com/office/officeart/2005/8/layout/bProcess4"/>
    <dgm:cxn modelId="{B13CD7E9-4DE0-460B-BAFD-DBF1ABA8DB79}" type="presParOf" srcId="{FE0E648F-9EE8-4698-8ED9-175BD7F5DDB1}" destId="{23453584-2662-4816-809A-98FE973DD9E1}" srcOrd="0" destOrd="0" presId="urn:microsoft.com/office/officeart/2005/8/layout/bProcess4"/>
    <dgm:cxn modelId="{A97CAD6D-548E-480C-ABED-5CC9A6281EFD}" type="presParOf" srcId="{FE0E648F-9EE8-4698-8ED9-175BD7F5DDB1}" destId="{06604FA9-0998-4BE1-B701-28D9F2237BCF}" srcOrd="1" destOrd="0" presId="urn:microsoft.com/office/officeart/2005/8/layout/bProcess4"/>
    <dgm:cxn modelId="{EC10B074-C46E-455D-A163-CE960B70D38B}" type="presParOf" srcId="{FDF4452A-2B9B-469E-A80D-3DEF17F6F7B5}" destId="{EEACA795-514F-4946-B5E0-4C8FB634A83B}" srcOrd="5" destOrd="0" presId="urn:microsoft.com/office/officeart/2005/8/layout/bProcess4"/>
    <dgm:cxn modelId="{95BB2ADE-807E-4C13-B9FE-73386EBD55DB}" type="presParOf" srcId="{FDF4452A-2B9B-469E-A80D-3DEF17F6F7B5}" destId="{B97D1235-304A-4F63-976E-56572FF09B4D}" srcOrd="6" destOrd="0" presId="urn:microsoft.com/office/officeart/2005/8/layout/bProcess4"/>
    <dgm:cxn modelId="{B14B3DF5-9871-41BE-9009-786D768065C2}" type="presParOf" srcId="{B97D1235-304A-4F63-976E-56572FF09B4D}" destId="{158B14D4-3C62-4D9F-9C1D-CAEF6AF21F03}" srcOrd="0" destOrd="0" presId="urn:microsoft.com/office/officeart/2005/8/layout/bProcess4"/>
    <dgm:cxn modelId="{8BF6ECA5-8783-47EF-A445-3271215E7DF0}" type="presParOf" srcId="{B97D1235-304A-4F63-976E-56572FF09B4D}" destId="{4016243F-B42F-4DEE-8FF6-E7948138ACCF}"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33F4F6-F232-4253-8FD8-F383AA41DEF9}" type="doc">
      <dgm:prSet loTypeId="urn:microsoft.com/office/officeart/2005/8/layout/arrow2" loCatId="process" qsTypeId="urn:microsoft.com/office/officeart/2005/8/quickstyle/simple2" qsCatId="simple" csTypeId="urn:microsoft.com/office/officeart/2005/8/colors/colorful2" csCatId="colorful" phldr="1"/>
      <dgm:spPr/>
      <dgm:t>
        <a:bodyPr/>
        <a:lstStyle/>
        <a:p>
          <a:endParaRPr lang="en-IN"/>
        </a:p>
      </dgm:t>
    </dgm:pt>
    <dgm:pt modelId="{00862651-A964-490A-B5D4-BFC07C7F2185}">
      <dgm:prSet phldrT="[Text]" custT="1"/>
      <dgm:spPr/>
      <dgm:t>
        <a:bodyPr/>
        <a:lstStyle/>
        <a:p>
          <a:r>
            <a:rPr lang="en-IN" sz="2000" b="1" dirty="0"/>
            <a:t>IMPROVED DECISION-MAKING</a:t>
          </a:r>
        </a:p>
      </dgm:t>
    </dgm:pt>
    <dgm:pt modelId="{1B1AB546-59E9-4EF0-A14B-D0142BFE7E77}" type="parTrans" cxnId="{5609D4DF-DB6D-4EF9-8707-0D0AE48FF1C4}">
      <dgm:prSet/>
      <dgm:spPr/>
      <dgm:t>
        <a:bodyPr/>
        <a:lstStyle/>
        <a:p>
          <a:endParaRPr lang="en-IN"/>
        </a:p>
      </dgm:t>
    </dgm:pt>
    <dgm:pt modelId="{63D1BAB3-7F92-4AF6-A4D9-79019A96D21C}" type="sibTrans" cxnId="{5609D4DF-DB6D-4EF9-8707-0D0AE48FF1C4}">
      <dgm:prSet/>
      <dgm:spPr/>
      <dgm:t>
        <a:bodyPr/>
        <a:lstStyle/>
        <a:p>
          <a:endParaRPr lang="en-IN"/>
        </a:p>
      </dgm:t>
    </dgm:pt>
    <dgm:pt modelId="{59D24271-5727-44D5-ABC5-DFFF095B9E24}">
      <dgm:prSet phldrT="[Text]" custT="1"/>
      <dgm:spPr/>
      <dgm:t>
        <a:bodyPr/>
        <a:lstStyle/>
        <a:p>
          <a:r>
            <a:rPr lang="en-US" sz="2000" b="1" dirty="0"/>
            <a:t>ENHANCED COMMUNICATION</a:t>
          </a:r>
          <a:endParaRPr lang="en-IN" sz="2000" b="1" dirty="0"/>
        </a:p>
      </dgm:t>
    </dgm:pt>
    <dgm:pt modelId="{9BFB9052-C741-41BE-B384-68BE1B737B32}" type="parTrans" cxnId="{02004D2B-06BD-490F-9CFF-9C0E1AAF6A08}">
      <dgm:prSet/>
      <dgm:spPr/>
      <dgm:t>
        <a:bodyPr/>
        <a:lstStyle/>
        <a:p>
          <a:endParaRPr lang="en-IN"/>
        </a:p>
      </dgm:t>
    </dgm:pt>
    <dgm:pt modelId="{CC9C85A9-5098-4D10-9EE0-B50D7DC1B2ED}" type="sibTrans" cxnId="{02004D2B-06BD-490F-9CFF-9C0E1AAF6A08}">
      <dgm:prSet/>
      <dgm:spPr/>
      <dgm:t>
        <a:bodyPr/>
        <a:lstStyle/>
        <a:p>
          <a:endParaRPr lang="en-IN"/>
        </a:p>
      </dgm:t>
    </dgm:pt>
    <dgm:pt modelId="{B3802A94-CA8E-4964-90B5-CB284667AF1B}">
      <dgm:prSet phldrT="[Text]" custT="1"/>
      <dgm:spPr/>
      <dgm:t>
        <a:bodyPr/>
        <a:lstStyle/>
        <a:p>
          <a:r>
            <a:rPr lang="en-US" sz="2000" b="1" dirty="0"/>
            <a:t>STREAMLINED PROCESSES</a:t>
          </a:r>
          <a:endParaRPr lang="en-IN" sz="2000" b="1" dirty="0"/>
        </a:p>
      </dgm:t>
    </dgm:pt>
    <dgm:pt modelId="{647BEF7D-445D-44B4-9A14-7096290DF5F9}" type="sibTrans" cxnId="{375CA96A-78BA-467B-85F2-9776F690ACA9}">
      <dgm:prSet/>
      <dgm:spPr/>
      <dgm:t>
        <a:bodyPr/>
        <a:lstStyle/>
        <a:p>
          <a:endParaRPr lang="en-IN"/>
        </a:p>
      </dgm:t>
    </dgm:pt>
    <dgm:pt modelId="{39CCF472-DCE7-4148-AA36-328F2808C263}" type="parTrans" cxnId="{375CA96A-78BA-467B-85F2-9776F690ACA9}">
      <dgm:prSet/>
      <dgm:spPr/>
      <dgm:t>
        <a:bodyPr/>
        <a:lstStyle/>
        <a:p>
          <a:endParaRPr lang="en-IN"/>
        </a:p>
      </dgm:t>
    </dgm:pt>
    <dgm:pt modelId="{0B8671EB-5A71-49B9-A771-06169944FA33}" type="pres">
      <dgm:prSet presAssocID="{9C33F4F6-F232-4253-8FD8-F383AA41DEF9}" presName="arrowDiagram" presStyleCnt="0">
        <dgm:presLayoutVars>
          <dgm:chMax val="5"/>
          <dgm:dir/>
          <dgm:resizeHandles val="exact"/>
        </dgm:presLayoutVars>
      </dgm:prSet>
      <dgm:spPr/>
    </dgm:pt>
    <dgm:pt modelId="{B8943BB5-0BCE-4F79-83C6-EC40CB7738D3}" type="pres">
      <dgm:prSet presAssocID="{9C33F4F6-F232-4253-8FD8-F383AA41DEF9}" presName="arrow" presStyleLbl="bgShp" presStyleIdx="0" presStyleCnt="1"/>
      <dgm:spPr/>
    </dgm:pt>
    <dgm:pt modelId="{D46E9A80-9B60-4117-8F0F-174C4E585ADF}" type="pres">
      <dgm:prSet presAssocID="{9C33F4F6-F232-4253-8FD8-F383AA41DEF9}" presName="arrowDiagram3" presStyleCnt="0"/>
      <dgm:spPr/>
    </dgm:pt>
    <dgm:pt modelId="{219C7A15-EBA6-427E-8783-C5809C25BF66}" type="pres">
      <dgm:prSet presAssocID="{00862651-A964-490A-B5D4-BFC07C7F2185}" presName="bullet3a" presStyleLbl="node1" presStyleIdx="0" presStyleCnt="3"/>
      <dgm:spPr/>
    </dgm:pt>
    <dgm:pt modelId="{33544AD9-CE92-43B9-B1F8-137CE5459634}" type="pres">
      <dgm:prSet presAssocID="{00862651-A964-490A-B5D4-BFC07C7F2185}" presName="textBox3a" presStyleLbl="revTx" presStyleIdx="0" presStyleCnt="3">
        <dgm:presLayoutVars>
          <dgm:bulletEnabled val="1"/>
        </dgm:presLayoutVars>
      </dgm:prSet>
      <dgm:spPr/>
    </dgm:pt>
    <dgm:pt modelId="{6D61987C-206D-40F9-8B19-9785DF269A28}" type="pres">
      <dgm:prSet presAssocID="{B3802A94-CA8E-4964-90B5-CB284667AF1B}" presName="bullet3b" presStyleLbl="node1" presStyleIdx="1" presStyleCnt="3"/>
      <dgm:spPr/>
    </dgm:pt>
    <dgm:pt modelId="{6EC97C4C-5E57-46F9-ADC1-F5A92100F70C}" type="pres">
      <dgm:prSet presAssocID="{B3802A94-CA8E-4964-90B5-CB284667AF1B}" presName="textBox3b" presStyleLbl="revTx" presStyleIdx="1" presStyleCnt="3" custScaleX="131579" custScaleY="76793">
        <dgm:presLayoutVars>
          <dgm:bulletEnabled val="1"/>
        </dgm:presLayoutVars>
      </dgm:prSet>
      <dgm:spPr/>
    </dgm:pt>
    <dgm:pt modelId="{A00BBA02-1C73-4124-8BF7-4CD030E4B511}" type="pres">
      <dgm:prSet presAssocID="{59D24271-5727-44D5-ABC5-DFFF095B9E24}" presName="bullet3c" presStyleLbl="node1" presStyleIdx="2" presStyleCnt="3"/>
      <dgm:spPr/>
    </dgm:pt>
    <dgm:pt modelId="{5088B63D-6892-4877-A924-4CF562EF78D6}" type="pres">
      <dgm:prSet presAssocID="{59D24271-5727-44D5-ABC5-DFFF095B9E24}" presName="textBox3c" presStyleLbl="revTx" presStyleIdx="2" presStyleCnt="3" custScaleX="180537" custScaleY="16143" custLinFactNeighborX="31182" custLinFactNeighborY="-30929">
        <dgm:presLayoutVars>
          <dgm:bulletEnabled val="1"/>
        </dgm:presLayoutVars>
      </dgm:prSet>
      <dgm:spPr/>
    </dgm:pt>
  </dgm:ptLst>
  <dgm:cxnLst>
    <dgm:cxn modelId="{893CB822-15AA-4394-BC09-4C8D74562B88}" type="presOf" srcId="{9C33F4F6-F232-4253-8FD8-F383AA41DEF9}" destId="{0B8671EB-5A71-49B9-A771-06169944FA33}" srcOrd="0" destOrd="0" presId="urn:microsoft.com/office/officeart/2005/8/layout/arrow2"/>
    <dgm:cxn modelId="{02004D2B-06BD-490F-9CFF-9C0E1AAF6A08}" srcId="{9C33F4F6-F232-4253-8FD8-F383AA41DEF9}" destId="{59D24271-5727-44D5-ABC5-DFFF095B9E24}" srcOrd="2" destOrd="0" parTransId="{9BFB9052-C741-41BE-B384-68BE1B737B32}" sibTransId="{CC9C85A9-5098-4D10-9EE0-B50D7DC1B2ED}"/>
    <dgm:cxn modelId="{F31D7138-AF07-474B-8B80-62C9A3F4574E}" type="presOf" srcId="{00862651-A964-490A-B5D4-BFC07C7F2185}" destId="{33544AD9-CE92-43B9-B1F8-137CE5459634}" srcOrd="0" destOrd="0" presId="urn:microsoft.com/office/officeart/2005/8/layout/arrow2"/>
    <dgm:cxn modelId="{375CA96A-78BA-467B-85F2-9776F690ACA9}" srcId="{9C33F4F6-F232-4253-8FD8-F383AA41DEF9}" destId="{B3802A94-CA8E-4964-90B5-CB284667AF1B}" srcOrd="1" destOrd="0" parTransId="{39CCF472-DCE7-4148-AA36-328F2808C263}" sibTransId="{647BEF7D-445D-44B4-9A14-7096290DF5F9}"/>
    <dgm:cxn modelId="{0689796C-8BCB-49B6-9591-BA4B764450B7}" type="presOf" srcId="{B3802A94-CA8E-4964-90B5-CB284667AF1B}" destId="{6EC97C4C-5E57-46F9-ADC1-F5A92100F70C}" srcOrd="0" destOrd="0" presId="urn:microsoft.com/office/officeart/2005/8/layout/arrow2"/>
    <dgm:cxn modelId="{274ED0AF-460E-4754-B44D-21A2A75CA152}" type="presOf" srcId="{59D24271-5727-44D5-ABC5-DFFF095B9E24}" destId="{5088B63D-6892-4877-A924-4CF562EF78D6}" srcOrd="0" destOrd="0" presId="urn:microsoft.com/office/officeart/2005/8/layout/arrow2"/>
    <dgm:cxn modelId="{5609D4DF-DB6D-4EF9-8707-0D0AE48FF1C4}" srcId="{9C33F4F6-F232-4253-8FD8-F383AA41DEF9}" destId="{00862651-A964-490A-B5D4-BFC07C7F2185}" srcOrd="0" destOrd="0" parTransId="{1B1AB546-59E9-4EF0-A14B-D0142BFE7E77}" sibTransId="{63D1BAB3-7F92-4AF6-A4D9-79019A96D21C}"/>
    <dgm:cxn modelId="{88A63A84-4735-4980-9DB1-11F6E218BBBF}" type="presParOf" srcId="{0B8671EB-5A71-49B9-A771-06169944FA33}" destId="{B8943BB5-0BCE-4F79-83C6-EC40CB7738D3}" srcOrd="0" destOrd="0" presId="urn:microsoft.com/office/officeart/2005/8/layout/arrow2"/>
    <dgm:cxn modelId="{4BF66BEF-0AB0-4A90-B55E-41386D5C0899}" type="presParOf" srcId="{0B8671EB-5A71-49B9-A771-06169944FA33}" destId="{D46E9A80-9B60-4117-8F0F-174C4E585ADF}" srcOrd="1" destOrd="0" presId="urn:microsoft.com/office/officeart/2005/8/layout/arrow2"/>
    <dgm:cxn modelId="{9EA57EE8-E6B5-44E0-B2E6-AE816B1AB27C}" type="presParOf" srcId="{D46E9A80-9B60-4117-8F0F-174C4E585ADF}" destId="{219C7A15-EBA6-427E-8783-C5809C25BF66}" srcOrd="0" destOrd="0" presId="urn:microsoft.com/office/officeart/2005/8/layout/arrow2"/>
    <dgm:cxn modelId="{442D437E-45E1-4DC3-B80A-05D1501D768D}" type="presParOf" srcId="{D46E9A80-9B60-4117-8F0F-174C4E585ADF}" destId="{33544AD9-CE92-43B9-B1F8-137CE5459634}" srcOrd="1" destOrd="0" presId="urn:microsoft.com/office/officeart/2005/8/layout/arrow2"/>
    <dgm:cxn modelId="{8AEE6C4A-F4F3-4B92-906C-DCB883B27A05}" type="presParOf" srcId="{D46E9A80-9B60-4117-8F0F-174C4E585ADF}" destId="{6D61987C-206D-40F9-8B19-9785DF269A28}" srcOrd="2" destOrd="0" presId="urn:microsoft.com/office/officeart/2005/8/layout/arrow2"/>
    <dgm:cxn modelId="{F776BF61-3EEA-4F99-8576-8AFE72A95029}" type="presParOf" srcId="{D46E9A80-9B60-4117-8F0F-174C4E585ADF}" destId="{6EC97C4C-5E57-46F9-ADC1-F5A92100F70C}" srcOrd="3" destOrd="0" presId="urn:microsoft.com/office/officeart/2005/8/layout/arrow2"/>
    <dgm:cxn modelId="{4A92B690-67C8-4D54-8261-B1947DD7C5A1}" type="presParOf" srcId="{D46E9A80-9B60-4117-8F0F-174C4E585ADF}" destId="{A00BBA02-1C73-4124-8BF7-4CD030E4B511}" srcOrd="4" destOrd="0" presId="urn:microsoft.com/office/officeart/2005/8/layout/arrow2"/>
    <dgm:cxn modelId="{AF81C572-AD35-42AE-97DC-F4FCD875A7A2}" type="presParOf" srcId="{D46E9A80-9B60-4117-8F0F-174C4E585ADF}" destId="{5088B63D-6892-4877-A924-4CF562EF78D6}"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951C8B-A794-4CC2-A9D8-EC7075EFA598}">
      <dsp:nvSpPr>
        <dsp:cNvPr id="0" name=""/>
        <dsp:cNvSpPr/>
      </dsp:nvSpPr>
      <dsp:spPr>
        <a:xfrm>
          <a:off x="0" y="0"/>
          <a:ext cx="4922520" cy="1128712"/>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ALIGNMENT: </a:t>
          </a:r>
          <a:r>
            <a:rPr lang="en-US" sz="2000" b="0" kern="1200" dirty="0"/>
            <a:t>To enhance the visual presentation of data.</a:t>
          </a:r>
          <a:endParaRPr lang="en-IN" sz="2000" b="0" kern="1200" dirty="0"/>
        </a:p>
      </dsp:txBody>
      <dsp:txXfrm>
        <a:off x="33059" y="33059"/>
        <a:ext cx="3704550" cy="1062594"/>
      </dsp:txXfrm>
    </dsp:sp>
    <dsp:sp modelId="{11A47F44-2E4A-4EAC-B811-65027DD0ADB5}">
      <dsp:nvSpPr>
        <dsp:cNvPr id="0" name=""/>
        <dsp:cNvSpPr/>
      </dsp:nvSpPr>
      <dsp:spPr>
        <a:xfrm>
          <a:off x="434339" y="1316831"/>
          <a:ext cx="4922520" cy="1128712"/>
        </a:xfrm>
        <a:prstGeom prst="roundRect">
          <a:avLst>
            <a:gd name="adj" fmla="val 10000"/>
          </a:avLst>
        </a:prstGeom>
        <a:solidFill>
          <a:schemeClr val="accent2">
            <a:hueOff val="2340759"/>
            <a:satOff val="-2919"/>
            <a:lumOff val="68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FILTERING:</a:t>
          </a:r>
          <a:r>
            <a:rPr lang="en-US" sz="2000" b="0" kern="1200" dirty="0"/>
            <a:t> Select any cell  within the range.</a:t>
          </a:r>
          <a:endParaRPr lang="en-IN" sz="2000" b="1" kern="1200" dirty="0"/>
        </a:p>
      </dsp:txBody>
      <dsp:txXfrm>
        <a:off x="467398" y="1349890"/>
        <a:ext cx="3688398" cy="1062594"/>
      </dsp:txXfrm>
    </dsp:sp>
    <dsp:sp modelId="{D933EB0E-23BA-4633-8944-9695442B8A50}">
      <dsp:nvSpPr>
        <dsp:cNvPr id="0" name=""/>
        <dsp:cNvSpPr/>
      </dsp:nvSpPr>
      <dsp:spPr>
        <a:xfrm>
          <a:off x="868679" y="2633663"/>
          <a:ext cx="4922520" cy="1128712"/>
        </a:xfrm>
        <a:prstGeom prst="roundRect">
          <a:avLst>
            <a:gd name="adj" fmla="val 10000"/>
          </a:avLst>
        </a:prstGeom>
        <a:solidFill>
          <a:schemeClr val="accent2">
            <a:hueOff val="4681519"/>
            <a:satOff val="-5839"/>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REMOVE DUPLICATES: </a:t>
          </a:r>
          <a:r>
            <a:rPr lang="en-US" sz="2000" b="0" kern="1200" dirty="0"/>
            <a:t>Permanently deleting duplicate values.</a:t>
          </a:r>
          <a:endParaRPr lang="en-IN" sz="2000" b="1" kern="1200" dirty="0"/>
        </a:p>
      </dsp:txBody>
      <dsp:txXfrm>
        <a:off x="901738" y="2666722"/>
        <a:ext cx="3688398" cy="1062594"/>
      </dsp:txXfrm>
    </dsp:sp>
    <dsp:sp modelId="{50ED35E7-7084-4374-AA5D-E3EAC6888E0D}">
      <dsp:nvSpPr>
        <dsp:cNvPr id="0" name=""/>
        <dsp:cNvSpPr/>
      </dsp:nvSpPr>
      <dsp:spPr>
        <a:xfrm>
          <a:off x="4188856" y="855940"/>
          <a:ext cx="733663" cy="733663"/>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IN" sz="3300" kern="1200" dirty="0"/>
        </a:p>
      </dsp:txBody>
      <dsp:txXfrm>
        <a:off x="4353930" y="855940"/>
        <a:ext cx="403515" cy="552081"/>
      </dsp:txXfrm>
    </dsp:sp>
    <dsp:sp modelId="{47117E2E-2A80-4C94-8F40-A592D9585C7D}">
      <dsp:nvSpPr>
        <dsp:cNvPr id="0" name=""/>
        <dsp:cNvSpPr/>
      </dsp:nvSpPr>
      <dsp:spPr>
        <a:xfrm>
          <a:off x="4623196" y="2165247"/>
          <a:ext cx="733663" cy="733663"/>
        </a:xfrm>
        <a:prstGeom prst="downArrow">
          <a:avLst>
            <a:gd name="adj1" fmla="val 55000"/>
            <a:gd name="adj2" fmla="val 45000"/>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IN" sz="3300" kern="1200" dirty="0"/>
        </a:p>
      </dsp:txBody>
      <dsp:txXfrm>
        <a:off x="4788270" y="2165247"/>
        <a:ext cx="403515" cy="552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2281A-B594-43CE-9FB2-7AF6653E66FC}">
      <dsp:nvSpPr>
        <dsp:cNvPr id="0" name=""/>
        <dsp:cNvSpPr/>
      </dsp:nvSpPr>
      <dsp:spPr>
        <a:xfrm rot="5400000">
          <a:off x="-495299" y="2277196"/>
          <a:ext cx="2189641" cy="264608"/>
        </a:xfrm>
        <a:prstGeom prst="rect">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F23D6D4-AF6F-4608-AD31-43D1666205C6}">
      <dsp:nvSpPr>
        <dsp:cNvPr id="0" name=""/>
        <dsp:cNvSpPr/>
      </dsp:nvSpPr>
      <dsp:spPr>
        <a:xfrm>
          <a:off x="3783" y="872932"/>
          <a:ext cx="2940099" cy="1764059"/>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CONDITIONAL FORMATTING: </a:t>
          </a:r>
          <a:r>
            <a:rPr lang="en-US" sz="2000" b="0" kern="1200" dirty="0"/>
            <a:t>Makes</a:t>
          </a:r>
          <a:r>
            <a:rPr lang="en-US" sz="2000" b="1" kern="1200" dirty="0"/>
            <a:t> </a:t>
          </a:r>
          <a:r>
            <a:rPr lang="en-US" sz="2000" b="0" kern="1200" dirty="0"/>
            <a:t>it</a:t>
          </a:r>
          <a:r>
            <a:rPr lang="en-US" sz="2000" b="1" kern="1200" dirty="0"/>
            <a:t> </a:t>
          </a:r>
          <a:r>
            <a:rPr lang="en-US" sz="2000" b="0" kern="1200" dirty="0"/>
            <a:t>easy</a:t>
          </a:r>
          <a:r>
            <a:rPr lang="en-US" sz="2000" b="1" kern="1200" dirty="0"/>
            <a:t> </a:t>
          </a:r>
          <a:r>
            <a:rPr lang="en-US" sz="2000" b="0" kern="1200" dirty="0"/>
            <a:t>to</a:t>
          </a:r>
          <a:r>
            <a:rPr lang="en-US" sz="2000" b="1" kern="1200" dirty="0"/>
            <a:t> </a:t>
          </a:r>
          <a:r>
            <a:rPr lang="en-US" sz="2000" b="0" kern="1200" dirty="0"/>
            <a:t>highlight</a:t>
          </a:r>
          <a:r>
            <a:rPr lang="en-US" sz="2000" b="1" kern="1200" dirty="0"/>
            <a:t> </a:t>
          </a:r>
          <a:r>
            <a:rPr lang="en-US" sz="2000" b="0" kern="1200" dirty="0"/>
            <a:t>certain</a:t>
          </a:r>
          <a:r>
            <a:rPr lang="en-US" sz="2000" b="1" kern="1200" dirty="0"/>
            <a:t> </a:t>
          </a:r>
          <a:r>
            <a:rPr lang="en-US" sz="2000" b="0" kern="1200" dirty="0"/>
            <a:t>values</a:t>
          </a:r>
          <a:r>
            <a:rPr lang="en-US" sz="2000" b="1" kern="1200" dirty="0"/>
            <a:t>.</a:t>
          </a:r>
          <a:endParaRPr lang="en-IN" sz="2000" b="0" kern="1200" dirty="0"/>
        </a:p>
      </dsp:txBody>
      <dsp:txXfrm>
        <a:off x="55451" y="924600"/>
        <a:ext cx="2836763" cy="1660723"/>
      </dsp:txXfrm>
    </dsp:sp>
    <dsp:sp modelId="{EDF6EEF6-0CD2-4F47-9DC7-B954D09776DA}">
      <dsp:nvSpPr>
        <dsp:cNvPr id="0" name=""/>
        <dsp:cNvSpPr/>
      </dsp:nvSpPr>
      <dsp:spPr>
        <a:xfrm>
          <a:off x="607237" y="3379734"/>
          <a:ext cx="3894898" cy="264608"/>
        </a:xfrm>
        <a:prstGeom prst="rect">
          <a:avLst/>
        </a:prstGeom>
        <a:solidFill>
          <a:schemeClr val="accent2">
            <a:hueOff val="2340759"/>
            <a:satOff val="-2919"/>
            <a:lumOff val="68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AEC0A417-B523-4FEF-B768-5A349B1EEF29}">
      <dsp:nvSpPr>
        <dsp:cNvPr id="0" name=""/>
        <dsp:cNvSpPr/>
      </dsp:nvSpPr>
      <dsp:spPr>
        <a:xfrm>
          <a:off x="3783" y="3078007"/>
          <a:ext cx="2940099" cy="1764059"/>
        </a:xfrm>
        <a:prstGeom prst="roundRect">
          <a:avLst>
            <a:gd name="adj" fmla="val 10000"/>
          </a:avLst>
        </a:prstGeom>
        <a:solidFill>
          <a:schemeClr val="accent2">
            <a:hueOff val="1560506"/>
            <a:satOff val="-1946"/>
            <a:lumOff val="45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BOLD TEXT:</a:t>
          </a:r>
          <a:r>
            <a:rPr lang="en-IN" sz="2000" b="0" kern="1200" dirty="0"/>
            <a:t> This will turn all the text in all selected cells bold</a:t>
          </a:r>
          <a:endParaRPr lang="en-IN" sz="2000" b="1" kern="1200" dirty="0"/>
        </a:p>
      </dsp:txBody>
      <dsp:txXfrm>
        <a:off x="55451" y="3129675"/>
        <a:ext cx="2836763" cy="1660723"/>
      </dsp:txXfrm>
    </dsp:sp>
    <dsp:sp modelId="{EEACA795-514F-4946-B5E0-4C8FB634A83B}">
      <dsp:nvSpPr>
        <dsp:cNvPr id="0" name=""/>
        <dsp:cNvSpPr/>
      </dsp:nvSpPr>
      <dsp:spPr>
        <a:xfrm rot="16200000">
          <a:off x="3415032" y="2277196"/>
          <a:ext cx="2189641" cy="264608"/>
        </a:xfrm>
        <a:prstGeom prst="rect">
          <a:avLst/>
        </a:prstGeom>
        <a:solidFill>
          <a:schemeClr val="accent2">
            <a:hueOff val="4681519"/>
            <a:satOff val="-5839"/>
            <a:lumOff val="1373"/>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06604FA9-0998-4BE1-B701-28D9F2237BCF}">
      <dsp:nvSpPr>
        <dsp:cNvPr id="0" name=""/>
        <dsp:cNvSpPr/>
      </dsp:nvSpPr>
      <dsp:spPr>
        <a:xfrm>
          <a:off x="3914116" y="3078007"/>
          <a:ext cx="2940099" cy="1764059"/>
        </a:xfrm>
        <a:prstGeom prst="roundRect">
          <a:avLst>
            <a:gd name="adj" fmla="val 10000"/>
          </a:avLst>
        </a:prstGeom>
        <a:solidFill>
          <a:schemeClr val="accent2">
            <a:hueOff val="3121013"/>
            <a:satOff val="-3893"/>
            <a:lumOff val="91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t>PIVOT TABLE : </a:t>
          </a:r>
          <a:r>
            <a:rPr lang="en-US" sz="2500" b="0" kern="1200" dirty="0"/>
            <a:t>To summarize, analyze, explore and present summary data.</a:t>
          </a:r>
          <a:endParaRPr lang="en-IN" sz="2500" b="1" kern="1200" dirty="0"/>
        </a:p>
      </dsp:txBody>
      <dsp:txXfrm>
        <a:off x="3965784" y="3129675"/>
        <a:ext cx="2836763" cy="1660723"/>
      </dsp:txXfrm>
    </dsp:sp>
    <dsp:sp modelId="{4016243F-B42F-4DEE-8FF6-E7948138ACCF}">
      <dsp:nvSpPr>
        <dsp:cNvPr id="0" name=""/>
        <dsp:cNvSpPr/>
      </dsp:nvSpPr>
      <dsp:spPr>
        <a:xfrm>
          <a:off x="3914116" y="872932"/>
          <a:ext cx="2940099" cy="1764059"/>
        </a:xfrm>
        <a:prstGeom prst="roundRect">
          <a:avLst>
            <a:gd name="adj" fmla="val 10000"/>
          </a:avLst>
        </a:prstGeom>
        <a:solidFill>
          <a:schemeClr val="accent2">
            <a:hueOff val="4681519"/>
            <a:satOff val="-5839"/>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GRAPH: </a:t>
          </a:r>
          <a:r>
            <a:rPr lang="en-US" sz="2000" b="0" kern="1200" dirty="0"/>
            <a:t>Represent data in a worksheet.</a:t>
          </a:r>
          <a:endParaRPr lang="en-IN" sz="2000" b="1" kern="1200" dirty="0"/>
        </a:p>
      </dsp:txBody>
      <dsp:txXfrm>
        <a:off x="3965784" y="924600"/>
        <a:ext cx="2836763" cy="16607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43BB5-0BCE-4F79-83C6-EC40CB7738D3}">
      <dsp:nvSpPr>
        <dsp:cNvPr id="0" name=""/>
        <dsp:cNvSpPr/>
      </dsp:nvSpPr>
      <dsp:spPr>
        <a:xfrm>
          <a:off x="-4761" y="71437"/>
          <a:ext cx="5791200" cy="3619500"/>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9C7A15-EBA6-427E-8783-C5809C25BF66}">
      <dsp:nvSpPr>
        <dsp:cNvPr id="0" name=""/>
        <dsp:cNvSpPr/>
      </dsp:nvSpPr>
      <dsp:spPr>
        <a:xfrm>
          <a:off x="730720" y="2569616"/>
          <a:ext cx="150571" cy="150571"/>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3544AD9-CE92-43B9-B1F8-137CE5459634}">
      <dsp:nvSpPr>
        <dsp:cNvPr id="0" name=""/>
        <dsp:cNvSpPr/>
      </dsp:nvSpPr>
      <dsp:spPr>
        <a:xfrm>
          <a:off x="806006" y="2644902"/>
          <a:ext cx="1349349" cy="1046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785" tIns="0" rIns="0" bIns="0" numCol="1" spcCol="1270" anchor="t" anchorCtr="0">
          <a:noAutofit/>
        </a:bodyPr>
        <a:lstStyle/>
        <a:p>
          <a:pPr marL="0" lvl="0" indent="0" algn="l" defTabSz="889000">
            <a:lnSpc>
              <a:spcPct val="90000"/>
            </a:lnSpc>
            <a:spcBef>
              <a:spcPct val="0"/>
            </a:spcBef>
            <a:spcAft>
              <a:spcPct val="35000"/>
            </a:spcAft>
            <a:buNone/>
          </a:pPr>
          <a:r>
            <a:rPr lang="en-IN" sz="2000" b="1" kern="1200" dirty="0"/>
            <a:t>IMPROVED DECISION-MAKING</a:t>
          </a:r>
        </a:p>
      </dsp:txBody>
      <dsp:txXfrm>
        <a:off x="806006" y="2644902"/>
        <a:ext cx="1349349" cy="1046035"/>
      </dsp:txXfrm>
    </dsp:sp>
    <dsp:sp modelId="{6D61987C-206D-40F9-8B19-9785DF269A28}">
      <dsp:nvSpPr>
        <dsp:cNvPr id="0" name=""/>
        <dsp:cNvSpPr/>
      </dsp:nvSpPr>
      <dsp:spPr>
        <a:xfrm>
          <a:off x="2059801" y="1585836"/>
          <a:ext cx="272186" cy="272186"/>
        </a:xfrm>
        <a:prstGeom prst="ellipse">
          <a:avLst/>
        </a:prstGeom>
        <a:solidFill>
          <a:schemeClr val="accent2">
            <a:hueOff val="2340759"/>
            <a:satOff val="-2919"/>
            <a:lumOff val="68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EC97C4C-5E57-46F9-ADC1-F5A92100F70C}">
      <dsp:nvSpPr>
        <dsp:cNvPr id="0" name=""/>
        <dsp:cNvSpPr/>
      </dsp:nvSpPr>
      <dsp:spPr>
        <a:xfrm>
          <a:off x="1976438" y="1950403"/>
          <a:ext cx="1828800" cy="1512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226" tIns="0" rIns="0" bIns="0" numCol="1" spcCol="1270" anchor="t" anchorCtr="0">
          <a:noAutofit/>
        </a:bodyPr>
        <a:lstStyle/>
        <a:p>
          <a:pPr marL="0" lvl="0" indent="0" algn="l" defTabSz="889000">
            <a:lnSpc>
              <a:spcPct val="90000"/>
            </a:lnSpc>
            <a:spcBef>
              <a:spcPct val="0"/>
            </a:spcBef>
            <a:spcAft>
              <a:spcPct val="35000"/>
            </a:spcAft>
            <a:buNone/>
          </a:pPr>
          <a:r>
            <a:rPr lang="en-US" sz="2000" b="1" kern="1200" dirty="0"/>
            <a:t>STREAMLINED PROCESSES</a:t>
          </a:r>
          <a:endParaRPr lang="en-IN" sz="2000" b="1" kern="1200" dirty="0"/>
        </a:p>
      </dsp:txBody>
      <dsp:txXfrm>
        <a:off x="1976438" y="1950403"/>
        <a:ext cx="1828800" cy="1512060"/>
      </dsp:txXfrm>
    </dsp:sp>
    <dsp:sp modelId="{A00BBA02-1C73-4124-8BF7-4CD030E4B511}">
      <dsp:nvSpPr>
        <dsp:cNvPr id="0" name=""/>
        <dsp:cNvSpPr/>
      </dsp:nvSpPr>
      <dsp:spPr>
        <a:xfrm>
          <a:off x="3658172" y="987171"/>
          <a:ext cx="376428" cy="376428"/>
        </a:xfrm>
        <a:prstGeom prst="ellipse">
          <a:avLst/>
        </a:prstGeom>
        <a:solidFill>
          <a:schemeClr val="accent2">
            <a:hueOff val="4681519"/>
            <a:satOff val="-5839"/>
            <a:lumOff val="13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088B63D-6892-4877-A924-4CF562EF78D6}">
      <dsp:nvSpPr>
        <dsp:cNvPr id="0" name=""/>
        <dsp:cNvSpPr/>
      </dsp:nvSpPr>
      <dsp:spPr>
        <a:xfrm>
          <a:off x="3286699" y="1452083"/>
          <a:ext cx="2509262" cy="406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461" tIns="0" rIns="0" bIns="0" numCol="1" spcCol="1270" anchor="t" anchorCtr="0">
          <a:noAutofit/>
        </a:bodyPr>
        <a:lstStyle/>
        <a:p>
          <a:pPr marL="0" lvl="0" indent="0" algn="l" defTabSz="889000">
            <a:lnSpc>
              <a:spcPct val="90000"/>
            </a:lnSpc>
            <a:spcBef>
              <a:spcPct val="0"/>
            </a:spcBef>
            <a:spcAft>
              <a:spcPct val="35000"/>
            </a:spcAft>
            <a:buNone/>
          </a:pPr>
          <a:r>
            <a:rPr lang="en-US" sz="2000" b="1" kern="1200" dirty="0"/>
            <a:t>ENHANCED COMMUNICATION</a:t>
          </a:r>
          <a:endParaRPr lang="en-IN" sz="2000" b="1" kern="1200" dirty="0"/>
        </a:p>
      </dsp:txBody>
      <dsp:txXfrm>
        <a:off x="3286699" y="1452083"/>
        <a:ext cx="2509262" cy="40608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4.jp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jpe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24.jpe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image" Target="../media/image13.jpg"/><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3.jp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981200" y="34784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0600" y="3314150"/>
            <a:ext cx="10174542" cy="1938992"/>
          </a:xfrm>
          <a:prstGeom prst="rect">
            <a:avLst/>
          </a:prstGeom>
          <a:noFill/>
        </p:spPr>
        <p:txBody>
          <a:bodyPr wrap="square" rtlCol="0">
            <a:spAutoFit/>
          </a:bodyPr>
          <a:lstStyle/>
          <a:p>
            <a:r>
              <a:rPr lang="en-US" sz="2400" dirty="0"/>
              <a:t>STUDENT NAME :  Mahalakshmi M</a:t>
            </a:r>
          </a:p>
          <a:p>
            <a:r>
              <a:rPr lang="en-US" sz="2400" dirty="0"/>
              <a:t>REGISTER NO      :   122200932, FC78BDA1D6CAB0ABCF2417D302A4674E</a:t>
            </a:r>
          </a:p>
          <a:p>
            <a:r>
              <a:rPr lang="en-US" sz="2400" dirty="0"/>
              <a:t>DEPARTMENT     :  Bachelor of Commerce(Corporate Secretaryship)</a:t>
            </a:r>
          </a:p>
          <a:p>
            <a:r>
              <a:rPr lang="en-US" sz="2400" dirty="0"/>
              <a:t>COLLEGE              :  K.C.S. Kasi Nadar College of Arts and Science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edge">
                                      <p:cBhvr>
                                        <p:cTn id="7" dur="1000"/>
                                        <p:tgtEl>
                                          <p:spTgt spid="7"/>
                                        </p:tgtEl>
                                      </p:cBhvr>
                                    </p:animEffect>
                                  </p:childTnLst>
                                </p:cTn>
                              </p:par>
                            </p:childTnLst>
                          </p:cTn>
                        </p:par>
                        <p:par>
                          <p:cTn id="8" fill="hold">
                            <p:stCondLst>
                              <p:cond delay="1000"/>
                            </p:stCondLst>
                            <p:childTnLst>
                              <p:par>
                                <p:cTn id="9" presetID="26"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290">
                                          <p:stCondLst>
                                            <p:cond delay="0"/>
                                          </p:stCondLst>
                                        </p:cTn>
                                        <p:tgtEl>
                                          <p:spTgt spid="14"/>
                                        </p:tgtEl>
                                      </p:cBhvr>
                                    </p:animEffect>
                                    <p:anim calcmode="lin" valueType="num">
                                      <p:cBhvr>
                                        <p:cTn id="12"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3"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4"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15"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16"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17" dur="13">
                                          <p:stCondLst>
                                            <p:cond delay="325"/>
                                          </p:stCondLst>
                                        </p:cTn>
                                        <p:tgtEl>
                                          <p:spTgt spid="14"/>
                                        </p:tgtEl>
                                      </p:cBhvr>
                                      <p:to x="100000" y="60000"/>
                                    </p:animScale>
                                    <p:animScale>
                                      <p:cBhvr>
                                        <p:cTn id="18" dur="83" decel="50000">
                                          <p:stCondLst>
                                            <p:cond delay="338"/>
                                          </p:stCondLst>
                                        </p:cTn>
                                        <p:tgtEl>
                                          <p:spTgt spid="14"/>
                                        </p:tgtEl>
                                      </p:cBhvr>
                                      <p:to x="100000" y="100000"/>
                                    </p:animScale>
                                    <p:animScale>
                                      <p:cBhvr>
                                        <p:cTn id="19" dur="13">
                                          <p:stCondLst>
                                            <p:cond delay="656"/>
                                          </p:stCondLst>
                                        </p:cTn>
                                        <p:tgtEl>
                                          <p:spTgt spid="14"/>
                                        </p:tgtEl>
                                      </p:cBhvr>
                                      <p:to x="100000" y="80000"/>
                                    </p:animScale>
                                    <p:animScale>
                                      <p:cBhvr>
                                        <p:cTn id="20" dur="83" decel="50000">
                                          <p:stCondLst>
                                            <p:cond delay="669"/>
                                          </p:stCondLst>
                                        </p:cTn>
                                        <p:tgtEl>
                                          <p:spTgt spid="14"/>
                                        </p:tgtEl>
                                      </p:cBhvr>
                                      <p:to x="100000" y="100000"/>
                                    </p:animScale>
                                    <p:animScale>
                                      <p:cBhvr>
                                        <p:cTn id="21" dur="13">
                                          <p:stCondLst>
                                            <p:cond delay="821"/>
                                          </p:stCondLst>
                                        </p:cTn>
                                        <p:tgtEl>
                                          <p:spTgt spid="14"/>
                                        </p:tgtEl>
                                      </p:cBhvr>
                                      <p:to x="100000" y="90000"/>
                                    </p:animScale>
                                    <p:animScale>
                                      <p:cBhvr>
                                        <p:cTn id="22" dur="83" decel="50000">
                                          <p:stCondLst>
                                            <p:cond delay="834"/>
                                          </p:stCondLst>
                                        </p:cTn>
                                        <p:tgtEl>
                                          <p:spTgt spid="14"/>
                                        </p:tgtEl>
                                      </p:cBhvr>
                                      <p:to x="100000" y="100000"/>
                                    </p:animScale>
                                    <p:animScale>
                                      <p:cBhvr>
                                        <p:cTn id="23" dur="13">
                                          <p:stCondLst>
                                            <p:cond delay="904"/>
                                          </p:stCondLst>
                                        </p:cTn>
                                        <p:tgtEl>
                                          <p:spTgt spid="14"/>
                                        </p:tgtEl>
                                      </p:cBhvr>
                                      <p:to x="100000" y="95000"/>
                                    </p:animScale>
                                    <p:animScale>
                                      <p:cBhvr>
                                        <p:cTn id="24" dur="83" decel="50000">
                                          <p:stCondLst>
                                            <p:cond delay="917"/>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610600" y="74642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245745" y="3438525"/>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625894" y="2209800"/>
            <a:ext cx="2651324" cy="954107"/>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r>
              <a:rPr lang="en-IN" sz="2000" b="1" dirty="0">
                <a:latin typeface="+mj-lt"/>
                <a:cs typeface="Times New Roman" panose="02020603050405020304" pitchFamily="18" charset="0"/>
              </a:rPr>
              <a:t>CENTRALIZED</a:t>
            </a:r>
            <a:r>
              <a:rPr lang="en-IN" sz="2800" b="1" dirty="0">
                <a:latin typeface="+mj-lt"/>
                <a:cs typeface="Times New Roman" panose="02020603050405020304" pitchFamily="18" charset="0"/>
              </a:rPr>
              <a:t> </a:t>
            </a:r>
            <a:r>
              <a:rPr lang="en-IN" sz="2000" b="1" dirty="0">
                <a:latin typeface="+mj-lt"/>
                <a:cs typeface="Times New Roman" panose="02020603050405020304" pitchFamily="18" charset="0"/>
              </a:rPr>
              <a:t>DATA</a:t>
            </a:r>
          </a:p>
        </p:txBody>
      </p:sp>
      <p:sp>
        <p:nvSpPr>
          <p:cNvPr id="10" name="TextBox 9">
            <a:extLst>
              <a:ext uri="{FF2B5EF4-FFF2-40B4-BE49-F238E27FC236}">
                <a16:creationId xmlns:a16="http://schemas.microsoft.com/office/drawing/2014/main" id="{8FC5FED7-8201-2E64-007B-CCE1AB8A2EA3}"/>
              </a:ext>
            </a:extLst>
          </p:cNvPr>
          <p:cNvSpPr txBox="1"/>
          <p:nvPr/>
        </p:nvSpPr>
        <p:spPr>
          <a:xfrm>
            <a:off x="5643880" y="2976880"/>
            <a:ext cx="914400" cy="914400"/>
          </a:xfrm>
          <a:prstGeom prst="rect">
            <a:avLst/>
          </a:prstGeom>
          <a:noFill/>
        </p:spPr>
        <p:txBody>
          <a:bodyPr wrap="square" rtlCol="0">
            <a:spAutoFit/>
          </a:bodyPr>
          <a:lstStyle/>
          <a:p>
            <a:endParaRPr lang="en-IN" dirty="0"/>
          </a:p>
        </p:txBody>
      </p:sp>
      <p:graphicFrame>
        <p:nvGraphicFramePr>
          <p:cNvPr id="15" name="Diagram 14">
            <a:extLst>
              <a:ext uri="{FF2B5EF4-FFF2-40B4-BE49-F238E27FC236}">
                <a16:creationId xmlns:a16="http://schemas.microsoft.com/office/drawing/2014/main" id="{8EF23F59-A9BC-7EE7-E64B-A3B7F80B476B}"/>
              </a:ext>
            </a:extLst>
          </p:cNvPr>
          <p:cNvGraphicFramePr/>
          <p:nvPr>
            <p:extLst>
              <p:ext uri="{D42A27DB-BD31-4B8C-83A1-F6EECF244321}">
                <p14:modId xmlns:p14="http://schemas.microsoft.com/office/powerpoint/2010/main" val="1430334817"/>
              </p:ext>
            </p:extLst>
          </p:nvPr>
        </p:nvGraphicFramePr>
        <p:xfrm>
          <a:off x="3124200" y="1783397"/>
          <a:ext cx="5791200" cy="3762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Oval 15">
            <a:extLst>
              <a:ext uri="{FF2B5EF4-FFF2-40B4-BE49-F238E27FC236}">
                <a16:creationId xmlns:a16="http://schemas.microsoft.com/office/drawing/2014/main" id="{C1E67AE4-FCE2-793B-78C7-EEDC59DC1D51}"/>
              </a:ext>
            </a:extLst>
          </p:cNvPr>
          <p:cNvSpPr/>
          <p:nvPr/>
        </p:nvSpPr>
        <p:spPr>
          <a:xfrm>
            <a:off x="8422386" y="2412880"/>
            <a:ext cx="376428" cy="376428"/>
          </a:xfrm>
          <a:prstGeom prst="ellipse">
            <a:avLst/>
          </a:prstGeom>
          <a:solidFill>
            <a:schemeClr val="tx2"/>
          </a:solidFill>
        </p:spPr>
        <p:style>
          <a:lnRef idx="3">
            <a:schemeClr val="lt1">
              <a:hueOff val="0"/>
              <a:satOff val="0"/>
              <a:lumOff val="0"/>
              <a:alphaOff val="0"/>
            </a:schemeClr>
          </a:lnRef>
          <a:fillRef idx="1">
            <a:schemeClr val="accent2">
              <a:hueOff val="4681519"/>
              <a:satOff val="-5839"/>
              <a:lumOff val="1373"/>
              <a:alphaOff val="0"/>
            </a:schemeClr>
          </a:fillRef>
          <a:effectRef idx="1">
            <a:schemeClr val="accent2">
              <a:hueOff val="4681519"/>
              <a:satOff val="-5839"/>
              <a:lumOff val="1373"/>
              <a:alphaOff val="0"/>
            </a:schemeClr>
          </a:effectRef>
          <a:fontRef idx="minor">
            <a:schemeClr val="lt1"/>
          </a:fontRef>
        </p:style>
        <p:txBody>
          <a:bodyPr/>
          <a:lstStyle/>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TextBox 2">
            <a:extLst>
              <a:ext uri="{FF2B5EF4-FFF2-40B4-BE49-F238E27FC236}">
                <a16:creationId xmlns:a16="http://schemas.microsoft.com/office/drawing/2014/main" id="{F43072D9-08CF-3D60-1A17-F0D4E8F932C7}"/>
              </a:ext>
            </a:extLst>
          </p:cNvPr>
          <p:cNvSpPr txBox="1"/>
          <p:nvPr/>
        </p:nvSpPr>
        <p:spPr>
          <a:xfrm>
            <a:off x="990600" y="1603477"/>
            <a:ext cx="7696200" cy="4093428"/>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solidFill>
                  <a:schemeClr val="tx2"/>
                </a:solidFill>
              </a:rPr>
              <a:t>Data Extraction: The dataset was downloaded from the Kaggle website and extracted from its zip format.   </a:t>
            </a:r>
          </a:p>
          <a:p>
            <a:pPr marL="285750" indent="-285750">
              <a:buFont typeface="Wingdings" panose="05000000000000000000" pitchFamily="2" charset="2"/>
              <a:buChar char="Ø"/>
            </a:pPr>
            <a:r>
              <a:rPr lang="en-US" sz="2000" b="1" dirty="0">
                <a:solidFill>
                  <a:schemeClr val="tx2"/>
                </a:solidFill>
              </a:rPr>
              <a:t>Removing Incomplete Records: You removed any incomplete records to ensure data accuracy.</a:t>
            </a:r>
          </a:p>
          <a:p>
            <a:pPr marL="285750" indent="-285750">
              <a:buFont typeface="Wingdings" panose="05000000000000000000" pitchFamily="2" charset="2"/>
              <a:buChar char="Ø"/>
            </a:pPr>
            <a:r>
              <a:rPr lang="en-US" sz="2000" b="1" dirty="0">
                <a:solidFill>
                  <a:schemeClr val="tx2"/>
                </a:solidFill>
              </a:rPr>
              <a:t>Removing Duplicates: You identified and removed duplicate records to ensure the uniqueness of the data entries.</a:t>
            </a:r>
          </a:p>
          <a:p>
            <a:pPr marL="285750" indent="-285750">
              <a:buFont typeface="Wingdings" panose="05000000000000000000" pitchFamily="2" charset="2"/>
              <a:buChar char="Ø"/>
            </a:pPr>
            <a:r>
              <a:rPr lang="en-US" sz="2000" b="1" dirty="0">
                <a:solidFill>
                  <a:schemeClr val="tx2"/>
                </a:solidFill>
              </a:rPr>
              <a:t>Filtering:  applied filters to the dataset to display only the data that meets your specified criteria.</a:t>
            </a:r>
          </a:p>
          <a:p>
            <a:pPr marL="285750" indent="-285750">
              <a:buFont typeface="Wingdings" panose="05000000000000000000" pitchFamily="2" charset="2"/>
              <a:buChar char="Ø"/>
            </a:pPr>
            <a:r>
              <a:rPr lang="en-US" sz="2000" b="1" dirty="0">
                <a:solidFill>
                  <a:schemeClr val="tx2"/>
                </a:solidFill>
              </a:rPr>
              <a:t> Conditional Formatting: Conditional formatting was applied to highlight important values, particularly to make key employee performance scores stand out.</a:t>
            </a:r>
          </a:p>
          <a:p>
            <a:pPr marL="285750" indent="-285750">
              <a:buFont typeface="Wingdings" panose="05000000000000000000" pitchFamily="2" charset="2"/>
              <a:buChar char="Ø"/>
            </a:pPr>
            <a:r>
              <a:rPr lang="en-US" sz="2000" b="1" dirty="0">
                <a:solidFill>
                  <a:schemeClr val="tx2"/>
                </a:solidFill>
              </a:rPr>
              <a:t> Slicer: You used a slicer to filter data dynamically, providing a more interactive way to explore the dataset</a:t>
            </a:r>
          </a:p>
        </p:txBody>
      </p:sp>
      <p:pic>
        <p:nvPicPr>
          <p:cNvPr id="7" name="Graphic 6" descr="Brain with solid fill">
            <a:extLst>
              <a:ext uri="{FF2B5EF4-FFF2-40B4-BE49-F238E27FC236}">
                <a16:creationId xmlns:a16="http://schemas.microsoft.com/office/drawing/2014/main" id="{A1436B9D-A4F8-FE6A-F830-913B13119F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55969" y="184987"/>
            <a:ext cx="914400" cy="914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35" presetClass="emph" presetSubtype="0" fill="hold" grpId="0" nodeType="afterEffect">
                                  <p:stCondLst>
                                    <p:cond delay="0"/>
                                  </p:stCondLst>
                                  <p:childTnLst>
                                    <p:anim calcmode="discrete" valueType="str">
                                      <p:cBhvr>
                                        <p:cTn id="13"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EE239E-E964-48F5-F6DA-2728114C9F9F}"/>
              </a:ext>
            </a:extLst>
          </p:cNvPr>
          <p:cNvSpPr txBox="1"/>
          <p:nvPr/>
        </p:nvSpPr>
        <p:spPr>
          <a:xfrm>
            <a:off x="990600" y="1219200"/>
            <a:ext cx="8763000" cy="3170099"/>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solidFill>
                  <a:schemeClr val="tx2"/>
                </a:solidFill>
              </a:rPr>
              <a:t> Pivot Table:  A Pivot Table was used to Summarize large amounts of data efficiently.</a:t>
            </a:r>
          </a:p>
          <a:p>
            <a:pPr marL="342900" indent="-342900">
              <a:buFont typeface="Wingdings" panose="05000000000000000000" pitchFamily="2" charset="2"/>
              <a:buChar char="Ø"/>
            </a:pPr>
            <a:r>
              <a:rPr lang="en-US" sz="2000" b="1" dirty="0">
                <a:solidFill>
                  <a:schemeClr val="tx2"/>
                </a:solidFill>
              </a:rPr>
              <a:t> Pivot Chart: An area graph was created using a Pivot Chart to          </a:t>
            </a:r>
          </a:p>
          <a:p>
            <a:r>
              <a:rPr lang="en-US" sz="2000" b="1" dirty="0">
                <a:solidFill>
                  <a:schemeClr val="tx2"/>
                </a:solidFill>
              </a:rPr>
              <a:t>       visually Summarize and represent the data.</a:t>
            </a:r>
          </a:p>
          <a:p>
            <a:pPr marL="285750" indent="-285750">
              <a:buFont typeface="Wingdings" panose="05000000000000000000" pitchFamily="2" charset="2"/>
              <a:buChar char="Ø"/>
            </a:pPr>
            <a:r>
              <a:rPr lang="en-US" sz="2000" b="1" dirty="0">
                <a:solidFill>
                  <a:schemeClr val="tx2"/>
                </a:solidFill>
              </a:rPr>
              <a:t> Conditional Formatting: Conditional formatting was applied to highlight important values, particularly to make key employee performance scores stand out.</a:t>
            </a:r>
          </a:p>
          <a:p>
            <a:pPr marL="285750" indent="-285750">
              <a:buFont typeface="Wingdings" panose="05000000000000000000" pitchFamily="2" charset="2"/>
              <a:buChar char="Ø"/>
            </a:pPr>
            <a:r>
              <a:rPr lang="en-US" sz="2000" b="1" dirty="0">
                <a:solidFill>
                  <a:schemeClr val="tx2"/>
                </a:solidFill>
              </a:rPr>
              <a:t>  Slicer: You used a slicer to filter data dynamically, providing a more interactive way to explore the dataset</a:t>
            </a:r>
          </a:p>
          <a:p>
            <a:r>
              <a:rPr lang="en-IN" sz="2000" b="1" dirty="0">
                <a:solidFill>
                  <a:schemeClr val="tx2"/>
                </a:solidFill>
              </a:rPr>
              <a:t>  </a:t>
            </a:r>
          </a:p>
        </p:txBody>
      </p:sp>
      <p:pic>
        <p:nvPicPr>
          <p:cNvPr id="5" name="Graphic 4" descr="Puzzle pieces with solid fill">
            <a:extLst>
              <a:ext uri="{FF2B5EF4-FFF2-40B4-BE49-F238E27FC236}">
                <a16:creationId xmlns:a16="http://schemas.microsoft.com/office/drawing/2014/main" id="{7ACE1597-521F-FC9F-EBFD-37DDA9A2B9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800" y="5181600"/>
            <a:ext cx="1219200" cy="1219200"/>
          </a:xfrm>
          <a:prstGeom prst="rect">
            <a:avLst/>
          </a:prstGeom>
        </p:spPr>
      </p:pic>
      <p:pic>
        <p:nvPicPr>
          <p:cNvPr id="4" name="Picture 3">
            <a:extLst>
              <a:ext uri="{FF2B5EF4-FFF2-40B4-BE49-F238E27FC236}">
                <a16:creationId xmlns:a16="http://schemas.microsoft.com/office/drawing/2014/main" id="{E56D1579-ABD1-D1D2-38D1-639B1365E0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210050"/>
            <a:ext cx="2857500" cy="1428750"/>
          </a:xfrm>
          <a:prstGeom prst="rect">
            <a:avLst/>
          </a:prstGeom>
        </p:spPr>
      </p:pic>
      <p:pic>
        <p:nvPicPr>
          <p:cNvPr id="2" name="Picture 1">
            <a:extLst>
              <a:ext uri="{FF2B5EF4-FFF2-40B4-BE49-F238E27FC236}">
                <a16:creationId xmlns:a16="http://schemas.microsoft.com/office/drawing/2014/main" id="{29CB846E-3A97-EACB-2559-645B8AC02C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27227" y="4279933"/>
            <a:ext cx="2668673" cy="1423987"/>
          </a:xfrm>
          <a:prstGeom prst="rect">
            <a:avLst/>
          </a:prstGeom>
        </p:spPr>
      </p:pic>
    </p:spTree>
    <p:extLst>
      <p:ext uri="{BB962C8B-B14F-4D97-AF65-F5344CB8AC3E}">
        <p14:creationId xmlns:p14="http://schemas.microsoft.com/office/powerpoint/2010/main" val="3106608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fill="hold" grpId="0" nodeType="afterEffect">
                                  <p:stCondLst>
                                    <p:cond delay="0"/>
                                  </p:stCondLst>
                                  <p:childTnLst>
                                    <p:anim calcmode="discrete" valueType="str">
                                      <p:cBhvr override="childStyle">
                                        <p:cTn id="6" dur="2000" fill="hold"/>
                                        <p:tgtEl>
                                          <p:spTgt spid="3"/>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7" fill="hold">
                            <p:stCondLst>
                              <p:cond delay="2000"/>
                            </p:stCondLst>
                            <p:childTnLst>
                              <p:par>
                                <p:cTn id="8" presetID="47"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par>
                          <p:cTn id="13" fill="hold">
                            <p:stCondLst>
                              <p:cond delay="3000"/>
                            </p:stCondLst>
                            <p:childTnLst>
                              <p:par>
                                <p:cTn id="14" presetID="35" presetClass="emph" presetSubtype="0" fill="hold" nodeType="afterEffect">
                                  <p:stCondLst>
                                    <p:cond delay="0"/>
                                  </p:stCondLst>
                                  <p:childTnLst>
                                    <p:anim calcmode="discrete" valueType="str">
                                      <p:cBhvr>
                                        <p:cTn id="15"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8DF979CA-9903-0F7F-5390-12790946DC8D}"/>
              </a:ext>
            </a:extLst>
          </p:cNvPr>
          <p:cNvGraphicFramePr>
            <a:graphicFrameLocks/>
          </p:cNvGraphicFramePr>
          <p:nvPr>
            <p:extLst>
              <p:ext uri="{D42A27DB-BD31-4B8C-83A1-F6EECF244321}">
                <p14:modId xmlns:p14="http://schemas.microsoft.com/office/powerpoint/2010/main" val="2799801053"/>
              </p:ext>
            </p:extLst>
          </p:nvPr>
        </p:nvGraphicFramePr>
        <p:xfrm>
          <a:off x="4337685" y="1447800"/>
          <a:ext cx="5530215" cy="3733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Table 10">
            <a:extLst>
              <a:ext uri="{FF2B5EF4-FFF2-40B4-BE49-F238E27FC236}">
                <a16:creationId xmlns:a16="http://schemas.microsoft.com/office/drawing/2014/main" id="{A32E2B4A-D257-98B9-A654-586E6D25DADC}"/>
              </a:ext>
            </a:extLst>
          </p:cNvPr>
          <p:cNvGraphicFramePr>
            <a:graphicFrameLocks noGrp="1"/>
          </p:cNvGraphicFramePr>
          <p:nvPr>
            <p:extLst>
              <p:ext uri="{D42A27DB-BD31-4B8C-83A1-F6EECF244321}">
                <p14:modId xmlns:p14="http://schemas.microsoft.com/office/powerpoint/2010/main" val="1591227913"/>
              </p:ext>
            </p:extLst>
          </p:nvPr>
        </p:nvGraphicFramePr>
        <p:xfrm>
          <a:off x="437674" y="1524000"/>
          <a:ext cx="3524726" cy="3581401"/>
        </p:xfrm>
        <a:graphic>
          <a:graphicData uri="http://schemas.openxmlformats.org/drawingml/2006/table">
            <a:tbl>
              <a:tblPr>
                <a:tableStyleId>{5C22544A-7EE6-4342-B048-85BDC9FD1C3A}</a:tableStyleId>
              </a:tblPr>
              <a:tblGrid>
                <a:gridCol w="1073318">
                  <a:extLst>
                    <a:ext uri="{9D8B030D-6E8A-4147-A177-3AD203B41FA5}">
                      <a16:colId xmlns:a16="http://schemas.microsoft.com/office/drawing/2014/main" val="573332270"/>
                    </a:ext>
                  </a:extLst>
                </a:gridCol>
                <a:gridCol w="1113072">
                  <a:extLst>
                    <a:ext uri="{9D8B030D-6E8A-4147-A177-3AD203B41FA5}">
                      <a16:colId xmlns:a16="http://schemas.microsoft.com/office/drawing/2014/main" val="2833036118"/>
                    </a:ext>
                  </a:extLst>
                </a:gridCol>
                <a:gridCol w="569787">
                  <a:extLst>
                    <a:ext uri="{9D8B030D-6E8A-4147-A177-3AD203B41FA5}">
                      <a16:colId xmlns:a16="http://schemas.microsoft.com/office/drawing/2014/main" val="3293635126"/>
                    </a:ext>
                  </a:extLst>
                </a:gridCol>
                <a:gridCol w="768549">
                  <a:extLst>
                    <a:ext uri="{9D8B030D-6E8A-4147-A177-3AD203B41FA5}">
                      <a16:colId xmlns:a16="http://schemas.microsoft.com/office/drawing/2014/main" val="2427460973"/>
                    </a:ext>
                  </a:extLst>
                </a:gridCol>
              </a:tblGrid>
              <a:tr h="398566">
                <a:tc>
                  <a:txBody>
                    <a:bodyPr/>
                    <a:lstStyle/>
                    <a:p>
                      <a:pPr algn="l" fontAlgn="b"/>
                      <a:r>
                        <a:rPr lang="en-IN" sz="1100" u="none" strike="noStrike" dirty="0">
                          <a:effectLst/>
                          <a:highlight>
                            <a:srgbClr val="D9E1F2"/>
                          </a:highlight>
                        </a:rPr>
                        <a:t>Sum of SALARY</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dirty="0">
                          <a:effectLst/>
                          <a:highlight>
                            <a:srgbClr val="D9E1F2"/>
                          </a:highlight>
                        </a:rPr>
                        <a:t>Column Labels</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2101760726"/>
                  </a:ext>
                </a:extLst>
              </a:tr>
              <a:tr h="398566">
                <a:tc>
                  <a:txBody>
                    <a:bodyPr/>
                    <a:lstStyle/>
                    <a:p>
                      <a:pPr algn="l" fontAlgn="b"/>
                      <a:r>
                        <a:rPr lang="en-IN" sz="1100" u="none" strike="noStrike" dirty="0">
                          <a:effectLst/>
                          <a:highlight>
                            <a:srgbClr val="D9E1F2"/>
                          </a:highlight>
                        </a:rPr>
                        <a:t>Row Labels</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dirty="0">
                          <a:effectLst/>
                          <a:highlight>
                            <a:srgbClr val="D9E1F2"/>
                          </a:highlight>
                        </a:rPr>
                        <a:t>Female</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dirty="0">
                          <a:effectLst/>
                          <a:highlight>
                            <a:srgbClr val="D9E1F2"/>
                          </a:highlight>
                        </a:rPr>
                        <a:t>Male</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l" fontAlgn="b"/>
                      <a:r>
                        <a:rPr lang="en-IN" sz="1100" u="none" strike="noStrike" dirty="0">
                          <a:effectLst/>
                          <a:highlight>
                            <a:srgbClr val="D9E1F2"/>
                          </a:highlight>
                        </a:rPr>
                        <a:t>Grand Total</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4116998250"/>
                  </a:ext>
                </a:extLst>
              </a:tr>
              <a:tr h="398566">
                <a:tc>
                  <a:txBody>
                    <a:bodyPr/>
                    <a:lstStyle/>
                    <a:p>
                      <a:pPr algn="l" fontAlgn="b"/>
                      <a:r>
                        <a:rPr lang="en-IN" sz="1100" u="none" strike="noStrike" dirty="0">
                          <a:effectLst/>
                        </a:rPr>
                        <a:t>Analyst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420763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736710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1157473</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45302736"/>
                  </a:ext>
                </a:extLst>
              </a:tr>
              <a:tr h="398566">
                <a:tc>
                  <a:txBody>
                    <a:bodyPr/>
                    <a:lstStyle/>
                    <a:p>
                      <a:pPr algn="l" fontAlgn="b"/>
                      <a:r>
                        <a:rPr lang="en-IN" sz="1100" u="none" strike="noStrike" dirty="0">
                          <a:effectLst/>
                        </a:rPr>
                        <a:t>Intern</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288170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174838</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463008</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9151859"/>
                  </a:ext>
                </a:extLst>
              </a:tr>
              <a:tr h="398566">
                <a:tc>
                  <a:txBody>
                    <a:bodyPr/>
                    <a:lstStyle/>
                    <a:p>
                      <a:pPr algn="l" fontAlgn="b"/>
                      <a:r>
                        <a:rPr lang="en-IN" sz="1100" u="none" strike="noStrike" dirty="0">
                          <a:effectLst/>
                        </a:rPr>
                        <a:t>Junior Developer</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510796</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469165</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979961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43935629"/>
                  </a:ext>
                </a:extLst>
              </a:tr>
              <a:tr h="398566">
                <a:tc>
                  <a:txBody>
                    <a:bodyPr/>
                    <a:lstStyle/>
                    <a:p>
                      <a:pPr algn="l" fontAlgn="b"/>
                      <a:r>
                        <a:rPr lang="en-IN" sz="1100" u="none" strike="noStrike" dirty="0">
                          <a:effectLst/>
                        </a:rPr>
                        <a:t>Manager</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982310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675971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1658281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2219953"/>
                  </a:ext>
                </a:extLst>
              </a:tr>
              <a:tr h="392873">
                <a:tc>
                  <a:txBody>
                    <a:bodyPr/>
                    <a:lstStyle/>
                    <a:p>
                      <a:pPr algn="l" fontAlgn="b"/>
                      <a:r>
                        <a:rPr lang="en-IN" sz="1100" u="none" strike="noStrike" dirty="0">
                          <a:effectLst/>
                        </a:rPr>
                        <a:t>Senior Developer</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595712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964842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1560554</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7625555"/>
                  </a:ext>
                </a:extLst>
              </a:tr>
              <a:tr h="398566">
                <a:tc>
                  <a:txBody>
                    <a:bodyPr/>
                    <a:lstStyle/>
                    <a:p>
                      <a:pPr algn="l" fontAlgn="b"/>
                      <a:r>
                        <a:rPr lang="en-IN" sz="1100" u="none" strike="noStrike" dirty="0">
                          <a:effectLst/>
                        </a:rPr>
                        <a:t>Team Lead</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864383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839473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1703856</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77806279"/>
                  </a:ext>
                </a:extLst>
              </a:tr>
              <a:tr h="398566">
                <a:tc>
                  <a:txBody>
                    <a:bodyPr/>
                    <a:lstStyle/>
                    <a:p>
                      <a:pPr algn="l" fontAlgn="b"/>
                      <a:r>
                        <a:rPr lang="en-IN" sz="1100" u="none" strike="noStrike" dirty="0">
                          <a:effectLst/>
                          <a:highlight>
                            <a:srgbClr val="D9E1F2"/>
                          </a:highlight>
                        </a:rPr>
                        <a:t>Grand Total</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9E1F2"/>
                          </a:highlight>
                        </a:rPr>
                        <a:t>3662134</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9E1F2"/>
                          </a:highlight>
                        </a:rPr>
                        <a:t>3860999</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D9E1F2"/>
                          </a:highlight>
                        </a:rPr>
                        <a:t>7523133</a:t>
                      </a:r>
                      <a:endParaRPr lang="en-IN" sz="1100" b="1" i="0" u="none" strike="noStrike" dirty="0">
                        <a:solidFill>
                          <a:srgbClr val="000000"/>
                        </a:solidFill>
                        <a:effectLst/>
                        <a:highlight>
                          <a:srgbClr val="D9E1F2"/>
                        </a:highlight>
                        <a:latin typeface="Calibri" panose="020F0502020204030204" pitchFamily="34" charset="0"/>
                      </a:endParaRPr>
                    </a:p>
                  </a:txBody>
                  <a:tcPr marL="7620" marR="7620" marT="7620" marB="0" anchor="b"/>
                </a:tc>
                <a:extLst>
                  <a:ext uri="{0D108BD9-81ED-4DB2-BD59-A6C34878D82A}">
                    <a16:rowId xmlns:a16="http://schemas.microsoft.com/office/drawing/2014/main" val="10579751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
                                        </p:tgtEl>
                                        <p:attrNameLst>
                                          <p:attrName>ppt_x</p:attrName>
                                          <p:attrName>ppt_y</p:attrName>
                                        </p:attrNameLst>
                                      </p:cBhvr>
                                    </p:animMotion>
                                    <p:animRot by="1500000">
                                      <p:cBhvr>
                                        <p:cTn id="7" dur="125" fill="hold">
                                          <p:stCondLst>
                                            <p:cond delay="0"/>
                                          </p:stCondLst>
                                        </p:cTn>
                                        <p:tgtEl>
                                          <p:spTgt spid="7"/>
                                        </p:tgtEl>
                                        <p:attrNameLst>
                                          <p:attrName>r</p:attrName>
                                        </p:attrNameLst>
                                      </p:cBhvr>
                                    </p:animRot>
                                    <p:animRot by="-1500000">
                                      <p:cBhvr>
                                        <p:cTn id="8" dur="125" fill="hold">
                                          <p:stCondLst>
                                            <p:cond delay="125"/>
                                          </p:stCondLst>
                                        </p:cTn>
                                        <p:tgtEl>
                                          <p:spTgt spid="7"/>
                                        </p:tgtEl>
                                        <p:attrNameLst>
                                          <p:attrName>r</p:attrName>
                                        </p:attrNameLst>
                                      </p:cBhvr>
                                    </p:animRot>
                                    <p:animRot by="-1500000">
                                      <p:cBhvr>
                                        <p:cTn id="9" dur="125" fill="hold">
                                          <p:stCondLst>
                                            <p:cond delay="250"/>
                                          </p:stCondLst>
                                        </p:cTn>
                                        <p:tgtEl>
                                          <p:spTgt spid="7"/>
                                        </p:tgtEl>
                                        <p:attrNameLst>
                                          <p:attrName>r</p:attrName>
                                        </p:attrNameLst>
                                      </p:cBhvr>
                                    </p:animRot>
                                    <p:animRot by="1500000">
                                      <p:cBhvr>
                                        <p:cTn id="10" dur="125" fill="hold">
                                          <p:stCondLst>
                                            <p:cond delay="375"/>
                                          </p:stCondLst>
                                        </p:cTn>
                                        <p:tgtEl>
                                          <p:spTgt spid="7"/>
                                        </p:tgtEl>
                                        <p:attrNameLst>
                                          <p:attrName>r</p:attrName>
                                        </p:attrNameLst>
                                      </p:cBhvr>
                                    </p:animRot>
                                  </p:childTnLst>
                                </p:cTn>
                              </p:par>
                            </p:childTnLst>
                          </p:cTn>
                        </p:par>
                        <p:par>
                          <p:cTn id="11" fill="hold">
                            <p:stCondLst>
                              <p:cond delay="800"/>
                            </p:stCondLst>
                            <p:childTnLst>
                              <p:par>
                                <p:cTn id="12" presetID="52"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Scale>
                                      <p:cBhvr>
                                        <p:cTn id="14"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11"/>
                                        </p:tgtEl>
                                        <p:attrNameLst>
                                          <p:attrName>ppt_x</p:attrName>
                                          <p:attrName>ppt_y</p:attrName>
                                        </p:attrNameLst>
                                      </p:cBhvr>
                                    </p:animMotion>
                                    <p:animEffect transition="in" filter="fade">
                                      <p:cBhvr>
                                        <p:cTn id="16" dur="1000"/>
                                        <p:tgtEl>
                                          <p:spTgt spid="11"/>
                                        </p:tgtEl>
                                      </p:cBhvr>
                                    </p:animEffect>
                                  </p:childTnLst>
                                </p:cTn>
                              </p:par>
                            </p:childTnLst>
                          </p:cTn>
                        </p:par>
                        <p:par>
                          <p:cTn id="17" fill="hold">
                            <p:stCondLst>
                              <p:cond delay="1800"/>
                            </p:stCondLst>
                            <p:childTnLst>
                              <p:par>
                                <p:cTn id="18" presetID="31" presetClass="entr"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fltVal val="0"/>
                                          </p:val>
                                        </p:tav>
                                        <p:tav tm="100000">
                                          <p:val>
                                            <p:strVal val="#ppt_w"/>
                                          </p:val>
                                        </p:tav>
                                      </p:tavLst>
                                    </p:anim>
                                    <p:anim calcmode="lin" valueType="num">
                                      <p:cBhvr>
                                        <p:cTn id="21" dur="1000" fill="hold"/>
                                        <p:tgtEl>
                                          <p:spTgt spid="2"/>
                                        </p:tgtEl>
                                        <p:attrNameLst>
                                          <p:attrName>ppt_h</p:attrName>
                                        </p:attrNameLst>
                                      </p:cBhvr>
                                      <p:tavLst>
                                        <p:tav tm="0">
                                          <p:val>
                                            <p:fltVal val="0"/>
                                          </p:val>
                                        </p:tav>
                                        <p:tav tm="100000">
                                          <p:val>
                                            <p:strVal val="#ppt_h"/>
                                          </p:val>
                                        </p:tav>
                                      </p:tavLst>
                                    </p:anim>
                                    <p:anim calcmode="lin" valueType="num">
                                      <p:cBhvr>
                                        <p:cTn id="22" dur="1000" fill="hold"/>
                                        <p:tgtEl>
                                          <p:spTgt spid="2"/>
                                        </p:tgtEl>
                                        <p:attrNameLst>
                                          <p:attrName>style.rotation</p:attrName>
                                        </p:attrNameLst>
                                      </p:cBhvr>
                                      <p:tavLst>
                                        <p:tav tm="0">
                                          <p:val>
                                            <p:fltVal val="90"/>
                                          </p:val>
                                        </p:tav>
                                        <p:tav tm="100000">
                                          <p:val>
                                            <p:fltVal val="0"/>
                                          </p:val>
                                        </p:tav>
                                      </p:tavLst>
                                    </p:anim>
                                    <p:animEffect transition="in" filter="fade">
                                      <p:cBhvr>
                                        <p:cTn id="2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2"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rebuchet MS" panose="020B0603020202020204" pitchFamily="34" charset="0"/>
                <a:cs typeface="Times New Roman" panose="02020603050405020304" pitchFamily="18" charset="0"/>
              </a:rPr>
              <a:t>CONCLUSION</a:t>
            </a:r>
            <a:endParaRPr lang="en-IN" dirty="0">
              <a:latin typeface="Trebuchet MS" panose="020B0603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D4451AF-2ADD-CCF7-8D8C-DBFA091A9ABA}"/>
              </a:ext>
            </a:extLst>
          </p:cNvPr>
          <p:cNvSpPr txBox="1"/>
          <p:nvPr/>
        </p:nvSpPr>
        <p:spPr>
          <a:xfrm>
            <a:off x="1143000" y="1680404"/>
            <a:ext cx="4267200" cy="10668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D09E3729-197D-B144-729A-AB784B558FC1}"/>
              </a:ext>
            </a:extLst>
          </p:cNvPr>
          <p:cNvSpPr txBox="1"/>
          <p:nvPr/>
        </p:nvSpPr>
        <p:spPr>
          <a:xfrm>
            <a:off x="990600" y="1371600"/>
            <a:ext cx="7924800" cy="646331"/>
          </a:xfrm>
          <a:prstGeom prst="rect">
            <a:avLst/>
          </a:prstGeom>
          <a:noFill/>
        </p:spPr>
        <p:txBody>
          <a:bodyPr wrap="square" rtlCol="0">
            <a:spAutoFit/>
          </a:bodyPr>
          <a:lstStyle/>
          <a:p>
            <a:r>
              <a:rPr lang="en-US" dirty="0">
                <a:solidFill>
                  <a:schemeClr val="tx2"/>
                </a:solidFill>
              </a:rPr>
              <a:t>The data illustrates the salary distribution based on job position and gender within the organization.</a:t>
            </a:r>
            <a:endParaRPr lang="en-IN" dirty="0">
              <a:solidFill>
                <a:schemeClr val="tx2"/>
              </a:solidFill>
            </a:endParaRPr>
          </a:p>
        </p:txBody>
      </p:sp>
      <p:sp>
        <p:nvSpPr>
          <p:cNvPr id="8" name="TextBox 7">
            <a:extLst>
              <a:ext uri="{FF2B5EF4-FFF2-40B4-BE49-F238E27FC236}">
                <a16:creationId xmlns:a16="http://schemas.microsoft.com/office/drawing/2014/main" id="{20FE3830-4793-79A5-8C58-05F47E89344F}"/>
              </a:ext>
            </a:extLst>
          </p:cNvPr>
          <p:cNvSpPr txBox="1"/>
          <p:nvPr/>
        </p:nvSpPr>
        <p:spPr>
          <a:xfrm>
            <a:off x="1143000" y="2173702"/>
            <a:ext cx="7320116" cy="2308324"/>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tx2"/>
                </a:solidFill>
              </a:rPr>
              <a:t>Highest</a:t>
            </a:r>
            <a:r>
              <a:rPr lang="en-US" dirty="0">
                <a:solidFill>
                  <a:schemeClr val="tx2"/>
                </a:solidFill>
              </a:rPr>
              <a:t> </a:t>
            </a:r>
            <a:r>
              <a:rPr lang="en-US" b="1" dirty="0">
                <a:solidFill>
                  <a:schemeClr val="tx2"/>
                </a:solidFill>
              </a:rPr>
              <a:t>Paid</a:t>
            </a:r>
            <a:r>
              <a:rPr lang="en-US" dirty="0">
                <a:solidFill>
                  <a:schemeClr val="tx2"/>
                </a:solidFill>
              </a:rPr>
              <a:t> </a:t>
            </a:r>
            <a:r>
              <a:rPr lang="en-US" b="1" dirty="0">
                <a:solidFill>
                  <a:schemeClr val="tx2"/>
                </a:solidFill>
              </a:rPr>
              <a:t>Position</a:t>
            </a:r>
            <a:r>
              <a:rPr lang="en-US" dirty="0">
                <a:solidFill>
                  <a:schemeClr val="tx2"/>
                </a:solidFill>
              </a:rPr>
              <a:t>: Managers receive the highest salaries, followed by Senior Developers and Team Leads.</a:t>
            </a:r>
          </a:p>
          <a:p>
            <a:pPr marL="285750" indent="-285750">
              <a:buFont typeface="Wingdings" panose="05000000000000000000" pitchFamily="2" charset="2"/>
              <a:buChar char="q"/>
            </a:pPr>
            <a:r>
              <a:rPr lang="en-US" b="1" dirty="0">
                <a:solidFill>
                  <a:schemeClr val="tx2"/>
                </a:solidFill>
              </a:rPr>
              <a:t>Gender</a:t>
            </a:r>
            <a:r>
              <a:rPr lang="en-US" dirty="0">
                <a:solidFill>
                  <a:schemeClr val="tx2"/>
                </a:solidFill>
              </a:rPr>
              <a:t> </a:t>
            </a:r>
            <a:r>
              <a:rPr lang="en-US" b="1" dirty="0">
                <a:solidFill>
                  <a:schemeClr val="tx2"/>
                </a:solidFill>
              </a:rPr>
              <a:t>Pay</a:t>
            </a:r>
            <a:r>
              <a:rPr lang="en-US" dirty="0">
                <a:solidFill>
                  <a:schemeClr val="tx2"/>
                </a:solidFill>
              </a:rPr>
              <a:t> </a:t>
            </a:r>
            <a:r>
              <a:rPr lang="en-US" b="1" dirty="0">
                <a:solidFill>
                  <a:schemeClr val="tx2"/>
                </a:solidFill>
              </a:rPr>
              <a:t>Gap</a:t>
            </a:r>
            <a:r>
              <a:rPr lang="en-US" dirty="0">
                <a:solidFill>
                  <a:schemeClr val="tx2"/>
                </a:solidFill>
              </a:rPr>
              <a:t>: While there is a slight difference in overall salaries between men and women (with men earning slightly more), the gap is most pronounced in the Manager position, where men earn significantly more than women.</a:t>
            </a:r>
          </a:p>
          <a:p>
            <a:pPr marL="285750" indent="-285750">
              <a:buFont typeface="Wingdings" panose="05000000000000000000" pitchFamily="2" charset="2"/>
              <a:buChar char="q"/>
            </a:pPr>
            <a:r>
              <a:rPr lang="en-US" b="1" dirty="0">
                <a:solidFill>
                  <a:schemeClr val="tx2"/>
                </a:solidFill>
              </a:rPr>
              <a:t>Lowest</a:t>
            </a:r>
            <a:r>
              <a:rPr lang="en-US" dirty="0">
                <a:solidFill>
                  <a:schemeClr val="tx2"/>
                </a:solidFill>
              </a:rPr>
              <a:t> </a:t>
            </a:r>
            <a:r>
              <a:rPr lang="en-US" b="1" dirty="0">
                <a:solidFill>
                  <a:schemeClr val="tx2"/>
                </a:solidFill>
              </a:rPr>
              <a:t>Paid</a:t>
            </a:r>
            <a:r>
              <a:rPr lang="en-US" dirty="0">
                <a:solidFill>
                  <a:schemeClr val="tx2"/>
                </a:solidFill>
              </a:rPr>
              <a:t> </a:t>
            </a:r>
            <a:r>
              <a:rPr lang="en-US" b="1" dirty="0">
                <a:solidFill>
                  <a:schemeClr val="tx2"/>
                </a:solidFill>
              </a:rPr>
              <a:t>Positions</a:t>
            </a:r>
            <a:r>
              <a:rPr lang="en-US" dirty="0">
                <a:solidFill>
                  <a:schemeClr val="tx2"/>
                </a:solidFill>
              </a:rPr>
              <a:t>: Interns and Junior Developers earn the lowest salaries</a:t>
            </a:r>
            <a:r>
              <a:rPr lang="en-US" dirty="0"/>
              <a:t>.</a:t>
            </a:r>
            <a:endParaRPr lang="en-IN" dirty="0"/>
          </a:p>
        </p:txBody>
      </p:sp>
      <p:grpSp>
        <p:nvGrpSpPr>
          <p:cNvPr id="9" name="object 2">
            <a:extLst>
              <a:ext uri="{FF2B5EF4-FFF2-40B4-BE49-F238E27FC236}">
                <a16:creationId xmlns:a16="http://schemas.microsoft.com/office/drawing/2014/main" id="{2604979C-9C58-2CF6-46A2-C893EF12B4F7}"/>
              </a:ext>
            </a:extLst>
          </p:cNvPr>
          <p:cNvGrpSpPr/>
          <p:nvPr/>
        </p:nvGrpSpPr>
        <p:grpSpPr>
          <a:xfrm>
            <a:off x="8153400" y="2245897"/>
            <a:ext cx="2762250" cy="4403930"/>
            <a:chOff x="7501890" y="1673020"/>
            <a:chExt cx="2762250" cy="4403930"/>
          </a:xfrm>
        </p:grpSpPr>
        <p:sp>
          <p:nvSpPr>
            <p:cNvPr id="10" name="object 3">
              <a:extLst>
                <a:ext uri="{FF2B5EF4-FFF2-40B4-BE49-F238E27FC236}">
                  <a16:creationId xmlns:a16="http://schemas.microsoft.com/office/drawing/2014/main" id="{F2A79266-C1F9-1D0E-7B0D-F4DF3BA2908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1" name="object 4">
              <a:extLst>
                <a:ext uri="{FF2B5EF4-FFF2-40B4-BE49-F238E27FC236}">
                  <a16:creationId xmlns:a16="http://schemas.microsoft.com/office/drawing/2014/main" id="{976EE741-B53F-704C-1FE1-4A563C42BC1F}"/>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12" name="object 5">
              <a:extLst>
                <a:ext uri="{FF2B5EF4-FFF2-40B4-BE49-F238E27FC236}">
                  <a16:creationId xmlns:a16="http://schemas.microsoft.com/office/drawing/2014/main" id="{926B342E-B077-290C-3016-F292C08B15FF}"/>
                </a:ext>
              </a:extLst>
            </p:cNvPr>
            <p:cNvPicPr/>
            <p:nvPr/>
          </p:nvPicPr>
          <p:blipFill>
            <a:blip r:embed="rId2" cstate="print"/>
            <a:stretch>
              <a:fillRect/>
            </a:stretch>
          </p:blipFill>
          <p:spPr>
            <a:xfrm>
              <a:off x="7501890" y="1673020"/>
              <a:ext cx="2762250" cy="3257550"/>
            </a:xfrm>
            <a:prstGeom prst="rect">
              <a:avLst/>
            </a:prstGeom>
          </p:spPr>
        </p:pic>
      </p:grpSp>
      <p:pic>
        <p:nvPicPr>
          <p:cNvPr id="4" name="Graphic 3" descr="Bar graph with upward trend with solid fill">
            <a:extLst>
              <a:ext uri="{FF2B5EF4-FFF2-40B4-BE49-F238E27FC236}">
                <a16:creationId xmlns:a16="http://schemas.microsoft.com/office/drawing/2014/main" id="{5026F071-34B1-EB07-3583-9CEC6F54E4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4259" y="5145583"/>
            <a:ext cx="1527195" cy="914400"/>
          </a:xfrm>
          <a:prstGeom prst="rect">
            <a:avLst/>
          </a:prstGeom>
        </p:spPr>
      </p:pic>
      <p:pic>
        <p:nvPicPr>
          <p:cNvPr id="7" name="Picture 6" descr="Businessperson on a computer">
            <a:extLst>
              <a:ext uri="{FF2B5EF4-FFF2-40B4-BE49-F238E27FC236}">
                <a16:creationId xmlns:a16="http://schemas.microsoft.com/office/drawing/2014/main" id="{41AFF254-7B9F-94F5-4881-B83FBF834C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4684298"/>
            <a:ext cx="2851918" cy="1604204"/>
          </a:xfrm>
          <a:prstGeom prst="rect">
            <a:avLst/>
          </a:prstGeom>
        </p:spPr>
      </p:pic>
    </p:spTree>
    <p:extLst>
      <p:ext uri="{BB962C8B-B14F-4D97-AF65-F5344CB8AC3E}">
        <p14:creationId xmlns:p14="http://schemas.microsoft.com/office/powerpoint/2010/main" val="2986442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fill="hold" grpId="0" nodeType="after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12" presetClass="entr" presetSubtype="4"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ppt_y</p:attrName>
                                        </p:attrNameLst>
                                      </p:cBhvr>
                                      <p:tavLst>
                                        <p:tav tm="0">
                                          <p:val>
                                            <p:strVal val="#ppt_y+#ppt_h*1.125000"/>
                                          </p:val>
                                        </p:tav>
                                        <p:tav tm="100000">
                                          <p:val>
                                            <p:strVal val="#ppt_y"/>
                                          </p:val>
                                        </p:tav>
                                      </p:tavLst>
                                    </p:anim>
                                    <p:animEffect transition="in" filter="wipe(up)">
                                      <p:cBhvr>
                                        <p:cTn id="11" dur="500"/>
                                        <p:tgtEl>
                                          <p:spTgt spid="6"/>
                                        </p:tgtEl>
                                      </p:cBhvr>
                                    </p:animEffect>
                                  </p:childTnLst>
                                </p:cTn>
                              </p:par>
                            </p:childTnLst>
                          </p:cTn>
                        </p:par>
                        <p:par>
                          <p:cTn id="12" fill="hold">
                            <p:stCondLst>
                              <p:cond delay="1500"/>
                            </p:stCondLst>
                            <p:childTnLst>
                              <p:par>
                                <p:cTn id="13" presetID="12" presetClass="entr" presetSubtype="4"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ppt_y</p:attrName>
                                        </p:attrNameLst>
                                      </p:cBhvr>
                                      <p:tavLst>
                                        <p:tav tm="0">
                                          <p:val>
                                            <p:strVal val="#ppt_y+#ppt_h*1.125000"/>
                                          </p:val>
                                        </p:tav>
                                        <p:tav tm="100000">
                                          <p:val>
                                            <p:strVal val="#ppt_y"/>
                                          </p:val>
                                        </p:tav>
                                      </p:tavLst>
                                    </p:anim>
                                    <p:animEffect transition="in" filter="wipe(up)">
                                      <p:cBhvr>
                                        <p:cTn id="16" dur="500"/>
                                        <p:tgtEl>
                                          <p:spTgt spid="8"/>
                                        </p:tgtEl>
                                      </p:cBhvr>
                                    </p:animEffect>
                                  </p:childTnLst>
                                </p:cTn>
                              </p:par>
                            </p:childTnLst>
                          </p:cTn>
                        </p:par>
                        <p:par>
                          <p:cTn id="17" fill="hold">
                            <p:stCondLst>
                              <p:cond delay="2000"/>
                            </p:stCondLst>
                            <p:childTnLst>
                              <p:par>
                                <p:cTn id="18" presetID="49" presetClass="entr" presetSubtype="0" decel="10000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 calcmode="lin" valueType="num">
                                      <p:cBhvr>
                                        <p:cTn id="22" dur="500" fill="hold"/>
                                        <p:tgtEl>
                                          <p:spTgt spid="7"/>
                                        </p:tgtEl>
                                        <p:attrNameLst>
                                          <p:attrName>style.rotation</p:attrName>
                                        </p:attrNameLst>
                                      </p:cBhvr>
                                      <p:tavLst>
                                        <p:tav tm="0">
                                          <p:val>
                                            <p:fltVal val="360"/>
                                          </p:val>
                                        </p:tav>
                                        <p:tav tm="100000">
                                          <p:val>
                                            <p:fltVal val="0"/>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01763" y="30497"/>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044549C6-E94D-CAB0-3733-E5BBE6BFF1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651" y="3792583"/>
            <a:ext cx="2346452" cy="2495550"/>
          </a:xfrm>
          <a:prstGeom prst="rect">
            <a:avLst/>
          </a:prstGeom>
        </p:spPr>
      </p:pic>
      <p:pic>
        <p:nvPicPr>
          <p:cNvPr id="27" name="Picture 26">
            <a:extLst>
              <a:ext uri="{FF2B5EF4-FFF2-40B4-BE49-F238E27FC236}">
                <a16:creationId xmlns:a16="http://schemas.microsoft.com/office/drawing/2014/main" id="{1DDFD514-3428-5D81-DEA6-5A130C2521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23823" y="3082310"/>
            <a:ext cx="2445522" cy="13049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par>
                          <p:cTn id="8" fill="hold">
                            <p:stCondLst>
                              <p:cond delay="2000"/>
                            </p:stCondLst>
                            <p:childTnLst>
                              <p:par>
                                <p:cTn id="9" presetID="5" presetClass="entr" presetSubtype="1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checkerboard(across)">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chemeClr val="accent5">
                  <a:lumMod val="7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chemeClr val="tx2"/>
                </a:solidFill>
                <a:latin typeface="Times New Roman" panose="02020603050405020304" pitchFamily="18" charset="0"/>
                <a:cs typeface="Times New Roman" panose="02020603050405020304" pitchFamily="18" charset="0"/>
              </a:rPr>
              <a:t>Dataset Description</a:t>
            </a:r>
            <a:endParaRPr lang="en-US" sz="2800" b="0" i="0" dirty="0">
              <a:solidFill>
                <a:schemeClr val="tx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Results and </a:t>
            </a:r>
            <a:r>
              <a:rPr lang="en-US" sz="2800" dirty="0">
                <a:solidFill>
                  <a:schemeClr val="tx2"/>
                </a:solidFill>
                <a:latin typeface="Times New Roman" panose="02020603050405020304" pitchFamily="18" charset="0"/>
                <a:cs typeface="Times New Roman" panose="02020603050405020304" pitchFamily="18" charset="0"/>
              </a:rPr>
              <a:t>Discussion</a:t>
            </a:r>
            <a:endParaRPr lang="en-US" sz="2800" b="0" i="0" dirty="0">
              <a:solidFill>
                <a:schemeClr val="tx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Conclusion</a:t>
            </a:r>
          </a:p>
          <a:p>
            <a:endParaRPr lang="en-IN" sz="2800"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8FB1501C-4D0C-BC8E-DFC9-0C60CADB3C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2722" y="713005"/>
            <a:ext cx="3248025" cy="182851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mph" presetSubtype="0" fill="hold" grpId="0" nodeType="afterEffect">
                                  <p:stCondLst>
                                    <p:cond delay="0"/>
                                  </p:stCondLst>
                                  <p:childTnLst>
                                    <p:anim calcmode="discrete" valueType="str">
                                      <p:cBhvr override="childStyle">
                                        <p:cTn id="6" dur="2000" fill="hold"/>
                                        <p:tgtEl>
                                          <p:spTgt spid="21"/>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7" fill="hold">
                            <p:stCondLst>
                              <p:cond delay="2000"/>
                            </p:stCondLst>
                            <p:childTnLst>
                              <p:par>
                                <p:cTn id="8" presetID="14" presetClass="entr" presetSubtype="10" fill="hold" grpId="0"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500"/>
                                        <p:tgtEl>
                                          <p:spTgt spid="23"/>
                                        </p:tgtEl>
                                      </p:cBhvr>
                                    </p:animEffect>
                                  </p:childTnLst>
                                </p:cTn>
                              </p:par>
                            </p:childTnLst>
                          </p:cTn>
                        </p:par>
                        <p:par>
                          <p:cTn id="11" fill="hold">
                            <p:stCondLst>
                              <p:cond delay="2500"/>
                            </p:stCondLst>
                            <p:childTnLst>
                              <p:par>
                                <p:cTn id="12" presetID="35" presetClass="emph" presetSubtype="0" fill="hold" nodeType="afterEffect">
                                  <p:stCondLst>
                                    <p:cond delay="0"/>
                                  </p:stCondLst>
                                  <p:childTnLst>
                                    <p:anim calcmode="discrete" valueType="str">
                                      <p:cBhvr>
                                        <p:cTn id="13" dur="1000" fill="hold"/>
                                        <p:tgtEl>
                                          <p:spTgt spid="2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EDF9AF06-65E4-7017-6D19-FAAF76ACF088}"/>
              </a:ext>
            </a:extLst>
          </p:cNvPr>
          <p:cNvSpPr txBox="1"/>
          <p:nvPr/>
        </p:nvSpPr>
        <p:spPr>
          <a:xfrm>
            <a:off x="1524000" y="1700366"/>
            <a:ext cx="4876800" cy="2554545"/>
          </a:xfrm>
          <a:prstGeom prst="rect">
            <a:avLst/>
          </a:prstGeom>
          <a:noFill/>
        </p:spPr>
        <p:txBody>
          <a:bodyPr wrap="square" rtlCol="0">
            <a:spAutoFit/>
          </a:bodyPr>
          <a:lstStyle/>
          <a:p>
            <a:pPr algn="just"/>
            <a:r>
              <a:rPr lang="en-US" sz="3200" dirty="0">
                <a:solidFill>
                  <a:schemeClr val="tx2"/>
                </a:solidFill>
                <a:cs typeface="Times New Roman" panose="02020603050405020304" pitchFamily="18" charset="0"/>
              </a:rPr>
              <a:t>Analyze and Visualize the salary distribution across different job positions, comparing male and female employees.</a:t>
            </a:r>
            <a:endParaRPr lang="en-IN" sz="3200" dirty="0">
              <a:solidFill>
                <a:schemeClr val="tx2"/>
              </a:solidFill>
              <a:cs typeface="Times New Roman" panose="02020603050405020304" pitchFamily="18" charset="0"/>
            </a:endParaRPr>
          </a:p>
        </p:txBody>
      </p:sp>
      <p:pic>
        <p:nvPicPr>
          <p:cNvPr id="13" name="Picture 12">
            <a:extLst>
              <a:ext uri="{FF2B5EF4-FFF2-40B4-BE49-F238E27FC236}">
                <a16:creationId xmlns:a16="http://schemas.microsoft.com/office/drawing/2014/main" id="{BAD33FEB-4434-7C85-5903-A69CEA33B3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6325" y="4562475"/>
            <a:ext cx="2509849" cy="1660814"/>
          </a:xfrm>
          <a:prstGeom prst="rect">
            <a:avLst/>
          </a:prstGeom>
        </p:spPr>
      </p:pic>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xit" presetSubtype="0" fill="hold" grpId="0" nodeType="afterEffect">
                                  <p:stCondLst>
                                    <p:cond delay="0"/>
                                  </p:stCondLst>
                                  <p:childTnLst>
                                    <p:animEffect transition="out" filter="wipe(down)">
                                      <p:cBhvr>
                                        <p:cTn id="6" dur="180" accel="50000">
                                          <p:stCondLst>
                                            <p:cond delay="1820"/>
                                          </p:stCondLst>
                                        </p:cTn>
                                        <p:tgtEl>
                                          <p:spTgt spid="7"/>
                                        </p:tgtEl>
                                      </p:cBhvr>
                                    </p:animEffect>
                                    <p:anim calcmode="lin" valueType="num">
                                      <p:cBhvr>
                                        <p:cTn id="7" dur="1822" tmFilter="0,0; 0.14,0.31; 0.43,0.73; 0.71,0.91; 1.0,1.0">
                                          <p:stCondLst>
                                            <p:cond delay="0"/>
                                          </p:stCondLst>
                                        </p:cTn>
                                        <p:tgtEl>
                                          <p:spTgt spid="7"/>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7"/>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7"/>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7"/>
                                        </p:tgtEl>
                                        <p:attrNameLst>
                                          <p:attrName>ppt_y</p:attrName>
                                        </p:attrNameLst>
                                      </p:cBhvr>
                                      <p:tavLst>
                                        <p:tav tm="0">
                                          <p:val>
                                            <p:strVal val="ppt_y"/>
                                          </p:val>
                                        </p:tav>
                                        <p:tav tm="100000">
                                          <p:val>
                                            <p:strVal val="ppt_y+ppt_h"/>
                                          </p:val>
                                        </p:tav>
                                      </p:tavLst>
                                    </p:anim>
                                    <p:animScale>
                                      <p:cBhvr>
                                        <p:cTn id="14" dur="26">
                                          <p:stCondLst>
                                            <p:cond delay="620"/>
                                          </p:stCondLst>
                                        </p:cTn>
                                        <p:tgtEl>
                                          <p:spTgt spid="7"/>
                                        </p:tgtEl>
                                      </p:cBhvr>
                                      <p:to x="100000" y="60000"/>
                                    </p:animScale>
                                    <p:animScale>
                                      <p:cBhvr>
                                        <p:cTn id="15" dur="166" decel="50000">
                                          <p:stCondLst>
                                            <p:cond delay="646"/>
                                          </p:stCondLst>
                                        </p:cTn>
                                        <p:tgtEl>
                                          <p:spTgt spid="7"/>
                                        </p:tgtEl>
                                      </p:cBhvr>
                                      <p:to x="100000" y="100000"/>
                                    </p:animScale>
                                    <p:animScale>
                                      <p:cBhvr>
                                        <p:cTn id="16" dur="26">
                                          <p:stCondLst>
                                            <p:cond delay="1312"/>
                                          </p:stCondLst>
                                        </p:cTn>
                                        <p:tgtEl>
                                          <p:spTgt spid="7"/>
                                        </p:tgtEl>
                                      </p:cBhvr>
                                      <p:to x="100000" y="80000"/>
                                    </p:animScale>
                                    <p:animScale>
                                      <p:cBhvr>
                                        <p:cTn id="17" dur="166" decel="50000">
                                          <p:stCondLst>
                                            <p:cond delay="1338"/>
                                          </p:stCondLst>
                                        </p:cTn>
                                        <p:tgtEl>
                                          <p:spTgt spid="7"/>
                                        </p:tgtEl>
                                      </p:cBhvr>
                                      <p:to x="100000" y="100000"/>
                                    </p:animScale>
                                    <p:animScale>
                                      <p:cBhvr>
                                        <p:cTn id="18" dur="26">
                                          <p:stCondLst>
                                            <p:cond delay="1642"/>
                                          </p:stCondLst>
                                        </p:cTn>
                                        <p:tgtEl>
                                          <p:spTgt spid="7"/>
                                        </p:tgtEl>
                                      </p:cBhvr>
                                      <p:to x="100000" y="90000"/>
                                    </p:animScale>
                                    <p:animScale>
                                      <p:cBhvr>
                                        <p:cTn id="19" dur="166" decel="50000">
                                          <p:stCondLst>
                                            <p:cond delay="1668"/>
                                          </p:stCondLst>
                                        </p:cTn>
                                        <p:tgtEl>
                                          <p:spTgt spid="7"/>
                                        </p:tgtEl>
                                      </p:cBhvr>
                                      <p:to x="100000" y="100000"/>
                                    </p:animScale>
                                    <p:animScale>
                                      <p:cBhvr>
                                        <p:cTn id="20" dur="26">
                                          <p:stCondLst>
                                            <p:cond delay="1808"/>
                                          </p:stCondLst>
                                        </p:cTn>
                                        <p:tgtEl>
                                          <p:spTgt spid="7"/>
                                        </p:tgtEl>
                                      </p:cBhvr>
                                      <p:to x="100000" y="95000"/>
                                    </p:animScale>
                                    <p:animScale>
                                      <p:cBhvr>
                                        <p:cTn id="21" dur="166" decel="50000">
                                          <p:stCondLst>
                                            <p:cond delay="1834"/>
                                          </p:stCondLst>
                                        </p:cTn>
                                        <p:tgtEl>
                                          <p:spTgt spid="7"/>
                                        </p:tgtEl>
                                      </p:cBhvr>
                                      <p:to x="100000" y="100000"/>
                                    </p:animScale>
                                    <p:set>
                                      <p:cBhvr>
                                        <p:cTn id="22" dur="1" fill="hold">
                                          <p:stCondLst>
                                            <p:cond delay="1999"/>
                                          </p:stCondLst>
                                        </p:cTn>
                                        <p:tgtEl>
                                          <p:spTgt spid="7"/>
                                        </p:tgtEl>
                                        <p:attrNameLst>
                                          <p:attrName>style.visibility</p:attrName>
                                        </p:attrNameLst>
                                      </p:cBhvr>
                                      <p:to>
                                        <p:strVal val="hidden"/>
                                      </p:to>
                                    </p:set>
                                  </p:childTnLst>
                                </p:cTn>
                              </p:par>
                            </p:childTnLst>
                          </p:cTn>
                        </p:par>
                        <p:par>
                          <p:cTn id="23" fill="hold">
                            <p:stCondLst>
                              <p:cond delay="2000"/>
                            </p:stCondLst>
                            <p:childTnLst>
                              <p:par>
                                <p:cTn id="24" presetID="26" presetClass="emph" presetSubtype="0" fill="hold" grpId="0" nodeType="afterEffect">
                                  <p:stCondLst>
                                    <p:cond delay="0"/>
                                  </p:stCondLst>
                                  <p:childTnLst>
                                    <p:animEffect transition="out" filter="fade">
                                      <p:cBhvr>
                                        <p:cTn id="25" dur="500" tmFilter="0, 0; .2, .5; .8, .5; 1, 0"/>
                                        <p:tgtEl>
                                          <p:spTgt spid="9"/>
                                        </p:tgtEl>
                                      </p:cBhvr>
                                    </p:animEffect>
                                    <p:animScale>
                                      <p:cBhvr>
                                        <p:cTn id="26" dur="250" autoRev="1" fill="hold"/>
                                        <p:tgtEl>
                                          <p:spTgt spid="9"/>
                                        </p:tgtEl>
                                      </p:cBhvr>
                                      <p:by x="105000" y="105000"/>
                                    </p:animScale>
                                  </p:childTnLst>
                                </p:cTn>
                              </p:par>
                            </p:childTnLst>
                          </p:cTn>
                        </p:par>
                        <p:par>
                          <p:cTn id="27" fill="hold">
                            <p:stCondLst>
                              <p:cond delay="2500"/>
                            </p:stCondLst>
                            <p:childTnLst>
                              <p:par>
                                <p:cTn id="28" presetID="23" presetClass="entr" presetSubtype="16"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031873"/>
          </a:xfrm>
          <a:prstGeom prst="rect">
            <a:avLst/>
          </a:prstGeom>
          <a:noFill/>
        </p:spPr>
        <p:txBody>
          <a:bodyPr wrap="square" rtlCol="0">
            <a:spAutoFit/>
          </a:bodyPr>
          <a:lstStyle/>
          <a:p>
            <a:pPr algn="just"/>
            <a:r>
              <a:rPr lang="en-US" sz="3200" dirty="0">
                <a:solidFill>
                  <a:schemeClr val="tx2"/>
                </a:solidFill>
                <a:latin typeface="Times New Roman" panose="02020603050405020304" pitchFamily="18" charset="0"/>
                <a:cs typeface="Times New Roman" panose="02020603050405020304" pitchFamily="18" charset="0"/>
              </a:rPr>
              <a:t>The analysis reveals the overall salary  distribution, with a total sum for each gender and the grand total across all positions. Additionally, a bar chart visualizes the salary comparison between genders for each job position, aiding in understanding salary disparities.</a:t>
            </a:r>
            <a:endParaRPr lang="en-US" sz="3200" b="0" i="0" dirty="0">
              <a:solidFill>
                <a:schemeClr val="tx2"/>
              </a:solidFill>
              <a:effectLst/>
              <a:latin typeface="Times New Roman" panose="02020603050405020304" pitchFamily="18" charset="0"/>
              <a:cs typeface="Times New Roman" panose="02020603050405020304" pitchFamily="18" charset="0"/>
            </a:endParaRPr>
          </a:p>
          <a:p>
            <a:pPr algn="just"/>
            <a:endParaRPr lang="en-IN" sz="3200" dirty="0">
              <a:solidFill>
                <a:schemeClr val="accent5">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afterEffect">
                                  <p:stCondLst>
                                    <p:cond delay="0"/>
                                  </p:stCondLst>
                                  <p:iterate type="lt">
                                    <p:tmPct val="10000"/>
                                  </p:iterate>
                                  <p:childTnLst>
                                    <p:animMotion origin="layout" path="M 0.0 0.0 L 0.0 -0.07213" pathEditMode="relative" ptsTypes="">
                                      <p:cBhvr>
                                        <p:cTn id="6" dur="625" accel="50000" decel="50000" autoRev="1" fill="hold">
                                          <p:stCondLst>
                                            <p:cond delay="0"/>
                                          </p:stCondLst>
                                        </p:cTn>
                                        <p:tgtEl>
                                          <p:spTgt spid="7"/>
                                        </p:tgtEl>
                                        <p:attrNameLst>
                                          <p:attrName>ppt_x</p:attrName>
                                          <p:attrName>ppt_y</p:attrName>
                                        </p:attrNameLst>
                                      </p:cBhvr>
                                    </p:animMotion>
                                    <p:animRot by="1500000">
                                      <p:cBhvr>
                                        <p:cTn id="7" dur="313" fill="hold">
                                          <p:stCondLst>
                                            <p:cond delay="0"/>
                                          </p:stCondLst>
                                        </p:cTn>
                                        <p:tgtEl>
                                          <p:spTgt spid="7"/>
                                        </p:tgtEl>
                                        <p:attrNameLst>
                                          <p:attrName>r</p:attrName>
                                        </p:attrNameLst>
                                      </p:cBhvr>
                                    </p:animRot>
                                    <p:animRot by="-1500000">
                                      <p:cBhvr>
                                        <p:cTn id="8" dur="313" fill="hold">
                                          <p:stCondLst>
                                            <p:cond delay="313"/>
                                          </p:stCondLst>
                                        </p:cTn>
                                        <p:tgtEl>
                                          <p:spTgt spid="7"/>
                                        </p:tgtEl>
                                        <p:attrNameLst>
                                          <p:attrName>r</p:attrName>
                                        </p:attrNameLst>
                                      </p:cBhvr>
                                    </p:animRot>
                                    <p:animRot by="-1500000">
                                      <p:cBhvr>
                                        <p:cTn id="9" dur="313" fill="hold">
                                          <p:stCondLst>
                                            <p:cond delay="625"/>
                                          </p:stCondLst>
                                        </p:cTn>
                                        <p:tgtEl>
                                          <p:spTgt spid="7"/>
                                        </p:tgtEl>
                                        <p:attrNameLst>
                                          <p:attrName>r</p:attrName>
                                        </p:attrNameLst>
                                      </p:cBhvr>
                                    </p:animRot>
                                    <p:animRot by="1500000">
                                      <p:cBhvr>
                                        <p:cTn id="10" dur="313" fill="hold">
                                          <p:stCondLst>
                                            <p:cond delay="938"/>
                                          </p:stCondLst>
                                        </p:cTn>
                                        <p:tgtEl>
                                          <p:spTgt spid="7"/>
                                        </p:tgtEl>
                                        <p:attrNameLst>
                                          <p:attrName>r</p:attrName>
                                        </p:attrNameLst>
                                      </p:cBhvr>
                                    </p:animRot>
                                  </p:childTnLst>
                                </p:cTn>
                              </p:par>
                            </p:childTnLst>
                          </p:cTn>
                        </p:par>
                        <p:par>
                          <p:cTn id="11" fill="hold">
                            <p:stCondLst>
                              <p:cond delay="3000"/>
                            </p:stCondLst>
                            <p:childTnLst>
                              <p:par>
                                <p:cTn id="12" presetID="35" presetClass="emph" presetSubtype="0" fill="hold" grpId="0" nodeType="afterEffect">
                                  <p:stCondLst>
                                    <p:cond delay="0"/>
                                  </p:stCondLst>
                                  <p:childTnLst>
                                    <p:anim calcmode="discrete" valueType="str">
                                      <p:cBhvr>
                                        <p:cTn id="13" dur="125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24847" y="5447676"/>
            <a:ext cx="49747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9247394" y="4809501"/>
            <a:ext cx="342011"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524848" y="5981076"/>
            <a:ext cx="196916"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870750" y="976894"/>
            <a:ext cx="5456291"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895198" y="6257301"/>
            <a:ext cx="2373352" cy="485775"/>
          </a:xfrm>
          <a:prstGeom prst="rect">
            <a:avLst/>
          </a:prstGeom>
        </p:spPr>
      </p:pic>
      <p:sp>
        <p:nvSpPr>
          <p:cNvPr id="8" name="object 8"/>
          <p:cNvSpPr txBox="1">
            <a:spLocks noGrp="1"/>
          </p:cNvSpPr>
          <p:nvPr>
            <p:ph type="sldNum" sz="quarter" idx="7"/>
          </p:nvPr>
        </p:nvSpPr>
        <p:spPr>
          <a:xfrm>
            <a:off x="11524716" y="6558438"/>
            <a:ext cx="164441"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5DE3148-D092-7CA2-B93B-52C00CA68DA7}"/>
              </a:ext>
            </a:extLst>
          </p:cNvPr>
          <p:cNvSpPr txBox="1"/>
          <p:nvPr/>
        </p:nvSpPr>
        <p:spPr>
          <a:xfrm>
            <a:off x="1085697" y="2009092"/>
            <a:ext cx="7627891" cy="3539430"/>
          </a:xfrm>
          <a:prstGeom prst="rect">
            <a:avLst/>
          </a:prstGeom>
          <a:noFill/>
        </p:spPr>
        <p:txBody>
          <a:bodyPr wrap="square" rtlCol="0">
            <a:spAutoFit/>
          </a:bodyPr>
          <a:lstStyle/>
          <a:p>
            <a:pPr algn="just"/>
            <a:r>
              <a:rPr lang="en-US" sz="3200" dirty="0">
                <a:solidFill>
                  <a:schemeClr val="tx2"/>
                </a:solidFill>
              </a:rPr>
              <a:t>The end users are likely to be individuals involved in human resources, management, or any stakeholders interested in analyzing employee salaries based on job positions and gender. This data could be used for decision-making regarding pay equity, budgeting, or organizational planning.</a:t>
            </a:r>
            <a:endParaRPr lang="en-IN" sz="3200" dirty="0">
              <a:solidFill>
                <a:schemeClr val="tx2"/>
              </a:solidFill>
            </a:endParaRPr>
          </a:p>
        </p:txBody>
      </p:sp>
      <p:pic>
        <p:nvPicPr>
          <p:cNvPr id="11" name="Picture 10" descr="A group of people discussing work in conference room meeting">
            <a:extLst>
              <a:ext uri="{FF2B5EF4-FFF2-40B4-BE49-F238E27FC236}">
                <a16:creationId xmlns:a16="http://schemas.microsoft.com/office/drawing/2014/main" id="{75DD1DF0-125B-2918-B01A-9F9674BEFE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5406" y="49052"/>
            <a:ext cx="2846594" cy="180814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grpId="0" nodeType="afterEffect">
                                  <p:stCondLst>
                                    <p:cond delay="0"/>
                                  </p:stCondLst>
                                  <p:childTnLst>
                                    <p:animMotion origin="layout" path="M -2.29167E-6 -2.59259E-6 L 0.06706 0.04005 C 0.08099 0.04908 0.10196 0.05394 0.12396 0.05394 C 0.14896 0.05394 0.16901 0.04908 0.18295 0.04005 L 0.25 -2.59259E-6 " pathEditMode="relative" rAng="0" ptsTypes="AAAAA">
                                      <p:cBhvr>
                                        <p:cTn id="6" dur="2000" fill="hold"/>
                                        <p:tgtEl>
                                          <p:spTgt spid="5"/>
                                        </p:tgtEl>
                                        <p:attrNameLst>
                                          <p:attrName>ppt_x</p:attrName>
                                          <p:attrName>ppt_y</p:attrName>
                                        </p:attrNameLst>
                                      </p:cBhvr>
                                      <p:rCtr x="12500" y="2685"/>
                                    </p:animMotion>
                                  </p:childTnLst>
                                </p:cTn>
                              </p:par>
                            </p:childTnLst>
                          </p:cTn>
                        </p:par>
                        <p:par>
                          <p:cTn id="7" fill="hold">
                            <p:stCondLst>
                              <p:cond delay="2000"/>
                            </p:stCondLst>
                            <p:childTnLst>
                              <p:par>
                                <p:cTn id="8" presetID="42"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par>
                          <p:cTn id="13" fill="hold">
                            <p:stCondLst>
                              <p:cond delay="30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10" name="Diagram 9">
            <a:extLst>
              <a:ext uri="{FF2B5EF4-FFF2-40B4-BE49-F238E27FC236}">
                <a16:creationId xmlns:a16="http://schemas.microsoft.com/office/drawing/2014/main" id="{683000D8-29CF-520F-9018-0D2E1B472EB1}"/>
              </a:ext>
            </a:extLst>
          </p:cNvPr>
          <p:cNvGraphicFramePr/>
          <p:nvPr>
            <p:extLst>
              <p:ext uri="{D42A27DB-BD31-4B8C-83A1-F6EECF244321}">
                <p14:modId xmlns:p14="http://schemas.microsoft.com/office/powerpoint/2010/main" val="3624545301"/>
              </p:ext>
            </p:extLst>
          </p:nvPr>
        </p:nvGraphicFramePr>
        <p:xfrm>
          <a:off x="3124200" y="1783397"/>
          <a:ext cx="5791200" cy="3762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fill="hold" grpId="0" nodeType="afterEffect">
                                  <p:stCondLst>
                                    <p:cond delay="0"/>
                                  </p:stCondLst>
                                  <p:iterate type="lt">
                                    <p:tmPct val="10000"/>
                                  </p:iterate>
                                  <p:childTnLst>
                                    <p:animScale>
                                      <p:cBhvr>
                                        <p:cTn id="6" dur="250" autoRev="1" fill="hold">
                                          <p:stCondLst>
                                            <p:cond delay="0"/>
                                          </p:stCondLst>
                                        </p:cTn>
                                        <p:tgtEl>
                                          <p:spTgt spid="6"/>
                                        </p:tgtEl>
                                      </p:cBhvr>
                                      <p:to x="80000" y="100000"/>
                                    </p:animScale>
                                    <p:anim by="(#ppt_w*0.10)" calcmode="lin" valueType="num">
                                      <p:cBhvr>
                                        <p:cTn id="7" dur="250" autoRev="1" fill="hold">
                                          <p:stCondLst>
                                            <p:cond delay="0"/>
                                          </p:stCondLst>
                                        </p:cTn>
                                        <p:tgtEl>
                                          <p:spTgt spid="6"/>
                                        </p:tgtEl>
                                        <p:attrNameLst>
                                          <p:attrName>ppt_x</p:attrName>
                                        </p:attrNameLst>
                                      </p:cBhvr>
                                    </p:anim>
                                    <p:anim by="(-#ppt_w*0.10)" calcmode="lin" valueType="num">
                                      <p:cBhvr>
                                        <p:cTn id="8" dur="250" autoRev="1" fill="hold">
                                          <p:stCondLst>
                                            <p:cond delay="0"/>
                                          </p:stCondLst>
                                        </p:cTn>
                                        <p:tgtEl>
                                          <p:spTgt spid="6"/>
                                        </p:tgtEl>
                                        <p:attrNameLst>
                                          <p:attrName>ppt_y</p:attrName>
                                        </p:attrNameLst>
                                      </p:cBhvr>
                                    </p:anim>
                                    <p:animRot by="-480000">
                                      <p:cBhvr>
                                        <p:cTn id="9" dur="250" autoRev="1" fill="hold">
                                          <p:stCondLst>
                                            <p:cond delay="0"/>
                                          </p:stCondLst>
                                        </p:cTn>
                                        <p:tgtEl>
                                          <p:spTgt spid="6"/>
                                        </p:tgtEl>
                                        <p:attrNameLst>
                                          <p:attrName>r</p:attrName>
                                        </p:attrNameLst>
                                      </p:cBhvr>
                                    </p:animRot>
                                  </p:childTnLst>
                                </p:cTn>
                              </p:par>
                            </p:childTnLst>
                          </p:cTn>
                        </p:par>
                        <p:par>
                          <p:cTn id="10" fill="hold">
                            <p:stCondLst>
                              <p:cond delay="2100"/>
                            </p:stCondLst>
                            <p:childTnLst>
                              <p:par>
                                <p:cTn id="11" presetID="55"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strVal val="#ppt_w*0.70"/>
                                          </p:val>
                                        </p:tav>
                                        <p:tav tm="100000">
                                          <p:val>
                                            <p:strVal val="#ppt_w"/>
                                          </p:val>
                                        </p:tav>
                                      </p:tavLst>
                                    </p:anim>
                                    <p:anim calcmode="lin" valueType="num">
                                      <p:cBhvr>
                                        <p:cTn id="14" dur="1000" fill="hold"/>
                                        <p:tgtEl>
                                          <p:spTgt spid="10"/>
                                        </p:tgtEl>
                                        <p:attrNameLst>
                                          <p:attrName>ppt_h</p:attrName>
                                        </p:attrNameLst>
                                      </p:cBhvr>
                                      <p:tavLst>
                                        <p:tav tm="0">
                                          <p:val>
                                            <p:strVal val="#ppt_h"/>
                                          </p:val>
                                        </p:tav>
                                        <p:tav tm="100000">
                                          <p:val>
                                            <p:strVal val="#ppt_h"/>
                                          </p:val>
                                        </p:tav>
                                      </p:tavLst>
                                    </p:anim>
                                    <p:animEffect transition="in" filter="fade">
                                      <p:cBhvr>
                                        <p:cTn id="1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10"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EE0771A-8B29-45DD-7017-2B2BC08E7584}"/>
              </a:ext>
            </a:extLst>
          </p:cNvPr>
          <p:cNvGraphicFramePr/>
          <p:nvPr>
            <p:extLst>
              <p:ext uri="{D42A27DB-BD31-4B8C-83A1-F6EECF244321}">
                <p14:modId xmlns:p14="http://schemas.microsoft.com/office/powerpoint/2010/main" val="2994603585"/>
              </p:ext>
            </p:extLst>
          </p:nvPr>
        </p:nvGraphicFramePr>
        <p:xfrm>
          <a:off x="381000" y="152400"/>
          <a:ext cx="68580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object 2">
            <a:extLst>
              <a:ext uri="{FF2B5EF4-FFF2-40B4-BE49-F238E27FC236}">
                <a16:creationId xmlns:a16="http://schemas.microsoft.com/office/drawing/2014/main" id="{000B4E61-1CDD-8DDE-599C-21D12C4B9644}"/>
              </a:ext>
            </a:extLst>
          </p:cNvPr>
          <p:cNvPicPr/>
          <p:nvPr/>
        </p:nvPicPr>
        <p:blipFill>
          <a:blip r:embed="rId7" cstate="print"/>
          <a:stretch>
            <a:fillRect/>
          </a:stretch>
        </p:blipFill>
        <p:spPr>
          <a:xfrm>
            <a:off x="7467600" y="1528841"/>
            <a:ext cx="2695574" cy="3248025"/>
          </a:xfrm>
          <a:prstGeom prst="rect">
            <a:avLst/>
          </a:prstGeom>
        </p:spPr>
      </p:pic>
    </p:spTree>
    <p:extLst>
      <p:ext uri="{BB962C8B-B14F-4D97-AF65-F5344CB8AC3E}">
        <p14:creationId xmlns:p14="http://schemas.microsoft.com/office/powerpoint/2010/main" val="322096824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0CC240F-2FFA-C0A5-5DBD-3014428F2684}"/>
              </a:ext>
            </a:extLst>
          </p:cNvPr>
          <p:cNvSpPr txBox="1"/>
          <p:nvPr/>
        </p:nvSpPr>
        <p:spPr>
          <a:xfrm>
            <a:off x="1295400" y="1524000"/>
            <a:ext cx="7543800" cy="3970318"/>
          </a:xfrm>
          <a:prstGeom prst="rect">
            <a:avLst/>
          </a:prstGeom>
          <a:noFill/>
        </p:spPr>
        <p:txBody>
          <a:bodyPr wrap="square" rtlCol="0">
            <a:spAutoFit/>
          </a:bodyPr>
          <a:lstStyle/>
          <a:p>
            <a:pPr marL="285750" indent="-285750">
              <a:buFont typeface="Wingdings" panose="05000000000000000000" pitchFamily="2" charset="2"/>
              <a:buChar char="v"/>
            </a:pPr>
            <a:r>
              <a:rPr lang="en-IN" b="1" dirty="0">
                <a:solidFill>
                  <a:schemeClr val="accent5"/>
                </a:solidFill>
              </a:rPr>
              <a:t>NAME: Employee’s full name</a:t>
            </a:r>
          </a:p>
          <a:p>
            <a:pPr marL="285750" indent="-285750">
              <a:buFont typeface="Wingdings" panose="05000000000000000000" pitchFamily="2" charset="2"/>
              <a:buChar char="v"/>
            </a:pPr>
            <a:r>
              <a:rPr lang="en-IN" b="1" dirty="0">
                <a:solidFill>
                  <a:schemeClr val="accent5"/>
                </a:solidFill>
              </a:rPr>
              <a:t>AGE: Employee’s age </a:t>
            </a:r>
          </a:p>
          <a:p>
            <a:pPr marL="285750" indent="-285750">
              <a:buFont typeface="Wingdings" panose="05000000000000000000" pitchFamily="2" charset="2"/>
              <a:buChar char="v"/>
            </a:pPr>
            <a:r>
              <a:rPr lang="en-IN" b="1" dirty="0">
                <a:solidFill>
                  <a:schemeClr val="accent5"/>
                </a:solidFill>
              </a:rPr>
              <a:t>GENDER: Employee’s gender (Male/Female)</a:t>
            </a:r>
          </a:p>
          <a:p>
            <a:pPr marL="285750" indent="-285750">
              <a:buFont typeface="Wingdings" panose="05000000000000000000" pitchFamily="2" charset="2"/>
              <a:buChar char="v"/>
            </a:pPr>
            <a:r>
              <a:rPr lang="en-IN" b="1" dirty="0">
                <a:solidFill>
                  <a:schemeClr val="accent5"/>
                </a:solidFill>
              </a:rPr>
              <a:t>PROJECTS COMPLETED: Number of projects completed by the employee</a:t>
            </a:r>
          </a:p>
          <a:p>
            <a:pPr marL="285750" indent="-285750">
              <a:buFont typeface="Wingdings" panose="05000000000000000000" pitchFamily="2" charset="2"/>
              <a:buChar char="v"/>
            </a:pPr>
            <a:r>
              <a:rPr lang="en-IN" b="1" dirty="0">
                <a:solidFill>
                  <a:schemeClr val="accent5"/>
                </a:solidFill>
              </a:rPr>
              <a:t>PRODUCTIVITY: A measure of the employee’s productivity</a:t>
            </a:r>
          </a:p>
          <a:p>
            <a:pPr marL="285750" indent="-285750">
              <a:buFont typeface="Wingdings" panose="05000000000000000000" pitchFamily="2" charset="2"/>
              <a:buChar char="v"/>
            </a:pPr>
            <a:r>
              <a:rPr lang="en-IN" b="1" dirty="0">
                <a:solidFill>
                  <a:schemeClr val="accent5"/>
                </a:solidFill>
              </a:rPr>
              <a:t>SATISFACTION RATE: A measure of the employee’s satisfaction level</a:t>
            </a:r>
          </a:p>
          <a:p>
            <a:pPr marL="285750" indent="-285750">
              <a:buFont typeface="Wingdings" panose="05000000000000000000" pitchFamily="2" charset="2"/>
              <a:buChar char="v"/>
            </a:pPr>
            <a:r>
              <a:rPr lang="en-IN" b="1" dirty="0">
                <a:solidFill>
                  <a:schemeClr val="accent5"/>
                </a:solidFill>
              </a:rPr>
              <a:t>FEEDBACK SCORE: A score representing feedback received for employee.</a:t>
            </a:r>
          </a:p>
          <a:p>
            <a:pPr marL="285750" indent="-285750">
              <a:buFont typeface="Wingdings" panose="05000000000000000000" pitchFamily="2" charset="2"/>
              <a:buChar char="v"/>
            </a:pPr>
            <a:r>
              <a:rPr lang="en-IN" b="1" dirty="0">
                <a:solidFill>
                  <a:schemeClr val="accent5"/>
                </a:solidFill>
              </a:rPr>
              <a:t>DEPARTMENT: The department the employee belongs to (e.g., Finance, Sales, Marketing, HR, IT)</a:t>
            </a:r>
          </a:p>
          <a:p>
            <a:pPr marL="285750" indent="-285750">
              <a:buFont typeface="Wingdings" panose="05000000000000000000" pitchFamily="2" charset="2"/>
              <a:buChar char="v"/>
            </a:pPr>
            <a:r>
              <a:rPr lang="en-IN" b="1" dirty="0">
                <a:solidFill>
                  <a:schemeClr val="accent5"/>
                </a:solidFill>
              </a:rPr>
              <a:t>POSITION: The employee’s job title (e.g., Analyst, Manager, Intern, Team leader, Senior developer)</a:t>
            </a:r>
          </a:p>
          <a:p>
            <a:pPr marL="285750" indent="-285750">
              <a:buFont typeface="Wingdings" panose="05000000000000000000" pitchFamily="2" charset="2"/>
              <a:buChar char="v"/>
            </a:pPr>
            <a:r>
              <a:rPr lang="en-IN" b="1" dirty="0">
                <a:solidFill>
                  <a:schemeClr val="accent5"/>
                </a:solidFill>
              </a:rPr>
              <a:t>JOINING DATE: The date employee joined the company</a:t>
            </a:r>
          </a:p>
          <a:p>
            <a:pPr marL="285750" indent="-285750">
              <a:buFont typeface="Wingdings" panose="05000000000000000000" pitchFamily="2" charset="2"/>
              <a:buChar char="v"/>
            </a:pPr>
            <a:r>
              <a:rPr lang="en-IN" b="1" dirty="0">
                <a:solidFill>
                  <a:schemeClr val="accent5"/>
                </a:solidFill>
              </a:rPr>
              <a:t>SALARY: The employee’s salary</a:t>
            </a:r>
          </a:p>
          <a:p>
            <a:pPr marL="285750" indent="-285750">
              <a:buFont typeface="Wingdings" panose="05000000000000000000" pitchFamily="2" charset="2"/>
              <a:buChar char="v"/>
            </a:pPr>
            <a:r>
              <a:rPr lang="en-IN" b="1" dirty="0">
                <a:solidFill>
                  <a:schemeClr val="accent5"/>
                </a:solidFill>
              </a:rPr>
              <a:t>STATUS: Employee status (Agree, Neutral, Disagree)</a:t>
            </a:r>
          </a:p>
        </p:txBody>
      </p:sp>
      <p:sp>
        <p:nvSpPr>
          <p:cNvPr id="6" name="object 6">
            <a:extLst>
              <a:ext uri="{FF2B5EF4-FFF2-40B4-BE49-F238E27FC236}">
                <a16:creationId xmlns:a16="http://schemas.microsoft.com/office/drawing/2014/main" id="{EA95C40C-A790-B185-C2E6-186A214AA86E}"/>
              </a:ext>
            </a:extLst>
          </p:cNvPr>
          <p:cNvSpPr/>
          <p:nvPr/>
        </p:nvSpPr>
        <p:spPr>
          <a:xfrm>
            <a:off x="8600123" y="44958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8" name="object 5">
            <a:extLst>
              <a:ext uri="{FF2B5EF4-FFF2-40B4-BE49-F238E27FC236}">
                <a16:creationId xmlns:a16="http://schemas.microsoft.com/office/drawing/2014/main" id="{927964C6-4B61-D997-7BBB-977D233013FF}"/>
              </a:ext>
            </a:extLst>
          </p:cNvPr>
          <p:cNvSpPr/>
          <p:nvPr/>
        </p:nvSpPr>
        <p:spPr>
          <a:xfrm>
            <a:off x="6858000" y="503428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2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edge">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842</TotalTime>
  <Words>770</Words>
  <Application>Microsoft Office PowerPoint</Application>
  <PresentationFormat>Widescreen</PresentationFormat>
  <Paragraphs>120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PowerPoint Presentation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MAHA LAKSHMI</cp:lastModifiedBy>
  <cp:revision>57</cp:revision>
  <dcterms:created xsi:type="dcterms:W3CDTF">2024-03-29T15:07:22Z</dcterms:created>
  <dcterms:modified xsi:type="dcterms:W3CDTF">2024-08-27T04:52:04Z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