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g" ContentType="image/jp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2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1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 varScale="1">
        <p:scale>
          <a:sx n="56" d="100"/>
          <a:sy n="56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" name="文本框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pitchFamily="0" charset="0"/>
                <a:ea typeface="等线" pitchFamily="0" charset="0"/>
                <a:cs typeface="Calibri" pitchFamily="0" charset="0"/>
              </a:rPr>
              <a:t>9/5/2024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0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21" name="文本框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9099224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47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4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4255597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63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64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341159"/>
      </p:ext>
    </p:extLst>
  </p:cSld>
  <p:clrMapOvr>
    <a:masterClrMapping/>
  </p:clrMapOvr>
</p:notes>
</file>

<file path=ppt/notesSlides/notesSlide1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71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72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6001916"/>
      </p:ext>
    </p:extLst>
  </p:cSld>
  <p:clrMapOvr>
    <a:masterClrMapping/>
  </p:clrMapOvr>
</p:notes>
</file>

<file path=ppt/notesSlides/notesSlide1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75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76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0368186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84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85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9490136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9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10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0624643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17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1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0551717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27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2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090563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33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34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2994893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40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41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4565174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45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46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5532760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55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56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73273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ctrTitle"/>
          </p:nvPr>
        </p:nvSpPr>
        <p:spPr>
          <a:xfrm xmlns:a="http://schemas.openxmlformats.org/drawingml/2006/main">
            <a:off x="914400" y="2130425"/>
            <a:ext cx="10363200" cy="1470025"/>
          </a:xfrm>
        </p:spPr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subTitle" idx="1"/>
          </p:nvPr>
        </p:nvSpPr>
        <p:spPr>
          <a:xfrm xmlns:a="http://schemas.openxmlformats.org/drawingml/2006/main">
            <a:off x="1828800" y="3886199"/>
            <a:ext cx="8534400" cy="1752600"/>
          </a:xfrm>
        </p:spPr>
        <p:txBody>
          <a:bodyPr xmlns:a="http://schemas.openxmlformats.org/drawingml/2006/main"/>
          <a:lstStyle xmlns:a="http://schemas.openxmlformats.org/drawingml/2006/main"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 xmlns:a="http://schemas.openxmlformats.org/drawingml/2006/main"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6816984"/>
      </p:ext>
    </p:extLst>
  </p:cSld>
  <p:clrMapOvr>
    <a:masterClrMapping xmlns:a="http://schemas.openxmlformats.org/drawingml/2006/main"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3346045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6079827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3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3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2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2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7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4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4" y="21599"/>
                </a:lnTo>
                <a:lnTo>
                  <a:pt x="21594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3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89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7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5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3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3195573" y="2067305"/>
            <a:ext cx="5800851" cy="51815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3200" b="0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34" name="文本框"/>
          <p:cNvSpPr>
            <a:spLocks xmlns:a="http://schemas.openxmlformats.org/drawingml/2006/main" noGrp="1"/>
          </p:cNvSpPr>
          <p:nvPr>
            <p:ph type="body" idx="4"/>
          </p:nvPr>
        </p:nvSpPr>
        <p:spPr>
          <a:xfrm xmlns:a="http://schemas.openxmlformats.org/drawingml/2006/main" rot="0">
            <a:off x="1828800" y="3840480"/>
            <a:ext cx="8534401" cy="17144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35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39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36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37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1871411"/>
      </p:ext>
    </p:extLst>
  </p:cSld>
  <p:clrMapOvr>
    <a:masterClrMapping xmlns:a="http://schemas.openxmlformats.org/drawingml/2006/main"/>
  </p:clrMapOvr>
</p:sldLayout>
</file>

<file path=ppt/slideLayouts/slideLayout13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4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3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3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5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5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7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4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4" y="21599"/>
                </a:lnTo>
                <a:lnTo>
                  <a:pt x="21594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3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89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7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5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9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755332" y="385444"/>
            <a:ext cx="10681335" cy="75819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60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39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61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62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937371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9157790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1895669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7633615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6714792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7230518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868791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3453877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7873756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 rot="0">
            <a:off x="9377426" y="4825"/>
            <a:ext cx="1218563" cy="685355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3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" name="曲线"/>
          <p:cNvSpPr>
            <a:spLocks/>
          </p:cNvSpPr>
          <p:nvPr/>
        </p:nvSpPr>
        <p:spPr>
          <a:xfrm rot="0">
            <a:off x="7448612" y="3694896"/>
            <a:ext cx="4743450" cy="31635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4" name="曲线"/>
          <p:cNvSpPr>
            <a:spLocks/>
          </p:cNvSpPr>
          <p:nvPr/>
        </p:nvSpPr>
        <p:spPr>
          <a:xfrm rot="0">
            <a:off x="9182100" y="0"/>
            <a:ext cx="3009898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" name="曲线"/>
          <p:cNvSpPr>
            <a:spLocks/>
          </p:cNvSpPr>
          <p:nvPr/>
        </p:nvSpPr>
        <p:spPr>
          <a:xfrm rot="0">
            <a:off x="9602878" y="0"/>
            <a:ext cx="2589527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4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4" y="21599"/>
                </a:lnTo>
                <a:lnTo>
                  <a:pt x="21594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6" name="曲线"/>
          <p:cNvSpPr>
            <a:spLocks/>
          </p:cNvSpPr>
          <p:nvPr/>
        </p:nvSpPr>
        <p:spPr>
          <a:xfrm rot="0">
            <a:off x="8934450" y="3048000"/>
            <a:ext cx="3257550" cy="3810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" name="曲线"/>
          <p:cNvSpPr>
            <a:spLocks/>
          </p:cNvSpPr>
          <p:nvPr/>
        </p:nvSpPr>
        <p:spPr>
          <a:xfrm rot="0">
            <a:off x="9337930" y="0"/>
            <a:ext cx="285432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89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8" name="曲线"/>
          <p:cNvSpPr>
            <a:spLocks/>
          </p:cNvSpPr>
          <p:nvPr/>
        </p:nvSpPr>
        <p:spPr>
          <a:xfrm rot="0">
            <a:off x="10896601" y="0"/>
            <a:ext cx="12954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" name="曲线"/>
          <p:cNvSpPr>
            <a:spLocks/>
          </p:cNvSpPr>
          <p:nvPr/>
        </p:nvSpPr>
        <p:spPr>
          <a:xfrm rot="0">
            <a:off x="10936247" y="0"/>
            <a:ext cx="1256027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5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0" name="曲线"/>
          <p:cNvSpPr>
            <a:spLocks/>
          </p:cNvSpPr>
          <p:nvPr/>
        </p:nvSpPr>
        <p:spPr>
          <a:xfrm rot="0">
            <a:off x="10372725" y="3590925"/>
            <a:ext cx="1819275" cy="32670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1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10972800" cy="452627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39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5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fld id="{CAD2D6BD-DE1B-4B5F-8B41-2702339687B9}" type="datetime1">
              <a:rPr lang="en-US" altLang="zh-CN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9/5/2024</a:t>
            </a:fld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2835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marL="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marL="457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marL="914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marL="13716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marL="18288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marL="22860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marL="2743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9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9.png"/><Relationship Id="rId2" Type="http://schemas.openxmlformats.org/officeDocument/2006/relationships/image" Target="../media/10.jpg"/><Relationship Id="rId3" Type="http://schemas.openxmlformats.org/officeDocument/2006/relationships/image" Target="../media/11.jp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image" Target="../media/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3.png"/><Relationship Id="rId2" Type="http://schemas.openxmlformats.org/officeDocument/2006/relationships/image" Target="../media/2.png"/><Relationship Id="rId3" Type="http://schemas.openxmlformats.org/officeDocument/2006/relationships/image" Target="../media/4.jp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5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6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7.jp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8.jp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"/>
          <p:cNvGrpSpPr>
            <a:grpSpLocks/>
          </p:cNvGrpSpPr>
          <p:nvPr/>
        </p:nvGrpSpPr>
        <p:grpSpPr>
          <a:xfrm>
            <a:off x="876298" y="990599"/>
            <a:ext cx="1743074" cy="1333500"/>
            <a:chOff x="876298" y="990599"/>
            <a:chExt cx="1743074" cy="1333500"/>
          </a:xfrm>
        </p:grpSpPr>
        <p:sp>
          <p:nvSpPr>
            <p:cNvPr id="38" name="曲线"/>
            <p:cNvSpPr>
              <a:spLocks/>
            </p:cNvSpPr>
            <p:nvPr/>
          </p:nvSpPr>
          <p:spPr>
            <a:xfrm rot="0">
              <a:off x="876298" y="1266824"/>
              <a:ext cx="1228725" cy="10572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39" name="曲线"/>
            <p:cNvSpPr>
              <a:spLocks/>
            </p:cNvSpPr>
            <p:nvPr/>
          </p:nvSpPr>
          <p:spPr>
            <a:xfrm rot="0">
              <a:off x="1971672" y="990599"/>
              <a:ext cx="647700" cy="56197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41" name="曲线"/>
          <p:cNvSpPr>
            <a:spLocks/>
          </p:cNvSpPr>
          <p:nvPr/>
        </p:nvSpPr>
        <p:spPr>
          <a:xfrm rot="0">
            <a:off x="3752849" y="1190625"/>
            <a:ext cx="1666874" cy="14382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37" y="0"/>
                </a:moveTo>
                <a:lnTo>
                  <a:pt x="4658" y="0"/>
                </a:lnTo>
                <a:lnTo>
                  <a:pt x="0" y="10798"/>
                </a:lnTo>
                <a:lnTo>
                  <a:pt x="4658" y="21600"/>
                </a:lnTo>
                <a:lnTo>
                  <a:pt x="16937" y="21600"/>
                </a:lnTo>
                <a:lnTo>
                  <a:pt x="21600" y="10798"/>
                </a:lnTo>
                <a:lnTo>
                  <a:pt x="16937" y="0"/>
                </a:lnTo>
                <a:close/>
              </a:path>
            </a:pathLst>
          </a:custGeom>
          <a:solidFill>
            <a:srgbClr val="42D0A1"/>
          </a:solidFill>
          <a:ln cmpd="sng" cap="flat">
            <a:noFill/>
            <a:prstDash val="solid"/>
            <a:miter/>
          </a:ln>
        </p:spPr>
      </p:sp>
      <p:sp>
        <p:nvSpPr>
          <p:cNvPr id="42" name="曲线"/>
          <p:cNvSpPr>
            <a:spLocks/>
          </p:cNvSpPr>
          <p:nvPr/>
        </p:nvSpPr>
        <p:spPr>
          <a:xfrm rot="0">
            <a:off x="3800474" y="5229225"/>
            <a:ext cx="723900" cy="61912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1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1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43" name="文本框"/>
          <p:cNvSpPr>
            <a:spLocks noGrp="1"/>
          </p:cNvSpPr>
          <p:nvPr>
            <p:ph type="ctrTitle"/>
          </p:nvPr>
        </p:nvSpPr>
        <p:spPr>
          <a:xfrm rot="0">
            <a:off x="-828675" y="19665"/>
            <a:ext cx="9982200" cy="9880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3213735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Data Analysis using Excel</a:t>
            </a: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br>
              <a:rPr lang="zh-CN" altLang="en-US" sz="3200" b="1" i="0" u="none" strike="noStrike" kern="0" cap="none" spc="0" baseline="0">
                <a:solidFill>
                  <a:srgbClr val="0F0F0F"/>
                </a:solidFill>
                <a:latin typeface="Roboto" pitchFamily="2" charset="0"/>
                <a:ea typeface="宋体" pitchFamily="0" charset="0"/>
                <a:cs typeface="Trebuchet MS" pitchFamily="0" charset="0"/>
              </a:rPr>
            </a:br>
            <a:endParaRPr lang="zh-CN" altLang="en-US" sz="3200" b="0" i="0" u="none" strike="noStrike" kern="0" cap="none" spc="1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4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4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46" name="矩形"/>
          <p:cNvSpPr>
            <a:spLocks/>
          </p:cNvSpPr>
          <p:nvPr/>
        </p:nvSpPr>
        <p:spPr>
          <a:xfrm rot="0">
            <a:off x="3507026" y="3142702"/>
            <a:ext cx="8610599" cy="19011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STUDENT NAME: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Mahalakshmi.K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REGISTER NO: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122204093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DEPARTMENT: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b.com corporate secretaryship 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COLLEGE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: Shri Krishnaswamy college for women 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4834438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58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59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10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0" name="矩形"/>
          <p:cNvSpPr>
            <a:spLocks/>
          </p:cNvSpPr>
          <p:nvPr/>
        </p:nvSpPr>
        <p:spPr>
          <a:xfrm rot="0">
            <a:off x="911221" y="767389"/>
            <a:ext cx="3303904" cy="73723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120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800" b="1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4800" b="1" i="0" u="none" strike="noStrike" kern="120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4800" b="1" i="0" u="none" strike="noStrike" kern="120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120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LL</a:t>
            </a:r>
            <a:r>
              <a:rPr lang="en-US" altLang="zh-CN" sz="4800" b="1" i="0" u="none" strike="noStrike" kern="120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4800" b="1" i="0" u="none" strike="noStrike" kern="120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endParaRPr lang="zh-CN" altLang="en-US" sz="4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1" name="曲线"/>
          <p:cNvSpPr>
            <a:spLocks/>
          </p:cNvSpPr>
          <p:nvPr/>
        </p:nvSpPr>
        <p:spPr>
          <a:xfrm rot="0">
            <a:off x="10058401" y="525141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86" name="文本框"/>
          <p:cNvSpPr txBox="1">
            <a:spLocks/>
          </p:cNvSpPr>
          <p:nvPr/>
        </p:nvSpPr>
        <p:spPr>
          <a:xfrm rot="0">
            <a:off x="914386" y="2276440"/>
            <a:ext cx="4605623" cy="38061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500" b="0" i="1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- Pivot tables and charts for data summarization and visualization</a:t>
            </a:r>
            <a:endParaRPr lang="en-US" altLang="zh-CN" sz="2500" b="0" i="1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500" b="0" i="1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- Conditional formatting for data highlighting and anomalies detection</a:t>
            </a:r>
            <a:endParaRPr lang="en-US" altLang="zh-CN" sz="2500" b="0" i="1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500" b="0" i="1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- Formula-based calculations for data analysis (e.g., percentage differences, ratios)</a:t>
            </a:r>
            <a:endParaRPr lang="en-US" altLang="zh-CN" sz="2500" b="0" i="1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500" b="0" i="1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- Macros or VBA scripts for automation and efficiency</a:t>
            </a:r>
            <a:endParaRPr lang="zh-CN" altLang="en-US" sz="2500" b="0" i="1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6359668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66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67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68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2437130" cy="73723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4800" b="1" i="0" u="none" strike="noStrike" kern="0" cap="none" spc="-4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8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4800" b="1" i="0" u="none" strike="noStrike" kern="0" cap="none" spc="-40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TS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9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11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70" name="图片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550209" y="1913648"/>
            <a:ext cx="8497746" cy="4251310"/>
          </a:xfrm>
          <a:prstGeom prst="rect"/>
          <a:noFill/>
          <a:ln w="12700" cmpd="sng" cap="flat">
            <a:noFill/>
            <a:prstDash val="solid"/>
            <a:miter/>
          </a:ln>
        </p:spPr>
      </p:pic>
      <p:pic>
        <p:nvPicPr>
          <p:cNvPr id="184" name="图片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0">
            <a:off x="628640" y="1485029"/>
            <a:ext cx="8899961" cy="4391933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699343906"/>
      </p:ext>
    </p:extLst>
  </p:cSld>
  <p:clrMapOvr>
    <a:masterClrMapping/>
  </p:clrMapOvr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87" name="文本框"/>
          <p:cNvSpPr txBox="1">
            <a:spLocks/>
          </p:cNvSpPr>
          <p:nvPr/>
        </p:nvSpPr>
        <p:spPr>
          <a:xfrm rot="0">
            <a:off x="838187" y="1704949"/>
            <a:ext cx="4762427" cy="51206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100" b="0" i="1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1. Analyze gender distribution across departments and job titles</a:t>
            </a:r>
            <a:endParaRPr lang="en-US" altLang="zh-CN" sz="2100" b="0" i="1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100" b="0" i="1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2. Calculate gender pay gaps and promotion/termination rates</a:t>
            </a:r>
            <a:endParaRPr lang="en-US" altLang="zh-CN" sz="2100" b="0" i="1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100" b="0" i="1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3. Identify areas with high turnover or retention rates</a:t>
            </a:r>
            <a:endParaRPr lang="en-US" altLang="zh-CN" sz="2100" b="0" i="1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100" b="0" i="1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4. Develop predictive models to forecast diversity metrics</a:t>
            </a:r>
            <a:endParaRPr lang="en-US" altLang="zh-CN" sz="2100" b="0" i="1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100" b="0" i="1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5. Create interactive dashboards for data exploration and visualization</a:t>
            </a:r>
            <a:endParaRPr lang="en-US" altLang="zh-CN" sz="2100" b="0" i="1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100" b="0" i="1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100" b="0" i="1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By using Excel for employee gender analysis, organizations can make data-driven decisions, drive positive change, and create a more inclusive workplace culture.</a:t>
            </a:r>
            <a:endParaRPr lang="zh-CN" altLang="en-US" sz="2100" b="0" i="1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47119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曲线"/>
          <p:cNvSpPr>
            <a:spLocks/>
          </p:cNvSpPr>
          <p:nvPr/>
        </p:nvSpPr>
        <p:spPr>
          <a:xfrm rot="0">
            <a:off x="0" y="0"/>
            <a:ext cx="121920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73" name="组合"/>
          <p:cNvGrpSpPr>
            <a:grpSpLocks/>
          </p:cNvGrpSpPr>
          <p:nvPr/>
        </p:nvGrpSpPr>
        <p:grpSpPr>
          <a:xfrm>
            <a:off x="7448612" y="0"/>
            <a:ext cx="4743793" cy="6858466"/>
            <a:chOff x="7448612" y="0"/>
            <a:chExt cx="4743793" cy="6858466"/>
          </a:xfrm>
        </p:grpSpPr>
        <p:sp>
          <p:nvSpPr>
            <p:cNvPr id="64" name="曲线"/>
            <p:cNvSpPr>
              <a:spLocks/>
            </p:cNvSpPr>
            <p:nvPr/>
          </p:nvSpPr>
          <p:spPr>
            <a:xfrm rot="0">
              <a:off x="9377426" y="4825"/>
              <a:ext cx="1218563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3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5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5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6" name="曲线"/>
            <p:cNvSpPr>
              <a:spLocks/>
            </p:cNvSpPr>
            <p:nvPr/>
          </p:nvSpPr>
          <p:spPr>
            <a:xfrm rot="0">
              <a:off x="9182100" y="0"/>
              <a:ext cx="300989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7" name="曲线"/>
            <p:cNvSpPr>
              <a:spLocks/>
            </p:cNvSpPr>
            <p:nvPr/>
          </p:nvSpPr>
          <p:spPr>
            <a:xfrm rot="0">
              <a:off x="9602878" y="0"/>
              <a:ext cx="2589527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4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4" y="21599"/>
                  </a:lnTo>
                  <a:lnTo>
                    <a:pt x="21594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8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9" name="曲线"/>
            <p:cNvSpPr>
              <a:spLocks/>
            </p:cNvSpPr>
            <p:nvPr/>
          </p:nvSpPr>
          <p:spPr>
            <a:xfrm rot="0">
              <a:off x="9337930" y="0"/>
              <a:ext cx="2854323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89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0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1" name="曲线"/>
            <p:cNvSpPr>
              <a:spLocks/>
            </p:cNvSpPr>
            <p:nvPr/>
          </p:nvSpPr>
          <p:spPr>
            <a:xfrm rot="0">
              <a:off x="10936247" y="0"/>
              <a:ext cx="1256027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5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2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74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5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76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77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78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3909695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</a:t>
            </a:r>
            <a:r>
              <a:rPr lang="en-US" altLang="zh-CN" sz="4250" b="1" i="0" u="none" strike="noStrike" kern="0" cap="none" spc="-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TITLE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pSp>
        <p:nvGrpSpPr>
          <p:cNvPr id="81" name="组合"/>
          <p:cNvGrpSpPr>
            <a:grpSpLocks/>
          </p:cNvGrpSpPr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79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676275" y="6467475"/>
              <a:ext cx="2143125" cy="200023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80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82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2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83" name="矩形"/>
          <p:cNvSpPr>
            <a:spLocks/>
          </p:cNvSpPr>
          <p:nvPr/>
        </p:nvSpPr>
        <p:spPr>
          <a:xfrm rot="0">
            <a:off x="1217522" y="2123271"/>
            <a:ext cx="8593228" cy="14249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1" i="0" u="none" strike="noStrike" kern="120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</a:t>
            </a:r>
            <a:r>
              <a:rPr lang="en-US" altLang="zh-CN" sz="4400" b="1" i="0" u="none" strike="noStrike" kern="120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Gender </a:t>
            </a:r>
            <a:r>
              <a:rPr lang="en-US" altLang="zh-CN" sz="4400" b="1" i="0" u="none" strike="noStrike" kern="120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Analysis using Excel</a:t>
            </a:r>
            <a:endParaRPr lang="zh-CN" altLang="en-US" sz="2800" b="0" i="0" u="none" strike="noStrike" kern="1200" cap="none" spc="0" baseline="0">
              <a:solidFill>
                <a:srgbClr val="7030A0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617347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曲线"/>
          <p:cNvSpPr>
            <a:spLocks/>
          </p:cNvSpPr>
          <p:nvPr/>
        </p:nvSpPr>
        <p:spPr>
          <a:xfrm rot="0">
            <a:off x="-76200" y="28579"/>
            <a:ext cx="1248171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0"/>
                </a:lnTo>
                <a:lnTo>
                  <a:pt x="0" y="21595"/>
                </a:lnTo>
                <a:lnTo>
                  <a:pt x="21599" y="21595"/>
                </a:lnTo>
                <a:lnTo>
                  <a:pt x="21599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96" name="组合"/>
          <p:cNvGrpSpPr>
            <a:grpSpLocks/>
          </p:cNvGrpSpPr>
          <p:nvPr/>
        </p:nvGrpSpPr>
        <p:grpSpPr>
          <a:xfrm>
            <a:off x="7448612" y="0"/>
            <a:ext cx="4743793" cy="6858466"/>
            <a:chOff x="7448612" y="0"/>
            <a:chExt cx="4743793" cy="6858466"/>
          </a:xfrm>
        </p:grpSpPr>
        <p:sp>
          <p:nvSpPr>
            <p:cNvPr id="87" name="曲线"/>
            <p:cNvSpPr>
              <a:spLocks/>
            </p:cNvSpPr>
            <p:nvPr/>
          </p:nvSpPr>
          <p:spPr>
            <a:xfrm rot="0">
              <a:off x="9377426" y="4825"/>
              <a:ext cx="1218563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3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8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5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9" name="曲线"/>
            <p:cNvSpPr>
              <a:spLocks/>
            </p:cNvSpPr>
            <p:nvPr/>
          </p:nvSpPr>
          <p:spPr>
            <a:xfrm rot="0">
              <a:off x="9182100" y="0"/>
              <a:ext cx="300989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0" name="曲线"/>
            <p:cNvSpPr>
              <a:spLocks/>
            </p:cNvSpPr>
            <p:nvPr/>
          </p:nvSpPr>
          <p:spPr>
            <a:xfrm rot="0">
              <a:off x="9602878" y="0"/>
              <a:ext cx="2589527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4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4" y="21599"/>
                  </a:lnTo>
                  <a:lnTo>
                    <a:pt x="21594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1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2" name="曲线"/>
            <p:cNvSpPr>
              <a:spLocks/>
            </p:cNvSpPr>
            <p:nvPr/>
          </p:nvSpPr>
          <p:spPr>
            <a:xfrm rot="0">
              <a:off x="9337930" y="0"/>
              <a:ext cx="2854323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89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3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4" name="曲线"/>
            <p:cNvSpPr>
              <a:spLocks/>
            </p:cNvSpPr>
            <p:nvPr/>
          </p:nvSpPr>
          <p:spPr>
            <a:xfrm rot="0">
              <a:off x="10936247" y="0"/>
              <a:ext cx="1256027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5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5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97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8" name="矩形"/>
          <p:cNvSpPr>
            <a:spLocks/>
          </p:cNvSpPr>
          <p:nvPr/>
        </p:nvSpPr>
        <p:spPr>
          <a:xfrm rot="0">
            <a:off x="752474" y="6486037"/>
            <a:ext cx="1773554" cy="16636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99" name="曲线"/>
          <p:cNvSpPr>
            <a:spLocks/>
          </p:cNvSpPr>
          <p:nvPr/>
        </p:nvSpPr>
        <p:spPr>
          <a:xfrm rot="0">
            <a:off x="7362825" y="447674"/>
            <a:ext cx="361950" cy="3619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58" y="3161"/>
                </a:lnTo>
                <a:lnTo>
                  <a:pt x="1473" y="5347"/>
                </a:lnTo>
                <a:lnTo>
                  <a:pt x="383" y="7928"/>
                </a:lnTo>
                <a:lnTo>
                  <a:pt x="0" y="10800"/>
                </a:lnTo>
                <a:lnTo>
                  <a:pt x="383" y="13671"/>
                </a:lnTo>
                <a:lnTo>
                  <a:pt x="1473" y="16250"/>
                </a:lnTo>
                <a:lnTo>
                  <a:pt x="3158" y="18436"/>
                </a:lnTo>
                <a:lnTo>
                  <a:pt x="5349" y="20124"/>
                </a:lnTo>
                <a:lnTo>
                  <a:pt x="7928" y="21214"/>
                </a:lnTo>
                <a:lnTo>
                  <a:pt x="10800" y="21600"/>
                </a:lnTo>
                <a:lnTo>
                  <a:pt x="13668" y="21214"/>
                </a:lnTo>
                <a:lnTo>
                  <a:pt x="16250" y="20124"/>
                </a:lnTo>
                <a:lnTo>
                  <a:pt x="18435" y="18436"/>
                </a:lnTo>
                <a:lnTo>
                  <a:pt x="20124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4" y="5347"/>
                </a:lnTo>
                <a:lnTo>
                  <a:pt x="18435" y="3161"/>
                </a:lnTo>
                <a:lnTo>
                  <a:pt x="16250" y="1474"/>
                </a:lnTo>
                <a:lnTo>
                  <a:pt x="13668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mpd="sng" cap="flat">
            <a:noFill/>
            <a:prstDash val="solid"/>
            <a:miter/>
          </a:ln>
        </p:spPr>
      </p:sp>
      <p:sp>
        <p:nvSpPr>
          <p:cNvPr id="100" name="曲线"/>
          <p:cNvSpPr>
            <a:spLocks/>
          </p:cNvSpPr>
          <p:nvPr/>
        </p:nvSpPr>
        <p:spPr>
          <a:xfrm rot="0">
            <a:off x="11010900" y="5610225"/>
            <a:ext cx="647699" cy="6477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9203" y="117"/>
                </a:lnTo>
                <a:lnTo>
                  <a:pt x="7681" y="455"/>
                </a:lnTo>
                <a:lnTo>
                  <a:pt x="6245" y="1003"/>
                </a:lnTo>
                <a:lnTo>
                  <a:pt x="4915" y="1739"/>
                </a:lnTo>
                <a:lnTo>
                  <a:pt x="3710" y="2648"/>
                </a:lnTo>
                <a:lnTo>
                  <a:pt x="2649" y="3713"/>
                </a:lnTo>
                <a:lnTo>
                  <a:pt x="1740" y="4915"/>
                </a:lnTo>
                <a:lnTo>
                  <a:pt x="1002" y="6246"/>
                </a:lnTo>
                <a:lnTo>
                  <a:pt x="456" y="7680"/>
                </a:lnTo>
                <a:lnTo>
                  <a:pt x="115" y="9201"/>
                </a:lnTo>
                <a:lnTo>
                  <a:pt x="0" y="10800"/>
                </a:lnTo>
                <a:lnTo>
                  <a:pt x="115" y="12395"/>
                </a:lnTo>
                <a:lnTo>
                  <a:pt x="456" y="13916"/>
                </a:lnTo>
                <a:lnTo>
                  <a:pt x="1002" y="15352"/>
                </a:lnTo>
                <a:lnTo>
                  <a:pt x="1740" y="16679"/>
                </a:lnTo>
                <a:lnTo>
                  <a:pt x="2649" y="17883"/>
                </a:lnTo>
                <a:lnTo>
                  <a:pt x="3710" y="18950"/>
                </a:lnTo>
                <a:lnTo>
                  <a:pt x="4915" y="19857"/>
                </a:lnTo>
                <a:lnTo>
                  <a:pt x="6245" y="20596"/>
                </a:lnTo>
                <a:lnTo>
                  <a:pt x="7681" y="21142"/>
                </a:lnTo>
                <a:lnTo>
                  <a:pt x="9203" y="21481"/>
                </a:lnTo>
                <a:lnTo>
                  <a:pt x="10800" y="21600"/>
                </a:lnTo>
                <a:lnTo>
                  <a:pt x="12391" y="21481"/>
                </a:lnTo>
                <a:lnTo>
                  <a:pt x="13916" y="21142"/>
                </a:lnTo>
                <a:lnTo>
                  <a:pt x="15349" y="20596"/>
                </a:lnTo>
                <a:lnTo>
                  <a:pt x="16680" y="19857"/>
                </a:lnTo>
                <a:lnTo>
                  <a:pt x="17884" y="18950"/>
                </a:lnTo>
                <a:lnTo>
                  <a:pt x="18950" y="17883"/>
                </a:lnTo>
                <a:lnTo>
                  <a:pt x="19858" y="16679"/>
                </a:lnTo>
                <a:lnTo>
                  <a:pt x="20592" y="15352"/>
                </a:lnTo>
                <a:lnTo>
                  <a:pt x="21138" y="13916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1"/>
                </a:lnTo>
                <a:lnTo>
                  <a:pt x="21138" y="7680"/>
                </a:lnTo>
                <a:lnTo>
                  <a:pt x="20592" y="6246"/>
                </a:lnTo>
                <a:lnTo>
                  <a:pt x="19858" y="4915"/>
                </a:lnTo>
                <a:lnTo>
                  <a:pt x="18950" y="3713"/>
                </a:lnTo>
                <a:lnTo>
                  <a:pt x="17884" y="2648"/>
                </a:lnTo>
                <a:lnTo>
                  <a:pt x="16680" y="1739"/>
                </a:lnTo>
                <a:lnTo>
                  <a:pt x="15349" y="1003"/>
                </a:lnTo>
                <a:lnTo>
                  <a:pt x="13916" y="455"/>
                </a:lnTo>
                <a:lnTo>
                  <a:pt x="12391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pic>
        <p:nvPicPr>
          <p:cNvPr id="101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0687050" y="6134100"/>
            <a:ext cx="247648" cy="247650"/>
          </a:xfrm>
          <a:prstGeom prst="rect"/>
          <a:noFill/>
          <a:ln w="12700" cmpd="sng" cap="flat">
            <a:noFill/>
            <a:prstDash val="solid"/>
            <a:miter/>
          </a:ln>
        </p:spPr>
      </p:pic>
      <p:grpSp>
        <p:nvGrpSpPr>
          <p:cNvPr id="104" name="组合"/>
          <p:cNvGrpSpPr>
            <a:grpSpLocks/>
          </p:cNvGrpSpPr>
          <p:nvPr/>
        </p:nvGrpSpPr>
        <p:grpSpPr>
          <a:xfrm>
            <a:off x="47625" y="3819523"/>
            <a:ext cx="4124324" cy="3009896"/>
            <a:chOff x="47625" y="3819523"/>
            <a:chExt cx="4124324" cy="3009896"/>
          </a:xfrm>
        </p:grpSpPr>
        <p:pic>
          <p:nvPicPr>
            <p:cNvPr id="102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03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0">
              <a:off x="47625" y="3819523"/>
              <a:ext cx="1733550" cy="3009896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05" name="文本框"/>
          <p:cNvSpPr>
            <a:spLocks noGrp="1"/>
          </p:cNvSpPr>
          <p:nvPr>
            <p:ph type="title"/>
          </p:nvPr>
        </p:nvSpPr>
        <p:spPr>
          <a:xfrm rot="0">
            <a:off x="739774" y="445387"/>
            <a:ext cx="2357120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8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r>
              <a:rPr lang="en-US" altLang="zh-CN" sz="48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7" name="矩形"/>
          <p:cNvSpPr>
            <a:spLocks/>
          </p:cNvSpPr>
          <p:nvPr/>
        </p:nvSpPr>
        <p:spPr>
          <a:xfrm rot="0">
            <a:off x="2509806" y="1041533"/>
            <a:ext cx="5029200" cy="43776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1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1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Problem Statement</a:t>
            </a:r>
            <a:endParaRPr lang="en-US" altLang="zh-CN" sz="2800" b="0" i="1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1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Project Overview</a:t>
            </a:r>
            <a:endParaRPr lang="en-US" altLang="zh-CN" sz="2800" b="0" i="1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1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End Users</a:t>
            </a:r>
            <a:endParaRPr lang="en-US" altLang="zh-CN" sz="2800" b="0" i="1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1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Our Solution and Proposition</a:t>
            </a:r>
            <a:endParaRPr lang="en-US" altLang="zh-CN" sz="2800" b="0" i="1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1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Dataset Description</a:t>
            </a:r>
            <a:endParaRPr lang="en-US" altLang="zh-CN" sz="2800" b="0" i="1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1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Modelling Approach</a:t>
            </a:r>
            <a:endParaRPr lang="en-US" altLang="zh-CN" sz="2800" b="0" i="1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1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Results and Discussion</a:t>
            </a:r>
            <a:endParaRPr lang="en-US" altLang="zh-CN" sz="2800" b="0" i="1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1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en-US" altLang="zh-CN" sz="2800" b="0" i="1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1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08" name="矩形"/>
          <p:cNvSpPr>
            <a:spLocks/>
          </p:cNvSpPr>
          <p:nvPr/>
        </p:nvSpPr>
        <p:spPr>
          <a:xfrm rot="0">
            <a:off x="5675948" y="3013317"/>
            <a:ext cx="857235" cy="358138"/>
          </a:xfrm>
          <a:prstGeom prst="rect"/>
          <a:noFill/>
          <a:ln w="12700" cmpd="sng" cap="flat">
            <a:noFill/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744429468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文本框"/>
          <p:cNvSpPr>
            <a:spLocks noGrp="1"/>
          </p:cNvSpPr>
          <p:nvPr>
            <p:ph type="title"/>
          </p:nvPr>
        </p:nvSpPr>
        <p:spPr>
          <a:xfrm rot="0">
            <a:off x="840080" y="984623"/>
            <a:ext cx="7064291" cy="664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ROB</a:t>
            </a:r>
            <a:r>
              <a:rPr lang="en-US" altLang="zh-CN" sz="4250" b="1" i="0" u="none" strike="noStrike" kern="0" cap="none" spc="5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250" b="1" i="0" u="none" strike="noStrike" kern="0" cap="none" spc="-37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37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ME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NT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12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13" name="矩形"/>
          <p:cNvSpPr>
            <a:spLocks/>
          </p:cNvSpPr>
          <p:nvPr/>
        </p:nvSpPr>
        <p:spPr>
          <a:xfrm rot="0">
            <a:off x="120090" y="1269033"/>
            <a:ext cx="8999864" cy="4967924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14" name="矩形"/>
          <p:cNvSpPr>
            <a:spLocks/>
          </p:cNvSpPr>
          <p:nvPr/>
        </p:nvSpPr>
        <p:spPr>
          <a:xfrm rot="0">
            <a:off x="5866445" y="3203815"/>
            <a:ext cx="857235" cy="358138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15" name="矩形"/>
          <p:cNvSpPr>
            <a:spLocks/>
          </p:cNvSpPr>
          <p:nvPr/>
        </p:nvSpPr>
        <p:spPr>
          <a:xfrm rot="0">
            <a:off x="5163151" y="-240842"/>
            <a:ext cx="857235" cy="272412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16" name="矩形"/>
          <p:cNvSpPr>
            <a:spLocks/>
          </p:cNvSpPr>
          <p:nvPr/>
        </p:nvSpPr>
        <p:spPr>
          <a:xfrm rot="0">
            <a:off x="624083" y="2476462"/>
            <a:ext cx="5327918" cy="38633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100" b="0" i="1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1. Import and clean employee data from our HR system</a:t>
            </a:r>
            <a:endParaRPr lang="en-US" altLang="zh-CN" sz="2100" b="0" i="1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100" b="0" i="1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2. Create a gender category field (Male, Female, Non-Binary, etc.)</a:t>
            </a:r>
            <a:endParaRPr lang="en-US" altLang="zh-CN" sz="2100" b="0" i="1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100" b="0" i="1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3. Calculate and visualize the gender distribution across various departments and job roles</a:t>
            </a:r>
            <a:endParaRPr lang="en-US" altLang="zh-CN" sz="2100" b="0" i="1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100" b="0" i="1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4. Identify areas with gender imbalances and potential biases</a:t>
            </a:r>
            <a:endParaRPr lang="en-US" altLang="zh-CN" sz="2100" b="0" i="1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100" b="0" i="1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5. Develop a report highlighting key findings and recommendations for improving gender diversity</a:t>
            </a:r>
            <a:endParaRPr lang="zh-CN" altLang="en-US" sz="2100" b="0" i="1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2393833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组合"/>
          <p:cNvGrpSpPr>
            <a:grpSpLocks/>
          </p:cNvGrpSpPr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19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20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21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23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5263514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	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OVERVIEW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24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5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26" name="矩形"/>
          <p:cNvSpPr>
            <a:spLocks/>
          </p:cNvSpPr>
          <p:nvPr/>
        </p:nvSpPr>
        <p:spPr>
          <a:xfrm rot="0">
            <a:off x="628640" y="2133567"/>
            <a:ext cx="6408669" cy="480631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100" b="1" i="1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Objective</a:t>
            </a:r>
            <a:r>
              <a:rPr lang="en-US" altLang="zh-CN" sz="2100" b="0" i="1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:</a:t>
            </a:r>
            <a:endParaRPr lang="en-US" altLang="zh-CN" sz="2100" b="0" i="1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100" b="0" i="1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100" b="0" i="1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Analyze the gender diversity of our organization's workforce using Excel to identify areas with gender imbalances and potential biases, and provide actionable recommendations for improvement.</a:t>
            </a:r>
            <a:endParaRPr lang="en-US" altLang="zh-CN" sz="2100" b="0" i="1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100" b="0" i="1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100" b="1" i="1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Benefits</a:t>
            </a:r>
            <a:r>
              <a:rPr lang="en-US" altLang="zh-CN" sz="2100" b="0" i="1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:</a:t>
            </a:r>
            <a:endParaRPr lang="en-US" altLang="zh-CN" sz="2100" b="0" i="1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100" b="0" i="1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100" b="0" i="1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- Improved understanding of gender diversity in the organization</a:t>
            </a:r>
            <a:endParaRPr lang="en-US" altLang="zh-CN" sz="2100" b="0" i="1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100" b="0" i="1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- Identification of areas for improvement</a:t>
            </a:r>
            <a:endParaRPr lang="en-US" altLang="zh-CN" sz="2100" b="0" i="1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100" b="0" i="1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- Data-driven recommendations for promoting gender equality</a:t>
            </a:r>
            <a:endParaRPr lang="en-US" altLang="zh-CN" sz="2100" b="0" i="1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100" b="0" i="1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- Enhanced reputation and competitiveness</a:t>
            </a:r>
            <a:endParaRPr lang="zh-CN" altLang="en-US" sz="2100" b="0" i="1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8969378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文本框"/>
          <p:cNvSpPr>
            <a:spLocks noGrp="1"/>
          </p:cNvSpPr>
          <p:nvPr>
            <p:ph type="title"/>
          </p:nvPr>
        </p:nvSpPr>
        <p:spPr>
          <a:xfrm rot="0">
            <a:off x="699452" y="891793"/>
            <a:ext cx="5014595" cy="50228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200" b="1" i="0" u="none" strike="noStrike" kern="0" cap="none" spc="-2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AR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2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200" b="1" i="0" u="none" strike="noStrike" kern="0" cap="none" spc="-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200" b="1" i="0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S?</a:t>
            </a:r>
            <a:endParaRPr lang="zh-CN" altLang="en-US" sz="32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30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1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6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2" name="矩形"/>
          <p:cNvSpPr>
            <a:spLocks/>
          </p:cNvSpPr>
          <p:nvPr/>
        </p:nvSpPr>
        <p:spPr>
          <a:xfrm rot="0">
            <a:off x="624083" y="2209766"/>
            <a:ext cx="5039922" cy="38633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300" b="0" i="1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1. HR Managers</a:t>
            </a:r>
            <a:endParaRPr lang="en-US" altLang="zh-CN" sz="2300" b="0" i="1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300" b="0" i="1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2. Diversity and Inclusion Officers</a:t>
            </a:r>
            <a:endParaRPr lang="en-US" altLang="zh-CN" sz="2300" b="0" i="1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300" b="0" i="1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3. Talent Management Teams</a:t>
            </a:r>
            <a:endParaRPr lang="en-US" altLang="zh-CN" sz="2300" b="0" i="1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300" b="0" i="1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4. Organizational Development Specialists</a:t>
            </a:r>
            <a:endParaRPr lang="en-US" altLang="zh-CN" sz="2300" b="0" i="1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300" b="0" i="1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5. Senior Leadership</a:t>
            </a:r>
            <a:endParaRPr lang="en-US" altLang="zh-CN" sz="2300" b="0" i="1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300" b="0" i="1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6. Department Heads</a:t>
            </a:r>
            <a:endParaRPr lang="en-US" altLang="zh-CN" sz="2300" b="0" i="1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300" b="0" i="1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7. Data Analysts</a:t>
            </a:r>
            <a:endParaRPr lang="en-US" altLang="zh-CN" sz="2300" b="0" i="1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300" b="0" i="1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8. Researchers</a:t>
            </a:r>
            <a:endParaRPr lang="en-US" altLang="zh-CN" sz="2300" b="0" i="1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300" b="0" i="1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9. Compliance Officers</a:t>
            </a:r>
            <a:endParaRPr lang="en-US" altLang="zh-CN" sz="2300" b="0" i="1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300" b="0" i="1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10. Business Intelligence Developers</a:t>
            </a:r>
            <a:endParaRPr lang="zh-CN" altLang="en-US" sz="2300" b="0" i="1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</p:txBody>
      </p:sp>
      <p:sp>
        <p:nvSpPr>
          <p:cNvPr id="178" name="文本框"/>
          <p:cNvSpPr txBox="1">
            <a:spLocks/>
          </p:cNvSpPr>
          <p:nvPr/>
        </p:nvSpPr>
        <p:spPr>
          <a:xfrm rot="0">
            <a:off x="5677494" y="3007132"/>
            <a:ext cx="857236" cy="3581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</p:txBody>
      </p:sp>
      <p:sp>
        <p:nvSpPr>
          <p:cNvPr id="181" name="文本框"/>
          <p:cNvSpPr txBox="1">
            <a:spLocks/>
          </p:cNvSpPr>
          <p:nvPr/>
        </p:nvSpPr>
        <p:spPr>
          <a:xfrm rot="0">
            <a:off x="5867991" y="3197629"/>
            <a:ext cx="857236" cy="3581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540534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667397" y="3790914"/>
            <a:ext cx="3743509" cy="3248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6" name="曲线"/>
          <p:cNvSpPr>
            <a:spLocks/>
          </p:cNvSpPr>
          <p:nvPr/>
        </p:nvSpPr>
        <p:spPr>
          <a:xfrm rot="14182044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37" name="文本框"/>
          <p:cNvSpPr>
            <a:spLocks noGrp="1"/>
          </p:cNvSpPr>
          <p:nvPr>
            <p:ph type="title"/>
          </p:nvPr>
        </p:nvSpPr>
        <p:spPr>
          <a:xfrm rot="0">
            <a:off x="624837" y="334017"/>
            <a:ext cx="9763125" cy="5562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-3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600" b="1" i="0" u="none" strike="noStrike" kern="0" cap="none" spc="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6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29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600" b="1" i="0" u="none" strike="noStrike" kern="0" cap="none" spc="-6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endParaRPr lang="zh-CN" altLang="en-US" sz="36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38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9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7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82" name="文本框"/>
          <p:cNvSpPr txBox="1">
            <a:spLocks/>
          </p:cNvSpPr>
          <p:nvPr/>
        </p:nvSpPr>
        <p:spPr>
          <a:xfrm rot="0">
            <a:off x="838187" y="1552551"/>
            <a:ext cx="4825820" cy="511111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1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Unlock the power of data-driven insights to promote gender diversity and inclusion in your organization. Our Employee Gender Analysis using Excel solution provides a comprehensive and easy-to-use tool to:</a:t>
            </a:r>
            <a:endParaRPr lang="en-US" altLang="zh-CN" sz="2000" b="0" i="1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0" i="1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1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- Data-driven insights to inform gender diversity initiatives</a:t>
            </a:r>
            <a:endParaRPr lang="en-US" altLang="zh-CN" sz="2000" b="0" i="1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1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- Easy-to-use Excel-based solution for effortless analysis and visualization</a:t>
            </a:r>
            <a:endParaRPr lang="en-US" altLang="zh-CN" sz="2000" b="0" i="1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1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- Identify areas of imbalance and bias to target initiatives</a:t>
            </a:r>
            <a:endParaRPr lang="en-US" altLang="zh-CN" sz="2000" b="0" i="1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1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- Track progress and measure initiative effectiveness</a:t>
            </a:r>
            <a:endParaRPr lang="en-US" altLang="zh-CN" sz="2000" b="0" i="1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1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- Enhance reputation and competitiveness through improved gender diversity and inclusion</a:t>
            </a:r>
            <a:endParaRPr lang="zh-CN" altLang="en-US" sz="2000" b="0" i="1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7720370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文本框"/>
          <p:cNvSpPr>
            <a:spLocks noGrp="1"/>
          </p:cNvSpPr>
          <p:nvPr>
            <p:ph type="title"/>
          </p:nvPr>
        </p:nvSpPr>
        <p:spPr>
          <a:xfrm rot="0">
            <a:off x="698182" y="766438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Dataset Description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3" name="矩形"/>
          <p:cNvSpPr>
            <a:spLocks/>
          </p:cNvSpPr>
          <p:nvPr/>
        </p:nvSpPr>
        <p:spPr>
          <a:xfrm rot="0">
            <a:off x="695314" y="1200131"/>
            <a:ext cx="9794870" cy="272411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83" name="文本框"/>
          <p:cNvSpPr txBox="1">
            <a:spLocks/>
          </p:cNvSpPr>
          <p:nvPr/>
        </p:nvSpPr>
        <p:spPr>
          <a:xfrm rot="0">
            <a:off x="1200131" y="2352639"/>
            <a:ext cx="4679871" cy="412051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000" b="0" i="1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1.sum of joining year masters</a:t>
            </a:r>
            <a:endParaRPr lang="en-US" altLang="zh-CN" sz="3000" b="0" i="1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000" b="0" i="1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2.Sum of age of masters</a:t>
            </a:r>
            <a:endParaRPr lang="en-US" altLang="zh-CN" sz="3000" b="0" i="1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000" b="0" i="1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3.sum of joining year of PhD</a:t>
            </a:r>
            <a:endParaRPr lang="en-US" altLang="zh-CN" sz="3000" b="0" i="1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000" b="0" i="1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4.sum of age of masters. </a:t>
            </a:r>
            <a:endParaRPr lang="en-US" altLang="zh-CN" sz="3000" b="0" i="1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000" b="0" i="1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5.sum of age of bachelor. </a:t>
            </a:r>
            <a:endParaRPr lang="en-US" altLang="zh-CN" sz="3000" b="0" i="1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000" b="0" i="1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6.sum oof joining year of bachelor.</a:t>
            </a:r>
            <a:endParaRPr lang="zh-CN" altLang="en-US" sz="3000" b="0" i="1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6151763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矩形"/>
          <p:cNvSpPr>
            <a:spLocks/>
          </p:cNvSpPr>
          <p:nvPr/>
        </p:nvSpPr>
        <p:spPr>
          <a:xfrm rot="0">
            <a:off x="752474" y="6486037"/>
            <a:ext cx="1773554" cy="16636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8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49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50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6675" y="3381373"/>
            <a:ext cx="2466975" cy="341947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51" name="文本框"/>
          <p:cNvSpPr>
            <a:spLocks noGrp="1"/>
          </p:cNvSpPr>
          <p:nvPr>
            <p:ph type="title"/>
          </p:nvPr>
        </p:nvSpPr>
        <p:spPr>
          <a:xfrm rot="0">
            <a:off x="739774" y="654938"/>
            <a:ext cx="8480425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THE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WOW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IN</a:t>
            </a:r>
            <a:r>
              <a:rPr lang="en-US" altLang="zh-CN" sz="425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OUR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SOLUTION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2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9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3" name="矩形"/>
          <p:cNvSpPr>
            <a:spLocks/>
          </p:cNvSpPr>
          <p:nvPr/>
        </p:nvSpPr>
        <p:spPr>
          <a:xfrm rot="0">
            <a:off x="2743200" y="2354703"/>
            <a:ext cx="4864776" cy="9486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85" name="文本框"/>
          <p:cNvSpPr txBox="1">
            <a:spLocks/>
          </p:cNvSpPr>
          <p:nvPr/>
        </p:nvSpPr>
        <p:spPr>
          <a:xfrm rot="0">
            <a:off x="1343004" y="2057368"/>
            <a:ext cx="3745011" cy="417766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100" b="0" i="1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- Enjoy a seamless user experience, with an intuitive and user-friendly interface that requires no advanced Excel skills.</a:t>
            </a:r>
            <a:endParaRPr lang="en-US" altLang="zh-CN" sz="2100" b="0" i="1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100" b="0" i="1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- Easily integrate your existing HR data and systems, with our solution's flexible and customizable framework.</a:t>
            </a:r>
            <a:endParaRPr lang="en-US" altLang="zh-CN" sz="2100" b="0" i="1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100" b="0" i="1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- Focus on driving gender diversity and inclusion initiatives, while our solution handles the heavy lifting.</a:t>
            </a:r>
            <a:endParaRPr lang="zh-CN" altLang="en-US" sz="2100" b="0" i="1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034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274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root</cp:lastModifiedBy>
  <cp:revision>12</cp:revision>
  <dcterms:created xsi:type="dcterms:W3CDTF">2024-03-29T15:07:22Z</dcterms:created>
  <dcterms:modified xsi:type="dcterms:W3CDTF">2024-09-05T03:26:54Z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</Properties>
</file>