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4" d="100"/>
          <a:sy n="74" d="100"/>
        </p:scale>
        <p:origin x="-4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64DF5B1-3694-42A9-866E-9F1FF6CF0C01}"/>
              </a:ext>
            </a:extLst>
          </p:cNvPr>
          <p:cNvSpPr>
            <a:spLocks noGrp="1"/>
          </p:cNvSpPr>
          <p:nvPr>
            <p:ph type="dt" sz="half" idx="10"/>
          </p:nvPr>
        </p:nvSpPr>
        <p:spPr/>
        <p:txBody>
          <a:bodyPr/>
          <a:lstStyle/>
          <a:p>
            <a:fld id="{EED1C14C-A143-42F5-B247-D0E800131009}" type="datetimeFigureOut">
              <a:rPr lang="en-US" smtClean="0"/>
              <a:t>4/23/2023</a:t>
            </a:fld>
            <a:endParaRPr lang="en-US"/>
          </a:p>
        </p:txBody>
      </p:sp>
      <p:sp>
        <p:nvSpPr>
          <p:cNvPr id="5" name="Footer Placeholder 4">
            <a:extLst>
              <a:ext uri="{FF2B5EF4-FFF2-40B4-BE49-F238E27FC236}">
                <a16:creationId xmlns:a16="http://schemas.microsoft.com/office/drawing/2014/main" xmlns=""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ED9BDB0-2A2B-43AC-965A-A9E7E7F741CD}"/>
              </a:ext>
            </a:extLst>
          </p:cNvPr>
          <p:cNvSpPr>
            <a:spLocks noGrp="1"/>
          </p:cNvSpPr>
          <p:nvPr>
            <p:ph type="dt" sz="half" idx="10"/>
          </p:nvPr>
        </p:nvSpPr>
        <p:spPr/>
        <p:txBody>
          <a:bodyPr/>
          <a:lstStyle/>
          <a:p>
            <a:fld id="{EED1C14C-A143-42F5-B247-D0E800131009}" type="datetimeFigureOut">
              <a:rPr lang="en-US" smtClean="0"/>
              <a:t>4/23/2023</a:t>
            </a:fld>
            <a:endParaRPr lang="en-US"/>
          </a:p>
        </p:txBody>
      </p:sp>
      <p:sp>
        <p:nvSpPr>
          <p:cNvPr id="5" name="Footer Placeholder 4">
            <a:extLst>
              <a:ext uri="{FF2B5EF4-FFF2-40B4-BE49-F238E27FC236}">
                <a16:creationId xmlns:a16="http://schemas.microsoft.com/office/drawing/2014/main" xmlns=""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A6ADEE3-AAA7-4846-8EC6-84B1537C1D74}"/>
              </a:ext>
            </a:extLst>
          </p:cNvPr>
          <p:cNvSpPr>
            <a:spLocks noGrp="1"/>
          </p:cNvSpPr>
          <p:nvPr>
            <p:ph type="dt" sz="half" idx="10"/>
          </p:nvPr>
        </p:nvSpPr>
        <p:spPr/>
        <p:txBody>
          <a:bodyPr/>
          <a:lstStyle/>
          <a:p>
            <a:fld id="{EED1C14C-A143-42F5-B247-D0E800131009}" type="datetimeFigureOut">
              <a:rPr lang="en-US" smtClean="0"/>
              <a:t>4/23/2023</a:t>
            </a:fld>
            <a:endParaRPr lang="en-US"/>
          </a:p>
        </p:txBody>
      </p:sp>
      <p:sp>
        <p:nvSpPr>
          <p:cNvPr id="5" name="Footer Placeholder 4">
            <a:extLst>
              <a:ext uri="{FF2B5EF4-FFF2-40B4-BE49-F238E27FC236}">
                <a16:creationId xmlns:a16="http://schemas.microsoft.com/office/drawing/2014/main" xmlns=""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A7849A-1CE6-4F5C-95D7-EA8DA5EE5551}"/>
              </a:ext>
            </a:extLst>
          </p:cNvPr>
          <p:cNvSpPr>
            <a:spLocks noGrp="1"/>
          </p:cNvSpPr>
          <p:nvPr>
            <p:ph type="dt" sz="half" idx="10"/>
          </p:nvPr>
        </p:nvSpPr>
        <p:spPr/>
        <p:txBody>
          <a:bodyPr/>
          <a:lstStyle/>
          <a:p>
            <a:fld id="{EED1C14C-A143-42F5-B247-D0E800131009}" type="datetimeFigureOut">
              <a:rPr lang="en-US" smtClean="0"/>
              <a:t>4/23/2023</a:t>
            </a:fld>
            <a:endParaRPr lang="en-US"/>
          </a:p>
        </p:txBody>
      </p:sp>
      <p:sp>
        <p:nvSpPr>
          <p:cNvPr id="5" name="Footer Placeholder 4">
            <a:extLst>
              <a:ext uri="{FF2B5EF4-FFF2-40B4-BE49-F238E27FC236}">
                <a16:creationId xmlns:a16="http://schemas.microsoft.com/office/drawing/2014/main" xmlns=""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4BC6257-C490-4059-9E97-16E46673C65A}"/>
              </a:ext>
            </a:extLst>
          </p:cNvPr>
          <p:cNvSpPr>
            <a:spLocks noGrp="1"/>
          </p:cNvSpPr>
          <p:nvPr>
            <p:ph type="dt" sz="half" idx="10"/>
          </p:nvPr>
        </p:nvSpPr>
        <p:spPr/>
        <p:txBody>
          <a:bodyPr/>
          <a:lstStyle/>
          <a:p>
            <a:fld id="{EED1C14C-A143-42F5-B247-D0E800131009}" type="datetimeFigureOut">
              <a:rPr lang="en-US" smtClean="0"/>
              <a:t>4/23/2023</a:t>
            </a:fld>
            <a:endParaRPr lang="en-US"/>
          </a:p>
        </p:txBody>
      </p:sp>
      <p:sp>
        <p:nvSpPr>
          <p:cNvPr id="5" name="Footer Placeholder 4">
            <a:extLst>
              <a:ext uri="{FF2B5EF4-FFF2-40B4-BE49-F238E27FC236}">
                <a16:creationId xmlns:a16="http://schemas.microsoft.com/office/drawing/2014/main" xmlns=""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861E48C-176E-4E60-8CB3-5425169963CD}"/>
              </a:ext>
            </a:extLst>
          </p:cNvPr>
          <p:cNvSpPr>
            <a:spLocks noGrp="1"/>
          </p:cNvSpPr>
          <p:nvPr>
            <p:ph type="dt" sz="half" idx="10"/>
          </p:nvPr>
        </p:nvSpPr>
        <p:spPr/>
        <p:txBody>
          <a:bodyPr/>
          <a:lstStyle/>
          <a:p>
            <a:fld id="{EED1C14C-A143-42F5-B247-D0E800131009}" type="datetimeFigureOut">
              <a:rPr lang="en-US" smtClean="0"/>
              <a:t>4/23/2023</a:t>
            </a:fld>
            <a:endParaRPr lang="en-US"/>
          </a:p>
        </p:txBody>
      </p:sp>
      <p:sp>
        <p:nvSpPr>
          <p:cNvPr id="6" name="Footer Placeholder 5">
            <a:extLst>
              <a:ext uri="{FF2B5EF4-FFF2-40B4-BE49-F238E27FC236}">
                <a16:creationId xmlns:a16="http://schemas.microsoft.com/office/drawing/2014/main" xmlns=""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A735923-3BB5-4F33-8E76-56665E95B55A}"/>
              </a:ext>
            </a:extLst>
          </p:cNvPr>
          <p:cNvSpPr>
            <a:spLocks noGrp="1"/>
          </p:cNvSpPr>
          <p:nvPr>
            <p:ph type="dt" sz="half" idx="10"/>
          </p:nvPr>
        </p:nvSpPr>
        <p:spPr/>
        <p:txBody>
          <a:bodyPr/>
          <a:lstStyle/>
          <a:p>
            <a:fld id="{EED1C14C-A143-42F5-B247-D0E800131009}" type="datetimeFigureOut">
              <a:rPr lang="en-US" smtClean="0"/>
              <a:t>4/23/2023</a:t>
            </a:fld>
            <a:endParaRPr lang="en-US"/>
          </a:p>
        </p:txBody>
      </p:sp>
      <p:sp>
        <p:nvSpPr>
          <p:cNvPr id="8" name="Footer Placeholder 7">
            <a:extLst>
              <a:ext uri="{FF2B5EF4-FFF2-40B4-BE49-F238E27FC236}">
                <a16:creationId xmlns:a16="http://schemas.microsoft.com/office/drawing/2014/main" xmlns=""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44CEFE7-D923-48C1-B2FE-8110829C69E3}"/>
              </a:ext>
            </a:extLst>
          </p:cNvPr>
          <p:cNvSpPr>
            <a:spLocks noGrp="1"/>
          </p:cNvSpPr>
          <p:nvPr>
            <p:ph type="dt" sz="half" idx="10"/>
          </p:nvPr>
        </p:nvSpPr>
        <p:spPr/>
        <p:txBody>
          <a:bodyPr/>
          <a:lstStyle/>
          <a:p>
            <a:fld id="{EED1C14C-A143-42F5-B247-D0E800131009}" type="datetimeFigureOut">
              <a:rPr lang="en-US" smtClean="0"/>
              <a:t>4/23/2023</a:t>
            </a:fld>
            <a:endParaRPr lang="en-US"/>
          </a:p>
        </p:txBody>
      </p:sp>
      <p:sp>
        <p:nvSpPr>
          <p:cNvPr id="4" name="Footer Placeholder 3">
            <a:extLst>
              <a:ext uri="{FF2B5EF4-FFF2-40B4-BE49-F238E27FC236}">
                <a16:creationId xmlns:a16="http://schemas.microsoft.com/office/drawing/2014/main" xmlns=""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4E8942B-5ECF-4556-91C2-496E4C52EF8A}"/>
              </a:ext>
            </a:extLst>
          </p:cNvPr>
          <p:cNvSpPr>
            <a:spLocks noGrp="1"/>
          </p:cNvSpPr>
          <p:nvPr>
            <p:ph type="dt" sz="half" idx="10"/>
          </p:nvPr>
        </p:nvSpPr>
        <p:spPr/>
        <p:txBody>
          <a:bodyPr/>
          <a:lstStyle/>
          <a:p>
            <a:fld id="{EED1C14C-A143-42F5-B247-D0E800131009}" type="datetimeFigureOut">
              <a:rPr lang="en-US" smtClean="0"/>
              <a:t>4/23/2023</a:t>
            </a:fld>
            <a:endParaRPr lang="en-US"/>
          </a:p>
        </p:txBody>
      </p:sp>
      <p:sp>
        <p:nvSpPr>
          <p:cNvPr id="3" name="Footer Placeholder 2">
            <a:extLst>
              <a:ext uri="{FF2B5EF4-FFF2-40B4-BE49-F238E27FC236}">
                <a16:creationId xmlns:a16="http://schemas.microsoft.com/office/drawing/2014/main" xmlns=""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A60C32E-3427-4696-A55A-56886EA24AEB}"/>
              </a:ext>
            </a:extLst>
          </p:cNvPr>
          <p:cNvSpPr>
            <a:spLocks noGrp="1"/>
          </p:cNvSpPr>
          <p:nvPr>
            <p:ph type="dt" sz="half" idx="10"/>
          </p:nvPr>
        </p:nvSpPr>
        <p:spPr/>
        <p:txBody>
          <a:bodyPr/>
          <a:lstStyle/>
          <a:p>
            <a:fld id="{EED1C14C-A143-42F5-B247-D0E800131009}" type="datetimeFigureOut">
              <a:rPr lang="en-US" smtClean="0"/>
              <a:t>4/23/2023</a:t>
            </a:fld>
            <a:endParaRPr lang="en-US"/>
          </a:p>
        </p:txBody>
      </p:sp>
      <p:sp>
        <p:nvSpPr>
          <p:cNvPr id="6" name="Footer Placeholder 5">
            <a:extLst>
              <a:ext uri="{FF2B5EF4-FFF2-40B4-BE49-F238E27FC236}">
                <a16:creationId xmlns:a16="http://schemas.microsoft.com/office/drawing/2014/main" xmlns=""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D19410E-A050-4AA2-BC89-EF52EB1C34F6}"/>
              </a:ext>
            </a:extLst>
          </p:cNvPr>
          <p:cNvSpPr>
            <a:spLocks noGrp="1"/>
          </p:cNvSpPr>
          <p:nvPr>
            <p:ph type="dt" sz="half" idx="10"/>
          </p:nvPr>
        </p:nvSpPr>
        <p:spPr/>
        <p:txBody>
          <a:bodyPr/>
          <a:lstStyle/>
          <a:p>
            <a:fld id="{EED1C14C-A143-42F5-B247-D0E800131009}" type="datetimeFigureOut">
              <a:rPr lang="en-US" smtClean="0"/>
              <a:t>4/23/2023</a:t>
            </a:fld>
            <a:endParaRPr lang="en-US"/>
          </a:p>
        </p:txBody>
      </p:sp>
      <p:sp>
        <p:nvSpPr>
          <p:cNvPr id="6" name="Footer Placeholder 5">
            <a:extLst>
              <a:ext uri="{FF2B5EF4-FFF2-40B4-BE49-F238E27FC236}">
                <a16:creationId xmlns:a16="http://schemas.microsoft.com/office/drawing/2014/main" xmlns=""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4/23/2023</a:t>
            </a:fld>
            <a:endParaRPr lang="en-US"/>
          </a:p>
        </p:txBody>
      </p:sp>
      <p:sp>
        <p:nvSpPr>
          <p:cNvPr id="5" name="Footer Placeholder 4">
            <a:extLst>
              <a:ext uri="{FF2B5EF4-FFF2-40B4-BE49-F238E27FC236}">
                <a16:creationId xmlns:a16="http://schemas.microsoft.com/office/drawing/2014/main" xmlns=""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0456"/>
            <a:ext cx="10515600" cy="6130344"/>
          </a:xfrm>
        </p:spPr>
        <p:txBody>
          <a:bodyPr>
            <a:normAutofit/>
          </a:bodyPr>
          <a:lstStyle/>
          <a:p>
            <a:pPr marL="0" indent="0">
              <a:buNone/>
            </a:pPr>
            <a:endParaRPr lang="en-IN" sz="2000" dirty="0" smtClean="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Tragedy of Flight: A Comprehensive crash </a:t>
            </a:r>
            <a:r>
              <a:rPr lang="en-US" dirty="0" smtClean="0">
                <a:latin typeface="Times New Roman" pitchFamily="18" charset="0"/>
                <a:cs typeface="Times New Roman" pitchFamily="18" charset="0"/>
              </a:rPr>
              <a:t>analysis</a:t>
            </a:r>
            <a:endParaRPr lang="en-IN" sz="2400" dirty="0" smtClean="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t>
            </a:r>
          </a:p>
          <a:p>
            <a:pPr marL="0" indent="0">
              <a:buNone/>
            </a:pPr>
            <a:endParaRPr lang="en-IN" sz="2000" dirty="0">
              <a:latin typeface="Times New Roman" pitchFamily="18" charset="0"/>
              <a:cs typeface="Times New Roman" pitchFamily="18" charset="0"/>
            </a:endParaRPr>
          </a:p>
          <a:p>
            <a:pPr marL="0" indent="0">
              <a:buNone/>
            </a:pPr>
            <a:endParaRPr lang="en-IN" sz="2000" dirty="0" smtClean="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By</a:t>
            </a:r>
          </a:p>
          <a:p>
            <a:pPr marL="0" indent="0">
              <a:buNone/>
            </a:pP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N.Meharaj</a:t>
            </a:r>
            <a:endParaRPr lang="en-IN" sz="2400" dirty="0" smtClean="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A.Mahalakshmi</a:t>
            </a:r>
            <a:endParaRPr lang="en-IN" sz="2400" dirty="0" smtClean="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K.Kothainayagi</a:t>
            </a:r>
            <a:endParaRPr lang="en-IN" sz="2400" dirty="0" smtClean="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P.Menaga</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10666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972"/>
            <a:ext cx="10515600" cy="6168980"/>
          </a:xfrm>
        </p:spPr>
        <p:txBody>
          <a:bodyPr>
            <a:normAutofit/>
          </a:bodyPr>
          <a:lstStyle/>
          <a:p>
            <a:pPr marL="0" indent="0" algn="ctr">
              <a:buNone/>
            </a:pPr>
            <a:r>
              <a:rPr lang="en-US" dirty="0" err="1" smtClean="0">
                <a:latin typeface="Times New Roman" pitchFamily="18" charset="0"/>
                <a:cs typeface="Times New Roman" pitchFamily="18" charset="0"/>
              </a:rPr>
              <a:t>Intoduction</a:t>
            </a:r>
            <a:endParaRPr lang="en-US" dirty="0" smtClean="0">
              <a:latin typeface="Times New Roman" pitchFamily="18" charset="0"/>
              <a:cs typeface="Times New Roman" pitchFamily="18" charset="0"/>
            </a:endParaRPr>
          </a:p>
          <a:p>
            <a:pPr marL="0" indent="0">
              <a:buNone/>
            </a:pPr>
            <a:r>
              <a:rPr lang="en-US" sz="2600" dirty="0" smtClean="0">
                <a:latin typeface="Times New Roman" pitchFamily="18" charset="0"/>
                <a:cs typeface="Times New Roman" pitchFamily="18" charset="0"/>
              </a:rPr>
              <a:t>Project Description</a:t>
            </a:r>
          </a:p>
          <a:p>
            <a:pPr marL="0" indent="0">
              <a:buNone/>
            </a:pPr>
            <a:endParaRPr lang="en-IN" sz="2600" dirty="0" smtClean="0">
              <a:latin typeface="Times New Roman" pitchFamily="18" charset="0"/>
              <a:cs typeface="Times New Roman" pitchFamily="18" charset="0"/>
            </a:endParaRPr>
          </a:p>
          <a:p>
            <a:pPr>
              <a:lnSpc>
                <a:spcPct val="100000"/>
              </a:lnSpc>
            </a:pPr>
            <a:r>
              <a:rPr lang="en-US" sz="2000" dirty="0">
                <a:latin typeface="Times New Roman" pitchFamily="18" charset="0"/>
                <a:cs typeface="Times New Roman" pitchFamily="18" charset="0"/>
              </a:rPr>
              <a:t>An airplane crash analysis is a detailed investigation into the causes of an aviation accident. The goal of an airplane crash analysis is to identify any factors that contributed to the accident, with the ultimate goal of improving safety and preventing future accidents. </a:t>
            </a:r>
            <a:endParaRPr lang="en-US" sz="2000" dirty="0" smtClean="0">
              <a:latin typeface="Times New Roman" pitchFamily="18" charset="0"/>
              <a:cs typeface="Times New Roman" pitchFamily="18" charset="0"/>
            </a:endParaRPr>
          </a:p>
          <a:p>
            <a:pPr>
              <a:lnSpc>
                <a:spcPct val="10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process of conducting an airplane crash analysis typically involves the collection and analysis of a wide range of data, including information about the aircraft and its systems, the operators, and any other relevant factors. </a:t>
            </a:r>
            <a:endParaRPr lang="en-US" sz="2000" dirty="0" smtClean="0">
              <a:latin typeface="Times New Roman" pitchFamily="18" charset="0"/>
              <a:cs typeface="Times New Roman" pitchFamily="18" charset="0"/>
            </a:endParaRPr>
          </a:p>
          <a:p>
            <a:pPr>
              <a:lnSpc>
                <a:spcPct val="100000"/>
              </a:lnSpc>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data is typically collected from </a:t>
            </a:r>
            <a:r>
              <a:rPr lang="en-US" sz="2000" dirty="0" err="1">
                <a:latin typeface="Times New Roman" pitchFamily="18" charset="0"/>
                <a:cs typeface="Times New Roman" pitchFamily="18" charset="0"/>
              </a:rPr>
              <a:t>Kaggle</a:t>
            </a:r>
            <a:r>
              <a:rPr lang="en-US" sz="2000" dirty="0">
                <a:latin typeface="Times New Roman" pitchFamily="18" charset="0"/>
                <a:cs typeface="Times New Roman" pitchFamily="18" charset="0"/>
              </a:rPr>
              <a:t>. Once the data has been collected, it is </a:t>
            </a:r>
            <a:r>
              <a:rPr lang="en-US" sz="2000" dirty="0" err="1">
                <a:latin typeface="Times New Roman" pitchFamily="18" charset="0"/>
                <a:cs typeface="Times New Roman" pitchFamily="18" charset="0"/>
              </a:rPr>
              <a:t>analysed</a:t>
            </a:r>
            <a:r>
              <a:rPr lang="en-US" sz="2000" dirty="0">
                <a:latin typeface="Times New Roman" pitchFamily="18" charset="0"/>
                <a:cs typeface="Times New Roman" pitchFamily="18" charset="0"/>
              </a:rPr>
              <a:t> through tableau, to identify any potential causes of the accident. </a:t>
            </a:r>
            <a:endParaRPr lang="en-US" sz="2000" dirty="0" smtClean="0">
              <a:latin typeface="Times New Roman" pitchFamily="18" charset="0"/>
              <a:cs typeface="Times New Roman" pitchFamily="18" charset="0"/>
            </a:endParaRPr>
          </a:p>
          <a:p>
            <a:pPr>
              <a:lnSpc>
                <a:spcPct val="10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results of an airplane crash analysis are typically published in a report, which may include recommendations for improving safety and preventing similar accidents in the future</a:t>
            </a:r>
            <a:r>
              <a:rPr lang="en-US" sz="2000" dirty="0" smtClean="0">
                <a:latin typeface="Times New Roman" pitchFamily="18" charset="0"/>
                <a:cs typeface="Times New Roman" pitchFamily="18" charset="0"/>
              </a:rPr>
              <a:t>.</a:t>
            </a:r>
          </a:p>
          <a:p>
            <a:pPr>
              <a:lnSpc>
                <a:spcPct val="10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These recommendations may be implemented by the relevant authorities or industry organizations.</a:t>
            </a:r>
          </a:p>
        </p:txBody>
      </p:sp>
    </p:spTree>
    <p:extLst>
      <p:ext uri="{BB962C8B-B14F-4D97-AF65-F5344CB8AC3E}">
        <p14:creationId xmlns:p14="http://schemas.microsoft.com/office/powerpoint/2010/main" val="317385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 11">
            <a:extLst>
              <a:ext uri="{FF2B5EF4-FFF2-40B4-BE49-F238E27FC236}">
                <a16:creationId xmlns:a16="http://schemas.microsoft.com/office/drawing/2014/main" xmlns="" id="{ED756E6D-83F8-42D7-9926-D28194881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738" y="1545465"/>
            <a:ext cx="8925059" cy="5100034"/>
          </a:xfrm>
          <a:prstGeom prst="rect">
            <a:avLst/>
          </a:prstGeom>
        </p:spPr>
      </p:pic>
      <p:sp>
        <p:nvSpPr>
          <p:cNvPr id="5" name="TextBox 4"/>
          <p:cNvSpPr txBox="1"/>
          <p:nvPr/>
        </p:nvSpPr>
        <p:spPr>
          <a:xfrm>
            <a:off x="2356832" y="618186"/>
            <a:ext cx="6423169" cy="769441"/>
          </a:xfrm>
          <a:prstGeom prst="rect">
            <a:avLst/>
          </a:prstGeom>
          <a:noFill/>
        </p:spPr>
        <p:txBody>
          <a:bodyPr wrap="none" rtlCol="0">
            <a:spAutoFit/>
          </a:bodyPr>
          <a:lstStyle/>
          <a:p>
            <a:r>
              <a:rPr lang="en-US" sz="2600" b="1" dirty="0">
                <a:latin typeface="Times New Roman" pitchFamily="18" charset="0"/>
                <a:cs typeface="Times New Roman" pitchFamily="18" charset="0"/>
              </a:rPr>
              <a:t>Comparing Aboard </a:t>
            </a:r>
            <a:r>
              <a:rPr lang="en-US" sz="2600" b="1" dirty="0" err="1" smtClean="0">
                <a:latin typeface="Times New Roman" pitchFamily="18" charset="0"/>
                <a:cs typeface="Times New Roman" pitchFamily="18" charset="0"/>
              </a:rPr>
              <a:t>vs</a:t>
            </a:r>
            <a:r>
              <a:rPr lang="en-US" sz="2600" b="1" dirty="0" smtClean="0">
                <a:latin typeface="Times New Roman" pitchFamily="18" charset="0"/>
                <a:cs typeface="Times New Roman" pitchFamily="18" charset="0"/>
              </a:rPr>
              <a:t> </a:t>
            </a:r>
            <a:r>
              <a:rPr lang="en-US" sz="2600" b="1" dirty="0">
                <a:latin typeface="Times New Roman" pitchFamily="18" charset="0"/>
                <a:cs typeface="Times New Roman" pitchFamily="18" charset="0"/>
              </a:rPr>
              <a:t>Fatalities </a:t>
            </a:r>
            <a:r>
              <a:rPr lang="en-US" sz="2600" b="1" dirty="0" err="1">
                <a:latin typeface="Times New Roman" pitchFamily="18" charset="0"/>
                <a:cs typeface="Times New Roman" pitchFamily="18" charset="0"/>
              </a:rPr>
              <a:t>vs</a:t>
            </a:r>
            <a:r>
              <a:rPr lang="en-US" sz="2600" b="1" dirty="0">
                <a:latin typeface="Times New Roman" pitchFamily="18" charset="0"/>
                <a:cs typeface="Times New Roman" pitchFamily="18" charset="0"/>
              </a:rPr>
              <a:t> Ground</a:t>
            </a:r>
            <a:endParaRPr lang="en-IN" sz="26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2">
            <a:extLst>
              <a:ext uri="{FF2B5EF4-FFF2-40B4-BE49-F238E27FC236}">
                <a16:creationId xmlns:a16="http://schemas.microsoft.com/office/drawing/2014/main" xmlns="" id="{1C240DC7-0744-4EC9-B787-F76FEA18B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341" y="1159098"/>
            <a:ext cx="10006884" cy="5698901"/>
          </a:xfrm>
          <a:prstGeom prst="rect">
            <a:avLst/>
          </a:prstGeom>
        </p:spPr>
      </p:pic>
      <p:sp>
        <p:nvSpPr>
          <p:cNvPr id="2" name="TextBox 1"/>
          <p:cNvSpPr txBox="1"/>
          <p:nvPr/>
        </p:nvSpPr>
        <p:spPr>
          <a:xfrm>
            <a:off x="3308670" y="552267"/>
            <a:ext cx="4406976" cy="492443"/>
          </a:xfrm>
          <a:prstGeom prst="rect">
            <a:avLst/>
          </a:prstGeom>
          <a:noFill/>
        </p:spPr>
        <p:txBody>
          <a:bodyPr wrap="none" rtlCol="0">
            <a:spAutoFit/>
          </a:bodyPr>
          <a:lstStyle/>
          <a:p>
            <a:pPr algn="ctr"/>
            <a:r>
              <a:rPr lang="en-US" sz="2600" b="1" dirty="0">
                <a:latin typeface="Times New Roman" pitchFamily="18" charset="0"/>
                <a:cs typeface="Times New Roman" pitchFamily="18" charset="0"/>
              </a:rPr>
              <a:t>Max accidents based on years</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3">
            <a:extLst>
              <a:ext uri="{FF2B5EF4-FFF2-40B4-BE49-F238E27FC236}">
                <a16:creationId xmlns:a16="http://schemas.microsoft.com/office/drawing/2014/main" xmlns="" id="{0EBD22FC-0347-4C0E-AC73-EE25EA273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97" y="1403797"/>
            <a:ext cx="10766738" cy="5267459"/>
          </a:xfrm>
          <a:prstGeom prst="rect">
            <a:avLst/>
          </a:prstGeom>
        </p:spPr>
      </p:pic>
      <p:sp>
        <p:nvSpPr>
          <p:cNvPr id="2" name="TextBox 1"/>
          <p:cNvSpPr txBox="1"/>
          <p:nvPr/>
        </p:nvSpPr>
        <p:spPr>
          <a:xfrm>
            <a:off x="1394296" y="401219"/>
            <a:ext cx="8956939" cy="461665"/>
          </a:xfrm>
          <a:prstGeom prst="rect">
            <a:avLst/>
          </a:prstGeom>
          <a:noFill/>
        </p:spPr>
        <p:txBody>
          <a:bodyPr wrap="none" rtlCol="0">
            <a:spAutoFit/>
          </a:bodyPr>
          <a:lstStyle/>
          <a:p>
            <a:pPr algn="ctr"/>
            <a:r>
              <a:rPr lang="en-US" sz="2400" b="1" dirty="0" err="1">
                <a:latin typeface="Times New Roman" pitchFamily="18" charset="0"/>
                <a:cs typeface="Times New Roman" pitchFamily="18" charset="0"/>
              </a:rPr>
              <a:t>Accidentshappened</a:t>
            </a:r>
            <a:r>
              <a:rPr lang="en-US" sz="2400" b="1" dirty="0">
                <a:latin typeface="Times New Roman" pitchFamily="18" charset="0"/>
                <a:cs typeface="Times New Roman" pitchFamily="18" charset="0"/>
              </a:rPr>
              <a:t> in 1972 (MAX ACCIDENTS) based on </a:t>
            </a:r>
            <a:r>
              <a:rPr lang="en-US" sz="2400" b="1" dirty="0" smtClean="0">
                <a:latin typeface="Times New Roman" pitchFamily="18" charset="0"/>
                <a:cs typeface="Times New Roman" pitchFamily="18" charset="0"/>
              </a:rPr>
              <a:t>months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ory 14">
            <a:extLst>
              <a:ext uri="{FF2B5EF4-FFF2-40B4-BE49-F238E27FC236}">
                <a16:creationId xmlns:a16="http://schemas.microsoft.com/office/drawing/2014/main" xmlns="" id="{E28317B3-3157-41E5-91D5-E12297D39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62" y="1210614"/>
            <a:ext cx="9994007" cy="5022761"/>
          </a:xfrm>
          <a:prstGeom prst="rect">
            <a:avLst/>
          </a:prstGeom>
        </p:spPr>
      </p:pic>
      <p:sp>
        <p:nvSpPr>
          <p:cNvPr id="2" name="TextBox 1"/>
          <p:cNvSpPr txBox="1"/>
          <p:nvPr/>
        </p:nvSpPr>
        <p:spPr>
          <a:xfrm>
            <a:off x="1957588" y="227250"/>
            <a:ext cx="6340197" cy="738664"/>
          </a:xfrm>
          <a:prstGeom prst="rect">
            <a:avLst/>
          </a:prstGeom>
          <a:noFill/>
        </p:spPr>
        <p:txBody>
          <a:bodyPr wrap="none" rtlCol="0">
            <a:spAutoFit/>
          </a:bodyPr>
          <a:lstStyle/>
          <a:p>
            <a:r>
              <a:rPr lang="en-US" sz="2400" b="1" dirty="0">
                <a:latin typeface="Times New Roman" pitchFamily="18" charset="0"/>
                <a:cs typeface="Times New Roman" pitchFamily="18" charset="0"/>
              </a:rPr>
              <a:t>Highest No. of </a:t>
            </a:r>
            <a:r>
              <a:rPr lang="en-US" sz="2400" b="1" dirty="0" err="1">
                <a:latin typeface="Times New Roman" pitchFamily="18" charset="0"/>
                <a:cs typeface="Times New Roman" pitchFamily="18" charset="0"/>
              </a:rPr>
              <a:t>accidenthappened</a:t>
            </a:r>
            <a:r>
              <a:rPr lang="en-US" sz="2400" b="1" dirty="0">
                <a:latin typeface="Times New Roman" pitchFamily="18" charset="0"/>
                <a:cs typeface="Times New Roman" pitchFamily="18" charset="0"/>
              </a:rPr>
              <a:t> by Operators</a:t>
            </a:r>
            <a:endParaRPr lang="en-IN" sz="2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tory 15">
            <a:extLst>
              <a:ext uri="{FF2B5EF4-FFF2-40B4-BE49-F238E27FC236}">
                <a16:creationId xmlns:a16="http://schemas.microsoft.com/office/drawing/2014/main" xmlns="" id="{60EEC439-EFDD-4A50-BA2F-A5A505E9A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220" y="1287886"/>
            <a:ext cx="9684912" cy="5570113"/>
          </a:xfrm>
          <a:prstGeom prst="rect">
            <a:avLst/>
          </a:prstGeom>
        </p:spPr>
      </p:pic>
      <p:sp>
        <p:nvSpPr>
          <p:cNvPr id="2" name="TextBox 1"/>
          <p:cNvSpPr txBox="1"/>
          <p:nvPr/>
        </p:nvSpPr>
        <p:spPr>
          <a:xfrm>
            <a:off x="2717443" y="272223"/>
            <a:ext cx="6722837" cy="1015663"/>
          </a:xfrm>
          <a:prstGeom prst="rect">
            <a:avLst/>
          </a:prstGeom>
          <a:noFill/>
        </p:spPr>
        <p:txBody>
          <a:bodyPr wrap="square" rtlCol="0">
            <a:spAutoFit/>
          </a:bodyPr>
          <a:lstStyle/>
          <a:p>
            <a:r>
              <a:rPr lang="en-US" sz="2400" b="1" dirty="0">
                <a:latin typeface="Times New Roman" pitchFamily="18" charset="0"/>
                <a:cs typeface="Times New Roman" pitchFamily="18" charset="0"/>
              </a:rPr>
              <a:t>Top 10 </a:t>
            </a:r>
            <a:r>
              <a:rPr lang="en-US" sz="2400" b="1" dirty="0" err="1">
                <a:latin typeface="Times New Roman" pitchFamily="18" charset="0"/>
                <a:cs typeface="Times New Roman" pitchFamily="18" charset="0"/>
              </a:rPr>
              <a:t>locationswhichhad</a:t>
            </a:r>
            <a:r>
              <a:rPr lang="en-US" sz="2400" b="1" dirty="0">
                <a:latin typeface="Times New Roman" pitchFamily="18" charset="0"/>
                <a:cs typeface="Times New Roman" pitchFamily="18" charset="0"/>
              </a:rPr>
              <a:t> more accidents</a:t>
            </a:r>
            <a:endParaRPr lang="en-IN" sz="2400" dirty="0">
              <a:latin typeface="Times New Roman" pitchFamily="18" charset="0"/>
              <a:cs typeface="Times New Roman" pitchFamily="18" charset="0"/>
            </a:endParaRPr>
          </a:p>
          <a:p>
            <a:r>
              <a:rPr lang="en-US" dirty="0"/>
              <a:t> </a:t>
            </a:r>
            <a:endParaRPr lang="en-IN" dirty="0"/>
          </a:p>
          <a:p>
            <a:endParaRPr lang="en-IN" dirty="0"/>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tory 16">
            <a:extLst>
              <a:ext uri="{FF2B5EF4-FFF2-40B4-BE49-F238E27FC236}">
                <a16:creationId xmlns:a16="http://schemas.microsoft.com/office/drawing/2014/main" xmlns="" id="{D4C09CE3-26FD-4C0B-9607-76CFE6073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10" y="1378039"/>
            <a:ext cx="10161431" cy="5479960"/>
          </a:xfrm>
          <a:prstGeom prst="rect">
            <a:avLst/>
          </a:prstGeom>
        </p:spPr>
      </p:pic>
      <p:sp>
        <p:nvSpPr>
          <p:cNvPr id="3" name="TextBox 2"/>
          <p:cNvSpPr txBox="1"/>
          <p:nvPr/>
        </p:nvSpPr>
        <p:spPr>
          <a:xfrm>
            <a:off x="2794715" y="388341"/>
            <a:ext cx="6310647"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Top 3 </a:t>
            </a:r>
            <a:r>
              <a:rPr lang="en-US" sz="2400" b="1" dirty="0" err="1">
                <a:latin typeface="Times New Roman" pitchFamily="18" charset="0"/>
                <a:cs typeface="Times New Roman" pitchFamily="18" charset="0"/>
              </a:rPr>
              <a:t>flightswhichhave</a:t>
            </a:r>
            <a:r>
              <a:rPr lang="en-US" sz="2400" b="1" dirty="0">
                <a:latin typeface="Times New Roman" pitchFamily="18" charset="0"/>
                <a:cs typeface="Times New Roman" pitchFamily="18" charset="0"/>
              </a:rPr>
              <a:t> max </a:t>
            </a:r>
            <a:r>
              <a:rPr lang="en-US" sz="2400" b="1" dirty="0" err="1">
                <a:latin typeface="Times New Roman" pitchFamily="18" charset="0"/>
                <a:cs typeface="Times New Roman" pitchFamily="18" charset="0"/>
              </a:rPr>
              <a:t>accidenthistory</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Story 17">
            <a:extLst>
              <a:ext uri="{FF2B5EF4-FFF2-40B4-BE49-F238E27FC236}">
                <a16:creationId xmlns:a16="http://schemas.microsoft.com/office/drawing/2014/main" xmlns="" id="{127341CD-584D-4A72-87D5-E1C6B38A5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85" y="1275008"/>
            <a:ext cx="10187188" cy="5582992"/>
          </a:xfrm>
          <a:prstGeom prst="rect">
            <a:avLst/>
          </a:prstGeom>
        </p:spPr>
      </p:pic>
      <p:sp>
        <p:nvSpPr>
          <p:cNvPr id="2" name="TextBox 1"/>
          <p:cNvSpPr txBox="1"/>
          <p:nvPr/>
        </p:nvSpPr>
        <p:spPr>
          <a:xfrm>
            <a:off x="4130883" y="373486"/>
            <a:ext cx="3651192" cy="461665"/>
          </a:xfrm>
          <a:prstGeom prst="rect">
            <a:avLst/>
          </a:prstGeom>
          <a:noFill/>
        </p:spPr>
        <p:txBody>
          <a:bodyPr wrap="none" rtlCol="0">
            <a:spAutoFit/>
          </a:bodyPr>
          <a:lstStyle/>
          <a:p>
            <a:r>
              <a:rPr lang="en-US" sz="2400" b="1" dirty="0" err="1">
                <a:latin typeface="Times New Roman" pitchFamily="18" charset="0"/>
                <a:cs typeface="Times New Roman" pitchFamily="18" charset="0"/>
              </a:rPr>
              <a:t>Accidentsbased</a:t>
            </a:r>
            <a:r>
              <a:rPr lang="en-US" sz="2400" b="1" dirty="0">
                <a:latin typeface="Times New Roman" pitchFamily="18" charset="0"/>
                <a:cs typeface="Times New Roman" pitchFamily="18" charset="0"/>
              </a:rPr>
              <a:t> on regions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202</Words>
  <Application>Microsoft Office PowerPoint</Application>
  <PresentationFormat>Custom</PresentationFormat>
  <Paragraphs>27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4</cp:revision>
  <dcterms:created xsi:type="dcterms:W3CDTF">2023-04-23T13:57:37Z</dcterms:created>
  <dcterms:modified xsi:type="dcterms:W3CDTF">2023-04-23T15:57:19Z</dcterms:modified>
</cp:coreProperties>
</file>