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8" r:id="rId14"/>
    <p:sldId id="269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65725126/f/84118d44-0daa-4495-b68d-0aa2b4408447/MAHALAKSHMI%20U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 Analysis.xlsx]Sheet2!PivotTable1</c:name>
    <c:fmtId val="0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  <a:r>
              <a: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rPr>
              <a:t>DEPARTMENT TYPE</a:t>
            </a:r>
            <a:endParaRPr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Times New Roman" panose="02020603050405020304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2"/>
                <c:pt idx="0">
                  <c:v>EmployeeType</c:v>
                </c:pt>
                <c:pt idx="1">
                  <c:v>Contract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7"/>
                <c:pt idx="0">
                  <c:v>9.0</c:v>
                </c:pt>
                <c:pt idx="1">
                  <c:v>7.0</c:v>
                </c:pt>
                <c:pt idx="2">
                  <c:v>34.0</c:v>
                </c:pt>
                <c:pt idx="3">
                  <c:v>127.0</c:v>
                </c:pt>
                <c:pt idx="4">
                  <c:v>35.0</c:v>
                </c:pt>
                <c:pt idx="5">
                  <c:v>10.0</c:v>
                </c:pt>
                <c:pt idx="6">
                  <c:v>222.0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2"/>
                <c:pt idx="0">
                  <c:v>EmployeeType</c:v>
                </c:pt>
                <c:pt idx="1">
                  <c:v>Full-Time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7"/>
                <c:pt idx="0">
                  <c:v>3.0</c:v>
                </c:pt>
                <c:pt idx="1">
                  <c:v>5.0</c:v>
                </c:pt>
                <c:pt idx="2">
                  <c:v>42.0</c:v>
                </c:pt>
                <c:pt idx="3">
                  <c:v>125.0</c:v>
                </c:pt>
                <c:pt idx="4">
                  <c:v>44.0</c:v>
                </c:pt>
                <c:pt idx="5">
                  <c:v>12.0</c:v>
                </c:pt>
                <c:pt idx="6">
                  <c:v>231.0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2"/>
                <c:pt idx="0">
                  <c:v>EmployeeType</c:v>
                </c:pt>
                <c:pt idx="1">
                  <c:v>Part-Time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7"/>
                <c:pt idx="0">
                  <c:v>8.0</c:v>
                </c:pt>
                <c:pt idx="1">
                  <c:v>6.0</c:v>
                </c:pt>
                <c:pt idx="2">
                  <c:v>41.0</c:v>
                </c:pt>
                <c:pt idx="3">
                  <c:v>114.0</c:v>
                </c:pt>
                <c:pt idx="4">
                  <c:v>32.0</c:v>
                </c:pt>
                <c:pt idx="5">
                  <c:v>14.0</c:v>
                </c:pt>
                <c:pt idx="6">
                  <c:v>215.0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Times New Roman" panose="02020603050405020304" charset="0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>
          <a:latin typeface="Times New Roman" panose="02020603050405020304" charset="0"/>
          <a:ea typeface="Times New Roman" panose="02020603050405020304" charset="0"/>
          <a:cs typeface="Times New Roman" panose="02020603050405020304" charset="0"/>
          <a:sym typeface="Times New Roman" panose="02020603050405020304" charset="0"/>
        </a:defRPr>
      </a:pPr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M</a:t>
            </a:r>
            <a:r>
              <a:rPr sz="2400" lang="en-US"/>
              <a:t>a</a:t>
            </a:r>
            <a:r>
              <a:rPr sz="2400" lang="en-US"/>
              <a:t>h</a:t>
            </a:r>
            <a:r>
              <a:rPr sz="2400" lang="en-US"/>
              <a:t>a</a:t>
            </a:r>
            <a:r>
              <a:rPr sz="2400" lang="en-US"/>
              <a:t>l</a:t>
            </a:r>
            <a:r>
              <a:rPr sz="2400" lang="en-US"/>
              <a:t>a</a:t>
            </a:r>
            <a:r>
              <a:rPr sz="2400" lang="en-US"/>
              <a:t>kshmi</a:t>
            </a:r>
            <a:r>
              <a:rPr sz="2400" lang="en-US"/>
              <a:t>.</a:t>
            </a:r>
            <a:r>
              <a:rPr sz="2400" lang="en-US"/>
              <a:t>U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8</a:t>
            </a:r>
            <a:r>
              <a:rPr dirty="0" sz="2400" lang="en-US"/>
              <a:t>2</a:t>
            </a:r>
            <a:r>
              <a:rPr dirty="0" sz="2400" lang="en-US"/>
              <a:t>3</a:t>
            </a:r>
            <a:r>
              <a:rPr dirty="0" sz="2400" lang="en-US"/>
              <a:t>/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g</a:t>
            </a:r>
            <a:r>
              <a:rPr dirty="0" sz="2400" lang="en-US"/>
              <a:t>7</a:t>
            </a:r>
            <a:r>
              <a:rPr dirty="0" sz="2400" lang="en-US"/>
              <a:t>3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I</a:t>
            </a:r>
            <a:r>
              <a:rPr dirty="0" sz="2400" lang="en-US"/>
              <a:t>I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r>
              <a:rPr dirty="0" sz="2400" lang="en-US"/>
              <a:t>B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mi </a:t>
            </a:r>
            <a:r>
              <a:rPr dirty="0" sz="2400" lang="en-US"/>
              <a:t>women's </a:t>
            </a:r>
            <a:r>
              <a:rPr dirty="0" sz="2400" lang="en-US"/>
              <a:t>college </a:t>
            </a:r>
            <a:r>
              <a:rPr dirty="0" sz="2400" lang="en-US"/>
              <a:t>of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4271888" cy="737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6" name=""/>
          <p:cNvSpPr txBox="1"/>
          <p:nvPr/>
        </p:nvSpPr>
        <p:spPr>
          <a:xfrm>
            <a:off x="739775" y="960267"/>
            <a:ext cx="8275266" cy="67716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llection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load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board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F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u</a:t>
            </a:r>
            <a:r>
              <a:rPr b="1" sz="2800" lang="en-US">
                <a:solidFill>
                  <a:srgbClr val="000000"/>
                </a:solidFill>
              </a:rPr>
              <a:t>re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ection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H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g</a:t>
            </a:r>
            <a:r>
              <a:rPr b="0" sz="2400" lang="en-US">
                <a:solidFill>
                  <a:srgbClr val="000000"/>
                </a:solidFill>
              </a:rPr>
              <a:t>h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ght</a:t>
            </a:r>
            <a:r>
              <a:rPr b="0" sz="2400" lang="en-US">
                <a:solidFill>
                  <a:srgbClr val="000000"/>
                </a:solidFill>
              </a:rPr>
              <a:t>ed </a:t>
            </a:r>
            <a:r>
              <a:rPr b="0" sz="2400" lang="en-US">
                <a:solidFill>
                  <a:srgbClr val="000000"/>
                </a:solidFill>
              </a:rPr>
              <a:t>d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which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required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using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h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f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p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aning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d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tif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d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h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m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s</a:t>
            </a:r>
            <a:r>
              <a:rPr b="0" sz="2400" lang="en-US">
                <a:solidFill>
                  <a:srgbClr val="000000"/>
                </a:solidFill>
              </a:rPr>
              <a:t>s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g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v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u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s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u</a:t>
            </a:r>
            <a:r>
              <a:rPr b="0" sz="2400" lang="en-US">
                <a:solidFill>
                  <a:srgbClr val="000000"/>
                </a:solidFill>
              </a:rPr>
              <a:t>s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g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c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d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f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r</a:t>
            </a:r>
            <a:r>
              <a:rPr b="0" sz="2400" lang="en-US">
                <a:solidFill>
                  <a:srgbClr val="000000"/>
                </a:solidFill>
              </a:rPr>
              <a:t>m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g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R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m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v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d</a:t>
            </a:r>
            <a:r>
              <a:rPr b="0" sz="2400" lang="en-US">
                <a:solidFill>
                  <a:srgbClr val="000000"/>
                </a:solidFill>
              </a:rPr>
              <a:t>/</a:t>
            </a:r>
            <a:r>
              <a:rPr b="0" sz="2400" lang="en-US">
                <a:solidFill>
                  <a:srgbClr val="000000"/>
                </a:solidFill>
              </a:rPr>
              <a:t>f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r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d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h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m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s</a:t>
            </a:r>
            <a:r>
              <a:rPr b="0" sz="2400" lang="en-US">
                <a:solidFill>
                  <a:srgbClr val="000000"/>
                </a:solidFill>
              </a:rPr>
              <a:t>s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g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d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u</a:t>
            </a:r>
            <a:r>
              <a:rPr b="0" sz="2400" lang="en-US">
                <a:solidFill>
                  <a:srgbClr val="000000"/>
                </a:solidFill>
              </a:rPr>
              <a:t>s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g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f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r</a:t>
            </a:r>
            <a:r>
              <a:rPr b="0" sz="2400" lang="en-US">
                <a:solidFill>
                  <a:srgbClr val="000000"/>
                </a:solidFill>
              </a:rPr>
              <a:t>-</a:t>
            </a:r>
            <a:r>
              <a:rPr b="0" sz="2400" lang="en-US">
                <a:solidFill>
                  <a:srgbClr val="000000"/>
                </a:solidFill>
              </a:rPr>
              <a:t>f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r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b</a:t>
            </a:r>
            <a:r>
              <a:rPr b="0" sz="2400" lang="en-US">
                <a:solidFill>
                  <a:srgbClr val="000000"/>
                </a:solidFill>
              </a:rPr>
              <a:t>y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c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our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400" lang="en-US">
                <a:solidFill>
                  <a:srgbClr val="000000"/>
                </a:solidFill>
              </a:rPr>
              <a:t>P</a:t>
            </a:r>
            <a:r>
              <a:rPr b="1" sz="2400" lang="en-US">
                <a:solidFill>
                  <a:srgbClr val="000000"/>
                </a:solidFill>
              </a:rPr>
              <a:t>e</a:t>
            </a:r>
            <a:r>
              <a:rPr b="1" sz="2400" lang="en-US">
                <a:solidFill>
                  <a:srgbClr val="000000"/>
                </a:solidFill>
              </a:rPr>
              <a:t>r</a:t>
            </a:r>
            <a:r>
              <a:rPr b="1" sz="2400" lang="en-US">
                <a:solidFill>
                  <a:srgbClr val="000000"/>
                </a:solidFill>
              </a:rPr>
              <a:t>f</a:t>
            </a:r>
            <a:r>
              <a:rPr b="1" sz="2400" lang="en-US">
                <a:solidFill>
                  <a:srgbClr val="000000"/>
                </a:solidFill>
              </a:rPr>
              <a:t>o</a:t>
            </a:r>
            <a:r>
              <a:rPr b="1" sz="2400" lang="en-US">
                <a:solidFill>
                  <a:srgbClr val="000000"/>
                </a:solidFill>
              </a:rPr>
              <a:t>r</a:t>
            </a:r>
            <a:r>
              <a:rPr b="1" sz="2400" lang="en-US">
                <a:solidFill>
                  <a:srgbClr val="000000"/>
                </a:solidFill>
              </a:rPr>
              <a:t>m</a:t>
            </a:r>
            <a:r>
              <a:rPr b="1" sz="2400" lang="en-US">
                <a:solidFill>
                  <a:srgbClr val="000000"/>
                </a:solidFill>
              </a:rPr>
              <a:t>a</a:t>
            </a:r>
            <a:r>
              <a:rPr b="1" sz="2400" lang="en-US">
                <a:solidFill>
                  <a:srgbClr val="000000"/>
                </a:solidFill>
              </a:rPr>
              <a:t>n</a:t>
            </a:r>
            <a:r>
              <a:rPr b="1" sz="2400" lang="en-US">
                <a:solidFill>
                  <a:srgbClr val="000000"/>
                </a:solidFill>
              </a:rPr>
              <a:t>c</a:t>
            </a:r>
            <a:r>
              <a:rPr b="1" sz="2400" lang="en-US">
                <a:solidFill>
                  <a:srgbClr val="000000"/>
                </a:solidFill>
              </a:rPr>
              <a:t>e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l</a:t>
            </a:r>
            <a:r>
              <a:rPr b="1" sz="2400" lang="en-US">
                <a:solidFill>
                  <a:srgbClr val="000000"/>
                </a:solidFill>
              </a:rPr>
              <a:t>e</a:t>
            </a:r>
            <a:r>
              <a:rPr b="1" sz="2400" lang="en-US">
                <a:solidFill>
                  <a:srgbClr val="000000"/>
                </a:solidFill>
              </a:rPr>
              <a:t>v</a:t>
            </a:r>
            <a:r>
              <a:rPr b="1" sz="2400" lang="en-US">
                <a:solidFill>
                  <a:srgbClr val="000000"/>
                </a:solidFill>
              </a:rPr>
              <a:t>e</a:t>
            </a:r>
            <a:r>
              <a:rPr b="1" sz="2400" lang="en-US">
                <a:solidFill>
                  <a:srgbClr val="000000"/>
                </a:solidFill>
              </a:rPr>
              <a:t>l</a:t>
            </a:r>
            <a:r>
              <a:rPr b="1" sz="24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P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r</a:t>
            </a:r>
            <a:r>
              <a:rPr b="0" sz="2400" lang="en-US">
                <a:solidFill>
                  <a:srgbClr val="000000"/>
                </a:solidFill>
              </a:rPr>
              <a:t>formance 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lysis 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s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b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s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d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d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p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r</a:t>
            </a:r>
            <a:r>
              <a:rPr b="0" sz="2400" lang="en-US">
                <a:solidFill>
                  <a:srgbClr val="000000"/>
                </a:solidFill>
              </a:rPr>
              <a:t>tment 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y</a:t>
            </a:r>
            <a:r>
              <a:rPr b="0" sz="2400" lang="en-US">
                <a:solidFill>
                  <a:srgbClr val="000000"/>
                </a:solidFill>
              </a:rPr>
              <a:t>p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s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f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r</a:t>
            </a:r>
            <a:r>
              <a:rPr b="0" sz="2400" lang="en-US">
                <a:solidFill>
                  <a:srgbClr val="000000"/>
                </a:solidFill>
              </a:rPr>
              <a:t>ed </a:t>
            </a:r>
            <a:r>
              <a:rPr b="0" sz="2400" lang="en-US">
                <a:solidFill>
                  <a:srgbClr val="000000"/>
                </a:solidFill>
              </a:rPr>
              <a:t>b</a:t>
            </a:r>
            <a:r>
              <a:rPr b="0" sz="2400" lang="en-US">
                <a:solidFill>
                  <a:srgbClr val="000000"/>
                </a:solidFill>
              </a:rPr>
              <a:t>y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g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d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r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(</a:t>
            </a:r>
            <a:r>
              <a:rPr b="0" sz="2400" lang="en-US">
                <a:solidFill>
                  <a:srgbClr val="000000"/>
                </a:solidFill>
              </a:rPr>
              <a:t>M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m</a:t>
            </a:r>
            <a:r>
              <a:rPr b="0" sz="2400" lang="en-US">
                <a:solidFill>
                  <a:srgbClr val="000000"/>
                </a:solidFill>
              </a:rPr>
              <a:t>p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oyees</a:t>
            </a:r>
            <a:r>
              <a:rPr b="0" sz="24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ext Placeholder 2"/>
          <p:cNvSpPr>
            <a:spLocks noGrp="1"/>
          </p:cNvSpPr>
          <p:nvPr/>
        </p:nvSpPr>
        <p:spPr>
          <a:xfrm>
            <a:off x="609600" y="839392"/>
            <a:ext cx="8766572" cy="4978400"/>
          </a:xfrm>
          <a:prstGeom prst="rect"/>
        </p:spPr>
        <p:txBody>
          <a:bodyPr bIns="0" lIns="0" rIns="0" tIns="0" wrap="square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12854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8" name=""/>
          <p:cNvSpPr txBox="1"/>
          <p:nvPr/>
        </p:nvSpPr>
        <p:spPr>
          <a:xfrm>
            <a:off x="588382" y="-131933"/>
            <a:ext cx="8390504" cy="679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	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09" name=""/>
          <p:cNvSpPr txBox="1"/>
          <p:nvPr/>
        </p:nvSpPr>
        <p:spPr>
          <a:xfrm>
            <a:off x="755331" y="1764029"/>
            <a:ext cx="6656197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graphicFrame>
        <p:nvGraphicFramePr>
          <p:cNvPr id="4194320" name="图表 1"/>
          <p:cNvGraphicFramePr>
            <a:graphicFrameLocks/>
          </p:cNvGraphicFramePr>
          <p:nvPr/>
        </p:nvGraphicFramePr>
        <p:xfrm>
          <a:off x="673350" y="1283029"/>
          <a:ext cx="8586668" cy="5023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0" name="Title 1"/>
          <p:cNvSpPr>
            <a:spLocks noGrp="1"/>
          </p:cNvSpPr>
          <p:nvPr/>
        </p:nvSpPr>
        <p:spPr>
          <a:xfrm rot="10800000" flipV="1">
            <a:off x="1023222" y="1342231"/>
            <a:ext cx="7340203" cy="320039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-6095999" y="829626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88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dirty="0" sz="4250" lang="en-US" spc="10"/>
            </a:b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 rot="21600000">
            <a:off x="496314" y="1516760"/>
            <a:ext cx="7495161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mance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sis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ify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ividual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yee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department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ation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ording </a:t>
            </a:r>
            <a:r>
              <a:rPr sz="2800" lang="en-US">
                <a:solidFill>
                  <a:srgbClr val="000000"/>
                </a:solidFill>
              </a:rPr>
              <a:t>to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2936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employees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considering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zone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order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identify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trend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gory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pany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ntify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formance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4" name=""/>
          <p:cNvSpPr txBox="1"/>
          <p:nvPr/>
        </p:nvSpPr>
        <p:spPr>
          <a:xfrm>
            <a:off x="723900" y="2019300"/>
            <a:ext cx="7088333" cy="1767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mpany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tor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Industries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Marketing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rent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us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nisation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rchy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5" name=""/>
          <p:cNvSpPr txBox="1"/>
          <p:nvPr/>
        </p:nvSpPr>
        <p:spPr>
          <a:xfrm>
            <a:off x="4096000" y="3219450"/>
            <a:ext cx="6339297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ing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alisation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%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15" name=""/>
          <p:cNvSpPr txBox="1"/>
          <p:nvPr/>
        </p:nvSpPr>
        <p:spPr>
          <a:xfrm>
            <a:off x="755332" y="1721735"/>
            <a:ext cx="7318806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16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21869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ntify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HIGH",Z8&gt;=4,"HIGH",Z8&gt;=3,"MED",TRUE,"LOW")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2024-08-29T07:20:45Z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afea57283cda4f999c3842532a323b2b</vt:lpwstr>
  </property>
</Properties>
</file>