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86" d="100"/>
          <a:sy n="86" d="100"/>
        </p:scale>
        <p:origin x="234"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90A2703-EE0A-4E84-9C57-ACAD12BA5B6B}" type="datetimeFigureOut">
              <a:rPr lang="en-US" smtClean="0"/>
              <a:t>4/3/2024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9CDF17-DDEC-4F1D-914B-2E70F9C132F3}" type="slidenum">
              <a:rPr lang="en-US" smtClean="0"/>
              <a:t>‹#›</a:t>
            </a:fld>
            <a:endParaRPr lang="en-US"/>
          </a:p>
        </p:txBody>
      </p:sp>
    </p:spTree>
    <p:extLst>
      <p:ext uri="{BB962C8B-B14F-4D97-AF65-F5344CB8AC3E}">
        <p14:creationId xmlns:p14="http://schemas.microsoft.com/office/powerpoint/2010/main" val="421680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CDF17-DDEC-4F1D-914B-2E70F9C132F3}" type="slidenum">
              <a:rPr lang="en-US" smtClean="0"/>
              <a:t>4</a:t>
            </a:fld>
            <a:endParaRPr lang="en-US"/>
          </a:p>
        </p:txBody>
      </p:sp>
    </p:spTree>
    <p:extLst>
      <p:ext uri="{BB962C8B-B14F-4D97-AF65-F5344CB8AC3E}">
        <p14:creationId xmlns:p14="http://schemas.microsoft.com/office/powerpoint/2010/main" val="113367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CDF17-DDEC-4F1D-914B-2E70F9C132F3}" type="slidenum">
              <a:rPr lang="en-US" smtClean="0"/>
              <a:t>10</a:t>
            </a:fld>
            <a:endParaRPr lang="en-US"/>
          </a:p>
        </p:txBody>
      </p:sp>
    </p:spTree>
    <p:extLst>
      <p:ext uri="{BB962C8B-B14F-4D97-AF65-F5344CB8AC3E}">
        <p14:creationId xmlns:p14="http://schemas.microsoft.com/office/powerpoint/2010/main" val="414093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png" /><Relationship Id="rId7" Type="http://schemas.openxmlformats.org/officeDocument/2006/relationships/image" Target="../media/image14.jpeg"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jpeg" /><Relationship Id="rId9" Type="http://schemas.openxmlformats.org/officeDocument/2006/relationships/image" Target="../media/image16.jpeg"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495799" y="533400"/>
            <a:ext cx="7008747" cy="3709990"/>
          </a:xfrm>
          <a:prstGeom prst="rect">
            <a:avLst/>
          </a:prstGeom>
        </p:spPr>
        <p:txBody>
          <a:bodyPr vert="horz" wrap="square" lIns="0" tIns="16510" rIns="0" bIns="0" rtlCol="0">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MAHALAKSHMI S</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82172110403</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a:t>
            </a:r>
            <a:r>
              <a:rPr lang="en-US" sz="2400" dirty="0">
                <a:latin typeface="Times New Roman" panose="02020603050405020304" pitchFamily="18" charset="0"/>
                <a:cs typeface="Times New Roman" panose="02020603050405020304" pitchFamily="18" charset="0"/>
              </a:rPr>
              <a:t> Computer Science of Engineering – </a:t>
            </a:r>
            <a:r>
              <a:rPr lang="en-US" sz="2400" dirty="0" err="1">
                <a:latin typeface="Times New Roman" panose="02020603050405020304" pitchFamily="18" charset="0"/>
                <a:cs typeface="Times New Roman" panose="02020603050405020304" pitchFamily="18" charset="0"/>
              </a:rPr>
              <a:t>IIIyear</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Sir Issac Newton College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Engineering And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id="{BC618CE9-4814-E5FE-3D36-395B5FA85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51" y="1362096"/>
            <a:ext cx="2226279" cy="1867602"/>
          </a:xfrm>
          <a:prstGeom prst="rect">
            <a:avLst/>
          </a:prstGeom>
        </p:spPr>
      </p:pic>
      <p:pic>
        <p:nvPicPr>
          <p:cNvPr id="12" name="Picture 11">
            <a:extLst>
              <a:ext uri="{FF2B5EF4-FFF2-40B4-BE49-F238E27FC236}">
                <a16:creationId xmlns:a16="http://schemas.microsoft.com/office/drawing/2014/main" id="{B16277D9-B0D5-7192-9FC0-D763D6FB9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6527" y="1158805"/>
            <a:ext cx="2779585" cy="2266206"/>
          </a:xfrm>
          <a:prstGeom prst="rect">
            <a:avLst/>
          </a:prstGeom>
        </p:spPr>
      </p:pic>
      <p:pic>
        <p:nvPicPr>
          <p:cNvPr id="13" name="Picture 12">
            <a:extLst>
              <a:ext uri="{FF2B5EF4-FFF2-40B4-BE49-F238E27FC236}">
                <a16:creationId xmlns:a16="http://schemas.microsoft.com/office/drawing/2014/main" id="{10232B28-B7C7-F4CB-AF65-A92C6253C5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5034" y="967552"/>
            <a:ext cx="4254876" cy="2457458"/>
          </a:xfrm>
          <a:prstGeom prst="rect">
            <a:avLst/>
          </a:prstGeom>
        </p:spPr>
      </p:pic>
      <p:pic>
        <p:nvPicPr>
          <p:cNvPr id="14" name="Picture 13">
            <a:extLst>
              <a:ext uri="{FF2B5EF4-FFF2-40B4-BE49-F238E27FC236}">
                <a16:creationId xmlns:a16="http://schemas.microsoft.com/office/drawing/2014/main" id="{0C393F9D-D85E-FAFF-F7ED-58F5E8312A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159" y="3920574"/>
            <a:ext cx="3027699" cy="2485395"/>
          </a:xfrm>
          <a:prstGeom prst="rect">
            <a:avLst/>
          </a:prstGeom>
        </p:spPr>
      </p:pic>
      <p:pic>
        <p:nvPicPr>
          <p:cNvPr id="15" name="Picture 14">
            <a:extLst>
              <a:ext uri="{FF2B5EF4-FFF2-40B4-BE49-F238E27FC236}">
                <a16:creationId xmlns:a16="http://schemas.microsoft.com/office/drawing/2014/main" id="{3294D18A-9626-E34C-5E42-2121AB45CB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2657" y="3931340"/>
            <a:ext cx="3210580" cy="2536135"/>
          </a:xfrm>
          <a:prstGeom prst="rect">
            <a:avLst/>
          </a:prstGeom>
        </p:spPr>
      </p:pic>
      <p:pic>
        <p:nvPicPr>
          <p:cNvPr id="16" name="Picture 15">
            <a:extLst>
              <a:ext uri="{FF2B5EF4-FFF2-40B4-BE49-F238E27FC236}">
                <a16:creationId xmlns:a16="http://schemas.microsoft.com/office/drawing/2014/main" id="{F90B4C5C-BC93-0722-3104-C92FE1E7AD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3237" y="3948511"/>
            <a:ext cx="3616107" cy="24574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247" y="419905"/>
            <a:ext cx="12130752" cy="57095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210426" y="1"/>
            <a:ext cx="12348775" cy="7091424"/>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10425" y="328145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1247" y="878109"/>
            <a:ext cx="8396954" cy="632224"/>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mj-lt"/>
              </a:rPr>
              <a:t>    </a:t>
            </a:r>
            <a:r>
              <a:rPr lang="en-US" sz="4000" dirty="0">
                <a:latin typeface="+mj-lt"/>
              </a:rPr>
              <a:t>PROJECT TITLE </a:t>
            </a:r>
            <a:endParaRPr sz="4000" dirty="0">
              <a:latin typeface="+mj-lt"/>
            </a:endParaRPr>
          </a:p>
        </p:txBody>
      </p:sp>
      <p:sp>
        <p:nvSpPr>
          <p:cNvPr id="18" name="Text Placeholder 17"/>
          <p:cNvSpPr>
            <a:spLocks noGrp="1"/>
          </p:cNvSpPr>
          <p:nvPr>
            <p:ph type="body" idx="1"/>
          </p:nvPr>
        </p:nvSpPr>
        <p:spPr>
          <a:xfrm>
            <a:off x="1219200" y="3066157"/>
            <a:ext cx="10972800" cy="1231106"/>
          </a:xfrm>
        </p:spPr>
        <p:txBody>
          <a:bodyPr/>
          <a:lstStyle/>
          <a:p>
            <a:r>
              <a:rPr lang="en-US" sz="4000" b="1" dirty="0">
                <a:latin typeface="Times New Roman" panose="02020603050405020304" pitchFamily="18" charset="0"/>
                <a:cs typeface="Times New Roman" panose="02020603050405020304" pitchFamily="18" charset="0"/>
              </a:rPr>
              <a:t>Audience Research</a:t>
            </a:r>
          </a:p>
          <a:p>
            <a:r>
              <a:rPr lang="en-US" sz="4000" b="1" dirty="0">
                <a:latin typeface="Times New Roman" panose="02020603050405020304" pitchFamily="18" charset="0"/>
                <a:cs typeface="Times New Roman" panose="02020603050405020304" pitchFamily="18" charset="0"/>
              </a:rPr>
              <a:t>                   (using CNN)</a:t>
            </a:r>
            <a:endParaRPr lang="en-IN" sz="40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2046123" y="1040331"/>
            <a:ext cx="7823173" cy="3693319"/>
          </a:xfrm>
        </p:spPr>
        <p:txBody>
          <a:bodyPr/>
          <a:lstStyle/>
          <a:p>
            <a:r>
              <a:rPr lang="en-US" sz="2000" dirty="0">
                <a:latin typeface="Times New Roman" panose="02020603050405020304" pitchFamily="18" charset="0"/>
                <a:cs typeface="Times New Roman" panose="02020603050405020304" pitchFamily="18" charset="0"/>
              </a:rPr>
              <a:t>The agenda of Audience research using Convolutional Neural</a:t>
            </a:r>
          </a:p>
          <a:p>
            <a:r>
              <a:rPr lang="en-US" sz="2000" dirty="0">
                <a:latin typeface="Times New Roman" panose="02020603050405020304" pitchFamily="18" charset="0"/>
                <a:cs typeface="Times New Roman" panose="02020603050405020304" pitchFamily="18" charset="0"/>
              </a:rPr>
              <a:t>Networks (CNNs) involves the use of deep learning techniques to research</a:t>
            </a:r>
          </a:p>
          <a:p>
            <a:r>
              <a:rPr lang="en-US" sz="2000" dirty="0" err="1">
                <a:latin typeface="Times New Roman" panose="02020603050405020304" pitchFamily="18" charset="0"/>
                <a:cs typeface="Times New Roman" panose="02020603050405020304" pitchFamily="18" charset="0"/>
              </a:rPr>
              <a:t>Audience.This</a:t>
            </a:r>
            <a:r>
              <a:rPr lang="en-US" sz="2000" dirty="0">
                <a:latin typeface="Times New Roman" panose="02020603050405020304" pitchFamily="18" charset="0"/>
                <a:cs typeface="Times New Roman" panose="02020603050405020304" pitchFamily="18" charset="0"/>
              </a:rPr>
              <a:t> project includes several key tasks:</a:t>
            </a:r>
          </a:p>
          <a:p>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b="0" i="0" dirty="0">
                <a:solidFill>
                  <a:srgbClr val="222222"/>
                </a:solidFill>
                <a:effectLst/>
                <a:latin typeface="Times New Roman" panose="02020603050405020304" pitchFamily="18" charset="0"/>
                <a:cs typeface="Times New Roman" panose="02020603050405020304" pitchFamily="18" charset="0"/>
              </a:rPr>
              <a:t>Data Collection and Scraping:
Data Cleaning and </a:t>
            </a:r>
            <a:r>
              <a:rPr lang="en-IN" sz="2000" b="0" i="0" dirty="0" err="1">
                <a:solidFill>
                  <a:srgbClr val="222222"/>
                </a:solidFill>
                <a:effectLst/>
                <a:latin typeface="Times New Roman" panose="02020603050405020304" pitchFamily="18" charset="0"/>
                <a:cs typeface="Times New Roman" panose="02020603050405020304" pitchFamily="18" charset="0"/>
              </a:rPr>
              <a:t>Preprocessing</a:t>
            </a:r>
            <a:r>
              <a:rPr lang="en-IN" sz="2000" b="0" i="0" dirty="0">
                <a:solidFill>
                  <a:srgbClr val="222222"/>
                </a:solidFill>
                <a:effectLst/>
                <a:latin typeface="Times New Roman" panose="02020603050405020304" pitchFamily="18" charset="0"/>
                <a:cs typeface="Times New Roman" panose="02020603050405020304" pitchFamily="18" charset="0"/>
              </a:rPr>
              <a:t>
Exploratory Data Analysis (EDA)
Audience Engagement Analysis
Visualization and Reporting</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task has several broader objectives and potential applications</a:t>
            </a:r>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81440"/>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mj-lt"/>
              </a:rPr>
              <a:t>P</a:t>
            </a:r>
            <a:r>
              <a:rPr sz="3600" spc="15" dirty="0">
                <a:latin typeface="+mj-lt"/>
              </a:rPr>
              <a:t>ROB</a:t>
            </a:r>
            <a:r>
              <a:rPr sz="3600" spc="55" dirty="0">
                <a:latin typeface="+mj-lt"/>
              </a:rPr>
              <a:t>L</a:t>
            </a:r>
            <a:r>
              <a:rPr sz="3600" spc="-20" dirty="0">
                <a:latin typeface="+mj-lt"/>
              </a:rPr>
              <a:t>E</a:t>
            </a:r>
            <a:r>
              <a:rPr lang="en-US" sz="3600" spc="-20" dirty="0">
                <a:latin typeface="+mj-lt"/>
              </a:rPr>
              <a:t>M </a:t>
            </a:r>
            <a:r>
              <a:rPr sz="3600" spc="10" dirty="0">
                <a:latin typeface="+mj-lt"/>
              </a:rPr>
              <a:t>S</a:t>
            </a:r>
            <a:r>
              <a:rPr sz="3600" spc="-370" dirty="0">
                <a:latin typeface="+mj-lt"/>
              </a:rPr>
              <a:t>T</a:t>
            </a:r>
            <a:r>
              <a:rPr sz="3600" spc="-375" dirty="0">
                <a:latin typeface="+mj-lt"/>
              </a:rPr>
              <a:t>A</a:t>
            </a:r>
            <a:r>
              <a:rPr sz="3600" spc="15" dirty="0">
                <a:latin typeface="+mj-lt"/>
              </a:rPr>
              <a:t>T</a:t>
            </a:r>
            <a:r>
              <a:rPr sz="3600" spc="-10" dirty="0">
                <a:latin typeface="+mj-lt"/>
              </a:rPr>
              <a:t>E</a:t>
            </a:r>
            <a:r>
              <a:rPr sz="3600" spc="-20" dirty="0">
                <a:latin typeface="+mj-lt"/>
              </a:rPr>
              <a:t>ME</a:t>
            </a:r>
            <a:r>
              <a:rPr sz="3600" spc="10" dirty="0">
                <a:latin typeface="+mj-lt"/>
              </a:rPr>
              <a:t>NT</a:t>
            </a:r>
            <a:endParaRPr sz="3600" dirty="0">
              <a:latin typeface="+mj-lt"/>
            </a:endParaRPr>
          </a:p>
        </p:txBody>
      </p:sp>
      <p:sp>
        <p:nvSpPr>
          <p:cNvPr id="11" name="Text Placeholder 10"/>
          <p:cNvSpPr>
            <a:spLocks noGrp="1"/>
          </p:cNvSpPr>
          <p:nvPr>
            <p:ph type="body" idx="1"/>
          </p:nvPr>
        </p:nvSpPr>
        <p:spPr>
          <a:xfrm>
            <a:off x="609600" y="1543050"/>
            <a:ext cx="7086600" cy="4001095"/>
          </a:xfrm>
        </p:spPr>
        <p:txBody>
          <a:bodyPr/>
          <a:lstStyle/>
          <a:p>
            <a:r>
              <a:rPr lang="en-IN" sz="2000" dirty="0">
                <a:latin typeface="Times New Roman" panose="02020603050405020304" pitchFamily="18" charset="0"/>
                <a:cs typeface="Times New Roman" panose="02020603050405020304" pitchFamily="18" charset="0"/>
              </a:rPr>
              <a:t>                 Develop a Python script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CNN’s audience engagement metrics, including viewership trends and demographics, using available data sources. Implement algorithms to segment viewership by factors such as age, gender, and geographic location.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Create visualizations to present insights effectively, aiding decision-making for content strategy and advertising targeting.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Integrate with CNN’s existing analytics infrastructure for seamless data flow. Evaluate the accuracy and reliability of the audience research methods employed for continual improvement.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mj-lt"/>
              </a:rPr>
              <a:t>PROJECT</a:t>
            </a:r>
            <a:r>
              <a:rPr lang="en-US" sz="3600" spc="5" dirty="0">
                <a:latin typeface="+mj-lt"/>
              </a:rPr>
              <a:t> </a:t>
            </a:r>
            <a:r>
              <a:rPr sz="3600" spc="-20" dirty="0">
                <a:latin typeface="+mj-lt"/>
              </a:rPr>
              <a:t>OVERVIEW</a:t>
            </a:r>
            <a:endParaRPr sz="3600" dirty="0">
              <a:latin typeface="+mj-lt"/>
            </a:endParaRPr>
          </a:p>
        </p:txBody>
      </p:sp>
      <p:sp>
        <p:nvSpPr>
          <p:cNvPr id="11" name="Text Placeholder 10"/>
          <p:cNvSpPr>
            <a:spLocks noGrp="1"/>
          </p:cNvSpPr>
          <p:nvPr>
            <p:ph type="body" idx="1"/>
          </p:nvPr>
        </p:nvSpPr>
        <p:spPr>
          <a:xfrm>
            <a:off x="1047582" y="1695450"/>
            <a:ext cx="7610643" cy="3077766"/>
          </a:xfrm>
        </p:spPr>
        <p:txBody>
          <a:bodyPr/>
          <a:lstStyle/>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Our project aims to conduct audience research at CNN using Python. We will leverage data analytics and visualization techniques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viewer preferences, engagement patterns, and feedback.
             By utilizing Python’s libraries such as pandas,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seaborn</a:t>
            </a:r>
            <a:r>
              <a:rPr lang="en-IN" sz="2000" dirty="0">
                <a:latin typeface="Times New Roman" panose="02020603050405020304" pitchFamily="18" charset="0"/>
                <a:cs typeface="Times New Roman" panose="02020603050405020304" pitchFamily="18" charset="0"/>
              </a:rPr>
              <a:t>, we will extract insights to optimize content strategy and improve audience satisfaction. 
             Our goal is to enhance CNN’s understanding of its viewership and tailor programming to better meet audience expectations.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755332" y="1695450"/>
            <a:ext cx="8012150" cy="3077766"/>
          </a:xfrm>
        </p:spPr>
        <p:txBody>
          <a:bodyPr/>
          <a:lstStyle/>
          <a:p>
            <a:r>
              <a:rPr lang="en-IN" sz="2000" dirty="0">
                <a:latin typeface="Times New Roman" panose="02020603050405020304" pitchFamily="18" charset="0"/>
                <a:cs typeface="Times New Roman" panose="02020603050405020304" pitchFamily="18" charset="0"/>
              </a:rPr>
              <a:t>                    The end users for audience research in CNN using Python could include media analysts, market researchers, data scientists, content creators, advertising agencies, and news organizations.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These users would utilize Python scripts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viewer demographics, engagement metrics, content preferences, and audience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to inform programming decisions, advertising strategies, and content optimization efforts.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401955"/>
            <a:ext cx="10681335" cy="758190"/>
          </a:xfrm>
          <a:prstGeom prst="rect">
            <a:avLst/>
          </a:prstGeom>
        </p:spPr>
        <p:txBody>
          <a:bodyPr vert="horz" wrap="square" lIns="0" tIns="13335" rIns="0" bIns="0" rtlCol="0">
            <a:spAutoFit/>
          </a:bodyPr>
          <a:lstStyle/>
          <a:p>
            <a:pPr marL="12700">
              <a:lnSpc>
                <a:spcPct val="100000"/>
              </a:lnSpc>
              <a:spcBef>
                <a:spcPts val="105"/>
              </a:spcBef>
            </a:pPr>
            <a:r>
              <a:rPr lang="en-GB" sz="3200" spc="-40" dirty="0">
                <a:latin typeface="+mj-lt"/>
              </a:rPr>
              <a:t>Y</a:t>
            </a:r>
            <a:r>
              <a:rPr lang="en-GB" sz="3200" spc="10" dirty="0">
                <a:latin typeface="+mj-lt"/>
              </a:rPr>
              <a:t>O</a:t>
            </a:r>
            <a:r>
              <a:rPr lang="en-GB" sz="3200" spc="25" dirty="0">
                <a:latin typeface="+mj-lt"/>
              </a:rPr>
              <a:t>U</a:t>
            </a:r>
            <a:r>
              <a:rPr lang="en-GB" sz="3200" dirty="0">
                <a:latin typeface="+mj-lt"/>
              </a:rPr>
              <a:t>R</a:t>
            </a:r>
            <a:r>
              <a:rPr lang="en-GB" sz="3200" spc="5" dirty="0">
                <a:latin typeface="+mj-lt"/>
              </a:rPr>
              <a:t> </a:t>
            </a:r>
            <a:r>
              <a:rPr lang="en-GB" sz="3200" spc="25" dirty="0">
                <a:latin typeface="+mj-lt"/>
              </a:rPr>
              <a:t>S</a:t>
            </a:r>
            <a:r>
              <a:rPr lang="en-GB" sz="3200" spc="10" dirty="0">
                <a:latin typeface="+mj-lt"/>
              </a:rPr>
              <a:t>O</a:t>
            </a:r>
            <a:r>
              <a:rPr lang="en-GB" sz="3200" spc="25" dirty="0">
                <a:latin typeface="+mj-lt"/>
              </a:rPr>
              <a:t>LU</a:t>
            </a:r>
            <a:r>
              <a:rPr lang="en-GB" sz="3200" spc="-35" dirty="0">
                <a:latin typeface="+mj-lt"/>
              </a:rPr>
              <a:t>T</a:t>
            </a:r>
            <a:r>
              <a:rPr lang="en-GB" sz="3200" spc="-30" dirty="0">
                <a:latin typeface="+mj-lt"/>
              </a:rPr>
              <a:t>I</a:t>
            </a:r>
            <a:r>
              <a:rPr lang="en-GB" sz="3200" spc="10" dirty="0">
                <a:latin typeface="+mj-lt"/>
              </a:rPr>
              <a:t>O</a:t>
            </a:r>
            <a:r>
              <a:rPr lang="en-GB" sz="3200" dirty="0">
                <a:latin typeface="+mj-lt"/>
              </a:rPr>
              <a:t>N</a:t>
            </a:r>
            <a:r>
              <a:rPr lang="en-GB" sz="3200" spc="-345" dirty="0">
                <a:latin typeface="+mj-lt"/>
              </a:rPr>
              <a:t> </a:t>
            </a:r>
            <a:r>
              <a:rPr lang="en-GB" sz="3200" spc="-35" dirty="0">
                <a:latin typeface="+mj-lt"/>
              </a:rPr>
              <a:t>A</a:t>
            </a:r>
            <a:r>
              <a:rPr lang="en-GB" sz="3200" spc="-5" dirty="0">
                <a:latin typeface="+mj-lt"/>
              </a:rPr>
              <a:t>N</a:t>
            </a:r>
            <a:r>
              <a:rPr lang="en-GB" sz="3200" dirty="0">
                <a:latin typeface="+mj-lt"/>
              </a:rPr>
              <a:t>D</a:t>
            </a:r>
            <a:r>
              <a:rPr lang="en-GB" sz="3200" spc="35" dirty="0">
                <a:latin typeface="+mj-lt"/>
              </a:rPr>
              <a:t> </a:t>
            </a:r>
            <a:r>
              <a:rPr lang="en-GB" sz="3200" spc="-30" dirty="0">
                <a:latin typeface="+mj-lt"/>
              </a:rPr>
              <a:t>I</a:t>
            </a:r>
            <a:r>
              <a:rPr lang="en-GB" sz="3200" spc="-35" dirty="0">
                <a:latin typeface="+mj-lt"/>
              </a:rPr>
              <a:t>T</a:t>
            </a:r>
            <a:r>
              <a:rPr lang="en-GB" sz="3200" dirty="0">
                <a:latin typeface="+mj-lt"/>
              </a:rPr>
              <a:t>S</a:t>
            </a:r>
            <a:r>
              <a:rPr lang="en-GB" sz="3200" spc="60" dirty="0">
                <a:latin typeface="+mj-lt"/>
              </a:rPr>
              <a:t> </a:t>
            </a:r>
            <a:r>
              <a:rPr lang="en-GB" sz="3200" spc="-295" dirty="0">
                <a:latin typeface="+mj-lt"/>
              </a:rPr>
              <a:t>V</a:t>
            </a:r>
            <a:r>
              <a:rPr lang="en-GB" sz="3200" spc="-35" dirty="0">
                <a:latin typeface="+mj-lt"/>
              </a:rPr>
              <a:t>A</a:t>
            </a:r>
            <a:r>
              <a:rPr lang="en-GB" sz="3200" spc="25" dirty="0">
                <a:latin typeface="+mj-lt"/>
              </a:rPr>
              <a:t>LU</a:t>
            </a:r>
            <a:r>
              <a:rPr lang="en-GB" sz="3200" dirty="0">
                <a:latin typeface="+mj-lt"/>
              </a:rPr>
              <a:t>E</a:t>
            </a:r>
            <a:r>
              <a:rPr lang="en-GB" sz="3200" spc="-65" dirty="0">
                <a:latin typeface="+mj-lt"/>
              </a:rPr>
              <a:t> </a:t>
            </a:r>
            <a:r>
              <a:rPr lang="en-GB" sz="3200" spc="-15" dirty="0">
                <a:latin typeface="+mj-lt"/>
              </a:rPr>
              <a:t>P</a:t>
            </a:r>
            <a:r>
              <a:rPr lang="en-GB" sz="3200" spc="-30" dirty="0">
                <a:latin typeface="+mj-lt"/>
              </a:rPr>
              <a:t>R</a:t>
            </a:r>
            <a:r>
              <a:rPr lang="en-GB" sz="3200" spc="10" dirty="0">
                <a:latin typeface="+mj-lt"/>
              </a:rPr>
              <a:t>O</a:t>
            </a:r>
            <a:r>
              <a:rPr lang="en-GB" sz="3200" spc="-15" dirty="0">
                <a:latin typeface="+mj-lt"/>
              </a:rPr>
              <a:t>P</a:t>
            </a:r>
            <a:r>
              <a:rPr lang="en-GB" sz="3200" spc="10" dirty="0">
                <a:latin typeface="+mj-lt"/>
              </a:rPr>
              <a:t>O</a:t>
            </a:r>
            <a:r>
              <a:rPr lang="en-GB" sz="3200" spc="25" dirty="0">
                <a:latin typeface="+mj-lt"/>
              </a:rPr>
              <a:t>S</a:t>
            </a:r>
            <a:r>
              <a:rPr lang="en-GB" sz="3200" spc="-30" dirty="0">
                <a:latin typeface="+mj-lt"/>
              </a:rPr>
              <a:t>I</a:t>
            </a:r>
            <a:r>
              <a:rPr lang="en-GB" sz="3200" spc="-35" dirty="0">
                <a:latin typeface="+mj-lt"/>
              </a:rPr>
              <a:t>T</a:t>
            </a:r>
            <a:r>
              <a:rPr lang="en-GB" sz="3200" spc="-30" dirty="0">
                <a:latin typeface="+mj-lt"/>
              </a:rPr>
              <a:t>I</a:t>
            </a:r>
            <a:r>
              <a:rPr lang="en-GB" sz="3200" spc="10" dirty="0">
                <a:latin typeface="+mj-lt"/>
              </a:rPr>
              <a:t>O</a:t>
            </a:r>
            <a:r>
              <a:rPr lang="en-GB" sz="3200" dirty="0">
                <a:latin typeface="+mj-lt"/>
              </a:rPr>
              <a:t>N</a:t>
            </a:r>
            <a:endParaRPr sz="3200" dirty="0">
              <a:latin typeface="+mj-lt"/>
            </a:endParaRPr>
          </a:p>
        </p:txBody>
      </p:sp>
      <p:sp>
        <p:nvSpPr>
          <p:cNvPr id="10" name="Text Placeholder 9"/>
          <p:cNvSpPr>
            <a:spLocks noGrp="1"/>
          </p:cNvSpPr>
          <p:nvPr>
            <p:ph type="body" idx="1"/>
          </p:nvPr>
        </p:nvSpPr>
        <p:spPr>
          <a:xfrm>
            <a:off x="2867026" y="1369814"/>
            <a:ext cx="6715124" cy="4616648"/>
          </a:xfrm>
        </p:spPr>
        <p:txBody>
          <a:bodyPr/>
          <a:lstStyle/>
          <a:p>
            <a:r>
              <a:rPr lang="en-US" dirty="0"/>
              <a:t>     </a:t>
            </a:r>
            <a:r>
              <a:rPr lang="en-IN" dirty="0"/>
              <a:t>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Solution:</a:t>
            </a:r>
            <a:r>
              <a:rPr lang="en-IN" sz="2000" dirty="0">
                <a:latin typeface="Times New Roman" panose="02020603050405020304" pitchFamily="18" charset="0"/>
                <a:cs typeface="Times New Roman" panose="02020603050405020304" pitchFamily="18" charset="0"/>
              </a:rPr>
              <a:t> Develop a Python script utilizing CNNs for audience research. Utilize convolutional layers to extract features from audience data, followed by pooling layers for dimensionality reduction. Implement fully connected layers for classification tasks, such as demographic segmentation or content preference prediction. Leverage Python libraries like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for CNN implementation.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Value proposition:</a:t>
            </a:r>
            <a:r>
              <a:rPr lang="en-IN" sz="2000" dirty="0">
                <a:latin typeface="Times New Roman" panose="02020603050405020304" pitchFamily="18" charset="0"/>
                <a:cs typeface="Times New Roman" panose="02020603050405020304" pitchFamily="18" charset="0"/>
              </a:rPr>
              <a:t> Enhance audience research accuracy and efficiency by automating data analysis processes. Extract nuanced insights from large datasets, enabling targeted marketing strategies and personalized content delivery. Streamline decision-making and resource allocation based on deep learning-driven audience insights.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0669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15" dirty="0">
                <a:latin typeface="+mj-lt"/>
              </a:rPr>
              <a:t>THE</a:t>
            </a:r>
            <a:r>
              <a:rPr sz="3200" spc="20" dirty="0">
                <a:latin typeface="+mj-lt"/>
              </a:rPr>
              <a:t> </a:t>
            </a:r>
            <a:r>
              <a:rPr sz="3200" spc="10" dirty="0">
                <a:latin typeface="+mj-lt"/>
              </a:rPr>
              <a:t>WOW</a:t>
            </a:r>
            <a:r>
              <a:rPr sz="3200" spc="85" dirty="0">
                <a:latin typeface="+mj-lt"/>
              </a:rPr>
              <a:t> </a:t>
            </a:r>
            <a:r>
              <a:rPr sz="3200" spc="10" dirty="0">
                <a:latin typeface="+mj-lt"/>
              </a:rPr>
              <a:t>IN</a:t>
            </a:r>
            <a:r>
              <a:rPr sz="3200" spc="-5" dirty="0">
                <a:latin typeface="+mj-lt"/>
              </a:rPr>
              <a:t> </a:t>
            </a:r>
            <a:r>
              <a:rPr sz="3200" spc="15" dirty="0">
                <a:latin typeface="+mj-lt"/>
              </a:rPr>
              <a:t>YOUR</a:t>
            </a:r>
            <a:r>
              <a:rPr sz="3200" spc="-10" dirty="0">
                <a:latin typeface="+mj-lt"/>
              </a:rPr>
              <a:t> </a:t>
            </a:r>
            <a:r>
              <a:rPr sz="3200" spc="20" dirty="0">
                <a:latin typeface="+mj-lt"/>
              </a:rPr>
              <a:t>SOLUTION</a:t>
            </a:r>
            <a:endParaRPr sz="3200" dirty="0">
              <a:latin typeface="+mj-lt"/>
            </a:endParaRPr>
          </a:p>
        </p:txBody>
      </p:sp>
      <p:sp>
        <p:nvSpPr>
          <p:cNvPr id="9" name="Text Placeholder 8"/>
          <p:cNvSpPr>
            <a:spLocks noGrp="1"/>
          </p:cNvSpPr>
          <p:nvPr>
            <p:ph type="body" idx="1"/>
          </p:nvPr>
        </p:nvSpPr>
        <p:spPr>
          <a:xfrm>
            <a:off x="1901357" y="1806489"/>
            <a:ext cx="7524750" cy="2462213"/>
          </a:xfrm>
        </p:spPr>
        <p:txBody>
          <a:bodyPr/>
          <a:lstStyle/>
          <a:p>
            <a:r>
              <a:rPr lang="en-US" dirty="0"/>
              <a:t> </a:t>
            </a:r>
            <a:r>
              <a:rPr lang="en-IN" dirty="0"/>
              <a:t>               </a:t>
            </a:r>
            <a:r>
              <a:rPr lang="en-US" dirty="0"/>
              <a:t> </a:t>
            </a:r>
            <a:r>
              <a:rPr lang="en-IN" sz="2000" dirty="0">
                <a:latin typeface="Times New Roman" panose="02020603050405020304" pitchFamily="18" charset="0"/>
                <a:cs typeface="Times New Roman" panose="02020603050405020304" pitchFamily="18" charset="0"/>
              </a:rPr>
              <a:t>Wow </a:t>
            </a:r>
            <a:r>
              <a:rPr lang="en-IN" sz="2000" dirty="0" err="1">
                <a:latin typeface="Times New Roman" panose="02020603050405020304" pitchFamily="18" charset="0"/>
                <a:cs typeface="Times New Roman" panose="02020603050405020304" pitchFamily="18" charset="0"/>
              </a:rPr>
              <a:t>Wow</a:t>
            </a:r>
            <a:r>
              <a:rPr lang="en-IN" sz="2000" dirty="0">
                <a:latin typeface="Times New Roman" panose="02020603050405020304" pitchFamily="18" charset="0"/>
                <a:cs typeface="Times New Roman" panose="02020603050405020304" pitchFamily="18" charset="0"/>
              </a:rPr>
              <a:t>! Utilizing Python’s powerful libraries like pandas and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we’ll scrape CNN articles, extract audience insights through sentiment analysis, visualize engagement trends, and identify key topics through topic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This comprehensive approach ensures a deep understanding of CNN’s audience </a:t>
            </a:r>
            <a:r>
              <a:rPr lang="en-IN" sz="2000" dirty="0" err="1">
                <a:latin typeface="Times New Roman" panose="02020603050405020304" pitchFamily="18" charset="0"/>
                <a:cs typeface="Times New Roman" panose="02020603050405020304" pitchFamily="18" charset="0"/>
              </a:rPr>
              <a:t>behaviors</a:t>
            </a:r>
            <a:r>
              <a:rPr lang="en-IN" sz="2000" dirty="0">
                <a:latin typeface="Times New Roman" panose="02020603050405020304" pitchFamily="18" charset="0"/>
                <a:cs typeface="Times New Roman" panose="02020603050405020304" pitchFamily="18" charset="0"/>
              </a:rPr>
              <a:t> and preferences, enabling targeted content strategies for maximum impact.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219200" y="1695450"/>
            <a:ext cx="8132885" cy="3449662"/>
          </a:xfrm>
          <a:prstGeom prst="rect">
            <a:avLst/>
          </a:prstGeom>
        </p:spPr>
        <p:txBody>
          <a:bodyPr vert="horz" wrap="square" lIns="0" tIns="12700" rIns="0" bIns="0" rtlCol="0">
            <a:spAutoFit/>
          </a:bodyPr>
          <a:lstStyle/>
          <a:p>
            <a:pPr marL="12700">
              <a:lnSpc>
                <a:spcPct val="100000"/>
              </a:lnSpc>
              <a:spcBef>
                <a:spcPts val="100"/>
              </a:spcBef>
            </a:pPr>
            <a:r>
              <a:rPr lang="en-US" dirty="0">
                <a:latin typeface="Trebuchet MS"/>
              </a:rPr>
              <a:t>     </a:t>
            </a:r>
            <a:r>
              <a:rPr lang="en-US" sz="2000" dirty="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Audience Research</a:t>
            </a:r>
            <a:r>
              <a:rPr lang="en-US" sz="2000" dirty="0">
                <a:latin typeface="Times New Roman" panose="02020603050405020304" pitchFamily="18" charset="0"/>
                <a:cs typeface="Times New Roman" panose="02020603050405020304" pitchFamily="18" charset="0"/>
              </a:rPr>
              <a:t>, effective modeling is the cornerstone of success, and our approach is engineered to excel in this crucial aspect. </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a:t>
            </a: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Our modeling strategy involves a blend of innovative techniques such as convolutional neural networks (CNNs), recurrent neural networks (RNNs), and attention mechanisms, carefully orchestrated to extract and leverage meaningful features from images with unparalleled accuracy and efficiency.</a:t>
            </a:r>
          </a:p>
          <a:p>
            <a:pPr marL="12700">
              <a:lnSpc>
                <a:spcPct val="100000"/>
              </a:lnSpc>
              <a:spcBef>
                <a:spcPts val="100"/>
              </a:spcBef>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In essence, our modeling paradigm represents a beacon of innovation, driving transformative advancements and unlocking new frontiers in the field of computer vision.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654</Words>
  <Application>Microsoft Office PowerPoint</Application>
  <PresentationFormat>Widescreen</PresentationFormat>
  <Paragraphs>97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MAHALAKSHMI S  821721104030   B.E Computer Science of Engineering – IIIyear   Sir Issac Newton College Of  Engineering And Technology</vt:lpstr>
      <vt:lpstr>    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maha lakshmi</cp:lastModifiedBy>
  <cp:revision>27</cp:revision>
  <dcterms:created xsi:type="dcterms:W3CDTF">2024-03-28T09:24:30Z</dcterms:created>
  <dcterms:modified xsi:type="dcterms:W3CDTF">2024-04-03T16:20:59Z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