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97" r:id="rId4"/>
    <p:sldId id="259" r:id="rId5"/>
    <p:sldId id="295" r:id="rId6"/>
    <p:sldId id="288" r:id="rId7"/>
    <p:sldId id="292" r:id="rId8"/>
    <p:sldId id="289" r:id="rId9"/>
    <p:sldId id="291" r:id="rId10"/>
    <p:sldId id="290" r:id="rId11"/>
    <p:sldId id="293" r:id="rId12"/>
    <p:sldId id="294" r:id="rId13"/>
    <p:sldId id="296" r:id="rId14"/>
  </p:sldIdLst>
  <p:sldSz cx="9144000" cy="5143500" type="screen16x9"/>
  <p:notesSz cx="6858000" cy="9144000"/>
  <p:embeddedFontLst>
    <p:embeddedFont>
      <p:font typeface="Centaur" panose="02030504050205020304" pitchFamily="18" charset="0"/>
      <p:regular r:id="rId16"/>
    </p:embeddedFont>
    <p:embeddedFont>
      <p:font typeface="Chiller" panose="04020404031007020602" pitchFamily="82" charset="0"/>
      <p:regular r:id="rId17"/>
    </p:embeddedFont>
    <p:embeddedFont>
      <p:font typeface="Hind" panose="02000000000000000000" pitchFamily="2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Open Sans Light" panose="020B0306030504020204" pitchFamily="34" charset="0"/>
      <p:regular r:id="rId22"/>
      <p:italic r:id="rId23"/>
    </p:embeddedFont>
    <p:embeddedFont>
      <p:font typeface="Space Grotesk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510"/>
    <a:srgbClr val="070707"/>
    <a:srgbClr val="59B825"/>
    <a:srgbClr val="08070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2D4B4-8EF5-4F19-9145-737452BAB9A5}" v="579" dt="2025-08-23T12:35:41.128"/>
  </p1510:revLst>
</p1510:revInfo>
</file>

<file path=ppt/tableStyles.xml><?xml version="1.0" encoding="utf-8"?>
<a:tblStyleLst xmlns:a="http://schemas.openxmlformats.org/drawingml/2006/main" def="{F53C4EB7-313A-4DE1-A6E2-00C9CB17802B}">
  <a:tblStyle styleId="{F53C4EB7-313A-4DE1-A6E2-00C9CB178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3CB-4B8B-8F4A-AB8EBFB8D0F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CB-4B8B-8F4A-AB8EBFB8D0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5203609070584487"/>
                  <c:y val="-0.32547233698254946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77%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3CB-4B8B-8F4A-AB8EBFB8D0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B-4B8B-8F4A-AB8EBFB8D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4DB32-088F-4827-85AD-FE8FA5AE55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27D42FA-1858-498A-AF11-F60506B6CB9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effectLst>
          <a:glow rad="63500">
            <a:srgbClr val="C00000">
              <a:alpha val="40000"/>
            </a:srgbClr>
          </a:glow>
        </a:effectLst>
      </dgm:spPr>
      <dgm:t>
        <a:bodyPr/>
        <a:lstStyle/>
        <a:p>
          <a:endParaRPr lang="en-IN" dirty="0"/>
        </a:p>
      </dgm:t>
    </dgm:pt>
    <dgm:pt modelId="{C8B64B44-5E6C-43F6-9A6B-73CF6BB18257}" type="parTrans" cxnId="{39B962B8-FB28-4FFA-99D9-A8D9067E6DAC}">
      <dgm:prSet/>
      <dgm:spPr/>
      <dgm:t>
        <a:bodyPr/>
        <a:lstStyle/>
        <a:p>
          <a:endParaRPr lang="en-IN"/>
        </a:p>
      </dgm:t>
    </dgm:pt>
    <dgm:pt modelId="{73398297-304B-4236-87A7-CC8645D79037}" type="sibTrans" cxnId="{39B962B8-FB28-4FFA-99D9-A8D9067E6DAC}">
      <dgm:prSet/>
      <dgm:spPr/>
      <dgm:t>
        <a:bodyPr/>
        <a:lstStyle/>
        <a:p>
          <a:endParaRPr lang="en-IN"/>
        </a:p>
      </dgm:t>
    </dgm:pt>
    <dgm:pt modelId="{6BD337D8-1452-4B4B-9AA2-AAEEE9E5A461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  <a:effectLst>
          <a:glow rad="101600">
            <a:srgbClr val="C00000">
              <a:alpha val="40000"/>
            </a:srgbClr>
          </a:glow>
        </a:effectLst>
        <a:scene3d>
          <a:camera prst="obliqueTopRight"/>
          <a:lightRig rig="threePt" dir="t"/>
        </a:scene3d>
      </dgm:spPr>
      <dgm:t>
        <a:bodyPr/>
        <a:lstStyle/>
        <a:p>
          <a:endParaRPr lang="en-IN" dirty="0"/>
        </a:p>
      </dgm:t>
    </dgm:pt>
    <dgm:pt modelId="{DE0B5C76-1808-4D24-A9A5-8BC13CB172BF}" type="parTrans" cxnId="{1E46EC60-113D-41D6-A4B8-3D47DA7A6D84}">
      <dgm:prSet/>
      <dgm:spPr/>
      <dgm:t>
        <a:bodyPr/>
        <a:lstStyle/>
        <a:p>
          <a:endParaRPr lang="en-IN"/>
        </a:p>
      </dgm:t>
    </dgm:pt>
    <dgm:pt modelId="{5E71F9E7-4575-4961-9B2B-09A874C4CAFF}" type="sibTrans" cxnId="{1E46EC60-113D-41D6-A4B8-3D47DA7A6D84}">
      <dgm:prSet/>
      <dgm:spPr/>
      <dgm:t>
        <a:bodyPr/>
        <a:lstStyle/>
        <a:p>
          <a:endParaRPr lang="en-IN"/>
        </a:p>
      </dgm:t>
    </dgm:pt>
    <dgm:pt modelId="{DD918399-6AC4-429E-A596-4F34FA4853B8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effectLst>
          <a:glow rad="63500">
            <a:srgbClr val="C00000">
              <a:alpha val="40000"/>
            </a:srgbClr>
          </a:glow>
          <a:softEdge rad="0"/>
        </a:effectLst>
      </dgm:spPr>
      <dgm:t>
        <a:bodyPr/>
        <a:lstStyle/>
        <a:p>
          <a:endParaRPr lang="en-IN" dirty="0"/>
        </a:p>
      </dgm:t>
    </dgm:pt>
    <dgm:pt modelId="{D02244D6-3F62-42D0-BFC6-08A9CD75BFA2}" type="parTrans" cxnId="{2905CD23-364E-4A1F-8513-3EC86B8256E7}">
      <dgm:prSet/>
      <dgm:spPr/>
      <dgm:t>
        <a:bodyPr/>
        <a:lstStyle/>
        <a:p>
          <a:endParaRPr lang="en-IN"/>
        </a:p>
      </dgm:t>
    </dgm:pt>
    <dgm:pt modelId="{8319A885-0E99-444B-A36B-BCB6AEFD4D8C}" type="sibTrans" cxnId="{2905CD23-364E-4A1F-8513-3EC86B8256E7}">
      <dgm:prSet/>
      <dgm:spPr/>
      <dgm:t>
        <a:bodyPr/>
        <a:lstStyle/>
        <a:p>
          <a:endParaRPr lang="en-IN"/>
        </a:p>
      </dgm:t>
    </dgm:pt>
    <dgm:pt modelId="{8F2E079B-349D-4C8B-9D78-05B81D4773F7}" type="pres">
      <dgm:prSet presAssocID="{0814DB32-088F-4827-85AD-FE8FA5AE55FB}" presName="compositeShape" presStyleCnt="0">
        <dgm:presLayoutVars>
          <dgm:chMax val="7"/>
          <dgm:dir/>
          <dgm:resizeHandles val="exact"/>
        </dgm:presLayoutVars>
      </dgm:prSet>
      <dgm:spPr/>
    </dgm:pt>
    <dgm:pt modelId="{8250F5FB-ED75-41A0-9302-4D7BBDD63CD3}" type="pres">
      <dgm:prSet presAssocID="{727D42FA-1858-498A-AF11-F60506B6CB96}" presName="circ1" presStyleLbl="vennNode1" presStyleIdx="0" presStyleCnt="3"/>
      <dgm:spPr/>
    </dgm:pt>
    <dgm:pt modelId="{2A2C9E77-C2E9-4A52-AB5F-45250E83F4D1}" type="pres">
      <dgm:prSet presAssocID="{727D42FA-1858-498A-AF11-F60506B6CB9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0C76E2-E0CC-4983-8ADE-1E3C1562EA9A}" type="pres">
      <dgm:prSet presAssocID="{6BD337D8-1452-4B4B-9AA2-AAEEE9E5A461}" presName="circ2" presStyleLbl="vennNode1" presStyleIdx="1" presStyleCnt="3"/>
      <dgm:spPr/>
    </dgm:pt>
    <dgm:pt modelId="{A5DF12DC-1A2F-43E2-883F-5B5FE313FDCC}" type="pres">
      <dgm:prSet presAssocID="{6BD337D8-1452-4B4B-9AA2-AAEEE9E5A46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F14F252-433D-4E59-AF44-249D2F65C770}" type="pres">
      <dgm:prSet presAssocID="{DD918399-6AC4-429E-A596-4F34FA4853B8}" presName="circ3" presStyleLbl="vennNode1" presStyleIdx="2" presStyleCnt="3"/>
      <dgm:spPr/>
    </dgm:pt>
    <dgm:pt modelId="{267DDA31-CFD2-4196-BFE9-7F5299998A83}" type="pres">
      <dgm:prSet presAssocID="{DD918399-6AC4-429E-A596-4F34FA4853B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BE921A-7E3D-4690-93B8-AE6C29296013}" type="presOf" srcId="{0814DB32-088F-4827-85AD-FE8FA5AE55FB}" destId="{8F2E079B-349D-4C8B-9D78-05B81D4773F7}" srcOrd="0" destOrd="0" presId="urn:microsoft.com/office/officeart/2005/8/layout/venn1"/>
    <dgm:cxn modelId="{FB723C22-34B8-4310-A879-B7EA955BF193}" type="presOf" srcId="{6BD337D8-1452-4B4B-9AA2-AAEEE9E5A461}" destId="{A80C76E2-E0CC-4983-8ADE-1E3C1562EA9A}" srcOrd="0" destOrd="0" presId="urn:microsoft.com/office/officeart/2005/8/layout/venn1"/>
    <dgm:cxn modelId="{2905CD23-364E-4A1F-8513-3EC86B8256E7}" srcId="{0814DB32-088F-4827-85AD-FE8FA5AE55FB}" destId="{DD918399-6AC4-429E-A596-4F34FA4853B8}" srcOrd="2" destOrd="0" parTransId="{D02244D6-3F62-42D0-BFC6-08A9CD75BFA2}" sibTransId="{8319A885-0E99-444B-A36B-BCB6AEFD4D8C}"/>
    <dgm:cxn modelId="{1E46EC60-113D-41D6-A4B8-3D47DA7A6D84}" srcId="{0814DB32-088F-4827-85AD-FE8FA5AE55FB}" destId="{6BD337D8-1452-4B4B-9AA2-AAEEE9E5A461}" srcOrd="1" destOrd="0" parTransId="{DE0B5C76-1808-4D24-A9A5-8BC13CB172BF}" sibTransId="{5E71F9E7-4575-4961-9B2B-09A874C4CAFF}"/>
    <dgm:cxn modelId="{5F86DB41-EF68-4974-8D0E-AFA4D9B07A28}" type="presOf" srcId="{DD918399-6AC4-429E-A596-4F34FA4853B8}" destId="{0F14F252-433D-4E59-AF44-249D2F65C770}" srcOrd="0" destOrd="0" presId="urn:microsoft.com/office/officeart/2005/8/layout/venn1"/>
    <dgm:cxn modelId="{39B962B8-FB28-4FFA-99D9-A8D9067E6DAC}" srcId="{0814DB32-088F-4827-85AD-FE8FA5AE55FB}" destId="{727D42FA-1858-498A-AF11-F60506B6CB96}" srcOrd="0" destOrd="0" parTransId="{C8B64B44-5E6C-43F6-9A6B-73CF6BB18257}" sibTransId="{73398297-304B-4236-87A7-CC8645D79037}"/>
    <dgm:cxn modelId="{36A989DC-7081-4AC4-BD09-15A38B76121B}" type="presOf" srcId="{727D42FA-1858-498A-AF11-F60506B6CB96}" destId="{8250F5FB-ED75-41A0-9302-4D7BBDD63CD3}" srcOrd="0" destOrd="0" presId="urn:microsoft.com/office/officeart/2005/8/layout/venn1"/>
    <dgm:cxn modelId="{04AEB0DE-5B4A-4783-A275-5A407D9A1683}" type="presOf" srcId="{6BD337D8-1452-4B4B-9AA2-AAEEE9E5A461}" destId="{A5DF12DC-1A2F-43E2-883F-5B5FE313FDCC}" srcOrd="1" destOrd="0" presId="urn:microsoft.com/office/officeart/2005/8/layout/venn1"/>
    <dgm:cxn modelId="{62AEB9FB-6529-40BC-BDCE-1042EDB707B3}" type="presOf" srcId="{727D42FA-1858-498A-AF11-F60506B6CB96}" destId="{2A2C9E77-C2E9-4A52-AB5F-45250E83F4D1}" srcOrd="1" destOrd="0" presId="urn:microsoft.com/office/officeart/2005/8/layout/venn1"/>
    <dgm:cxn modelId="{05A83AFF-564B-47E6-8D4B-0A72E8737955}" type="presOf" srcId="{DD918399-6AC4-429E-A596-4F34FA4853B8}" destId="{267DDA31-CFD2-4196-BFE9-7F5299998A83}" srcOrd="1" destOrd="0" presId="urn:microsoft.com/office/officeart/2005/8/layout/venn1"/>
    <dgm:cxn modelId="{4022293E-F484-481E-8448-B6F23316AB0F}" type="presParOf" srcId="{8F2E079B-349D-4C8B-9D78-05B81D4773F7}" destId="{8250F5FB-ED75-41A0-9302-4D7BBDD63CD3}" srcOrd="0" destOrd="0" presId="urn:microsoft.com/office/officeart/2005/8/layout/venn1"/>
    <dgm:cxn modelId="{FDC54147-57CF-4A7E-BE58-59E6242E0A70}" type="presParOf" srcId="{8F2E079B-349D-4C8B-9D78-05B81D4773F7}" destId="{2A2C9E77-C2E9-4A52-AB5F-45250E83F4D1}" srcOrd="1" destOrd="0" presId="urn:microsoft.com/office/officeart/2005/8/layout/venn1"/>
    <dgm:cxn modelId="{4573207F-4B7E-410E-ADE7-8049FF37467C}" type="presParOf" srcId="{8F2E079B-349D-4C8B-9D78-05B81D4773F7}" destId="{A80C76E2-E0CC-4983-8ADE-1E3C1562EA9A}" srcOrd="2" destOrd="0" presId="urn:microsoft.com/office/officeart/2005/8/layout/venn1"/>
    <dgm:cxn modelId="{C754A204-EAAE-44B2-ACA8-1B3D1F48F150}" type="presParOf" srcId="{8F2E079B-349D-4C8B-9D78-05B81D4773F7}" destId="{A5DF12DC-1A2F-43E2-883F-5B5FE313FDCC}" srcOrd="3" destOrd="0" presId="urn:microsoft.com/office/officeart/2005/8/layout/venn1"/>
    <dgm:cxn modelId="{B61410BF-E38D-4683-8E19-18732695CBE4}" type="presParOf" srcId="{8F2E079B-349D-4C8B-9D78-05B81D4773F7}" destId="{0F14F252-433D-4E59-AF44-249D2F65C770}" srcOrd="4" destOrd="0" presId="urn:microsoft.com/office/officeart/2005/8/layout/venn1"/>
    <dgm:cxn modelId="{D40112C7-1D7B-4B5C-BAF3-6E4072C69F7F}" type="presParOf" srcId="{8F2E079B-349D-4C8B-9D78-05B81D4773F7}" destId="{267DDA31-CFD2-4196-BFE9-7F5299998A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577AF-16FD-4A7B-A5EA-A11631F45309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7791DD-8BA3-48D5-B37C-ACDD9829182E}">
      <dgm:prSet phldrT="[Text]"/>
      <dgm:spPr>
        <a:noFill/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US" dirty="0">
            <a:solidFill>
              <a:srgbClr val="C00000"/>
            </a:solidFill>
          </a:endParaRPr>
        </a:p>
        <a:p>
          <a:r>
            <a:rPr lang="en-US" dirty="0">
              <a:solidFill>
                <a:srgbClr val="C00000"/>
              </a:solidFill>
            </a:rPr>
            <a:t>TECHNICAL FEASIBILITY</a:t>
          </a:r>
        </a:p>
        <a:p>
          <a:endParaRPr lang="en-US" dirty="0">
            <a:solidFill>
              <a:schemeClr val="bg2"/>
            </a:solidFill>
          </a:endParaRPr>
        </a:p>
        <a:p>
          <a:endParaRPr lang="en-US" dirty="0">
            <a:solidFill>
              <a:schemeClr val="bg2"/>
            </a:solidFill>
          </a:endParaRPr>
        </a:p>
        <a:p>
          <a:r>
            <a:rPr lang="en-US" dirty="0">
              <a:solidFill>
                <a:schemeClr val="bg2"/>
              </a:solidFill>
            </a:rPr>
            <a:t>Multimodal inputs: voice, text, behavior
</a:t>
          </a:r>
          <a:endParaRPr lang="en-IN" dirty="0">
            <a:solidFill>
              <a:schemeClr val="bg2"/>
            </a:solidFill>
          </a:endParaRPr>
        </a:p>
        <a:p>
          <a:r>
            <a:rPr lang="en-US" dirty="0">
              <a:solidFill>
                <a:schemeClr val="bg2"/>
              </a:solidFill>
            </a:rPr>
            <a:t>Ready AI models for emotion/sentiment
</a:t>
          </a:r>
          <a:endParaRPr lang="en-IN" dirty="0">
            <a:solidFill>
              <a:schemeClr val="bg2"/>
            </a:solidFill>
          </a:endParaRPr>
        </a:p>
        <a:p>
          <a:r>
            <a:rPr lang="en-IN" dirty="0">
              <a:solidFill>
                <a:schemeClr val="bg2"/>
              </a:solidFill>
            </a:rPr>
            <a:t>On-device processing ensures privacy
</a:t>
          </a:r>
        </a:p>
        <a:p>
          <a:r>
            <a:rPr lang="en-US" dirty="0">
              <a:solidFill>
                <a:schemeClr val="bg2"/>
              </a:solidFill>
            </a:rPr>
            <a:t>Real-time feedback supported on modern devices</a:t>
          </a:r>
          <a:endParaRPr lang="en-IN" dirty="0">
            <a:solidFill>
              <a:schemeClr val="bg2"/>
            </a:solidFill>
          </a:endParaRPr>
        </a:p>
      </dgm:t>
    </dgm:pt>
    <dgm:pt modelId="{C5DA177A-3897-4B34-89BA-B615AA730BF8}" type="parTrans" cxnId="{90EAAF74-0AA9-4154-A145-F5785E4EE3D7}">
      <dgm:prSet/>
      <dgm:spPr/>
      <dgm:t>
        <a:bodyPr/>
        <a:lstStyle/>
        <a:p>
          <a:endParaRPr lang="en-IN"/>
        </a:p>
      </dgm:t>
    </dgm:pt>
    <dgm:pt modelId="{51CD2B18-94EE-438A-93A2-3DD83E71D6D6}" type="sibTrans" cxnId="{90EAAF74-0AA9-4154-A145-F5785E4EE3D7}">
      <dgm:prSet/>
      <dgm:spPr/>
      <dgm:t>
        <a:bodyPr/>
        <a:lstStyle/>
        <a:p>
          <a:endParaRPr lang="en-IN"/>
        </a:p>
      </dgm:t>
    </dgm:pt>
    <dgm:pt modelId="{63E13010-E17B-4786-BC83-807A8D20D93F}">
      <dgm:prSet phldrT="[Text]"/>
      <dgm:spPr>
        <a:noFill/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US" dirty="0">
            <a:solidFill>
              <a:schemeClr val="bg2"/>
            </a:solidFill>
          </a:endParaRPr>
        </a:p>
        <a:p>
          <a:r>
            <a:rPr lang="en-US" dirty="0">
              <a:solidFill>
                <a:srgbClr val="C00000"/>
              </a:solidFill>
            </a:rPr>
            <a:t>OPERATIONAL FEASIBILITY</a:t>
          </a:r>
        </a:p>
        <a:p>
          <a:endParaRPr lang="en-US" dirty="0">
            <a:solidFill>
              <a:schemeClr val="bg2"/>
            </a:solidFill>
          </a:endParaRPr>
        </a:p>
        <a:p>
          <a:endParaRPr lang="en-US" dirty="0">
            <a:solidFill>
              <a:schemeClr val="bg2"/>
            </a:solidFill>
          </a:endParaRPr>
        </a:p>
        <a:p>
          <a:r>
            <a:rPr lang="en-US" dirty="0">
              <a:solidFill>
                <a:schemeClr val="bg2"/>
              </a:solidFill>
            </a:rPr>
            <a:t>Transparent data use builds user trust
</a:t>
          </a:r>
          <a:endParaRPr lang="en-IN" dirty="0">
            <a:solidFill>
              <a:schemeClr val="bg2"/>
            </a:solidFill>
          </a:endParaRPr>
        </a:p>
        <a:p>
          <a:r>
            <a:rPr lang="en-IN" dirty="0">
              <a:solidFill>
                <a:schemeClr val="bg2"/>
              </a:solidFill>
            </a:rPr>
            <a:t>Expert-designed interventions
</a:t>
          </a:r>
        </a:p>
        <a:p>
          <a:r>
            <a:rPr lang="en-US" dirty="0">
              <a:solidFill>
                <a:schemeClr val="bg2"/>
              </a:solidFill>
            </a:rPr>
            <a:t>Requires skilled AI &amp; UX team
</a:t>
          </a:r>
          <a:endParaRPr lang="en-IN" dirty="0">
            <a:solidFill>
              <a:schemeClr val="bg2"/>
            </a:solidFill>
          </a:endParaRPr>
        </a:p>
        <a:p>
          <a:r>
            <a:rPr lang="en-IN" dirty="0">
              <a:solidFill>
                <a:schemeClr val="bg2"/>
              </a:solidFill>
            </a:rPr>
            <a:t>Passive, seamless user experience</a:t>
          </a:r>
        </a:p>
      </dgm:t>
    </dgm:pt>
    <dgm:pt modelId="{A54BBBD5-5035-4B55-AECB-0DDB70C1ADA4}" type="parTrans" cxnId="{93C20896-72CA-490A-A911-30E3B0A85C59}">
      <dgm:prSet/>
      <dgm:spPr/>
      <dgm:t>
        <a:bodyPr/>
        <a:lstStyle/>
        <a:p>
          <a:endParaRPr lang="en-IN"/>
        </a:p>
      </dgm:t>
    </dgm:pt>
    <dgm:pt modelId="{9DBCE05B-6CEA-4E55-BA51-2E39E763D1CE}" type="sibTrans" cxnId="{93C20896-72CA-490A-A911-30E3B0A85C59}">
      <dgm:prSet/>
      <dgm:spPr/>
      <dgm:t>
        <a:bodyPr/>
        <a:lstStyle/>
        <a:p>
          <a:endParaRPr lang="en-IN"/>
        </a:p>
      </dgm:t>
    </dgm:pt>
    <dgm:pt modelId="{9701A54F-810B-463E-838D-F15996C80D3F}">
      <dgm:prSet phldrT="[Text]"/>
      <dgm:spPr>
        <a:noFill/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US" dirty="0">
            <a:solidFill>
              <a:schemeClr val="bg2"/>
            </a:solidFill>
          </a:endParaRPr>
        </a:p>
        <a:p>
          <a:r>
            <a:rPr lang="en-US" dirty="0">
              <a:solidFill>
                <a:srgbClr val="C00000"/>
              </a:solidFill>
            </a:rPr>
            <a:t>ECONOMIC FEASIBILITY</a:t>
          </a:r>
        </a:p>
        <a:p>
          <a:endParaRPr lang="en-US" dirty="0">
            <a:solidFill>
              <a:schemeClr val="bg2"/>
            </a:solidFill>
          </a:endParaRPr>
        </a:p>
        <a:p>
          <a:r>
            <a:rPr lang="en-IN" dirty="0">
              <a:solidFill>
                <a:schemeClr val="bg2"/>
              </a:solidFill>
            </a:rPr>
            <a:t>Economic Feasibility
</a:t>
          </a:r>
        </a:p>
        <a:p>
          <a:r>
            <a:rPr lang="en-IN" dirty="0">
              <a:solidFill>
                <a:schemeClr val="bg2"/>
              </a:solidFill>
            </a:rPr>
            <a:t>Prototype cost: 2L-3L
</a:t>
          </a:r>
        </a:p>
        <a:p>
          <a:r>
            <a:rPr lang="en-US" dirty="0">
              <a:solidFill>
                <a:schemeClr val="bg2"/>
              </a:solidFill>
            </a:rPr>
            <a:t>Revenue from freemium, subscriptions, enterprise licensing
</a:t>
          </a:r>
          <a:endParaRPr lang="en-IN" dirty="0">
            <a:solidFill>
              <a:schemeClr val="bg2"/>
            </a:solidFill>
          </a:endParaRPr>
        </a:p>
        <a:p>
          <a:r>
            <a:rPr lang="en-US" dirty="0">
              <a:solidFill>
                <a:schemeClr val="bg2"/>
              </a:solidFill>
            </a:rPr>
            <a:t>High demand for proactive stress management
</a:t>
          </a:r>
          <a:endParaRPr lang="en-IN" dirty="0">
            <a:solidFill>
              <a:schemeClr val="bg2"/>
            </a:solidFill>
          </a:endParaRPr>
        </a:p>
        <a:p>
          <a:r>
            <a:rPr lang="en-US" dirty="0">
              <a:solidFill>
                <a:schemeClr val="bg2"/>
              </a:solidFill>
            </a:rPr>
            <a:t>Strong potential for enterprise/wellness partnerships</a:t>
          </a:r>
          <a:endParaRPr lang="en-IN" dirty="0">
            <a:solidFill>
              <a:schemeClr val="bg2"/>
            </a:solidFill>
          </a:endParaRPr>
        </a:p>
      </dgm:t>
    </dgm:pt>
    <dgm:pt modelId="{459F3289-E5C0-4D88-8819-F2FCB2AA8297}" type="parTrans" cxnId="{6621E071-DC28-4E38-84CC-D9BCE0525EDA}">
      <dgm:prSet/>
      <dgm:spPr/>
      <dgm:t>
        <a:bodyPr/>
        <a:lstStyle/>
        <a:p>
          <a:endParaRPr lang="en-IN"/>
        </a:p>
      </dgm:t>
    </dgm:pt>
    <dgm:pt modelId="{EA4E19CE-ABAB-4590-93F4-52764B4710C7}" type="sibTrans" cxnId="{6621E071-DC28-4E38-84CC-D9BCE0525EDA}">
      <dgm:prSet/>
      <dgm:spPr/>
      <dgm:t>
        <a:bodyPr/>
        <a:lstStyle/>
        <a:p>
          <a:endParaRPr lang="en-IN"/>
        </a:p>
      </dgm:t>
    </dgm:pt>
    <dgm:pt modelId="{2D0820CA-01E5-4DC4-A6CB-DECA899CB57E}" type="pres">
      <dgm:prSet presAssocID="{8E4577AF-16FD-4A7B-A5EA-A11631F45309}" presName="Name0" presStyleCnt="0">
        <dgm:presLayoutVars>
          <dgm:dir/>
          <dgm:resizeHandles val="exact"/>
        </dgm:presLayoutVars>
      </dgm:prSet>
      <dgm:spPr/>
    </dgm:pt>
    <dgm:pt modelId="{AD1890D8-2A1B-45AF-AA11-8EE1620E7CD4}" type="pres">
      <dgm:prSet presAssocID="{8E4577AF-16FD-4A7B-A5EA-A11631F45309}" presName="bkgdShp" presStyleLbl="alignAccFollowNode1" presStyleIdx="0" presStyleCnt="1"/>
      <dgm:spPr>
        <a:noFill/>
        <a:ln>
          <a:solidFill>
            <a:srgbClr val="C00000"/>
          </a:solidFill>
        </a:ln>
        <a:effectLst>
          <a:glow rad="63500">
            <a:schemeClr val="accent2">
              <a:satMod val="175000"/>
              <a:alpha val="40000"/>
            </a:schemeClr>
          </a:glow>
        </a:effectLst>
      </dgm:spPr>
    </dgm:pt>
    <dgm:pt modelId="{13B83783-474A-4228-BD38-826CB8ACB0B3}" type="pres">
      <dgm:prSet presAssocID="{8E4577AF-16FD-4A7B-A5EA-A11631F45309}" presName="linComp" presStyleCnt="0"/>
      <dgm:spPr/>
    </dgm:pt>
    <dgm:pt modelId="{C3996F8C-0300-44F9-ADE0-4E095C880505}" type="pres">
      <dgm:prSet presAssocID="{117791DD-8BA3-48D5-B37C-ACDD9829182E}" presName="compNode" presStyleCnt="0"/>
      <dgm:spPr/>
    </dgm:pt>
    <dgm:pt modelId="{EE78F3F1-017D-4E94-9852-7E9B97F20D48}" type="pres">
      <dgm:prSet presAssocID="{117791DD-8BA3-48D5-B37C-ACDD9829182E}" presName="node" presStyleLbl="node1" presStyleIdx="0" presStyleCnt="3">
        <dgm:presLayoutVars>
          <dgm:bulletEnabled val="1"/>
        </dgm:presLayoutVars>
      </dgm:prSet>
      <dgm:spPr/>
    </dgm:pt>
    <dgm:pt modelId="{7B363D0D-785C-46BF-A855-187538C433D9}" type="pres">
      <dgm:prSet presAssocID="{117791DD-8BA3-48D5-B37C-ACDD9829182E}" presName="invisiNode" presStyleLbl="node1" presStyleIdx="0" presStyleCnt="3"/>
      <dgm:spPr/>
    </dgm:pt>
    <dgm:pt modelId="{4F40DD04-836A-4533-AE2A-1DDD7C5726E5}" type="pres">
      <dgm:prSet presAssocID="{117791DD-8BA3-48D5-B37C-ACDD9829182E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256B2FBB-1EE9-43F6-80FA-68837EE787CD}" type="pres">
      <dgm:prSet presAssocID="{51CD2B18-94EE-438A-93A2-3DD83E71D6D6}" presName="sibTrans" presStyleLbl="sibTrans2D1" presStyleIdx="0" presStyleCnt="0"/>
      <dgm:spPr/>
    </dgm:pt>
    <dgm:pt modelId="{A628AF32-AC4F-4D4A-B234-063B65C377BE}" type="pres">
      <dgm:prSet presAssocID="{63E13010-E17B-4786-BC83-807A8D20D93F}" presName="compNode" presStyleCnt="0"/>
      <dgm:spPr/>
    </dgm:pt>
    <dgm:pt modelId="{512B38DC-D2B4-492E-8C5C-A78F952E9C20}" type="pres">
      <dgm:prSet presAssocID="{63E13010-E17B-4786-BC83-807A8D20D93F}" presName="node" presStyleLbl="node1" presStyleIdx="1" presStyleCnt="3">
        <dgm:presLayoutVars>
          <dgm:bulletEnabled val="1"/>
        </dgm:presLayoutVars>
      </dgm:prSet>
      <dgm:spPr/>
    </dgm:pt>
    <dgm:pt modelId="{E9B87550-6756-4BBE-8476-27F9E01B4352}" type="pres">
      <dgm:prSet presAssocID="{63E13010-E17B-4786-BC83-807A8D20D93F}" presName="invisiNode" presStyleLbl="node1" presStyleIdx="1" presStyleCnt="3"/>
      <dgm:spPr/>
    </dgm:pt>
    <dgm:pt modelId="{BC22F697-A973-407A-BB0C-245C642853E3}" type="pres">
      <dgm:prSet presAssocID="{63E13010-E17B-4786-BC83-807A8D20D93F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l="-6000" r="-6000"/>
          </a:stretch>
        </a:blipFill>
      </dgm:spPr>
    </dgm:pt>
    <dgm:pt modelId="{937752F7-2849-4EF9-B924-72C1E069AFD4}" type="pres">
      <dgm:prSet presAssocID="{9DBCE05B-6CEA-4E55-BA51-2E39E763D1CE}" presName="sibTrans" presStyleLbl="sibTrans2D1" presStyleIdx="0" presStyleCnt="0"/>
      <dgm:spPr/>
    </dgm:pt>
    <dgm:pt modelId="{10AC0DA5-B4EA-46B2-95D9-6760B3D5D112}" type="pres">
      <dgm:prSet presAssocID="{9701A54F-810B-463E-838D-F15996C80D3F}" presName="compNode" presStyleCnt="0"/>
      <dgm:spPr/>
    </dgm:pt>
    <dgm:pt modelId="{CA79368A-5277-4E30-9F7F-95F1FB3BEB46}" type="pres">
      <dgm:prSet presAssocID="{9701A54F-810B-463E-838D-F15996C80D3F}" presName="node" presStyleLbl="node1" presStyleIdx="2" presStyleCnt="3" custLinFactNeighborX="213" custLinFactNeighborY="739">
        <dgm:presLayoutVars>
          <dgm:bulletEnabled val="1"/>
        </dgm:presLayoutVars>
      </dgm:prSet>
      <dgm:spPr/>
    </dgm:pt>
    <dgm:pt modelId="{0E4F8081-7777-4981-9126-8F7646E2FC15}" type="pres">
      <dgm:prSet presAssocID="{9701A54F-810B-463E-838D-F15996C80D3F}" presName="invisiNode" presStyleLbl="node1" presStyleIdx="2" presStyleCnt="3"/>
      <dgm:spPr/>
    </dgm:pt>
    <dgm:pt modelId="{500179A0-3DC3-4809-8891-B0C1E0E26C82}" type="pres">
      <dgm:prSet presAssocID="{9701A54F-810B-463E-838D-F15996C80D3F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</dgm:ptLst>
  <dgm:cxnLst>
    <dgm:cxn modelId="{47ABDF43-4563-4231-82EC-31CFF895A565}" type="presOf" srcId="{117791DD-8BA3-48D5-B37C-ACDD9829182E}" destId="{EE78F3F1-017D-4E94-9852-7E9B97F20D48}" srcOrd="0" destOrd="0" presId="urn:microsoft.com/office/officeart/2005/8/layout/pList2"/>
    <dgm:cxn modelId="{6621E071-DC28-4E38-84CC-D9BCE0525EDA}" srcId="{8E4577AF-16FD-4A7B-A5EA-A11631F45309}" destId="{9701A54F-810B-463E-838D-F15996C80D3F}" srcOrd="2" destOrd="0" parTransId="{459F3289-E5C0-4D88-8819-F2FCB2AA8297}" sibTransId="{EA4E19CE-ABAB-4590-93F4-52764B4710C7}"/>
    <dgm:cxn modelId="{90EAAF74-0AA9-4154-A145-F5785E4EE3D7}" srcId="{8E4577AF-16FD-4A7B-A5EA-A11631F45309}" destId="{117791DD-8BA3-48D5-B37C-ACDD9829182E}" srcOrd="0" destOrd="0" parTransId="{C5DA177A-3897-4B34-89BA-B615AA730BF8}" sibTransId="{51CD2B18-94EE-438A-93A2-3DD83E71D6D6}"/>
    <dgm:cxn modelId="{61F7667E-901A-4704-A592-23AAB6FE64F3}" type="presOf" srcId="{51CD2B18-94EE-438A-93A2-3DD83E71D6D6}" destId="{256B2FBB-1EE9-43F6-80FA-68837EE787CD}" srcOrd="0" destOrd="0" presId="urn:microsoft.com/office/officeart/2005/8/layout/pList2"/>
    <dgm:cxn modelId="{93C20896-72CA-490A-A911-30E3B0A85C59}" srcId="{8E4577AF-16FD-4A7B-A5EA-A11631F45309}" destId="{63E13010-E17B-4786-BC83-807A8D20D93F}" srcOrd="1" destOrd="0" parTransId="{A54BBBD5-5035-4B55-AECB-0DDB70C1ADA4}" sibTransId="{9DBCE05B-6CEA-4E55-BA51-2E39E763D1CE}"/>
    <dgm:cxn modelId="{F3143196-CDB0-40AF-AA10-83E91F1A3E63}" type="presOf" srcId="{63E13010-E17B-4786-BC83-807A8D20D93F}" destId="{512B38DC-D2B4-492E-8C5C-A78F952E9C20}" srcOrd="0" destOrd="0" presId="urn:microsoft.com/office/officeart/2005/8/layout/pList2"/>
    <dgm:cxn modelId="{820ABCAD-0207-4747-A1CA-BEC6AD118060}" type="presOf" srcId="{9701A54F-810B-463E-838D-F15996C80D3F}" destId="{CA79368A-5277-4E30-9F7F-95F1FB3BEB46}" srcOrd="0" destOrd="0" presId="urn:microsoft.com/office/officeart/2005/8/layout/pList2"/>
    <dgm:cxn modelId="{D5F56EAE-7122-4279-B917-C89B35266152}" type="presOf" srcId="{8E4577AF-16FD-4A7B-A5EA-A11631F45309}" destId="{2D0820CA-01E5-4DC4-A6CB-DECA899CB57E}" srcOrd="0" destOrd="0" presId="urn:microsoft.com/office/officeart/2005/8/layout/pList2"/>
    <dgm:cxn modelId="{615BE7D6-53FD-4971-84E4-EE73E77D9343}" type="presOf" srcId="{9DBCE05B-6CEA-4E55-BA51-2E39E763D1CE}" destId="{937752F7-2849-4EF9-B924-72C1E069AFD4}" srcOrd="0" destOrd="0" presId="urn:microsoft.com/office/officeart/2005/8/layout/pList2"/>
    <dgm:cxn modelId="{9BEA9E1A-6C89-466A-AD47-E41948979053}" type="presParOf" srcId="{2D0820CA-01E5-4DC4-A6CB-DECA899CB57E}" destId="{AD1890D8-2A1B-45AF-AA11-8EE1620E7CD4}" srcOrd="0" destOrd="0" presId="urn:microsoft.com/office/officeart/2005/8/layout/pList2"/>
    <dgm:cxn modelId="{F7EE6E40-6138-45FE-AF45-9CA9BD3E2C99}" type="presParOf" srcId="{2D0820CA-01E5-4DC4-A6CB-DECA899CB57E}" destId="{13B83783-474A-4228-BD38-826CB8ACB0B3}" srcOrd="1" destOrd="0" presId="urn:microsoft.com/office/officeart/2005/8/layout/pList2"/>
    <dgm:cxn modelId="{3FE2EF6A-6A44-4C9A-90B3-7D3D43E3DA15}" type="presParOf" srcId="{13B83783-474A-4228-BD38-826CB8ACB0B3}" destId="{C3996F8C-0300-44F9-ADE0-4E095C880505}" srcOrd="0" destOrd="0" presId="urn:microsoft.com/office/officeart/2005/8/layout/pList2"/>
    <dgm:cxn modelId="{D297266F-8969-4125-B770-CF24C2A834BB}" type="presParOf" srcId="{C3996F8C-0300-44F9-ADE0-4E095C880505}" destId="{EE78F3F1-017D-4E94-9852-7E9B97F20D48}" srcOrd="0" destOrd="0" presId="urn:microsoft.com/office/officeart/2005/8/layout/pList2"/>
    <dgm:cxn modelId="{164CAFAA-0381-495B-A5F4-E00007E5B49B}" type="presParOf" srcId="{C3996F8C-0300-44F9-ADE0-4E095C880505}" destId="{7B363D0D-785C-46BF-A855-187538C433D9}" srcOrd="1" destOrd="0" presId="urn:microsoft.com/office/officeart/2005/8/layout/pList2"/>
    <dgm:cxn modelId="{84C8CD3F-8050-4CD4-B89E-3C6035C80563}" type="presParOf" srcId="{C3996F8C-0300-44F9-ADE0-4E095C880505}" destId="{4F40DD04-836A-4533-AE2A-1DDD7C5726E5}" srcOrd="2" destOrd="0" presId="urn:microsoft.com/office/officeart/2005/8/layout/pList2"/>
    <dgm:cxn modelId="{C27B48D9-1855-46DD-99C2-E2BA4F7B8B14}" type="presParOf" srcId="{13B83783-474A-4228-BD38-826CB8ACB0B3}" destId="{256B2FBB-1EE9-43F6-80FA-68837EE787CD}" srcOrd="1" destOrd="0" presId="urn:microsoft.com/office/officeart/2005/8/layout/pList2"/>
    <dgm:cxn modelId="{5CBD176F-B50A-4ACC-8B16-6B56806403F6}" type="presParOf" srcId="{13B83783-474A-4228-BD38-826CB8ACB0B3}" destId="{A628AF32-AC4F-4D4A-B234-063B65C377BE}" srcOrd="2" destOrd="0" presId="urn:microsoft.com/office/officeart/2005/8/layout/pList2"/>
    <dgm:cxn modelId="{5AA67EEA-4179-4576-A45F-557B14A4DECB}" type="presParOf" srcId="{A628AF32-AC4F-4D4A-B234-063B65C377BE}" destId="{512B38DC-D2B4-492E-8C5C-A78F952E9C20}" srcOrd="0" destOrd="0" presId="urn:microsoft.com/office/officeart/2005/8/layout/pList2"/>
    <dgm:cxn modelId="{B43B6176-821D-4DB0-8AF8-7FE806D47279}" type="presParOf" srcId="{A628AF32-AC4F-4D4A-B234-063B65C377BE}" destId="{E9B87550-6756-4BBE-8476-27F9E01B4352}" srcOrd="1" destOrd="0" presId="urn:microsoft.com/office/officeart/2005/8/layout/pList2"/>
    <dgm:cxn modelId="{D5B5C31D-F07D-424B-85AB-97DA93AE8D43}" type="presParOf" srcId="{A628AF32-AC4F-4D4A-B234-063B65C377BE}" destId="{BC22F697-A973-407A-BB0C-245C642853E3}" srcOrd="2" destOrd="0" presId="urn:microsoft.com/office/officeart/2005/8/layout/pList2"/>
    <dgm:cxn modelId="{DDEF55C8-FA30-49A3-AD56-73C6F03311EE}" type="presParOf" srcId="{13B83783-474A-4228-BD38-826CB8ACB0B3}" destId="{937752F7-2849-4EF9-B924-72C1E069AFD4}" srcOrd="3" destOrd="0" presId="urn:microsoft.com/office/officeart/2005/8/layout/pList2"/>
    <dgm:cxn modelId="{394BEC91-E4DD-4403-B709-AEDA9005E55B}" type="presParOf" srcId="{13B83783-474A-4228-BD38-826CB8ACB0B3}" destId="{10AC0DA5-B4EA-46B2-95D9-6760B3D5D112}" srcOrd="4" destOrd="0" presId="urn:microsoft.com/office/officeart/2005/8/layout/pList2"/>
    <dgm:cxn modelId="{F48380B7-7D1D-4F2B-A615-6D539EF18BF7}" type="presParOf" srcId="{10AC0DA5-B4EA-46B2-95D9-6760B3D5D112}" destId="{CA79368A-5277-4E30-9F7F-95F1FB3BEB46}" srcOrd="0" destOrd="0" presId="urn:microsoft.com/office/officeart/2005/8/layout/pList2"/>
    <dgm:cxn modelId="{7053ADBD-5FF6-40DF-93C2-AA91B4D76232}" type="presParOf" srcId="{10AC0DA5-B4EA-46B2-95D9-6760B3D5D112}" destId="{0E4F8081-7777-4981-9126-8F7646E2FC15}" srcOrd="1" destOrd="0" presId="urn:microsoft.com/office/officeart/2005/8/layout/pList2"/>
    <dgm:cxn modelId="{CDB6E475-EA63-4FBE-B87E-F19B5CDB1DB2}" type="presParOf" srcId="{10AC0DA5-B4EA-46B2-95D9-6760B3D5D112}" destId="{500179A0-3DC3-4809-8891-B0C1E0E26C82}" srcOrd="2" destOrd="0" presId="urn:microsoft.com/office/officeart/2005/8/layout/p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0F5FB-ED75-41A0-9302-4D7BBDD63CD3}">
      <dsp:nvSpPr>
        <dsp:cNvPr id="0" name=""/>
        <dsp:cNvSpPr/>
      </dsp:nvSpPr>
      <dsp:spPr>
        <a:xfrm>
          <a:off x="1826991" y="36270"/>
          <a:ext cx="1740978" cy="174097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rgbClr val="C00000">
              <a:alpha val="4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900" kern="1200" dirty="0"/>
        </a:p>
      </dsp:txBody>
      <dsp:txXfrm>
        <a:off x="2059121" y="340941"/>
        <a:ext cx="1276717" cy="783440"/>
      </dsp:txXfrm>
    </dsp:sp>
    <dsp:sp modelId="{A80C76E2-E0CC-4983-8ADE-1E3C1562EA9A}">
      <dsp:nvSpPr>
        <dsp:cNvPr id="0" name=""/>
        <dsp:cNvSpPr/>
      </dsp:nvSpPr>
      <dsp:spPr>
        <a:xfrm>
          <a:off x="2455193" y="1124381"/>
          <a:ext cx="1740978" cy="174097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rgbClr val="C00000">
              <a:alpha val="40000"/>
            </a:srgbClr>
          </a:glow>
        </a:effectLst>
        <a:scene3d>
          <a:camera prst="obliqueTop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2987643" y="1574134"/>
        <a:ext cx="1044586" cy="957537"/>
      </dsp:txXfrm>
    </dsp:sp>
    <dsp:sp modelId="{0F14F252-433D-4E59-AF44-249D2F65C770}">
      <dsp:nvSpPr>
        <dsp:cNvPr id="0" name=""/>
        <dsp:cNvSpPr/>
      </dsp:nvSpPr>
      <dsp:spPr>
        <a:xfrm>
          <a:off x="1198788" y="1124381"/>
          <a:ext cx="1740978" cy="174097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rgbClr val="C00000">
              <a:alpha val="40000"/>
            </a:srgbClr>
          </a:glow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362730" y="1574134"/>
        <a:ext cx="1044586" cy="957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890D8-2A1B-45AF-AA11-8EE1620E7CD4}">
      <dsp:nvSpPr>
        <dsp:cNvPr id="0" name=""/>
        <dsp:cNvSpPr/>
      </dsp:nvSpPr>
      <dsp:spPr>
        <a:xfrm>
          <a:off x="0" y="0"/>
          <a:ext cx="6096000" cy="182880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C00000"/>
          </a:solidFill>
          <a:prstDash val="solid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0DD04-836A-4533-AE2A-1DDD7C5726E5}">
      <dsp:nvSpPr>
        <dsp:cNvPr id="0" name=""/>
        <dsp:cNvSpPr/>
      </dsp:nvSpPr>
      <dsp:spPr>
        <a:xfrm>
          <a:off x="182879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8F3F1-017D-4E94-9852-7E9B97F20D48}">
      <dsp:nvSpPr>
        <dsp:cNvPr id="0" name=""/>
        <dsp:cNvSpPr/>
      </dsp:nvSpPr>
      <dsp:spPr>
        <a:xfrm rot="10800000">
          <a:off x="182879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noFill/>
        <a:ln w="25400" cap="flat" cmpd="sng" algn="ctr">
          <a:solidFill>
            <a:srgbClr val="C00000"/>
          </a:solidFill>
          <a:prstDash val="solid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rgbClr val="C00000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C00000"/>
              </a:solidFill>
            </a:rPr>
            <a:t>TECHNICAL FEASIBILITY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Multimodal inputs: voice, text, behavior
</a:t>
          </a:r>
          <a:endParaRPr lang="en-IN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Ready AI models for emotion/sentiment
</a:t>
          </a:r>
          <a:endParaRPr lang="en-IN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solidFill>
                <a:schemeClr val="bg2"/>
              </a:solidFill>
            </a:rPr>
            <a:t>On-device processing ensures privacy
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Real-time feedback supported on modern devices</a:t>
          </a:r>
          <a:endParaRPr lang="en-IN" sz="800" kern="1200" dirty="0">
            <a:solidFill>
              <a:schemeClr val="bg2"/>
            </a:solidFill>
          </a:endParaRPr>
        </a:p>
      </dsp:txBody>
      <dsp:txXfrm rot="10800000">
        <a:off x="237949" y="1828799"/>
        <a:ext cx="1680560" cy="2180130"/>
      </dsp:txXfrm>
    </dsp:sp>
    <dsp:sp modelId="{BC22F697-A973-407A-BB0C-245C642853E3}">
      <dsp:nvSpPr>
        <dsp:cNvPr id="0" name=""/>
        <dsp:cNvSpPr/>
      </dsp:nvSpPr>
      <dsp:spPr>
        <a:xfrm>
          <a:off x="2152650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8DC-D2B4-492E-8C5C-A78F952E9C20}">
      <dsp:nvSpPr>
        <dsp:cNvPr id="0" name=""/>
        <dsp:cNvSpPr/>
      </dsp:nvSpPr>
      <dsp:spPr>
        <a:xfrm rot="10800000">
          <a:off x="215265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noFill/>
        <a:ln w="25400" cap="flat" cmpd="sng" algn="ctr">
          <a:solidFill>
            <a:srgbClr val="C00000"/>
          </a:solidFill>
          <a:prstDash val="solid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C00000"/>
              </a:solidFill>
            </a:rPr>
            <a:t>OPERATIONAL FEASIBILITY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Transparent data use builds user trust
</a:t>
          </a:r>
          <a:endParaRPr lang="en-IN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solidFill>
                <a:schemeClr val="bg2"/>
              </a:solidFill>
            </a:rPr>
            <a:t>Expert-designed interventions
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Requires skilled AI &amp; UX team
</a:t>
          </a:r>
          <a:endParaRPr lang="en-IN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solidFill>
                <a:schemeClr val="bg2"/>
              </a:solidFill>
            </a:rPr>
            <a:t>Passive, seamless user experience</a:t>
          </a:r>
        </a:p>
      </dsp:txBody>
      <dsp:txXfrm rot="10800000">
        <a:off x="2207720" y="1828799"/>
        <a:ext cx="1680560" cy="2180130"/>
      </dsp:txXfrm>
    </dsp:sp>
    <dsp:sp modelId="{500179A0-3DC3-4809-8891-B0C1E0E26C82}">
      <dsp:nvSpPr>
        <dsp:cNvPr id="0" name=""/>
        <dsp:cNvSpPr/>
      </dsp:nvSpPr>
      <dsp:spPr>
        <a:xfrm>
          <a:off x="4122420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9368A-5277-4E30-9F7F-95F1FB3BEB46}">
      <dsp:nvSpPr>
        <dsp:cNvPr id="0" name=""/>
        <dsp:cNvSpPr/>
      </dsp:nvSpPr>
      <dsp:spPr>
        <a:xfrm rot="10800000">
          <a:off x="4126234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noFill/>
        <a:ln w="25400" cap="flat" cmpd="sng" algn="ctr">
          <a:solidFill>
            <a:srgbClr val="C00000"/>
          </a:solidFill>
          <a:prstDash val="solid"/>
        </a:ln>
        <a:effectLst>
          <a:glow rad="635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C00000"/>
              </a:solidFill>
            </a:rPr>
            <a:t>ECONOMIC FEASIBILITY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solidFill>
                <a:schemeClr val="bg2"/>
              </a:solidFill>
            </a:rPr>
            <a:t>Economic Feasibility
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solidFill>
                <a:schemeClr val="bg2"/>
              </a:solidFill>
            </a:rPr>
            <a:t>Prototype cost: 2L-3L
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Revenue from freemium, subscriptions, enterprise licensing
</a:t>
          </a:r>
          <a:endParaRPr lang="en-IN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High demand for proactive stress management
</a:t>
          </a:r>
          <a:endParaRPr lang="en-IN" sz="800" kern="1200" dirty="0">
            <a:solidFill>
              <a:schemeClr val="bg2"/>
            </a:solidFill>
          </a:endParaRP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Strong potential for enterprise/wellness partnerships</a:t>
          </a:r>
          <a:endParaRPr lang="en-IN" sz="800" kern="1200" dirty="0">
            <a:solidFill>
              <a:schemeClr val="bg2"/>
            </a:solidFill>
          </a:endParaRPr>
        </a:p>
      </dsp:txBody>
      <dsp:txXfrm rot="10800000">
        <a:off x="4181304" y="1828799"/>
        <a:ext cx="1680560" cy="218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0.49157</cdr:x>
      <cdr:y>0.5537</cdr:y>
    </cdr:from>
    <cdr:to>
      <cdr:x>0.65852</cdr:x>
      <cdr:y>0.69319</cdr:y>
    </cdr:to>
    <cdr:pic>
      <cdr:nvPicPr>
        <cdr:cNvPr id="3" name="Graphic 2" descr="Sad face with solid fill with solid fill">
          <a:extLst xmlns:a="http://schemas.openxmlformats.org/drawingml/2006/main">
            <a:ext uri="{FF2B5EF4-FFF2-40B4-BE49-F238E27FC236}">
              <a16:creationId xmlns:a16="http://schemas.microsoft.com/office/drawing/2014/main" id="{AA37C7B3-ED74-782D-635A-29B0CBFF19E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083527" y="1250965"/>
          <a:ext cx="367989" cy="31516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46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8600" y="444150"/>
            <a:ext cx="7723200" cy="24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2050" y="3009750"/>
            <a:ext cx="6243300" cy="8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19"/>
            <a:ext cx="476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13225" y="1790975"/>
            <a:ext cx="42948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44167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28600" y="888300"/>
            <a:ext cx="74961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528775" y="2624550"/>
            <a:ext cx="6387300" cy="1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070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1CC5F-CB23-B544-5681-567087D41B67}"/>
              </a:ext>
            </a:extLst>
          </p:cNvPr>
          <p:cNvSpPr txBox="1"/>
          <p:nvPr/>
        </p:nvSpPr>
        <p:spPr>
          <a:xfrm>
            <a:off x="3036478" y="2854060"/>
            <a:ext cx="380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AI FOR STRESS MANAGEMENT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DE362-CDE9-05FF-333B-AA7CD3A5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92" y="1178988"/>
            <a:ext cx="951215" cy="74738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FB754D-18F4-CBAB-DA8E-BC5C45AE4C6D}"/>
              </a:ext>
            </a:extLst>
          </p:cNvPr>
          <p:cNvSpPr/>
          <p:nvPr/>
        </p:nvSpPr>
        <p:spPr>
          <a:xfrm>
            <a:off x="2552056" y="1746064"/>
            <a:ext cx="403988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6600" b="0" cap="none" spc="0" dirty="0">
                <a:ln w="0"/>
                <a:solidFill>
                  <a:srgbClr val="59B825"/>
                </a:solidFill>
                <a:effectLst>
                  <a:reflection blurRad="6350" stA="53000" endA="300" endPos="35500" dir="5400000" sy="-90000" algn="bl" rotWithShape="0"/>
                </a:effectLst>
              </a:rPr>
              <a:t>ZENMIND</a:t>
            </a:r>
            <a:endParaRPr lang="en-IN" sz="6600" b="0" cap="none" spc="0" dirty="0">
              <a:ln w="0"/>
              <a:solidFill>
                <a:srgbClr val="59B82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AAAE-A253-F635-1F16-BA369C2F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490" y="83820"/>
            <a:ext cx="2065020" cy="579120"/>
          </a:xfrm>
        </p:spPr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C0C86-23ED-4A71-F9E0-061EB0B7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7" y="510540"/>
            <a:ext cx="7760573" cy="4549140"/>
          </a:xfrm>
          <a:prstGeom prst="rect">
            <a:avLst/>
          </a:prstGeom>
          <a:solidFill>
            <a:srgbClr val="010510"/>
          </a:solidFill>
        </p:spPr>
      </p:pic>
    </p:spTree>
    <p:extLst>
      <p:ext uri="{BB962C8B-B14F-4D97-AF65-F5344CB8AC3E}">
        <p14:creationId xmlns:p14="http://schemas.microsoft.com/office/powerpoint/2010/main" val="332221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6F06-6431-FB9D-F182-311A39C9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220" y="0"/>
            <a:ext cx="3802380" cy="719700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90E87B-EEAD-A79C-1DAC-AC6C28E6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58" y="662940"/>
            <a:ext cx="423728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4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62B3-B571-7C1B-2F67-C18042BB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20" y="0"/>
            <a:ext cx="3055620" cy="620640"/>
          </a:xfrm>
        </p:spPr>
        <p:txBody>
          <a:bodyPr/>
          <a:lstStyle/>
          <a:p>
            <a:r>
              <a:rPr lang="en-US" dirty="0"/>
              <a:t>BUSINESS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23414-F964-6908-5E5B-458C242B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440"/>
            <a:ext cx="9144000" cy="44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C7FEBA-BD20-C24F-3D67-C917E127A90D}"/>
              </a:ext>
            </a:extLst>
          </p:cNvPr>
          <p:cNvSpPr txBox="1"/>
          <p:nvPr/>
        </p:nvSpPr>
        <p:spPr>
          <a:xfrm>
            <a:off x="2792730" y="721641"/>
            <a:ext cx="3558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THANK YOU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7954-DE2B-2ECF-F207-058BFE44E18F}"/>
              </a:ext>
            </a:extLst>
          </p:cNvPr>
          <p:cNvSpPr txBox="1"/>
          <p:nvPr/>
        </p:nvSpPr>
        <p:spPr>
          <a:xfrm>
            <a:off x="3337560" y="2661463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MENTOR</a:t>
            </a:r>
          </a:p>
          <a:p>
            <a:r>
              <a:rPr lang="en-US" dirty="0">
                <a:solidFill>
                  <a:schemeClr val="tx1"/>
                </a:solidFill>
              </a:rPr>
              <a:t>DR V SAMPATH KUMAR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1B15C-5C7A-CFCB-DBDF-E75A045101EC}"/>
              </a:ext>
            </a:extLst>
          </p:cNvPr>
          <p:cNvSpPr txBox="1"/>
          <p:nvPr/>
        </p:nvSpPr>
        <p:spPr>
          <a:xfrm>
            <a:off x="2758440" y="3625718"/>
            <a:ext cx="3558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    TEAM MEMBERS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1.MAHALAKSHMI S      3.JANANI V R</a:t>
            </a:r>
          </a:p>
          <a:p>
            <a:r>
              <a:rPr lang="en-US" dirty="0">
                <a:solidFill>
                  <a:schemeClr val="tx1"/>
                </a:solidFill>
              </a:rPr>
              <a:t>2.MEENAKSHI S S        4.KRITHIKA M A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D7EFA-19AA-A7EE-EC05-76DEFE4786CE}"/>
              </a:ext>
            </a:extLst>
          </p:cNvPr>
          <p:cNvSpPr txBox="1"/>
          <p:nvPr/>
        </p:nvSpPr>
        <p:spPr>
          <a:xfrm>
            <a:off x="2758440" y="1912651"/>
            <a:ext cx="3863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RAJALAKSHMI ENGINEERING COLLEGE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CHENNAI,TAMILNADU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ECDD9-6DB4-8F70-52B3-5CA263CC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5727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7C9A6E1-AFA7-73E5-44F5-6F78C37E7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83005" y="3648250"/>
            <a:ext cx="2204224" cy="3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C65252-4EBA-1F46-656A-A81662199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731" y="925087"/>
            <a:ext cx="1962615" cy="1494263"/>
          </a:xfrm>
          <a:prstGeom prst="rect">
            <a:avLst/>
          </a:prstGeom>
          <a:noFill/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B50059A3-A2C0-15D6-7149-694964CE4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266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44668FCA-56B0-93BB-BEB2-5975B95FB537}"/>
              </a:ext>
            </a:extLst>
          </p:cNvPr>
          <p:cNvSpPr/>
          <p:nvPr/>
        </p:nvSpPr>
        <p:spPr>
          <a:xfrm>
            <a:off x="3828585" y="1195394"/>
            <a:ext cx="2668858" cy="1162657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53A55-B5D9-D840-67D7-125289395E8D}"/>
              </a:ext>
            </a:extLst>
          </p:cNvPr>
          <p:cNvSpPr txBox="1"/>
          <p:nvPr/>
        </p:nvSpPr>
        <p:spPr>
          <a:xfrm>
            <a:off x="4324814" y="1354212"/>
            <a:ext cx="1877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hiller" panose="04020404031007020602" pitchFamily="82" charset="0"/>
              </a:rPr>
              <a:t>What if your phone could sense your stress </a:t>
            </a:r>
            <a:r>
              <a:rPr lang="en-US" b="1" i="1" dirty="0">
                <a:solidFill>
                  <a:schemeClr val="tx1"/>
                </a:solidFill>
                <a:latin typeface="Chiller" panose="04020404031007020602" pitchFamily="82" charset="0"/>
              </a:rPr>
              <a:t>before</a:t>
            </a:r>
            <a:r>
              <a:rPr lang="en-US" b="1" dirty="0">
                <a:solidFill>
                  <a:schemeClr val="tx1"/>
                </a:solidFill>
                <a:latin typeface="Chiller" panose="04020404031007020602" pitchFamily="82" charset="0"/>
              </a:rPr>
              <a:t> you do, and help you stop it in its tracks?</a:t>
            </a:r>
            <a:endParaRPr lang="en-IN" dirty="0">
              <a:solidFill>
                <a:schemeClr val="tx1"/>
              </a:solidFill>
              <a:latin typeface="Chiller" panose="040204040310070206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7B94C-FBB8-2CCE-FB93-9B4CC8CFDFAB}"/>
              </a:ext>
            </a:extLst>
          </p:cNvPr>
          <p:cNvSpPr txBox="1"/>
          <p:nvPr/>
        </p:nvSpPr>
        <p:spPr>
          <a:xfrm>
            <a:off x="364273" y="2843780"/>
            <a:ext cx="240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MAIN PROBLEM: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F2F259-F9B6-4A6C-6A0D-58E459240B51}"/>
              </a:ext>
            </a:extLst>
          </p:cNvPr>
          <p:cNvSpPr txBox="1"/>
          <p:nvPr/>
        </p:nvSpPr>
        <p:spPr>
          <a:xfrm>
            <a:off x="618893" y="3763554"/>
            <a:ext cx="1499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entaur" panose="02030504050205020304" pitchFamily="18" charset="0"/>
              </a:rPr>
              <a:t>1.Is your stress already peaked before you even notice it?</a:t>
            </a:r>
            <a:endParaRPr lang="en-US" sz="1200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br>
              <a:rPr lang="en-US" sz="1200" dirty="0">
                <a:solidFill>
                  <a:srgbClr val="C00000"/>
                </a:solidFill>
                <a:latin typeface="Centaur" panose="02030504050205020304" pitchFamily="18" charset="0"/>
              </a:rPr>
            </a:br>
            <a:endParaRPr lang="en-IN" sz="12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34A321-5C57-0DB1-C55E-2AF651B32BA8}"/>
              </a:ext>
            </a:extLst>
          </p:cNvPr>
          <p:cNvSpPr txBox="1"/>
          <p:nvPr/>
        </p:nvSpPr>
        <p:spPr>
          <a:xfrm>
            <a:off x="4599878" y="3802027"/>
            <a:ext cx="1509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C00000"/>
                </a:solidFill>
                <a:effectLst/>
                <a:latin typeface="Centaur" panose="02030504050205020304" pitchFamily="18" charset="0"/>
              </a:rPr>
              <a:t>3.Do you have to stop and manually log your feelings?</a:t>
            </a:r>
            <a:endParaRPr lang="en-IN" sz="12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7DB09-DAF4-1DBF-7883-7F7ACEB0F002}"/>
              </a:ext>
            </a:extLst>
          </p:cNvPr>
          <p:cNvSpPr txBox="1"/>
          <p:nvPr/>
        </p:nvSpPr>
        <p:spPr>
          <a:xfrm>
            <a:off x="6497443" y="3655833"/>
            <a:ext cx="1680116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r>
              <a:rPr lang="en-US" sz="1200" b="1" i="0" dirty="0">
                <a:solidFill>
                  <a:srgbClr val="C00000"/>
                </a:solidFill>
                <a:effectLst/>
                <a:latin typeface="Centaur" panose="02030504050205020304" pitchFamily="18" charset="0"/>
              </a:rPr>
              <a:t>4.What if you could prevent stress instead of just reacting to it?</a:t>
            </a:r>
            <a:endParaRPr lang="en-US" sz="1200" b="0" i="0" dirty="0">
              <a:solidFill>
                <a:srgbClr val="C00000"/>
              </a:solidFill>
              <a:effectLst/>
              <a:latin typeface="Centaur" panose="02030504050205020304" pitchFamily="18" charset="0"/>
            </a:endParaRPr>
          </a:p>
          <a:p>
            <a:pPr>
              <a:buNone/>
            </a:pPr>
            <a:br>
              <a:rPr lang="en-US" sz="1200" b="0" i="0" dirty="0">
                <a:solidFill>
                  <a:srgbClr val="C00000"/>
                </a:solidFill>
                <a:effectLst/>
                <a:latin typeface="Centaur" panose="02030504050205020304" pitchFamily="18" charset="0"/>
              </a:rPr>
            </a:br>
            <a:endParaRPr lang="en-IN" sz="12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09C257-3084-45E9-4ADC-8CB7AA92841E}"/>
              </a:ext>
            </a:extLst>
          </p:cNvPr>
          <p:cNvSpPr/>
          <p:nvPr/>
        </p:nvSpPr>
        <p:spPr>
          <a:xfrm>
            <a:off x="520390" y="3550138"/>
            <a:ext cx="1598342" cy="12424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AFAE65-7705-293E-B808-0923AA9E075C}"/>
              </a:ext>
            </a:extLst>
          </p:cNvPr>
          <p:cNvSpPr/>
          <p:nvPr/>
        </p:nvSpPr>
        <p:spPr>
          <a:xfrm>
            <a:off x="2483005" y="3550138"/>
            <a:ext cx="1553737" cy="12424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DDC95D-8ECA-1B56-E5BF-D13E37993840}"/>
              </a:ext>
            </a:extLst>
          </p:cNvPr>
          <p:cNvSpPr/>
          <p:nvPr/>
        </p:nvSpPr>
        <p:spPr>
          <a:xfrm>
            <a:off x="4512527" y="3550138"/>
            <a:ext cx="1509131" cy="12424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934A39-F48B-421D-1355-ADA9375A57E5}"/>
              </a:ext>
            </a:extLst>
          </p:cNvPr>
          <p:cNvSpPr/>
          <p:nvPr/>
        </p:nvSpPr>
        <p:spPr>
          <a:xfrm>
            <a:off x="6527179" y="3554503"/>
            <a:ext cx="1553737" cy="12424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CAA81-765C-14E7-6CB5-E2237576179B}"/>
              </a:ext>
            </a:extLst>
          </p:cNvPr>
          <p:cNvSpPr txBox="1"/>
          <p:nvPr/>
        </p:nvSpPr>
        <p:spPr>
          <a:xfrm>
            <a:off x="2646558" y="3690365"/>
            <a:ext cx="132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Centaur" panose="02030504050205020304" pitchFamily="18" charset="0"/>
              </a:rPr>
              <a:t>2.Are your wellness apps</a:t>
            </a:r>
          </a:p>
          <a:p>
            <a:r>
              <a:rPr lang="en-US" sz="1200" b="1" dirty="0">
                <a:solidFill>
                  <a:srgbClr val="C00000"/>
                </a:solidFill>
                <a:latin typeface="Centaur" panose="02030504050205020304" pitchFamily="18" charset="0"/>
              </a:rPr>
              <a:t> too generic to </a:t>
            </a:r>
          </a:p>
          <a:p>
            <a:r>
              <a:rPr lang="en-US" sz="1200" b="1" dirty="0">
                <a:solidFill>
                  <a:srgbClr val="C00000"/>
                </a:solidFill>
                <a:latin typeface="Centaur" panose="02030504050205020304" pitchFamily="18" charset="0"/>
              </a:rPr>
              <a:t>actual help?</a:t>
            </a:r>
            <a:endParaRPr lang="en-US" sz="1200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br>
              <a:rPr lang="en-US" sz="1200" dirty="0">
                <a:solidFill>
                  <a:srgbClr val="C00000"/>
                </a:solidFill>
                <a:latin typeface="Centaur" panose="02030504050205020304" pitchFamily="18" charset="0"/>
              </a:rPr>
            </a:br>
            <a:endParaRPr lang="en-IN" sz="12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BBB7BAB-290F-58A2-3EF8-CC4476A6B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35194"/>
              </p:ext>
            </p:extLst>
          </p:nvPr>
        </p:nvGraphicFramePr>
        <p:xfrm>
          <a:off x="6939776" y="1331908"/>
          <a:ext cx="2204224" cy="2259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Arc 33">
            <a:extLst>
              <a:ext uri="{FF2B5EF4-FFF2-40B4-BE49-F238E27FC236}">
                <a16:creationId xmlns:a16="http://schemas.microsoft.com/office/drawing/2014/main" id="{59A53CA4-A347-BA5E-22DB-8F06B92D16D8}"/>
              </a:ext>
            </a:extLst>
          </p:cNvPr>
          <p:cNvSpPr/>
          <p:nvPr/>
        </p:nvSpPr>
        <p:spPr>
          <a:xfrm>
            <a:off x="2631688" y="1337978"/>
            <a:ext cx="1405054" cy="512304"/>
          </a:xfrm>
          <a:prstGeom prst="arc">
            <a:avLst>
              <a:gd name="adj1" fmla="val 1049401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2A23-CB4D-55EF-52EB-49B41A35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0"/>
            <a:ext cx="2933700" cy="712080"/>
          </a:xfrm>
        </p:spPr>
        <p:txBody>
          <a:bodyPr/>
          <a:lstStyle/>
          <a:p>
            <a:r>
              <a:rPr lang="en-US" dirty="0"/>
              <a:t>PATENT SURVEY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3B75E-0E6D-D9F4-87D3-BCDF56A5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594360"/>
            <a:ext cx="7783432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2FBD5-3F73-9E96-F54A-8F67E474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21" y="178420"/>
            <a:ext cx="3993995" cy="619339"/>
          </a:xfrm>
        </p:spPr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21DA5-5C3B-F97C-E606-355B9C1EE733}"/>
              </a:ext>
            </a:extLst>
          </p:cNvPr>
          <p:cNvSpPr txBox="1"/>
          <p:nvPr/>
        </p:nvSpPr>
        <p:spPr>
          <a:xfrm>
            <a:off x="113091" y="732374"/>
            <a:ext cx="485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OVERVIEW: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1DF8B-0F8D-9568-8E3F-839FCD24A99F}"/>
              </a:ext>
            </a:extLst>
          </p:cNvPr>
          <p:cNvSpPr txBox="1"/>
          <p:nvPr/>
        </p:nvSpPr>
        <p:spPr>
          <a:xfrm>
            <a:off x="326451" y="1132440"/>
            <a:ext cx="873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Intelligent and empathetic app that supports people before, during, and after stressful moments-our solution</a:t>
            </a:r>
          </a:p>
          <a:p>
            <a:r>
              <a:rPr lang="en-US" dirty="0">
                <a:solidFill>
                  <a:schemeClr val="tx1"/>
                </a:solidFill>
              </a:rPr>
              <a:t>Our system learns unique stress patterns and proactively offers you the right nudge -before stress escalates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F2EB4-6889-F411-24A4-F17798345448}"/>
              </a:ext>
            </a:extLst>
          </p:cNvPr>
          <p:cNvSpPr txBox="1"/>
          <p:nvPr/>
        </p:nvSpPr>
        <p:spPr>
          <a:xfrm>
            <a:off x="181671" y="1836452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KEY FEATURES: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0938B-4B5B-53C8-3BD1-F44018C48ABF}"/>
              </a:ext>
            </a:extLst>
          </p:cNvPr>
          <p:cNvSpPr txBox="1"/>
          <p:nvPr/>
        </p:nvSpPr>
        <p:spPr>
          <a:xfrm>
            <a:off x="251459" y="2200437"/>
            <a:ext cx="4146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1. Multimodal Stress Detection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Continuously analyzes voice tone, text sentiment, and behavior patterns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2.Real-Time Adaptive Interventions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Provides personalized nudges such as guided breathing, mindfulness prompts, humor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3. Trend Visualization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Offers users daily, weekly, and monthly dashboards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highlighting stress triggers and progress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4. Privacy-First Design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Ensures on-device processing, encrypted storage, and</a:t>
            </a:r>
          </a:p>
          <a:p>
            <a:r>
              <a:rPr lang="en-US" sz="1000" dirty="0">
                <a:solidFill>
                  <a:schemeClr val="tx1"/>
                </a:solidFill>
              </a:rPr>
              <a:t> user-controlled permissions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7C80A0-255C-BD6C-CFAD-987F3A298489}"/>
              </a:ext>
            </a:extLst>
          </p:cNvPr>
          <p:cNvSpPr/>
          <p:nvPr/>
        </p:nvSpPr>
        <p:spPr>
          <a:xfrm>
            <a:off x="251460" y="2200437"/>
            <a:ext cx="3383280" cy="7426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991956-7978-43E2-AD11-23D9C582744F}"/>
              </a:ext>
            </a:extLst>
          </p:cNvPr>
          <p:cNvSpPr/>
          <p:nvPr/>
        </p:nvSpPr>
        <p:spPr>
          <a:xfrm>
            <a:off x="251461" y="2943064"/>
            <a:ext cx="3383280" cy="7426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BA7839-5B01-AC32-C58D-0C1068B9ACEB}"/>
              </a:ext>
            </a:extLst>
          </p:cNvPr>
          <p:cNvSpPr/>
          <p:nvPr/>
        </p:nvSpPr>
        <p:spPr>
          <a:xfrm>
            <a:off x="251461" y="3685690"/>
            <a:ext cx="3383280" cy="7426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749B89-9B45-0C14-0CBC-121C12D8F2C7}"/>
              </a:ext>
            </a:extLst>
          </p:cNvPr>
          <p:cNvSpPr/>
          <p:nvPr/>
        </p:nvSpPr>
        <p:spPr>
          <a:xfrm>
            <a:off x="251459" y="4428316"/>
            <a:ext cx="3383282" cy="6906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4B06F0-268C-2D96-F134-51874570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89146"/>
            <a:ext cx="3920092" cy="2572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256AA8-3922-6644-C875-914539E3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19" y="556260"/>
            <a:ext cx="3749041" cy="4444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FE7F6-2B22-E2B9-146F-34D663A0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60" y="66870"/>
            <a:ext cx="2926080" cy="552060"/>
          </a:xfrm>
        </p:spPr>
        <p:txBody>
          <a:bodyPr/>
          <a:lstStyle/>
          <a:p>
            <a:r>
              <a:rPr lang="en-US" dirty="0"/>
              <a:t>AI INTEGRATION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509F59-46C2-80B1-CD14-9D7470A529FE}"/>
              </a:ext>
            </a:extLst>
          </p:cNvPr>
          <p:cNvSpPr/>
          <p:nvPr/>
        </p:nvSpPr>
        <p:spPr>
          <a:xfrm>
            <a:off x="2613660" y="632460"/>
            <a:ext cx="4373880" cy="4267200"/>
          </a:xfrm>
          <a:prstGeom prst="roundRect">
            <a:avLst>
              <a:gd name="adj" fmla="val 6737"/>
            </a:avLst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7FA6-87BC-0BEA-9A40-ED96480A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79" y="441480"/>
            <a:ext cx="2682240" cy="57492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INNOVATION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72D53A-75A6-EE28-F014-375502DEEE9E}"/>
              </a:ext>
            </a:extLst>
          </p:cNvPr>
          <p:cNvSpPr/>
          <p:nvPr/>
        </p:nvSpPr>
        <p:spPr>
          <a:xfrm>
            <a:off x="998220" y="1210770"/>
            <a:ext cx="7661512" cy="3491250"/>
          </a:xfrm>
          <a:prstGeom prst="roundRect">
            <a:avLst>
              <a:gd name="adj" fmla="val 5317"/>
            </a:avLst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18B596-09C9-0BA0-B1E8-5A717900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43493"/>
            <a:ext cx="7164506" cy="30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2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DE40-145C-9AF2-BA87-786A9211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30" y="68580"/>
            <a:ext cx="4143300" cy="527910"/>
          </a:xfrm>
        </p:spPr>
        <p:txBody>
          <a:bodyPr/>
          <a:lstStyle/>
          <a:p>
            <a:r>
              <a:rPr lang="en-US" dirty="0"/>
              <a:t>PRODUCT COMPARISON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AF0115-0F6E-6F3A-6EDB-EEF06CA24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75248"/>
              </p:ext>
            </p:extLst>
          </p:nvPr>
        </p:nvGraphicFramePr>
        <p:xfrm>
          <a:off x="205740" y="811923"/>
          <a:ext cx="8732520" cy="37676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2954269165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1554905569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1810127169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1300060271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953517478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3673932641"/>
                    </a:ext>
                  </a:extLst>
                </a:gridCol>
              </a:tblGrid>
              <a:tr h="351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Feature / Product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dirty="0"/>
                        <a:t>Calm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Headspace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Woebot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Fitbit/Oura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ZenMind (Our App)</a:t>
                      </a:r>
                      <a:endParaRPr lang="en-IN" sz="900"/>
                    </a:p>
                  </a:txBody>
                  <a:tcPr marL="56313" marR="56313" marT="28156" marB="281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016410"/>
                  </a:ext>
                </a:extLst>
              </a:tr>
              <a:tr h="7866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Multimodal Stress Detection (voice + text + behavior)</a:t>
                      </a:r>
                      <a:endParaRPr lang="en-US" sz="900"/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dirty="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✅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504923"/>
                  </a:ext>
                </a:extLst>
              </a:tr>
              <a:tr h="641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Real-Time Adaptive Interventions</a:t>
                      </a:r>
                      <a:endParaRPr lang="en-IN" sz="900"/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Limited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dirty="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✅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92393"/>
                  </a:ext>
                </a:extLst>
              </a:tr>
              <a:tr h="496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Proactive (early stress detection)</a:t>
                      </a:r>
                      <a:endParaRPr lang="en-IN" sz="900"/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dirty="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dirty="0"/>
                        <a:t>✅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210904"/>
                  </a:ext>
                </a:extLst>
              </a:tr>
              <a:tr h="496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Trend Visualization &amp; Insights</a:t>
                      </a:r>
                      <a:endParaRPr lang="en-IN" sz="900"/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Limited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✅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045001"/>
                  </a:ext>
                </a:extLst>
              </a:tr>
              <a:tr h="496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Privacy-First (on-device processing)</a:t>
                      </a:r>
                      <a:endParaRPr lang="en-IN" sz="900"/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✅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665219"/>
                  </a:ext>
                </a:extLst>
              </a:tr>
              <a:tr h="496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Personalized Coping Strategies</a:t>
                      </a:r>
                      <a:endParaRPr lang="en-IN" sz="900"/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Limited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Limited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/>
                        <a:t>✖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dirty="0"/>
                        <a:t>✅</a:t>
                      </a:r>
                    </a:p>
                  </a:txBody>
                  <a:tcPr marL="56313" marR="56313" marT="28156" marB="281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4495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6741F-E71B-2011-B882-1E7CD2F1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7290"/>
              </p:ext>
            </p:extLst>
          </p:nvPr>
        </p:nvGraphicFramePr>
        <p:xfrm>
          <a:off x="205740" y="815340"/>
          <a:ext cx="8732520" cy="3741420"/>
        </p:xfrm>
        <a:graphic>
          <a:graphicData uri="http://schemas.openxmlformats.org/drawingml/2006/table">
            <a:tbl>
              <a:tblPr/>
              <a:tblGrid>
                <a:gridCol w="8732520">
                  <a:extLst>
                    <a:ext uri="{9D8B030D-6E8A-4147-A177-3AD203B41FA5}">
                      <a16:colId xmlns:a16="http://schemas.microsoft.com/office/drawing/2014/main" val="3506527996"/>
                    </a:ext>
                  </a:extLst>
                </a:gridCol>
              </a:tblGrid>
              <a:tr h="37414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00920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38B27-D4F8-1EED-F428-F6D3E19186B4}"/>
              </a:ext>
            </a:extLst>
          </p:cNvPr>
          <p:cNvCxnSpPr/>
          <p:nvPr/>
        </p:nvCxnSpPr>
        <p:spPr>
          <a:xfrm>
            <a:off x="1584960" y="811923"/>
            <a:ext cx="0" cy="37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CE099-28EA-2444-7A56-56EE0C52F32F}"/>
              </a:ext>
            </a:extLst>
          </p:cNvPr>
          <p:cNvCxnSpPr/>
          <p:nvPr/>
        </p:nvCxnSpPr>
        <p:spPr>
          <a:xfrm>
            <a:off x="2529840" y="789064"/>
            <a:ext cx="0" cy="37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C396F-F0D4-C8F1-22B1-F2D842AE3BF7}"/>
              </a:ext>
            </a:extLst>
          </p:cNvPr>
          <p:cNvCxnSpPr/>
          <p:nvPr/>
        </p:nvCxnSpPr>
        <p:spPr>
          <a:xfrm>
            <a:off x="4061460" y="789064"/>
            <a:ext cx="0" cy="37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2E9585-46F2-8A3B-4781-08C861287DFD}"/>
              </a:ext>
            </a:extLst>
          </p:cNvPr>
          <p:cNvCxnSpPr/>
          <p:nvPr/>
        </p:nvCxnSpPr>
        <p:spPr>
          <a:xfrm>
            <a:off x="5494020" y="811923"/>
            <a:ext cx="0" cy="37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B9C951-B0B4-5871-5E36-FBB0BB7362FB}"/>
              </a:ext>
            </a:extLst>
          </p:cNvPr>
          <p:cNvCxnSpPr/>
          <p:nvPr/>
        </p:nvCxnSpPr>
        <p:spPr>
          <a:xfrm>
            <a:off x="7147560" y="789064"/>
            <a:ext cx="0" cy="37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15CF4-A797-5AE6-A49B-37B4005D422F}"/>
              </a:ext>
            </a:extLst>
          </p:cNvPr>
          <p:cNvCxnSpPr>
            <a:cxnSpLocks/>
          </p:cNvCxnSpPr>
          <p:nvPr/>
        </p:nvCxnSpPr>
        <p:spPr>
          <a:xfrm>
            <a:off x="205740" y="1821180"/>
            <a:ext cx="866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A40856-6415-7649-32BE-0A527AC4DE66}"/>
              </a:ext>
            </a:extLst>
          </p:cNvPr>
          <p:cNvCxnSpPr>
            <a:cxnSpLocks/>
          </p:cNvCxnSpPr>
          <p:nvPr/>
        </p:nvCxnSpPr>
        <p:spPr>
          <a:xfrm>
            <a:off x="205740" y="2514600"/>
            <a:ext cx="866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7ADE77-09E2-5347-22E6-4FB87BA0756D}"/>
              </a:ext>
            </a:extLst>
          </p:cNvPr>
          <p:cNvCxnSpPr>
            <a:cxnSpLocks/>
          </p:cNvCxnSpPr>
          <p:nvPr/>
        </p:nvCxnSpPr>
        <p:spPr>
          <a:xfrm>
            <a:off x="240030" y="3139440"/>
            <a:ext cx="866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8DA3D-9B91-DFA8-682C-0BD3F49C66E9}"/>
              </a:ext>
            </a:extLst>
          </p:cNvPr>
          <p:cNvCxnSpPr>
            <a:cxnSpLocks/>
          </p:cNvCxnSpPr>
          <p:nvPr/>
        </p:nvCxnSpPr>
        <p:spPr>
          <a:xfrm>
            <a:off x="274320" y="3604260"/>
            <a:ext cx="866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163F85-E9FE-9148-BE2C-273851DCC860}"/>
              </a:ext>
            </a:extLst>
          </p:cNvPr>
          <p:cNvCxnSpPr>
            <a:cxnSpLocks/>
          </p:cNvCxnSpPr>
          <p:nvPr/>
        </p:nvCxnSpPr>
        <p:spPr>
          <a:xfrm>
            <a:off x="240030" y="4175760"/>
            <a:ext cx="866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3A75DA-2E56-7C2F-46A9-096A675D29A5}"/>
              </a:ext>
            </a:extLst>
          </p:cNvPr>
          <p:cNvCxnSpPr>
            <a:cxnSpLocks/>
          </p:cNvCxnSpPr>
          <p:nvPr/>
        </p:nvCxnSpPr>
        <p:spPr>
          <a:xfrm>
            <a:off x="205740" y="1287780"/>
            <a:ext cx="866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0BB-E390-EA51-9DBA-2137953A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040" y="0"/>
            <a:ext cx="5394960" cy="673980"/>
          </a:xfrm>
        </p:spPr>
        <p:txBody>
          <a:bodyPr/>
          <a:lstStyle/>
          <a:p>
            <a:r>
              <a:rPr lang="en-US" dirty="0"/>
              <a:t>IMPACT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D59ED-98E1-5D70-5B4B-6F4D5BCE9E0D}"/>
              </a:ext>
            </a:extLst>
          </p:cNvPr>
          <p:cNvSpPr txBox="1"/>
          <p:nvPr/>
        </p:nvSpPr>
        <p:spPr>
          <a:xfrm>
            <a:off x="563880" y="952500"/>
            <a:ext cx="2034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entaur" panose="02030504050205020304" pitchFamily="18" charset="0"/>
              </a:rPr>
              <a:t>INDIVIDUAL IMPACT:</a:t>
            </a:r>
          </a:p>
          <a:p>
            <a:r>
              <a:rPr lang="en-US" dirty="0">
                <a:solidFill>
                  <a:schemeClr val="bg2"/>
                </a:solidFill>
              </a:rPr>
              <a:t>      PREVENT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PERSONALIZES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EMPOWERS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E84B3-0560-F369-3217-BBB0FD8F0FE6}"/>
              </a:ext>
            </a:extLst>
          </p:cNvPr>
          <p:cNvSpPr txBox="1"/>
          <p:nvPr/>
        </p:nvSpPr>
        <p:spPr>
          <a:xfrm>
            <a:off x="1653540" y="2087880"/>
            <a:ext cx="2034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entaur" panose="02030504050205020304" pitchFamily="18" charset="0"/>
              </a:rPr>
              <a:t>ORGANIZATIONAL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REDUCES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BOOSTS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MODERNIZES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C8536-9257-7ED6-9C2A-B6E568E11E3E}"/>
              </a:ext>
            </a:extLst>
          </p:cNvPr>
          <p:cNvSpPr txBox="1"/>
          <p:nvPr/>
        </p:nvSpPr>
        <p:spPr>
          <a:xfrm>
            <a:off x="2766060" y="3476804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entaur" panose="02030504050205020304" pitchFamily="18" charset="0"/>
              </a:rPr>
              <a:t>SOCIETAL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ADVANCES(UN SGD3)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REDUCES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MODELS THE ETHICAL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D5D9B-051F-C9B6-2D12-48393C2689C7}"/>
              </a:ext>
            </a:extLst>
          </p:cNvPr>
          <p:cNvSpPr/>
          <p:nvPr/>
        </p:nvSpPr>
        <p:spPr>
          <a:xfrm>
            <a:off x="449580" y="777241"/>
            <a:ext cx="2148840" cy="1236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AE33BB-0FCB-843B-24A0-0A9FCD2855C0}"/>
              </a:ext>
            </a:extLst>
          </p:cNvPr>
          <p:cNvSpPr/>
          <p:nvPr/>
        </p:nvSpPr>
        <p:spPr>
          <a:xfrm>
            <a:off x="1524000" y="2030611"/>
            <a:ext cx="2148840" cy="13221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A123E-E913-CC08-077B-E430B8B3229E}"/>
              </a:ext>
            </a:extLst>
          </p:cNvPr>
          <p:cNvSpPr/>
          <p:nvPr/>
        </p:nvSpPr>
        <p:spPr>
          <a:xfrm>
            <a:off x="2598420" y="3352800"/>
            <a:ext cx="2293620" cy="15773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4F4287B-785B-9AA7-E42A-2A3C9C0A5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969379"/>
              </p:ext>
            </p:extLst>
          </p:nvPr>
        </p:nvGraphicFramePr>
        <p:xfrm>
          <a:off x="3962400" y="1036081"/>
          <a:ext cx="5394960" cy="2901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42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3C73-AB9D-7285-50A9-24F302DD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-30480"/>
            <a:ext cx="2537460" cy="712080"/>
          </a:xfrm>
        </p:spPr>
        <p:txBody>
          <a:bodyPr/>
          <a:lstStyle/>
          <a:p>
            <a:r>
              <a:rPr lang="en-US" dirty="0"/>
              <a:t>FEASIBILITY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58275F-F024-D44F-81EC-E34BADB4D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455604"/>
              </p:ext>
            </p:extLst>
          </p:nvPr>
        </p:nvGraphicFramePr>
        <p:xfrm>
          <a:off x="1398270" y="68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249537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439</Words>
  <Application>Microsoft Office PowerPoint</Application>
  <PresentationFormat>On-screen Show (16:9)</PresentationFormat>
  <Paragraphs>130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Space Grotesk</vt:lpstr>
      <vt:lpstr>Centaur</vt:lpstr>
      <vt:lpstr>Chiller</vt:lpstr>
      <vt:lpstr>Arial</vt:lpstr>
      <vt:lpstr>Nunito Light</vt:lpstr>
      <vt:lpstr>Hind</vt:lpstr>
      <vt:lpstr>Open Sans Light</vt:lpstr>
      <vt:lpstr>Dark Theme by Slidesgo</vt:lpstr>
      <vt:lpstr>PowerPoint Presentation</vt:lpstr>
      <vt:lpstr>PROBLEM STATEMENT</vt:lpstr>
      <vt:lpstr>PATENT SURVEY</vt:lpstr>
      <vt:lpstr>PROPOSED SOLUTION</vt:lpstr>
      <vt:lpstr>AI INTEGRATION</vt:lpstr>
      <vt:lpstr>INNOVATION</vt:lpstr>
      <vt:lpstr>PRODUCT COMPARISON</vt:lpstr>
      <vt:lpstr>IMPACT</vt:lpstr>
      <vt:lpstr>FEASIBILITY</vt:lpstr>
      <vt:lpstr>TIMELINE</vt:lpstr>
      <vt:lpstr>FUTURE SCOPE</vt:lpstr>
      <vt:lpstr>BUSINESS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Mahalakshmi S</dc:creator>
  <cp:lastModifiedBy>Maha Latha</cp:lastModifiedBy>
  <cp:revision>2</cp:revision>
  <dcterms:modified xsi:type="dcterms:W3CDTF">2025-08-23T12:41:59Z</dcterms:modified>
</cp:coreProperties>
</file>