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71" r:id="rId12"/>
    <p:sldId id="272" r:id="rId13"/>
    <p:sldId id="267" r:id="rId14"/>
    <p:sldId id="268" r:id="rId15"/>
    <p:sldId id="269"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4DEA-A03F-9836-9FBA-A92FDB1FB062}"/>
              </a:ext>
            </a:extLst>
          </p:cNvPr>
          <p:cNvSpPr>
            <a:spLocks noGrp="1"/>
          </p:cNvSpPr>
          <p:nvPr>
            <p:ph type="ctrTitle"/>
          </p:nvPr>
        </p:nvSpPr>
        <p:spPr/>
        <p:txBody>
          <a:bodyPr/>
          <a:lstStyle/>
          <a:p>
            <a:r>
              <a:rPr lang="en-US" b="1" dirty="0"/>
              <a:t>Employee Data Analysis Using Excel</a:t>
            </a:r>
          </a:p>
        </p:txBody>
      </p:sp>
      <p:sp>
        <p:nvSpPr>
          <p:cNvPr id="5" name="Subtitle 4">
            <a:extLst>
              <a:ext uri="{FF2B5EF4-FFF2-40B4-BE49-F238E27FC236}">
                <a16:creationId xmlns:a16="http://schemas.microsoft.com/office/drawing/2014/main" id="{EF831D09-BD5B-1818-4604-07EE200390D3}"/>
              </a:ext>
            </a:extLst>
          </p:cNvPr>
          <p:cNvSpPr>
            <a:spLocks noGrp="1"/>
          </p:cNvSpPr>
          <p:nvPr>
            <p:ph type="subTitle" idx="1"/>
          </p:nvPr>
        </p:nvSpPr>
        <p:spPr>
          <a:xfrm>
            <a:off x="2692398" y="3657597"/>
            <a:ext cx="6815669" cy="1647466"/>
          </a:xfrm>
        </p:spPr>
        <p:txBody>
          <a:bodyPr>
            <a:normAutofit fontScale="92500" lnSpcReduction="10000"/>
          </a:bodyPr>
          <a:lstStyle/>
          <a:p>
            <a:r>
              <a:rPr lang="en-US" b="1" dirty="0"/>
              <a:t>Name : </a:t>
            </a:r>
            <a:r>
              <a:rPr lang="en-GB" b="1" dirty="0"/>
              <a:t>Mahalakshmi k</a:t>
            </a:r>
            <a:endParaRPr lang="en-US" b="1" dirty="0"/>
          </a:p>
          <a:p>
            <a:r>
              <a:rPr lang="en-US" b="1" dirty="0"/>
              <a:t>Register No : </a:t>
            </a:r>
            <a:r>
              <a:rPr lang="en-GB" b="1" dirty="0"/>
              <a:t>Unm169322bcomg36/312218620</a:t>
            </a:r>
            <a:endParaRPr lang="en-US" b="1" dirty="0"/>
          </a:p>
          <a:p>
            <a:r>
              <a:rPr lang="en-US" b="1" dirty="0"/>
              <a:t>Department : III B. Com (General)</a:t>
            </a:r>
          </a:p>
          <a:p>
            <a:r>
              <a:rPr lang="en-US" b="1" dirty="0"/>
              <a:t>College : </a:t>
            </a:r>
            <a:r>
              <a:rPr lang="en-GB" b="1" dirty="0"/>
              <a:t>JNN Art’s and science </a:t>
            </a:r>
            <a:endParaRPr lang="en-US" b="1" dirty="0"/>
          </a:p>
          <a:p>
            <a:endParaRPr lang="en-US" b="1" dirty="0"/>
          </a:p>
        </p:txBody>
      </p:sp>
    </p:spTree>
    <p:extLst>
      <p:ext uri="{BB962C8B-B14F-4D97-AF65-F5344CB8AC3E}">
        <p14:creationId xmlns:p14="http://schemas.microsoft.com/office/powerpoint/2010/main" val="19641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520E-1939-58DA-BA0E-DB5F27396B3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1D5DF2CD-6D59-8787-C0C1-FCDF35E77FD9}"/>
              </a:ext>
            </a:extLst>
          </p:cNvPr>
          <p:cNvSpPr txBox="1"/>
          <p:nvPr/>
        </p:nvSpPr>
        <p:spPr>
          <a:xfrm>
            <a:off x="1295402" y="2736547"/>
            <a:ext cx="9381510"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pic>
        <p:nvPicPr>
          <p:cNvPr id="6" name="Picture 6">
            <a:extLst>
              <a:ext uri="{FF2B5EF4-FFF2-40B4-BE49-F238E27FC236}">
                <a16:creationId xmlns:a16="http://schemas.microsoft.com/office/drawing/2014/main" id="{1DE38AD1-DD13-7618-70A3-47DCCED6D18A}"/>
              </a:ext>
            </a:extLst>
          </p:cNvPr>
          <p:cNvPicPr>
            <a:picLocks noChangeAspect="1"/>
          </p:cNvPicPr>
          <p:nvPr/>
        </p:nvPicPr>
        <p:blipFill>
          <a:blip r:embed="rId2"/>
          <a:stretch>
            <a:fillRect/>
          </a:stretch>
        </p:blipFill>
        <p:spPr>
          <a:xfrm>
            <a:off x="7361544" y="3455739"/>
            <a:ext cx="3725332" cy="2420130"/>
          </a:xfrm>
          <a:prstGeom prst="rect">
            <a:avLst/>
          </a:prstGeom>
        </p:spPr>
      </p:pic>
    </p:spTree>
    <p:extLst>
      <p:ext uri="{BB962C8B-B14F-4D97-AF65-F5344CB8AC3E}">
        <p14:creationId xmlns:p14="http://schemas.microsoft.com/office/powerpoint/2010/main" val="306501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F42-0BDE-75A6-C5E6-797EB6CEE9F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A0940309-0337-7B31-0682-6EA821700BB9}"/>
              </a:ext>
            </a:extLst>
          </p:cNvPr>
          <p:cNvSpPr txBox="1"/>
          <p:nvPr/>
        </p:nvSpPr>
        <p:spPr>
          <a:xfrm>
            <a:off x="1295402" y="2510654"/>
            <a:ext cx="9601196" cy="1754326"/>
          </a:xfrm>
          <a:prstGeom prst="rect">
            <a:avLst/>
          </a:prstGeom>
          <a:noFill/>
        </p:spPr>
        <p:txBody>
          <a:bodyPr wrap="square">
            <a:spAutoFit/>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p:txBody>
      </p:sp>
      <p:sp>
        <p:nvSpPr>
          <p:cNvPr id="7" name="TextBox 6">
            <a:extLst>
              <a:ext uri="{FF2B5EF4-FFF2-40B4-BE49-F238E27FC236}">
                <a16:creationId xmlns:a16="http://schemas.microsoft.com/office/drawing/2014/main" id="{E1CFBE4A-ED8B-25B8-2EFD-6900F0F4FACB}"/>
              </a:ext>
            </a:extLst>
          </p:cNvPr>
          <p:cNvSpPr txBox="1"/>
          <p:nvPr/>
        </p:nvSpPr>
        <p:spPr>
          <a:xfrm>
            <a:off x="1429086" y="4264980"/>
            <a:ext cx="9601196" cy="1754326"/>
          </a:xfrm>
          <a:prstGeom prst="rect">
            <a:avLst/>
          </a:prstGeom>
          <a:noFill/>
        </p:spPr>
        <p:txBody>
          <a:bodyPr wrap="square">
            <a:spAutoFit/>
          </a:bodyPr>
          <a:lstStyle/>
          <a:p>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p:txBody>
      </p:sp>
    </p:spTree>
    <p:extLst>
      <p:ext uri="{BB962C8B-B14F-4D97-AF65-F5344CB8AC3E}">
        <p14:creationId xmlns:p14="http://schemas.microsoft.com/office/powerpoint/2010/main" val="425510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A668-9B3A-F203-C68D-B111D57402DD}"/>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8C40A5F2-4A83-8A88-82B2-4991AF497D96}"/>
              </a:ext>
            </a:extLst>
          </p:cNvPr>
          <p:cNvSpPr txBox="1"/>
          <p:nvPr/>
        </p:nvSpPr>
        <p:spPr>
          <a:xfrm>
            <a:off x="1134980" y="2413337"/>
            <a:ext cx="9761617" cy="2308324"/>
          </a:xfrm>
          <a:prstGeom prst="rect">
            <a:avLst/>
          </a:prstGeom>
          <a:noFill/>
        </p:spPr>
        <p:txBody>
          <a:bodyPr wrap="square">
            <a:spAutoFit/>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p:txBody>
      </p:sp>
      <p:sp>
        <p:nvSpPr>
          <p:cNvPr id="9" name="TextBox 8">
            <a:extLst>
              <a:ext uri="{FF2B5EF4-FFF2-40B4-BE49-F238E27FC236}">
                <a16:creationId xmlns:a16="http://schemas.microsoft.com/office/drawing/2014/main" id="{AC6EA210-8348-2D92-A120-908A2E2D284E}"/>
              </a:ext>
            </a:extLst>
          </p:cNvPr>
          <p:cNvSpPr txBox="1"/>
          <p:nvPr/>
        </p:nvSpPr>
        <p:spPr>
          <a:xfrm>
            <a:off x="1134980" y="4848999"/>
            <a:ext cx="9761617" cy="1200329"/>
          </a:xfrm>
          <a:prstGeom prst="rect">
            <a:avLst/>
          </a:prstGeom>
          <a:noFill/>
        </p:spPr>
        <p:txBody>
          <a:bodyPr wrap="square">
            <a:spAutoFit/>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p:txBody>
      </p:sp>
    </p:spTree>
    <p:extLst>
      <p:ext uri="{BB962C8B-B14F-4D97-AF65-F5344CB8AC3E}">
        <p14:creationId xmlns:p14="http://schemas.microsoft.com/office/powerpoint/2010/main" val="428265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D99F5A-251B-90BB-A6A5-13F43490C194}"/>
              </a:ext>
            </a:extLst>
          </p:cNvPr>
          <p:cNvPicPr>
            <a:picLocks noChangeAspect="1"/>
          </p:cNvPicPr>
          <p:nvPr/>
        </p:nvPicPr>
        <p:blipFill>
          <a:blip r:embed="rId2"/>
          <a:stretch>
            <a:fillRect/>
          </a:stretch>
        </p:blipFill>
        <p:spPr>
          <a:xfrm>
            <a:off x="1251832" y="719666"/>
            <a:ext cx="7121601" cy="5418667"/>
          </a:xfrm>
          <a:prstGeom prst="rect">
            <a:avLst/>
          </a:prstGeom>
        </p:spPr>
      </p:pic>
      <p:sp>
        <p:nvSpPr>
          <p:cNvPr id="6" name="TextBox 5">
            <a:extLst>
              <a:ext uri="{FF2B5EF4-FFF2-40B4-BE49-F238E27FC236}">
                <a16:creationId xmlns:a16="http://schemas.microsoft.com/office/drawing/2014/main" id="{FB193AF6-2181-830B-E72A-BF521E608F9C}"/>
              </a:ext>
            </a:extLst>
          </p:cNvPr>
          <p:cNvSpPr txBox="1"/>
          <p:nvPr/>
        </p:nvSpPr>
        <p:spPr>
          <a:xfrm>
            <a:off x="8524943" y="4673128"/>
            <a:ext cx="2936250" cy="1384995"/>
          </a:xfrm>
          <a:prstGeom prst="rect">
            <a:avLst/>
          </a:prstGeom>
          <a:noFill/>
        </p:spPr>
        <p:txBody>
          <a:bodyPr wrap="square" rtlCol="0">
            <a:spAutoFit/>
          </a:bodyPr>
          <a:lstStyle/>
          <a:p>
            <a:pPr algn="l"/>
            <a:r>
              <a:rPr lang="en-US" sz="2800" b="1" u="sng" dirty="0"/>
              <a:t>Employee Type Analysis Using Chart</a:t>
            </a:r>
          </a:p>
        </p:txBody>
      </p:sp>
      <p:sp>
        <p:nvSpPr>
          <p:cNvPr id="3" name="TextBox 2">
            <a:extLst>
              <a:ext uri="{FF2B5EF4-FFF2-40B4-BE49-F238E27FC236}">
                <a16:creationId xmlns:a16="http://schemas.microsoft.com/office/drawing/2014/main" id="{C5587274-5D4A-A1F0-178F-3EF99BD759EB}"/>
              </a:ext>
            </a:extLst>
          </p:cNvPr>
          <p:cNvSpPr txBox="1"/>
          <p:nvPr/>
        </p:nvSpPr>
        <p:spPr>
          <a:xfrm>
            <a:off x="8769683" y="719667"/>
            <a:ext cx="2539999" cy="1015663"/>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184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9948864-22B4-6806-B993-B71391345C58}"/>
              </a:ext>
            </a:extLst>
          </p:cNvPr>
          <p:cNvPicPr>
            <a:picLocks noChangeAspect="1"/>
          </p:cNvPicPr>
          <p:nvPr/>
        </p:nvPicPr>
        <p:blipFill>
          <a:blip r:embed="rId2"/>
          <a:stretch>
            <a:fillRect/>
          </a:stretch>
        </p:blipFill>
        <p:spPr>
          <a:xfrm>
            <a:off x="855579" y="839036"/>
            <a:ext cx="8128000" cy="5179927"/>
          </a:xfrm>
          <a:prstGeom prst="rect">
            <a:avLst/>
          </a:prstGeom>
        </p:spPr>
      </p:pic>
      <p:sp>
        <p:nvSpPr>
          <p:cNvPr id="4" name="TextBox 3">
            <a:extLst>
              <a:ext uri="{FF2B5EF4-FFF2-40B4-BE49-F238E27FC236}">
                <a16:creationId xmlns:a16="http://schemas.microsoft.com/office/drawing/2014/main" id="{018ADC2A-829B-CD9A-1100-0310520ABDCB}"/>
              </a:ext>
            </a:extLst>
          </p:cNvPr>
          <p:cNvSpPr txBox="1"/>
          <p:nvPr/>
        </p:nvSpPr>
        <p:spPr>
          <a:xfrm>
            <a:off x="9151130" y="4203081"/>
            <a:ext cx="2105080" cy="1815882"/>
          </a:xfrm>
          <a:prstGeom prst="rect">
            <a:avLst/>
          </a:prstGeom>
          <a:noFill/>
        </p:spPr>
        <p:txBody>
          <a:bodyPr wrap="square" rtlCol="0">
            <a:spAutoFit/>
          </a:bodyPr>
          <a:lstStyle/>
          <a:p>
            <a:pPr algn="l"/>
            <a:r>
              <a:rPr lang="en-US" sz="2800" b="1" u="sng" dirty="0"/>
              <a:t>Count Of Employee Type Using Graph</a:t>
            </a:r>
          </a:p>
        </p:txBody>
      </p:sp>
      <p:sp>
        <p:nvSpPr>
          <p:cNvPr id="3" name="TextBox 2">
            <a:extLst>
              <a:ext uri="{FF2B5EF4-FFF2-40B4-BE49-F238E27FC236}">
                <a16:creationId xmlns:a16="http://schemas.microsoft.com/office/drawing/2014/main" id="{84A609B3-E4C8-D609-DE81-57EE6A1384E0}"/>
              </a:ext>
            </a:extLst>
          </p:cNvPr>
          <p:cNvSpPr txBox="1"/>
          <p:nvPr/>
        </p:nvSpPr>
        <p:spPr>
          <a:xfrm>
            <a:off x="8983579" y="775368"/>
            <a:ext cx="2620210" cy="1033825"/>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3722038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A096980-5ACA-4FA7-7294-EF1806F56191}"/>
              </a:ext>
            </a:extLst>
          </p:cNvPr>
          <p:cNvPicPr>
            <a:picLocks noChangeAspect="1"/>
          </p:cNvPicPr>
          <p:nvPr/>
        </p:nvPicPr>
        <p:blipFill>
          <a:blip r:embed="rId2"/>
          <a:stretch>
            <a:fillRect/>
          </a:stretch>
        </p:blipFill>
        <p:spPr>
          <a:xfrm>
            <a:off x="1258909" y="719666"/>
            <a:ext cx="7499586" cy="5418667"/>
          </a:xfrm>
          <a:prstGeom prst="rect">
            <a:avLst/>
          </a:prstGeom>
        </p:spPr>
      </p:pic>
      <p:sp>
        <p:nvSpPr>
          <p:cNvPr id="3" name="TextBox 2">
            <a:extLst>
              <a:ext uri="{FF2B5EF4-FFF2-40B4-BE49-F238E27FC236}">
                <a16:creationId xmlns:a16="http://schemas.microsoft.com/office/drawing/2014/main" id="{C9BF0F91-4413-1321-E558-6F1B6C543EC7}"/>
              </a:ext>
            </a:extLst>
          </p:cNvPr>
          <p:cNvSpPr txBox="1"/>
          <p:nvPr/>
        </p:nvSpPr>
        <p:spPr>
          <a:xfrm>
            <a:off x="8836429" y="4158708"/>
            <a:ext cx="2049824" cy="1815882"/>
          </a:xfrm>
          <a:prstGeom prst="rect">
            <a:avLst/>
          </a:prstGeom>
          <a:noFill/>
        </p:spPr>
        <p:txBody>
          <a:bodyPr wrap="square" rtlCol="0">
            <a:spAutoFit/>
          </a:bodyPr>
          <a:lstStyle/>
          <a:p>
            <a:pPr algn="l"/>
            <a:r>
              <a:rPr lang="en-US" sz="2800" b="1" u="sng" dirty="0"/>
              <a:t>Count Of Employee Department Using Chart</a:t>
            </a:r>
          </a:p>
        </p:txBody>
      </p:sp>
      <p:sp>
        <p:nvSpPr>
          <p:cNvPr id="4" name="TextBox 3">
            <a:extLst>
              <a:ext uri="{FF2B5EF4-FFF2-40B4-BE49-F238E27FC236}">
                <a16:creationId xmlns:a16="http://schemas.microsoft.com/office/drawing/2014/main" id="{CA2823BE-09C7-8A45-C379-413AA413759B}"/>
              </a:ext>
            </a:extLst>
          </p:cNvPr>
          <p:cNvSpPr txBox="1"/>
          <p:nvPr/>
        </p:nvSpPr>
        <p:spPr>
          <a:xfrm>
            <a:off x="8758495" y="719666"/>
            <a:ext cx="6653909" cy="1015663"/>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445554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7DDC-AF2A-CC9F-41FA-BECECF7CC96B}"/>
              </a:ext>
            </a:extLst>
          </p:cNvPr>
          <p:cNvSpPr>
            <a:spLocks noGrp="1"/>
          </p:cNvSpPr>
          <p:nvPr>
            <p:ph type="title"/>
          </p:nvPr>
        </p:nvSpPr>
        <p:spPr>
          <a:xfrm>
            <a:off x="1295402" y="982132"/>
            <a:ext cx="9601196" cy="1381329"/>
          </a:xfrm>
        </p:spPr>
        <p:txBody>
          <a:bodyPr/>
          <a:lstStyle/>
          <a:p>
            <a:r>
              <a:rPr lang="en-US" b="1" dirty="0"/>
              <a:t>Conclusion </a:t>
            </a:r>
          </a:p>
        </p:txBody>
      </p:sp>
      <p:sp>
        <p:nvSpPr>
          <p:cNvPr id="4" name="TextBox 3">
            <a:extLst>
              <a:ext uri="{FF2B5EF4-FFF2-40B4-BE49-F238E27FC236}">
                <a16:creationId xmlns:a16="http://schemas.microsoft.com/office/drawing/2014/main" id="{9A406D0D-4406-4549-6151-8EBA5D11B5EA}"/>
              </a:ext>
            </a:extLst>
          </p:cNvPr>
          <p:cNvSpPr txBox="1"/>
          <p:nvPr/>
        </p:nvSpPr>
        <p:spPr>
          <a:xfrm>
            <a:off x="1295401" y="2601714"/>
            <a:ext cx="9601195" cy="3477875"/>
          </a:xfrm>
          <a:prstGeom prst="rect">
            <a:avLst/>
          </a:prstGeom>
          <a:noFill/>
        </p:spPr>
        <p:txBody>
          <a:bodyPr wrap="square">
            <a:spAutoFit/>
          </a:bodyPr>
          <a:lstStyle/>
          <a:p>
            <a:r>
              <a:rPr lang="en-US" sz="2000" b="1" u="sng" dirty="0"/>
              <a:t>Conclusion: </a:t>
            </a:r>
          </a:p>
          <a:p>
            <a:endParaRPr lang="en-US" sz="2000" b="1" dirty="0"/>
          </a:p>
          <a:p>
            <a:r>
              <a:rPr lang="en-US" sz="20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extLst>
      <p:ext uri="{BB962C8B-B14F-4D97-AF65-F5344CB8AC3E}">
        <p14:creationId xmlns:p14="http://schemas.microsoft.com/office/powerpoint/2010/main" val="34482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8921-70AD-E771-9839-7349368C44D0}"/>
              </a:ext>
            </a:extLst>
          </p:cNvPr>
          <p:cNvSpPr>
            <a:spLocks noGrp="1"/>
          </p:cNvSpPr>
          <p:nvPr>
            <p:ph type="title"/>
          </p:nvPr>
        </p:nvSpPr>
        <p:spPr/>
        <p:txBody>
          <a:bodyPr/>
          <a:lstStyle/>
          <a:p>
            <a:r>
              <a:rPr lang="en-US" b="1" dirty="0"/>
              <a:t>Project Title</a:t>
            </a:r>
          </a:p>
        </p:txBody>
      </p:sp>
      <p:sp>
        <p:nvSpPr>
          <p:cNvPr id="3" name="Content Placeholder 2">
            <a:extLst>
              <a:ext uri="{FF2B5EF4-FFF2-40B4-BE49-F238E27FC236}">
                <a16:creationId xmlns:a16="http://schemas.microsoft.com/office/drawing/2014/main" id="{45130B13-423B-E469-E7BE-D07798D9C444}"/>
              </a:ext>
            </a:extLst>
          </p:cNvPr>
          <p:cNvSpPr>
            <a:spLocks noGrp="1"/>
          </p:cNvSpPr>
          <p:nvPr>
            <p:ph idx="1"/>
          </p:nvPr>
        </p:nvSpPr>
        <p:spPr/>
        <p:txBody>
          <a:bodyPr/>
          <a:lstStyle/>
          <a:p>
            <a:pPr marL="0" indent="0">
              <a:buNone/>
            </a:pPr>
            <a:endParaRPr lang="en-US" dirty="0"/>
          </a:p>
          <a:p>
            <a:pPr marL="0" indent="0" algn="ctr">
              <a:buNone/>
            </a:pPr>
            <a:r>
              <a:rPr lang="en-US" sz="4000" b="1" dirty="0"/>
              <a:t>Employee Type Analysis Using Excel &amp; </a:t>
            </a:r>
          </a:p>
          <a:p>
            <a:pPr marL="0" indent="0" algn="ctr">
              <a:buNone/>
            </a:pPr>
            <a:r>
              <a:rPr lang="en-US" sz="4000" b="1" dirty="0"/>
              <a:t>Employee Department Count Analysis </a:t>
            </a:r>
            <a:r>
              <a:rPr lang="en-US" sz="4000" b="1"/>
              <a:t>Using Excel </a:t>
            </a:r>
            <a:endParaRPr lang="en-US" b="1" dirty="0"/>
          </a:p>
          <a:p>
            <a:pPr marL="0" indent="0">
              <a:buNone/>
            </a:pPr>
            <a:endParaRPr lang="en-US" dirty="0"/>
          </a:p>
        </p:txBody>
      </p:sp>
    </p:spTree>
    <p:extLst>
      <p:ext uri="{BB962C8B-B14F-4D97-AF65-F5344CB8AC3E}">
        <p14:creationId xmlns:p14="http://schemas.microsoft.com/office/powerpoint/2010/main" val="29635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2F45-528A-2DBD-C0D1-2E713D9C316A}"/>
              </a:ext>
            </a:extLst>
          </p:cNvPr>
          <p:cNvSpPr>
            <a:spLocks noGrp="1"/>
          </p:cNvSpPr>
          <p:nvPr>
            <p:ph type="title"/>
          </p:nvPr>
        </p:nvSpPr>
        <p:spPr/>
        <p:txBody>
          <a:bodyPr/>
          <a:lstStyle/>
          <a:p>
            <a:r>
              <a:rPr lang="en-US" b="1" dirty="0"/>
              <a:t>Ajenda</a:t>
            </a:r>
          </a:p>
        </p:txBody>
      </p:sp>
      <p:sp>
        <p:nvSpPr>
          <p:cNvPr id="3" name="Content Placeholder 2">
            <a:extLst>
              <a:ext uri="{FF2B5EF4-FFF2-40B4-BE49-F238E27FC236}">
                <a16:creationId xmlns:a16="http://schemas.microsoft.com/office/drawing/2014/main" id="{9382F401-BC5C-3F9E-B8AB-A4EBB8123C2D}"/>
              </a:ext>
            </a:extLst>
          </p:cNvPr>
          <p:cNvSpPr>
            <a:spLocks noGrp="1"/>
          </p:cNvSpPr>
          <p:nvPr>
            <p:ph idx="1"/>
          </p:nvPr>
        </p:nvSpPr>
        <p:spPr>
          <a:xfrm>
            <a:off x="1295402" y="2851931"/>
            <a:ext cx="8775474" cy="3440141"/>
          </a:xfrm>
        </p:spPr>
        <p:txBody>
          <a:bodyPr>
            <a:normAutofit fontScale="925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p:txBody>
      </p:sp>
      <p:sp>
        <p:nvSpPr>
          <p:cNvPr id="4" name="TextBox 3">
            <a:extLst>
              <a:ext uri="{FF2B5EF4-FFF2-40B4-BE49-F238E27FC236}">
                <a16:creationId xmlns:a16="http://schemas.microsoft.com/office/drawing/2014/main" id="{14E35F26-C57A-5064-B00C-CBBD1DE69102}"/>
              </a:ext>
            </a:extLst>
          </p:cNvPr>
          <p:cNvSpPr txBox="1"/>
          <p:nvPr/>
        </p:nvSpPr>
        <p:spPr>
          <a:xfrm>
            <a:off x="5181600" y="2516828"/>
            <a:ext cx="1828800" cy="1828800"/>
          </a:xfrm>
          <a:prstGeom prst="rect">
            <a:avLst/>
          </a:prstGeom>
          <a:noFill/>
        </p:spPr>
        <p:txBody>
          <a:bodyPr wrap="square" rtlCol="0">
            <a:spAutoFit/>
          </a:bodyPr>
          <a:lstStyle/>
          <a:p>
            <a:pPr algn="l"/>
            <a:endParaRPr lang="en-US" dirty="0"/>
          </a:p>
        </p:txBody>
      </p:sp>
      <p:pic>
        <p:nvPicPr>
          <p:cNvPr id="5" name="Picture 5">
            <a:extLst>
              <a:ext uri="{FF2B5EF4-FFF2-40B4-BE49-F238E27FC236}">
                <a16:creationId xmlns:a16="http://schemas.microsoft.com/office/drawing/2014/main" id="{54336F26-D230-F563-5B5E-C91CC5CFD435}"/>
              </a:ext>
            </a:extLst>
          </p:cNvPr>
          <p:cNvPicPr>
            <a:picLocks noChangeAspect="1"/>
          </p:cNvPicPr>
          <p:nvPr/>
        </p:nvPicPr>
        <p:blipFill>
          <a:blip r:embed="rId2"/>
          <a:stretch>
            <a:fillRect/>
          </a:stretch>
        </p:blipFill>
        <p:spPr>
          <a:xfrm>
            <a:off x="5775158" y="2625557"/>
            <a:ext cx="4438316" cy="3440141"/>
          </a:xfrm>
          <a:prstGeom prst="rect">
            <a:avLst/>
          </a:prstGeom>
        </p:spPr>
      </p:pic>
    </p:spTree>
    <p:extLst>
      <p:ext uri="{BB962C8B-B14F-4D97-AF65-F5344CB8AC3E}">
        <p14:creationId xmlns:p14="http://schemas.microsoft.com/office/powerpoint/2010/main" val="288136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5B7E-74B7-737C-3931-B73F456E5B50}"/>
              </a:ext>
            </a:extLst>
          </p:cNvPr>
          <p:cNvSpPr>
            <a:spLocks noGrp="1"/>
          </p:cNvSpPr>
          <p:nvPr>
            <p:ph type="title"/>
          </p:nvPr>
        </p:nvSpPr>
        <p:spPr/>
        <p:txBody>
          <a:bodyPr/>
          <a:lstStyle/>
          <a:p>
            <a:r>
              <a:rPr lang="en-US" b="1" dirty="0"/>
              <a:t>Problem Statement </a:t>
            </a:r>
          </a:p>
        </p:txBody>
      </p:sp>
      <p:pic>
        <p:nvPicPr>
          <p:cNvPr id="4" name="Picture 4">
            <a:extLst>
              <a:ext uri="{FF2B5EF4-FFF2-40B4-BE49-F238E27FC236}">
                <a16:creationId xmlns:a16="http://schemas.microsoft.com/office/drawing/2014/main" id="{F9C018A1-80CC-A232-E0A4-8EC1CDCA5080}"/>
              </a:ext>
            </a:extLst>
          </p:cNvPr>
          <p:cNvPicPr>
            <a:picLocks noGrp="1" noChangeAspect="1"/>
          </p:cNvPicPr>
          <p:nvPr>
            <p:ph idx="1"/>
          </p:nvPr>
        </p:nvPicPr>
        <p:blipFill>
          <a:blip r:embed="rId2"/>
          <a:stretch>
            <a:fillRect/>
          </a:stretch>
        </p:blipFill>
        <p:spPr>
          <a:xfrm>
            <a:off x="8196666" y="2557993"/>
            <a:ext cx="2699932" cy="3317875"/>
          </a:xfrm>
        </p:spPr>
      </p:pic>
      <p:sp>
        <p:nvSpPr>
          <p:cNvPr id="5" name="TextBox 4">
            <a:extLst>
              <a:ext uri="{FF2B5EF4-FFF2-40B4-BE49-F238E27FC236}">
                <a16:creationId xmlns:a16="http://schemas.microsoft.com/office/drawing/2014/main" id="{A8D34802-08A8-73D4-D05E-3371A9AC06FC}"/>
              </a:ext>
            </a:extLst>
          </p:cNvPr>
          <p:cNvSpPr txBox="1"/>
          <p:nvPr/>
        </p:nvSpPr>
        <p:spPr>
          <a:xfrm>
            <a:off x="1295402" y="2618151"/>
            <a:ext cx="6743475" cy="1631216"/>
          </a:xfrm>
          <a:prstGeom prst="rect">
            <a:avLst/>
          </a:prstGeom>
          <a:noFill/>
        </p:spPr>
        <p:txBody>
          <a:bodyPr wrap="square" anchor="t">
            <a:spAutoFit/>
          </a:bodyPr>
          <a:lstStyle/>
          <a:p>
            <a:pPr rtl="1"/>
            <a:r>
              <a:rPr lang="en-US" sz="20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7" name="TextBox 6">
            <a:extLst>
              <a:ext uri="{FF2B5EF4-FFF2-40B4-BE49-F238E27FC236}">
                <a16:creationId xmlns:a16="http://schemas.microsoft.com/office/drawing/2014/main" id="{3C26D0DF-B415-722A-C860-B70E1068D4B6}"/>
              </a:ext>
            </a:extLst>
          </p:cNvPr>
          <p:cNvSpPr txBox="1"/>
          <p:nvPr/>
        </p:nvSpPr>
        <p:spPr>
          <a:xfrm>
            <a:off x="1295402" y="4345174"/>
            <a:ext cx="6618703" cy="1631216"/>
          </a:xfrm>
          <a:prstGeom prst="rect">
            <a:avLst/>
          </a:prstGeom>
          <a:noFill/>
        </p:spPr>
        <p:txBody>
          <a:bodyPr wrap="square">
            <a:spAutoFit/>
          </a:bodyPr>
          <a:lstStyle/>
          <a:p>
            <a:r>
              <a:rPr lang="en-US" sz="2000" b="1" dirty="0"/>
              <a:t>* The primary challenge is to analyze and categorize employees based on their employment type—permanent, fixed-term, or temporary. Understanding these categories is crucial for optimizing HR policies and aligning workforce strategies with business goals.</a:t>
            </a:r>
          </a:p>
        </p:txBody>
      </p:sp>
    </p:spTree>
    <p:extLst>
      <p:ext uri="{BB962C8B-B14F-4D97-AF65-F5344CB8AC3E}">
        <p14:creationId xmlns:p14="http://schemas.microsoft.com/office/powerpoint/2010/main" val="340072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6A63-C546-E371-3070-213AFE46500F}"/>
              </a:ext>
            </a:extLst>
          </p:cNvPr>
          <p:cNvSpPr>
            <a:spLocks noGrp="1"/>
          </p:cNvSpPr>
          <p:nvPr>
            <p:ph type="title"/>
          </p:nvPr>
        </p:nvSpPr>
        <p:spPr/>
        <p:txBody>
          <a:bodyPr/>
          <a:lstStyle/>
          <a:p>
            <a:r>
              <a:rPr lang="en-US" b="1" dirty="0"/>
              <a:t>Project Overview</a:t>
            </a:r>
          </a:p>
        </p:txBody>
      </p:sp>
      <p:pic>
        <p:nvPicPr>
          <p:cNvPr id="4" name="Picture 4">
            <a:extLst>
              <a:ext uri="{FF2B5EF4-FFF2-40B4-BE49-F238E27FC236}">
                <a16:creationId xmlns:a16="http://schemas.microsoft.com/office/drawing/2014/main" id="{CD74876A-F12B-F0F1-CF5F-4F58949FB255}"/>
              </a:ext>
            </a:extLst>
          </p:cNvPr>
          <p:cNvPicPr>
            <a:picLocks noGrp="1" noChangeAspect="1"/>
          </p:cNvPicPr>
          <p:nvPr>
            <p:ph idx="1"/>
          </p:nvPr>
        </p:nvPicPr>
        <p:blipFill>
          <a:blip r:embed="rId2"/>
          <a:stretch>
            <a:fillRect/>
          </a:stretch>
        </p:blipFill>
        <p:spPr>
          <a:xfrm>
            <a:off x="8466667" y="2547003"/>
            <a:ext cx="2429931" cy="3317875"/>
          </a:xfrm>
        </p:spPr>
      </p:pic>
      <p:sp>
        <p:nvSpPr>
          <p:cNvPr id="5" name="TextBox 4">
            <a:extLst>
              <a:ext uri="{FF2B5EF4-FFF2-40B4-BE49-F238E27FC236}">
                <a16:creationId xmlns:a16="http://schemas.microsoft.com/office/drawing/2014/main" id="{1E961476-357D-D7F4-F90A-9228A8A3CF17}"/>
              </a:ext>
            </a:extLst>
          </p:cNvPr>
          <p:cNvSpPr txBox="1"/>
          <p:nvPr/>
        </p:nvSpPr>
        <p:spPr>
          <a:xfrm>
            <a:off x="1295402" y="2547003"/>
            <a:ext cx="7171265" cy="3477875"/>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extLst>
      <p:ext uri="{BB962C8B-B14F-4D97-AF65-F5344CB8AC3E}">
        <p14:creationId xmlns:p14="http://schemas.microsoft.com/office/powerpoint/2010/main" val="74993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3656-D2E9-E36D-DDD8-550D83E7961A}"/>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3E27676A-C5FC-5A59-9D09-28CBFAFA37B9}"/>
              </a:ext>
            </a:extLst>
          </p:cNvPr>
          <p:cNvPicPr>
            <a:picLocks noGrp="1" noChangeAspect="1"/>
          </p:cNvPicPr>
          <p:nvPr>
            <p:ph idx="1"/>
          </p:nvPr>
        </p:nvPicPr>
        <p:blipFill>
          <a:blip r:embed="rId2"/>
          <a:stretch>
            <a:fillRect/>
          </a:stretch>
        </p:blipFill>
        <p:spPr>
          <a:xfrm>
            <a:off x="6612912" y="2557993"/>
            <a:ext cx="4283686" cy="3317875"/>
          </a:xfrm>
        </p:spPr>
      </p:pic>
      <p:sp>
        <p:nvSpPr>
          <p:cNvPr id="5" name="TextBox 4">
            <a:extLst>
              <a:ext uri="{FF2B5EF4-FFF2-40B4-BE49-F238E27FC236}">
                <a16:creationId xmlns:a16="http://schemas.microsoft.com/office/drawing/2014/main" id="{4E4E1E10-56BA-26F3-E7BD-8BC299F28ABE}"/>
              </a:ext>
            </a:extLst>
          </p:cNvPr>
          <p:cNvSpPr txBox="1"/>
          <p:nvPr/>
        </p:nvSpPr>
        <p:spPr>
          <a:xfrm>
            <a:off x="1295402" y="2557993"/>
            <a:ext cx="5513580" cy="3416320"/>
          </a:xfrm>
          <a:prstGeom prst="rect">
            <a:avLst/>
          </a:prstGeom>
          <a:noFill/>
        </p:spPr>
        <p:txBody>
          <a:bodyPr wrap="square">
            <a:spAutoFit/>
          </a:bodyPr>
          <a:lstStyle/>
          <a:p>
            <a:r>
              <a:rPr lang="en-US" b="1" dirty="0"/>
              <a:t>* </a:t>
            </a:r>
            <a:r>
              <a:rPr lang="en-US" b="1" u="sng" dirty="0"/>
              <a:t>Human Resources (HR) Team:</a:t>
            </a:r>
            <a:r>
              <a:rPr lang="en-US" b="1" dirty="0"/>
              <a:t> They will use the analysis to make informed decisions about hiring, workforce planning, and contract management.</a:t>
            </a:r>
          </a:p>
          <a:p>
            <a:pPr marL="285750" indent="-285750">
              <a:buFont typeface="Arial" panose="020B0604020202020204" pitchFamily="34" charset="0"/>
              <a:buChar char="•"/>
            </a:pPr>
            <a:endParaRPr lang="en-US" b="1" dirty="0"/>
          </a:p>
          <a:p>
            <a:r>
              <a:rPr lang="en-US" b="1" u="sng" dirty="0"/>
              <a:t>* Department Managers:</a:t>
            </a:r>
            <a:r>
              <a:rPr lang="en-US" b="1" dirty="0"/>
              <a:t> They will benefit from insights into workforce composition and its impact </a:t>
            </a:r>
          </a:p>
          <a:p>
            <a:r>
              <a:rPr lang="en-US" b="1" dirty="0"/>
              <a:t>on departmental performance, helping them allocate resources more effectively.</a:t>
            </a:r>
          </a:p>
          <a:p>
            <a:endParaRPr lang="en-US" b="1" dirty="0"/>
          </a:p>
          <a:p>
            <a:r>
              <a:rPr lang="en-US" b="1" dirty="0"/>
              <a:t>* </a:t>
            </a:r>
            <a:r>
              <a:rPr lang="en-US" b="1" u="sng" dirty="0"/>
              <a:t>Senior Management/Executives: </a:t>
            </a:r>
            <a:r>
              <a:rPr lang="en-US" b="1" dirty="0"/>
              <a:t>They will use the findings to align workforce strategies with overall business goals and improve operational efficiency.</a:t>
            </a:r>
          </a:p>
        </p:txBody>
      </p:sp>
    </p:spTree>
    <p:extLst>
      <p:ext uri="{BB962C8B-B14F-4D97-AF65-F5344CB8AC3E}">
        <p14:creationId xmlns:p14="http://schemas.microsoft.com/office/powerpoint/2010/main" val="339691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846D-BCC6-D6F7-E473-6E317A1EA6D6}"/>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B1D3F728-6342-30CE-4A30-2475F8AE4B51}"/>
              </a:ext>
            </a:extLst>
          </p:cNvPr>
          <p:cNvPicPr>
            <a:picLocks noGrp="1" noChangeAspect="1"/>
          </p:cNvPicPr>
          <p:nvPr>
            <p:ph idx="1"/>
          </p:nvPr>
        </p:nvPicPr>
        <p:blipFill>
          <a:blip r:embed="rId2"/>
          <a:stretch>
            <a:fillRect/>
          </a:stretch>
        </p:blipFill>
        <p:spPr>
          <a:xfrm>
            <a:off x="6666387" y="2700060"/>
            <a:ext cx="4230212" cy="3317875"/>
          </a:xfrm>
        </p:spPr>
      </p:pic>
      <p:sp>
        <p:nvSpPr>
          <p:cNvPr id="6" name="TextBox 5">
            <a:extLst>
              <a:ext uri="{FF2B5EF4-FFF2-40B4-BE49-F238E27FC236}">
                <a16:creationId xmlns:a16="http://schemas.microsoft.com/office/drawing/2014/main" id="{9CF74B52-D09B-C597-192A-8B4C0858D88E}"/>
              </a:ext>
            </a:extLst>
          </p:cNvPr>
          <p:cNvSpPr txBox="1"/>
          <p:nvPr/>
        </p:nvSpPr>
        <p:spPr>
          <a:xfrm>
            <a:off x="1295402" y="2413337"/>
            <a:ext cx="5370984" cy="3693319"/>
          </a:xfrm>
          <a:prstGeom prst="rect">
            <a:avLst/>
          </a:prstGeom>
          <a:noFill/>
        </p:spPr>
        <p:txBody>
          <a:bodyPr wrap="square">
            <a:spAutoFit/>
          </a:bodyPr>
          <a:lstStyle/>
          <a:p>
            <a:r>
              <a:rPr lang="en-US" b="1" u="sng" dirty="0"/>
              <a:t>* The Organization:</a:t>
            </a:r>
            <a:r>
              <a:rPr lang="en-US" b="1" dirty="0"/>
              <a:t> By optimizing the mix of employee types, the organization can improve productivity, cost management, and overall efficiency.</a:t>
            </a:r>
          </a:p>
          <a:p>
            <a:endParaRPr lang="en-US" b="1" dirty="0"/>
          </a:p>
          <a:p>
            <a:r>
              <a:rPr lang="en-US" b="1" u="sng" dirty="0"/>
              <a:t>* Employees: </a:t>
            </a:r>
            <a:r>
              <a:rPr lang="en-US" b="1" dirty="0"/>
              <a:t>Improved workforce management can lead to better job satisfaction, as resources are allocated more effectively, and workloads are balanced.</a:t>
            </a:r>
          </a:p>
          <a:p>
            <a:endParaRPr lang="en-US" b="1" dirty="0"/>
          </a:p>
          <a:p>
            <a:r>
              <a:rPr lang="en-US" b="1" u="sng" dirty="0"/>
              <a:t>* HR and Management Teams: </a:t>
            </a:r>
            <a:r>
              <a:rPr lang="en-US" b="1" dirty="0"/>
              <a:t>They benefit from having data-driven insights that guide strategic decisions and improve departmental performance.</a:t>
            </a:r>
          </a:p>
        </p:txBody>
      </p:sp>
    </p:spTree>
    <p:extLst>
      <p:ext uri="{BB962C8B-B14F-4D97-AF65-F5344CB8AC3E}">
        <p14:creationId xmlns:p14="http://schemas.microsoft.com/office/powerpoint/2010/main" val="242760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81F3-CA5D-CF1F-C140-118B83D41012}"/>
              </a:ext>
            </a:extLst>
          </p:cNvPr>
          <p:cNvSpPr>
            <a:spLocks noGrp="1"/>
          </p:cNvSpPr>
          <p:nvPr>
            <p:ph type="title"/>
          </p:nvPr>
        </p:nvSpPr>
        <p:spPr/>
        <p:txBody>
          <a:bodyPr/>
          <a:lstStyle/>
          <a:p>
            <a:r>
              <a:rPr lang="en-US" b="1" dirty="0"/>
              <a:t>Our Solution &amp; Value Preposition </a:t>
            </a:r>
          </a:p>
        </p:txBody>
      </p:sp>
      <p:sp>
        <p:nvSpPr>
          <p:cNvPr id="5" name="TextBox 4">
            <a:extLst>
              <a:ext uri="{FF2B5EF4-FFF2-40B4-BE49-F238E27FC236}">
                <a16:creationId xmlns:a16="http://schemas.microsoft.com/office/drawing/2014/main" id="{C7684B08-C231-30A0-22C6-21B17A92C968}"/>
              </a:ext>
            </a:extLst>
          </p:cNvPr>
          <p:cNvSpPr txBox="1"/>
          <p:nvPr/>
        </p:nvSpPr>
        <p:spPr>
          <a:xfrm>
            <a:off x="1015999"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pic>
        <p:nvPicPr>
          <p:cNvPr id="8" name="Picture 8">
            <a:extLst>
              <a:ext uri="{FF2B5EF4-FFF2-40B4-BE49-F238E27FC236}">
                <a16:creationId xmlns:a16="http://schemas.microsoft.com/office/drawing/2014/main" id="{6459B04A-C3F2-7985-5FC7-F79C1F73013F}"/>
              </a:ext>
            </a:extLst>
          </p:cNvPr>
          <p:cNvPicPr>
            <a:picLocks noChangeAspect="1"/>
          </p:cNvPicPr>
          <p:nvPr/>
        </p:nvPicPr>
        <p:blipFill>
          <a:blip r:embed="rId2"/>
          <a:stretch>
            <a:fillRect/>
          </a:stretch>
        </p:blipFill>
        <p:spPr>
          <a:xfrm>
            <a:off x="8698386" y="2584561"/>
            <a:ext cx="2620209" cy="3547088"/>
          </a:xfrm>
          <a:prstGeom prst="rect">
            <a:avLst/>
          </a:prstGeom>
        </p:spPr>
      </p:pic>
    </p:spTree>
    <p:extLst>
      <p:ext uri="{BB962C8B-B14F-4D97-AF65-F5344CB8AC3E}">
        <p14:creationId xmlns:p14="http://schemas.microsoft.com/office/powerpoint/2010/main" val="389226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679B-C778-E1BF-6553-A9A7BAF95B31}"/>
              </a:ext>
            </a:extLst>
          </p:cNvPr>
          <p:cNvSpPr>
            <a:spLocks noGrp="1"/>
          </p:cNvSpPr>
          <p:nvPr>
            <p:ph type="title"/>
          </p:nvPr>
        </p:nvSpPr>
        <p:spPr/>
        <p:txBody>
          <a:bodyPr/>
          <a:lstStyle/>
          <a:p>
            <a:r>
              <a:rPr lang="en-US" b="1" dirty="0"/>
              <a:t>Dataset Description </a:t>
            </a:r>
          </a:p>
        </p:txBody>
      </p:sp>
      <p:sp>
        <p:nvSpPr>
          <p:cNvPr id="7" name="TextBox 6">
            <a:extLst>
              <a:ext uri="{FF2B5EF4-FFF2-40B4-BE49-F238E27FC236}">
                <a16:creationId xmlns:a16="http://schemas.microsoft.com/office/drawing/2014/main" id="{9C8F3768-D57F-4931-BC06-23B6E220874D}"/>
              </a:ext>
            </a:extLst>
          </p:cNvPr>
          <p:cNvSpPr txBox="1"/>
          <p:nvPr/>
        </p:nvSpPr>
        <p:spPr>
          <a:xfrm>
            <a:off x="1051650" y="2513315"/>
            <a:ext cx="8056702" cy="3416320"/>
          </a:xfrm>
          <a:prstGeom prst="rect">
            <a:avLst/>
          </a:prstGeom>
          <a:noFill/>
        </p:spPr>
        <p:txBody>
          <a:bodyPr wrap="square">
            <a:spAutoFit/>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p:txBody>
      </p:sp>
      <p:pic>
        <p:nvPicPr>
          <p:cNvPr id="8" name="Picture 8">
            <a:extLst>
              <a:ext uri="{FF2B5EF4-FFF2-40B4-BE49-F238E27FC236}">
                <a16:creationId xmlns:a16="http://schemas.microsoft.com/office/drawing/2014/main" id="{30C18844-AFEB-734C-49DB-419DE5167499}"/>
              </a:ext>
            </a:extLst>
          </p:cNvPr>
          <p:cNvPicPr>
            <a:picLocks noChangeAspect="1"/>
          </p:cNvPicPr>
          <p:nvPr/>
        </p:nvPicPr>
        <p:blipFill>
          <a:blip r:embed="rId2"/>
          <a:stretch>
            <a:fillRect/>
          </a:stretch>
        </p:blipFill>
        <p:spPr>
          <a:xfrm>
            <a:off x="8965754" y="2577756"/>
            <a:ext cx="2174595" cy="3607340"/>
          </a:xfrm>
          <a:prstGeom prst="rect">
            <a:avLst/>
          </a:prstGeom>
        </p:spPr>
      </p:pic>
    </p:spTree>
    <p:extLst>
      <p:ext uri="{BB962C8B-B14F-4D97-AF65-F5344CB8AC3E}">
        <p14:creationId xmlns:p14="http://schemas.microsoft.com/office/powerpoint/2010/main" val="30842715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Employee Data Analysis Using Excel</vt:lpstr>
      <vt:lpstr>Project Title</vt:lpstr>
      <vt:lpstr>Ajenda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sanjaykannadasan1712@gmail.com</dc:creator>
  <cp:lastModifiedBy>maha maggu</cp:lastModifiedBy>
  <cp:revision>10</cp:revision>
  <dcterms:created xsi:type="dcterms:W3CDTF">2024-08-24T08:00:27Z</dcterms:created>
  <dcterms:modified xsi:type="dcterms:W3CDTF">2024-09-12T03:56:27Z</dcterms:modified>
</cp:coreProperties>
</file>