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67" r:id="rId4"/>
    <p:sldId id="278" r:id="rId5"/>
    <p:sldId id="280" r:id="rId6"/>
    <p:sldId id="279" r:id="rId7"/>
    <p:sldId id="269" r:id="rId8"/>
    <p:sldId id="260" r:id="rId9"/>
    <p:sldId id="270" r:id="rId10"/>
    <p:sldId id="264"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84CECD-E1F1-4F71-8D55-97E6CE0E8FA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26FC2-ECAE-42EA-9501-E0461409B583}" type="slidenum">
              <a:rPr lang="en-IN" smtClean="0"/>
              <a:t>‹#›</a:t>
            </a:fld>
            <a:endParaRPr lang="en-IN"/>
          </a:p>
        </p:txBody>
      </p:sp>
    </p:spTree>
    <p:extLst>
      <p:ext uri="{BB962C8B-B14F-4D97-AF65-F5344CB8AC3E}">
        <p14:creationId xmlns:p14="http://schemas.microsoft.com/office/powerpoint/2010/main" val="402625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4CECD-E1F1-4F71-8D55-97E6CE0E8FA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26FC2-ECAE-42EA-9501-E0461409B583}" type="slidenum">
              <a:rPr lang="en-IN" smtClean="0"/>
              <a:t>‹#›</a:t>
            </a:fld>
            <a:endParaRPr lang="en-IN"/>
          </a:p>
        </p:txBody>
      </p:sp>
    </p:spTree>
    <p:extLst>
      <p:ext uri="{BB962C8B-B14F-4D97-AF65-F5344CB8AC3E}">
        <p14:creationId xmlns:p14="http://schemas.microsoft.com/office/powerpoint/2010/main" val="157291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4CECD-E1F1-4F71-8D55-97E6CE0E8FA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26FC2-ECAE-42EA-9501-E0461409B583}" type="slidenum">
              <a:rPr lang="en-IN" smtClean="0"/>
              <a:t>‹#›</a:t>
            </a:fld>
            <a:endParaRPr lang="en-IN"/>
          </a:p>
        </p:txBody>
      </p:sp>
    </p:spTree>
    <p:extLst>
      <p:ext uri="{BB962C8B-B14F-4D97-AF65-F5344CB8AC3E}">
        <p14:creationId xmlns:p14="http://schemas.microsoft.com/office/powerpoint/2010/main" val="97386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4CECD-E1F1-4F71-8D55-97E6CE0E8FA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26FC2-ECAE-42EA-9501-E0461409B583}" type="slidenum">
              <a:rPr lang="en-IN" smtClean="0"/>
              <a:t>‹#›</a:t>
            </a:fld>
            <a:endParaRPr lang="en-IN"/>
          </a:p>
        </p:txBody>
      </p:sp>
    </p:spTree>
    <p:extLst>
      <p:ext uri="{BB962C8B-B14F-4D97-AF65-F5344CB8AC3E}">
        <p14:creationId xmlns:p14="http://schemas.microsoft.com/office/powerpoint/2010/main" val="125823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4CECD-E1F1-4F71-8D55-97E6CE0E8FAA}"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26FC2-ECAE-42EA-9501-E0461409B583}" type="slidenum">
              <a:rPr lang="en-IN" smtClean="0"/>
              <a:t>‹#›</a:t>
            </a:fld>
            <a:endParaRPr lang="en-IN"/>
          </a:p>
        </p:txBody>
      </p:sp>
    </p:spTree>
    <p:extLst>
      <p:ext uri="{BB962C8B-B14F-4D97-AF65-F5344CB8AC3E}">
        <p14:creationId xmlns:p14="http://schemas.microsoft.com/office/powerpoint/2010/main" val="377734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4CECD-E1F1-4F71-8D55-97E6CE0E8FAA}"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26FC2-ECAE-42EA-9501-E0461409B583}" type="slidenum">
              <a:rPr lang="en-IN" smtClean="0"/>
              <a:t>‹#›</a:t>
            </a:fld>
            <a:endParaRPr lang="en-IN"/>
          </a:p>
        </p:txBody>
      </p:sp>
    </p:spTree>
    <p:extLst>
      <p:ext uri="{BB962C8B-B14F-4D97-AF65-F5344CB8AC3E}">
        <p14:creationId xmlns:p14="http://schemas.microsoft.com/office/powerpoint/2010/main" val="158719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84CECD-E1F1-4F71-8D55-97E6CE0E8FAA}" type="datetimeFigureOut">
              <a:rPr lang="en-IN" smtClean="0"/>
              <a:t>24-05-2022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A26FC2-ECAE-42EA-9501-E0461409B583}" type="slidenum">
              <a:rPr lang="en-IN" smtClean="0"/>
              <a:t>‹#›</a:t>
            </a:fld>
            <a:endParaRPr lang="en-IN"/>
          </a:p>
        </p:txBody>
      </p:sp>
    </p:spTree>
    <p:extLst>
      <p:ext uri="{BB962C8B-B14F-4D97-AF65-F5344CB8AC3E}">
        <p14:creationId xmlns:p14="http://schemas.microsoft.com/office/powerpoint/2010/main" val="3008521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84CECD-E1F1-4F71-8D55-97E6CE0E8FAA}"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A26FC2-ECAE-42EA-9501-E0461409B583}" type="slidenum">
              <a:rPr lang="en-IN" smtClean="0"/>
              <a:t>‹#›</a:t>
            </a:fld>
            <a:endParaRPr lang="en-IN"/>
          </a:p>
        </p:txBody>
      </p:sp>
    </p:spTree>
    <p:extLst>
      <p:ext uri="{BB962C8B-B14F-4D97-AF65-F5344CB8AC3E}">
        <p14:creationId xmlns:p14="http://schemas.microsoft.com/office/powerpoint/2010/main" val="222149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4CECD-E1F1-4F71-8D55-97E6CE0E8FAA}" type="datetimeFigureOut">
              <a:rPr lang="en-IN" smtClean="0"/>
              <a:t>24-05-2022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A26FC2-ECAE-42EA-9501-E0461409B583}" type="slidenum">
              <a:rPr lang="en-IN" smtClean="0"/>
              <a:t>‹#›</a:t>
            </a:fld>
            <a:endParaRPr lang="en-IN"/>
          </a:p>
        </p:txBody>
      </p:sp>
    </p:spTree>
    <p:extLst>
      <p:ext uri="{BB962C8B-B14F-4D97-AF65-F5344CB8AC3E}">
        <p14:creationId xmlns:p14="http://schemas.microsoft.com/office/powerpoint/2010/main" val="122053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4CECD-E1F1-4F71-8D55-97E6CE0E8FAA}"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26FC2-ECAE-42EA-9501-E0461409B583}" type="slidenum">
              <a:rPr lang="en-IN" smtClean="0"/>
              <a:t>‹#›</a:t>
            </a:fld>
            <a:endParaRPr lang="en-IN"/>
          </a:p>
        </p:txBody>
      </p:sp>
    </p:spTree>
    <p:extLst>
      <p:ext uri="{BB962C8B-B14F-4D97-AF65-F5344CB8AC3E}">
        <p14:creationId xmlns:p14="http://schemas.microsoft.com/office/powerpoint/2010/main" val="3285621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4CECD-E1F1-4F71-8D55-97E6CE0E8FAA}"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26FC2-ECAE-42EA-9501-E0461409B583}" type="slidenum">
              <a:rPr lang="en-IN" smtClean="0"/>
              <a:t>‹#›</a:t>
            </a:fld>
            <a:endParaRPr lang="en-IN"/>
          </a:p>
        </p:txBody>
      </p:sp>
    </p:spTree>
    <p:extLst>
      <p:ext uri="{BB962C8B-B14F-4D97-AF65-F5344CB8AC3E}">
        <p14:creationId xmlns:p14="http://schemas.microsoft.com/office/powerpoint/2010/main" val="217568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4CECD-E1F1-4F71-8D55-97E6CE0E8FAA}" type="datetimeFigureOut">
              <a:rPr lang="en-IN" smtClean="0"/>
              <a:t>24-05-2022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26FC2-ECAE-42EA-9501-E0461409B583}" type="slidenum">
              <a:rPr lang="en-IN" smtClean="0"/>
              <a:t>‹#›</a:t>
            </a:fld>
            <a:endParaRPr lang="en-IN"/>
          </a:p>
        </p:txBody>
      </p:sp>
    </p:spTree>
    <p:extLst>
      <p:ext uri="{BB962C8B-B14F-4D97-AF65-F5344CB8AC3E}">
        <p14:creationId xmlns:p14="http://schemas.microsoft.com/office/powerpoint/2010/main" val="69827890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ygreatlearning.com/blog/text-summarization-in-python/" TargetMode="External"/><Relationship Id="rId2" Type="http://schemas.openxmlformats.org/officeDocument/2006/relationships/hyperlink" Target="https://medium.com/luisfredgs/automatic-text-summarization-with-machine-learning-an-overview-68ded5717a252" TargetMode="External"/><Relationship Id="rId1" Type="http://schemas.openxmlformats.org/officeDocument/2006/relationships/slideLayout" Target="../slideLayouts/slideLayout2.xml"/><Relationship Id="rId6" Type="http://schemas.openxmlformats.org/officeDocument/2006/relationships/hyperlink" Target="https://www.analyticsvidhya.com/blog/2019/06/comprehensive-guide-text-summarization-using-deep-learning-python/" TargetMode="External"/><Relationship Id="rId5" Type="http://schemas.openxmlformats.org/officeDocument/2006/relationships/hyperlink" Target="https://www.youtube.com/watch?v=ryQVfi580OI&amp;feature=youtu.be" TargetMode="External"/><Relationship Id="rId4" Type="http://schemas.openxmlformats.org/officeDocument/2006/relationships/hyperlink" Target="https://www.youtube.com/watch?v=eWKg4Id30_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0BEF-F2EB-49DD-BB52-84CE87A28F58}"/>
              </a:ext>
            </a:extLst>
          </p:cNvPr>
          <p:cNvSpPr>
            <a:spLocks noGrp="1"/>
          </p:cNvSpPr>
          <p:nvPr>
            <p:ph type="ctrTitle"/>
          </p:nvPr>
        </p:nvSpPr>
        <p:spPr>
          <a:xfrm>
            <a:off x="1524000" y="1122363"/>
            <a:ext cx="9144000" cy="1168076"/>
          </a:xfrm>
        </p:spPr>
        <p:txBody>
          <a:bodyPr/>
          <a:lstStyle/>
          <a:p>
            <a:r>
              <a:rPr lang="en-US" dirty="0"/>
              <a:t>TEXT SUMMARIZATION</a:t>
            </a:r>
            <a:endParaRPr lang="en-IN" dirty="0"/>
          </a:p>
        </p:txBody>
      </p:sp>
      <p:sp>
        <p:nvSpPr>
          <p:cNvPr id="3" name="Subtitle 2">
            <a:extLst>
              <a:ext uri="{FF2B5EF4-FFF2-40B4-BE49-F238E27FC236}">
                <a16:creationId xmlns:a16="http://schemas.microsoft.com/office/drawing/2014/main" id="{F9FC7B3D-D189-40C1-A2B2-711AB45CE05C}"/>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42F8F53F-5FFC-4062-88C7-3547A9D289F3}"/>
              </a:ext>
            </a:extLst>
          </p:cNvPr>
          <p:cNvPicPr>
            <a:picLocks noChangeAspect="1"/>
          </p:cNvPicPr>
          <p:nvPr/>
        </p:nvPicPr>
        <p:blipFill>
          <a:blip r:embed="rId2"/>
          <a:stretch>
            <a:fillRect/>
          </a:stretch>
        </p:blipFill>
        <p:spPr>
          <a:xfrm>
            <a:off x="0" y="8801"/>
            <a:ext cx="12192000" cy="6854572"/>
          </a:xfrm>
          <a:prstGeom prst="rect">
            <a:avLst/>
          </a:prstGeom>
        </p:spPr>
      </p:pic>
      <p:sp>
        <p:nvSpPr>
          <p:cNvPr id="6" name="TextBox 5">
            <a:extLst>
              <a:ext uri="{FF2B5EF4-FFF2-40B4-BE49-F238E27FC236}">
                <a16:creationId xmlns:a16="http://schemas.microsoft.com/office/drawing/2014/main" id="{4B28C720-F0A0-4EC3-9FE0-0691DE66E26F}"/>
              </a:ext>
            </a:extLst>
          </p:cNvPr>
          <p:cNvSpPr txBox="1"/>
          <p:nvPr/>
        </p:nvSpPr>
        <p:spPr>
          <a:xfrm>
            <a:off x="2334827" y="676870"/>
            <a:ext cx="8120848" cy="923330"/>
          </a:xfrm>
          <a:prstGeom prst="rect">
            <a:avLst/>
          </a:prstGeom>
          <a:noFill/>
        </p:spPr>
        <p:txBody>
          <a:bodyPr wrap="square">
            <a:spAutoFit/>
          </a:bodyPr>
          <a:lstStyle/>
          <a:p>
            <a:r>
              <a:rPr lang="en-US" sz="5400" b="1" dirty="0">
                <a:effectLst>
                  <a:outerShdw blurRad="38100" dist="38100" dir="2700000" algn="tl">
                    <a:srgbClr val="000000">
                      <a:alpha val="43137"/>
                    </a:srgbClr>
                  </a:outerShdw>
                </a:effectLst>
                <a:latin typeface="Candara" panose="020E0502030303020204" pitchFamily="34" charset="0"/>
              </a:rPr>
              <a:t>TEXT  SUMMARIZATION</a:t>
            </a:r>
            <a:endParaRPr lang="en-IN" sz="5400"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F7FDE4A1-AAB2-46CB-A72E-FED24995E52A}"/>
              </a:ext>
            </a:extLst>
          </p:cNvPr>
          <p:cNvSpPr txBox="1"/>
          <p:nvPr/>
        </p:nvSpPr>
        <p:spPr>
          <a:xfrm>
            <a:off x="5932502" y="5257800"/>
            <a:ext cx="5830411" cy="1246495"/>
          </a:xfrm>
          <a:prstGeom prst="rect">
            <a:avLst/>
          </a:prstGeom>
          <a:noFill/>
        </p:spPr>
        <p:txBody>
          <a:bodyPr wrap="square">
            <a:spAutoFit/>
          </a:bodyPr>
          <a:lstStyle/>
          <a:p>
            <a:pPr marL="36900" indent="0">
              <a:buNone/>
            </a:pPr>
            <a:r>
              <a:rPr lang="en-US" sz="2500" b="1" dirty="0">
                <a:effectLst>
                  <a:outerShdw blurRad="38100" dist="38100" dir="2700000" algn="tl">
                    <a:srgbClr val="000000">
                      <a:alpha val="43137"/>
                    </a:srgbClr>
                  </a:outerShdw>
                </a:effectLst>
                <a:latin typeface="Candara" panose="020E0502030303020204" pitchFamily="34" charset="0"/>
              </a:rPr>
              <a:t>1602-19-737-006 – AVANISH REDDY</a:t>
            </a:r>
          </a:p>
          <a:p>
            <a:pPr marL="36900" indent="0">
              <a:buNone/>
            </a:pPr>
            <a:r>
              <a:rPr lang="en-US" sz="2500" b="1" dirty="0">
                <a:effectLst>
                  <a:outerShdw blurRad="38100" dist="38100" dir="2700000" algn="tl">
                    <a:srgbClr val="000000">
                      <a:alpha val="43137"/>
                    </a:srgbClr>
                  </a:outerShdw>
                </a:effectLst>
                <a:latin typeface="Candara" panose="020E0502030303020204" pitchFamily="34" charset="0"/>
              </a:rPr>
              <a:t>1602-19-737-014  – GOVIND CHANDAK</a:t>
            </a:r>
          </a:p>
          <a:p>
            <a:pPr marL="36900" indent="0">
              <a:buNone/>
            </a:pPr>
            <a:r>
              <a:rPr lang="en-US" sz="2500" b="1" dirty="0">
                <a:effectLst>
                  <a:outerShdw blurRad="38100" dist="38100" dir="2700000" algn="tl">
                    <a:srgbClr val="000000">
                      <a:alpha val="43137"/>
                    </a:srgbClr>
                  </a:outerShdw>
                </a:effectLst>
                <a:latin typeface="Candara" panose="020E0502030303020204" pitchFamily="34" charset="0"/>
              </a:rPr>
              <a:t>1602-19-737-045 – G.SREE MAHALAXMI</a:t>
            </a:r>
            <a:endParaRPr lang="en-IN" sz="2500" b="1" dirty="0">
              <a:effectLst>
                <a:outerShdw blurRad="38100" dist="38100" dir="2700000" algn="tl">
                  <a:srgbClr val="000000">
                    <a:alpha val="43137"/>
                  </a:srgbClr>
                </a:outerShdw>
              </a:effectLst>
              <a:latin typeface="Candara" panose="020E0502030303020204" pitchFamily="34" charset="0"/>
            </a:endParaRPr>
          </a:p>
        </p:txBody>
      </p:sp>
    </p:spTree>
    <p:extLst>
      <p:ext uri="{BB962C8B-B14F-4D97-AF65-F5344CB8AC3E}">
        <p14:creationId xmlns:p14="http://schemas.microsoft.com/office/powerpoint/2010/main" val="381947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4C4B-C0A4-45D2-A415-1034E69EEAAF}"/>
              </a:ext>
            </a:extLst>
          </p:cNvPr>
          <p:cNvSpPr>
            <a:spLocks noGrp="1"/>
          </p:cNvSpPr>
          <p:nvPr>
            <p:ph type="title"/>
          </p:nvPr>
        </p:nvSpPr>
        <p:spPr>
          <a:xfrm>
            <a:off x="705035" y="240838"/>
            <a:ext cx="10515600" cy="1028669"/>
          </a:xfrm>
        </p:spPr>
        <p:txBody>
          <a:bodyPr/>
          <a:lstStyle/>
          <a:p>
            <a:r>
              <a:rPr lang="en-US" i="1" dirty="0">
                <a:solidFill>
                  <a:schemeClr val="tx2"/>
                </a:solidFill>
                <a:latin typeface="Candara" panose="020E0502030303020204" pitchFamily="34" charset="0"/>
              </a:rPr>
              <a:t>SOFTWARE REQUIREMENTS </a:t>
            </a:r>
            <a:endParaRPr lang="en-IN" dirty="0">
              <a:solidFill>
                <a:schemeClr val="tx2"/>
              </a:solidFill>
            </a:endParaRPr>
          </a:p>
        </p:txBody>
      </p:sp>
      <p:sp>
        <p:nvSpPr>
          <p:cNvPr id="3" name="Content Placeholder 2">
            <a:extLst>
              <a:ext uri="{FF2B5EF4-FFF2-40B4-BE49-F238E27FC236}">
                <a16:creationId xmlns:a16="http://schemas.microsoft.com/office/drawing/2014/main" id="{AEB26AB3-E10C-423A-BF17-183DCCDE5CD2}"/>
              </a:ext>
            </a:extLst>
          </p:cNvPr>
          <p:cNvSpPr>
            <a:spLocks noGrp="1"/>
          </p:cNvSpPr>
          <p:nvPr>
            <p:ph idx="1"/>
          </p:nvPr>
        </p:nvSpPr>
        <p:spPr>
          <a:xfrm>
            <a:off x="838200" y="1340528"/>
            <a:ext cx="10515600" cy="5036937"/>
          </a:xfrm>
        </p:spPr>
        <p:txBody>
          <a:bodyPr>
            <a:normAutofit/>
          </a:bodyPr>
          <a:lstStyle/>
          <a:p>
            <a:pPr>
              <a:buFont typeface="Wingdings" panose="05000000000000000000" pitchFamily="2" charset="2"/>
              <a:buChar char="v"/>
            </a:pPr>
            <a:r>
              <a:rPr lang="en-US" sz="2000" b="1" i="1" dirty="0">
                <a:solidFill>
                  <a:schemeClr val="tx2"/>
                </a:solidFill>
                <a:latin typeface="Candara" panose="020E0502030303020204" pitchFamily="34" charset="0"/>
              </a:rPr>
              <a:t> Django </a:t>
            </a:r>
            <a:r>
              <a:rPr lang="en-US" sz="2000" i="1" dirty="0">
                <a:solidFill>
                  <a:schemeClr val="tx2"/>
                </a:solidFill>
                <a:latin typeface="Candara" panose="020E0502030303020204" pitchFamily="34" charset="0"/>
              </a:rPr>
              <a:t>for frontend</a:t>
            </a:r>
            <a:endParaRPr lang="en-US" sz="2000" b="1" i="1" dirty="0">
              <a:solidFill>
                <a:schemeClr val="tx2"/>
              </a:solidFill>
              <a:latin typeface="Candara" panose="020E0502030303020204" pitchFamily="34" charset="0"/>
            </a:endParaRPr>
          </a:p>
          <a:p>
            <a:pPr>
              <a:buFont typeface="Wingdings" panose="05000000000000000000" pitchFamily="2" charset="2"/>
              <a:buChar char="v"/>
            </a:pPr>
            <a:r>
              <a:rPr lang="en-US" sz="2000" b="1" i="1" dirty="0">
                <a:solidFill>
                  <a:schemeClr val="tx2"/>
                </a:solidFill>
                <a:latin typeface="Candara" panose="020E0502030303020204" pitchFamily="34" charset="0"/>
              </a:rPr>
              <a:t> </a:t>
            </a:r>
            <a:r>
              <a:rPr lang="en-US" sz="2000" b="1" i="1" dirty="0" err="1">
                <a:solidFill>
                  <a:schemeClr val="tx2"/>
                </a:solidFill>
                <a:latin typeface="Candara" panose="020E0502030303020204" pitchFamily="34" charset="0"/>
              </a:rPr>
              <a:t>S</a:t>
            </a:r>
            <a:r>
              <a:rPr lang="en-US" sz="2000" b="1" i="1" dirty="0" err="1" smtClean="0">
                <a:solidFill>
                  <a:schemeClr val="tx2"/>
                </a:solidFill>
                <a:latin typeface="Candara" panose="020E0502030303020204" pitchFamily="34" charset="0"/>
              </a:rPr>
              <a:t>treamlit</a:t>
            </a:r>
            <a:r>
              <a:rPr lang="en-US" sz="2000" b="1" i="1" dirty="0" smtClean="0">
                <a:solidFill>
                  <a:schemeClr val="tx2"/>
                </a:solidFill>
                <a:latin typeface="Candara" panose="020E0502030303020204" pitchFamily="34" charset="0"/>
              </a:rPr>
              <a:t> </a:t>
            </a:r>
            <a:r>
              <a:rPr lang="en-US" sz="2000" i="1" dirty="0">
                <a:solidFill>
                  <a:schemeClr val="tx2"/>
                </a:solidFill>
                <a:latin typeface="Candara" panose="020E0502030303020204" pitchFamily="34" charset="0"/>
              </a:rPr>
              <a:t>for backend</a:t>
            </a:r>
          </a:p>
          <a:p>
            <a:pPr>
              <a:buFont typeface="Wingdings" panose="05000000000000000000" pitchFamily="2" charset="2"/>
              <a:buChar char="v"/>
            </a:pPr>
            <a:r>
              <a:rPr lang="en-US" sz="2000" b="1" i="1" dirty="0">
                <a:solidFill>
                  <a:schemeClr val="tx2"/>
                </a:solidFill>
                <a:latin typeface="Candara" panose="020E0502030303020204" pitchFamily="34" charset="0"/>
              </a:rPr>
              <a:t> Visual Studio Code</a:t>
            </a:r>
          </a:p>
          <a:p>
            <a:pPr>
              <a:buFont typeface="Wingdings" panose="05000000000000000000" pitchFamily="2" charset="2"/>
              <a:buChar char="v"/>
            </a:pPr>
            <a:r>
              <a:rPr lang="en-US" sz="2000" b="1" i="1" dirty="0">
                <a:solidFill>
                  <a:schemeClr val="tx2"/>
                </a:solidFill>
                <a:latin typeface="Candara" panose="020E0502030303020204" pitchFamily="34" charset="0"/>
              </a:rPr>
              <a:t> Web Browser </a:t>
            </a:r>
          </a:p>
          <a:p>
            <a:pPr>
              <a:buFont typeface="Wingdings" panose="05000000000000000000" pitchFamily="2" charset="2"/>
              <a:buChar char="v"/>
            </a:pPr>
            <a:r>
              <a:rPr lang="en-US" sz="2000" b="1" i="1" dirty="0">
                <a:solidFill>
                  <a:schemeClr val="tx2"/>
                </a:solidFill>
                <a:latin typeface="Candara" panose="020E0502030303020204" pitchFamily="34" charset="0"/>
              </a:rPr>
              <a:t> FRONT END TECHNOLOGIES :</a:t>
            </a:r>
          </a:p>
          <a:p>
            <a:pPr marL="36900" indent="0">
              <a:buNone/>
            </a:pPr>
            <a:r>
              <a:rPr lang="en-US" sz="2000" i="1" dirty="0">
                <a:solidFill>
                  <a:schemeClr val="tx2"/>
                </a:solidFill>
                <a:latin typeface="Candara" panose="020E0502030303020204" pitchFamily="34" charset="0"/>
              </a:rPr>
              <a:t>      HTML, bootstrap, CSS, Jinja for Django templates</a:t>
            </a:r>
          </a:p>
          <a:p>
            <a:pPr>
              <a:buFont typeface="Wingdings" panose="05000000000000000000" pitchFamily="2" charset="2"/>
              <a:buChar char="v"/>
            </a:pPr>
            <a:r>
              <a:rPr lang="en-US" sz="2000" b="1" i="1" dirty="0">
                <a:solidFill>
                  <a:schemeClr val="tx2"/>
                </a:solidFill>
                <a:latin typeface="Candara" panose="020E0502030303020204" pitchFamily="34" charset="0"/>
              </a:rPr>
              <a:t> BACK END TECHNOLOGIES :</a:t>
            </a:r>
          </a:p>
          <a:p>
            <a:pPr marL="0" indent="0">
              <a:buNone/>
            </a:pPr>
            <a:r>
              <a:rPr lang="en-US" sz="2000" i="1" dirty="0">
                <a:solidFill>
                  <a:schemeClr val="tx2"/>
                </a:solidFill>
                <a:latin typeface="Candara" panose="020E0502030303020204" pitchFamily="34" charset="0"/>
              </a:rPr>
              <a:t>      Python</a:t>
            </a:r>
          </a:p>
          <a:p>
            <a:pPr marL="0" indent="0">
              <a:buNone/>
            </a:pPr>
            <a:r>
              <a:rPr lang="en-US" sz="3600" i="1" dirty="0">
                <a:solidFill>
                  <a:schemeClr val="tx2"/>
                </a:solidFill>
                <a:latin typeface="Candara" panose="020E0502030303020204" pitchFamily="34" charset="0"/>
              </a:rPr>
              <a:t>HARDWARE REQUIREMENTS</a:t>
            </a:r>
            <a:endParaRPr lang="en-US" sz="2000" i="1" dirty="0">
              <a:solidFill>
                <a:schemeClr val="tx2"/>
              </a:solidFill>
              <a:latin typeface="Candara" panose="020E0502030303020204" pitchFamily="34" charset="0"/>
            </a:endParaRPr>
          </a:p>
          <a:p>
            <a:r>
              <a:rPr lang="en-US" sz="2000" i="1" dirty="0">
                <a:solidFill>
                  <a:schemeClr val="tx2"/>
                </a:solidFill>
                <a:latin typeface="Candara" panose="020E0502030303020204" pitchFamily="34" charset="0"/>
              </a:rPr>
              <a:t>Operating System  –  Linux/Windows</a:t>
            </a:r>
          </a:p>
          <a:p>
            <a:r>
              <a:rPr lang="en-US" sz="2000" i="1" dirty="0">
                <a:solidFill>
                  <a:schemeClr val="tx2"/>
                </a:solidFill>
                <a:latin typeface="Candara" panose="020E0502030303020204" pitchFamily="34" charset="0"/>
              </a:rPr>
              <a:t>Hard Drive  – 16 GB </a:t>
            </a:r>
          </a:p>
          <a:p>
            <a:r>
              <a:rPr lang="en-US" sz="2000" i="1" dirty="0">
                <a:solidFill>
                  <a:schemeClr val="tx2"/>
                </a:solidFill>
                <a:latin typeface="Candara" panose="020E0502030303020204" pitchFamily="34" charset="0"/>
              </a:rPr>
              <a:t>RAM  –  1GB </a:t>
            </a:r>
          </a:p>
          <a:p>
            <a:pPr>
              <a:buFont typeface="Wingdings" panose="05000000000000000000" pitchFamily="2" charset="2"/>
              <a:buChar char="v"/>
            </a:pPr>
            <a:endParaRPr lang="en-US" sz="2000" i="1" dirty="0">
              <a:solidFill>
                <a:schemeClr val="tx2"/>
              </a:solidFill>
              <a:latin typeface="Candara" panose="020E0502030303020204" pitchFamily="34" charset="0"/>
            </a:endParaRPr>
          </a:p>
          <a:p>
            <a:endParaRPr lang="en-IN" sz="2000" dirty="0">
              <a:solidFill>
                <a:schemeClr val="tx2"/>
              </a:solidFill>
            </a:endParaRPr>
          </a:p>
        </p:txBody>
      </p:sp>
    </p:spTree>
    <p:extLst>
      <p:ext uri="{BB962C8B-B14F-4D97-AF65-F5344CB8AC3E}">
        <p14:creationId xmlns:p14="http://schemas.microsoft.com/office/powerpoint/2010/main" val="4240396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6801-519E-4EC7-AE25-33A5ACCA1E24}"/>
              </a:ext>
            </a:extLst>
          </p:cNvPr>
          <p:cNvSpPr>
            <a:spLocks noGrp="1"/>
          </p:cNvSpPr>
          <p:nvPr>
            <p:ph type="title"/>
          </p:nvPr>
        </p:nvSpPr>
        <p:spPr/>
        <p:txBody>
          <a:bodyPr/>
          <a:lstStyle/>
          <a:p>
            <a:r>
              <a:rPr lang="en-US" i="1" dirty="0">
                <a:solidFill>
                  <a:schemeClr val="tx2"/>
                </a:solidFill>
                <a:latin typeface="Candara" panose="020E0502030303020204" pitchFamily="34" charset="0"/>
              </a:rPr>
              <a:t>References : </a:t>
            </a:r>
            <a:endParaRPr lang="en-IN" dirty="0">
              <a:solidFill>
                <a:schemeClr val="tx2"/>
              </a:solidFill>
            </a:endParaRPr>
          </a:p>
        </p:txBody>
      </p:sp>
      <p:sp>
        <p:nvSpPr>
          <p:cNvPr id="3" name="Content Placeholder 2">
            <a:extLst>
              <a:ext uri="{FF2B5EF4-FFF2-40B4-BE49-F238E27FC236}">
                <a16:creationId xmlns:a16="http://schemas.microsoft.com/office/drawing/2014/main" id="{F36AF761-6EB9-4E23-9DDD-2D64D7B6BBDF}"/>
              </a:ext>
            </a:extLst>
          </p:cNvPr>
          <p:cNvSpPr>
            <a:spLocks noGrp="1"/>
          </p:cNvSpPr>
          <p:nvPr>
            <p:ph idx="1"/>
          </p:nvPr>
        </p:nvSpPr>
        <p:spPr>
          <a:xfrm>
            <a:off x="838200" y="1562470"/>
            <a:ext cx="10515600" cy="4614493"/>
          </a:xfrm>
        </p:spPr>
        <p:txBody>
          <a:bodyPr>
            <a:normAutofit/>
          </a:bodyPr>
          <a:lstStyle/>
          <a:p>
            <a:r>
              <a:rPr lang="en-US" sz="2000" i="1" dirty="0" smtClean="0">
                <a:solidFill>
                  <a:srgbClr val="F59E00"/>
                </a:solidFill>
                <a:latin typeface="Candara" panose="020E0502030303020204" pitchFamily="34" charset="0"/>
                <a:hlinkClick r:id="rId2"/>
              </a:rPr>
              <a:t>https</a:t>
            </a:r>
            <a:r>
              <a:rPr lang="en-US" sz="2000" i="1" dirty="0">
                <a:solidFill>
                  <a:srgbClr val="F59E00"/>
                </a:solidFill>
                <a:latin typeface="Candara" panose="020E0502030303020204" pitchFamily="34" charset="0"/>
                <a:hlinkClick r:id="rId2"/>
              </a:rPr>
              <a:t>://medium.com/luisfredgs/automatic-text-summarization-with-machine-learning-an-overview-68ded5717a252</a:t>
            </a:r>
            <a:endParaRPr lang="en-US" sz="2000" i="1" dirty="0">
              <a:solidFill>
                <a:srgbClr val="F59E00"/>
              </a:solidFill>
              <a:latin typeface="Candara" panose="020E0502030303020204" pitchFamily="34" charset="0"/>
            </a:endParaRPr>
          </a:p>
          <a:p>
            <a:r>
              <a:rPr lang="en-US" sz="2000" i="1" dirty="0" smtClean="0">
                <a:latin typeface="Candara" panose="020E0502030303020204" pitchFamily="34" charset="0"/>
                <a:hlinkClick r:id="rId3"/>
              </a:rPr>
              <a:t>https</a:t>
            </a:r>
            <a:r>
              <a:rPr lang="en-US" sz="2000" i="1" dirty="0">
                <a:latin typeface="Candara" panose="020E0502030303020204" pitchFamily="34" charset="0"/>
                <a:hlinkClick r:id="rId3"/>
              </a:rPr>
              <a:t>://www.mygreatlearning.com/blog/text-summarization-in-python/</a:t>
            </a:r>
            <a:endParaRPr lang="en-US" sz="2000" i="1" dirty="0">
              <a:latin typeface="Candara" panose="020E0502030303020204" pitchFamily="34" charset="0"/>
            </a:endParaRPr>
          </a:p>
          <a:p>
            <a:r>
              <a:rPr lang="en-US" sz="2000" i="1" dirty="0" smtClean="0">
                <a:latin typeface="Candara" panose="020E0502030303020204" pitchFamily="34" charset="0"/>
                <a:hlinkClick r:id="rId4"/>
              </a:rPr>
              <a:t>https</a:t>
            </a:r>
            <a:r>
              <a:rPr lang="en-US" sz="2000" i="1" dirty="0">
                <a:latin typeface="Candara" panose="020E0502030303020204" pitchFamily="34" charset="0"/>
                <a:hlinkClick r:id="rId4"/>
              </a:rPr>
              <a:t>://www.youtube.com/watch?v=eWKg4Id30_k</a:t>
            </a:r>
            <a:endParaRPr lang="en-US" sz="2000" i="1" dirty="0">
              <a:latin typeface="Candara" panose="020E0502030303020204" pitchFamily="34" charset="0"/>
            </a:endParaRPr>
          </a:p>
          <a:p>
            <a:r>
              <a:rPr lang="en-US" sz="2000" i="1" dirty="0" smtClean="0">
                <a:latin typeface="Candara" panose="020E0502030303020204" pitchFamily="34" charset="0"/>
                <a:hlinkClick r:id="rId5"/>
              </a:rPr>
              <a:t>https</a:t>
            </a:r>
            <a:r>
              <a:rPr lang="en-US" sz="2000" i="1" dirty="0">
                <a:latin typeface="Candara" panose="020E0502030303020204" pitchFamily="34" charset="0"/>
                <a:hlinkClick r:id="rId5"/>
              </a:rPr>
              <a:t>://www.youtube.com/watch?v=ryQVfi580OI&amp;feature=youtu.be</a:t>
            </a:r>
            <a:endParaRPr lang="en-US" sz="2000" i="1" dirty="0">
              <a:latin typeface="Candara" panose="020E0502030303020204" pitchFamily="34" charset="0"/>
            </a:endParaRPr>
          </a:p>
          <a:p>
            <a:r>
              <a:rPr lang="en-US" sz="2000" i="1" dirty="0">
                <a:latin typeface="Candara" panose="020E0502030303020204" pitchFamily="34" charset="0"/>
                <a:hlinkClick r:id="rId6"/>
              </a:rPr>
              <a:t>https://www.analyticsvidhya.com/blog/2019/06/comprehensive-guide-text-summarization-using-deep-learning-python/</a:t>
            </a:r>
            <a:endParaRPr lang="en-US" sz="2000" i="1" dirty="0">
              <a:latin typeface="Candara" panose="020E0502030303020204" pitchFamily="34" charset="0"/>
            </a:endParaRPr>
          </a:p>
        </p:txBody>
      </p:sp>
    </p:spTree>
    <p:extLst>
      <p:ext uri="{BB962C8B-B14F-4D97-AF65-F5344CB8AC3E}">
        <p14:creationId xmlns:p14="http://schemas.microsoft.com/office/powerpoint/2010/main" val="191549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698EA5-A563-4509-811D-CE060C03CD81}"/>
              </a:ext>
            </a:extLst>
          </p:cNvPr>
          <p:cNvSpPr txBox="1">
            <a:spLocks/>
          </p:cNvSpPr>
          <p:nvPr/>
        </p:nvSpPr>
        <p:spPr>
          <a:xfrm>
            <a:off x="487666" y="303103"/>
            <a:ext cx="10131425" cy="9144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ndara" panose="020E0502030303020204" pitchFamily="34" charset="0"/>
              </a:rPr>
              <a:t>ABSTRACT </a:t>
            </a:r>
          </a:p>
        </p:txBody>
      </p:sp>
      <p:sp>
        <p:nvSpPr>
          <p:cNvPr id="5" name="Content Placeholder 2">
            <a:extLst>
              <a:ext uri="{FF2B5EF4-FFF2-40B4-BE49-F238E27FC236}">
                <a16:creationId xmlns:a16="http://schemas.microsoft.com/office/drawing/2014/main" id="{A8525D74-DED9-4817-8DBE-A6EA7E901020}"/>
              </a:ext>
            </a:extLst>
          </p:cNvPr>
          <p:cNvSpPr txBox="1">
            <a:spLocks/>
          </p:cNvSpPr>
          <p:nvPr/>
        </p:nvSpPr>
        <p:spPr>
          <a:xfrm>
            <a:off x="487666" y="1280160"/>
            <a:ext cx="11277613" cy="5216991"/>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Font typeface="Wingdings 2" charset="2"/>
              <a:buNone/>
            </a:pPr>
            <a:r>
              <a:rPr lang="en-US" i="1" dirty="0">
                <a:latin typeface="Candara" panose="020E0502030303020204" pitchFamily="34" charset="0"/>
              </a:rPr>
              <a:t>Automatic text summarization is the task of producing a concise and fluent summary while preserving key information of the content and overall meaning using machine learning. It takes care of choosing the most significant portions of text and generates coherent summaries that express the main intent of the given document. The main idea of summarization is to find a subset of data that contains the “information” of the entire set. </a:t>
            </a:r>
          </a:p>
          <a:p>
            <a:pPr marL="0" indent="0">
              <a:buFont typeface="Wingdings 2" charset="2"/>
              <a:buNone/>
            </a:pPr>
            <a:r>
              <a:rPr lang="en-US" i="1" dirty="0">
                <a:latin typeface="Candara" panose="020E0502030303020204" pitchFamily="34" charset="0"/>
              </a:rPr>
              <a:t>In today’s world, data generation and consumption are exploding at an exponential rate. Due to this, text summarization has become the necessity of many applications such as search engines, business analysis, market reviews, etc. Automatic text summarization involves producing a summary of the given text document without any human help. It is a viable solution to reduce the information overload problem on the web and to reduce time instead Of reading the whole text file. It provides quick Information from large documents.</a:t>
            </a:r>
          </a:p>
          <a:p>
            <a:pPr marL="0" indent="0">
              <a:buFont typeface="Wingdings 2" charset="2"/>
              <a:buNone/>
            </a:pPr>
            <a:r>
              <a:rPr lang="en-US" i="1" dirty="0">
                <a:latin typeface="Candara" panose="020E0502030303020204" pitchFamily="34" charset="0"/>
              </a:rPr>
              <a:t>Text summarization is of two types- Abstractive summarization and Extractive summarization.                      In this project, we focus on Extractive summarization. It focuses on extracting objects directly from the entire collection without modifying the content Itself. Extractive summarizers take sentences as the input and produce a probability vector as output. To produce the final summary best sentences are chosen according to the required summary length.</a:t>
            </a:r>
          </a:p>
        </p:txBody>
      </p:sp>
    </p:spTree>
    <p:extLst>
      <p:ext uri="{BB962C8B-B14F-4D97-AF65-F5344CB8AC3E}">
        <p14:creationId xmlns:p14="http://schemas.microsoft.com/office/powerpoint/2010/main" val="215839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2E28-C40E-45AF-A4B0-E2A2D6EFA50C}"/>
              </a:ext>
            </a:extLst>
          </p:cNvPr>
          <p:cNvSpPr>
            <a:spLocks noGrp="1"/>
          </p:cNvSpPr>
          <p:nvPr>
            <p:ph type="title"/>
          </p:nvPr>
        </p:nvSpPr>
        <p:spPr>
          <a:xfrm>
            <a:off x="465338" y="613701"/>
            <a:ext cx="10515600" cy="1099690"/>
          </a:xfrm>
        </p:spPr>
        <p:txBody>
          <a:bodyPr>
            <a:normAutofit/>
          </a:bodyPr>
          <a:lstStyle/>
          <a:p>
            <a:r>
              <a:rPr lang="en-US" sz="3800" i="1" dirty="0">
                <a:effectLst>
                  <a:outerShdw blurRad="38100" dist="38100" dir="2700000" algn="tl">
                    <a:srgbClr val="000000">
                      <a:alpha val="43137"/>
                    </a:srgbClr>
                  </a:outerShdw>
                </a:effectLst>
                <a:latin typeface="Candara" panose="020E0502030303020204" pitchFamily="34" charset="0"/>
              </a:rPr>
              <a:t>			</a:t>
            </a:r>
            <a:r>
              <a:rPr lang="en-US" sz="3800" i="1" dirty="0">
                <a:solidFill>
                  <a:schemeClr val="tx2"/>
                </a:solidFill>
                <a:effectLst>
                  <a:outerShdw blurRad="38100" dist="38100" dir="2700000" algn="tl">
                    <a:srgbClr val="000000">
                      <a:alpha val="43137"/>
                    </a:srgbClr>
                  </a:outerShdw>
                </a:effectLst>
                <a:latin typeface="Candara" panose="020E0502030303020204" pitchFamily="34" charset="0"/>
              </a:rPr>
              <a:t>Problem Definition</a:t>
            </a:r>
            <a:endParaRPr lang="en-IN" sz="3800" i="1" dirty="0">
              <a:solidFill>
                <a:schemeClr val="tx2"/>
              </a:solidFill>
              <a:effectLst>
                <a:outerShdw blurRad="38100" dist="38100" dir="2700000" algn="tl">
                  <a:srgbClr val="000000">
                    <a:alpha val="43137"/>
                  </a:srgbClr>
                </a:outerShdw>
              </a:effectLst>
              <a:latin typeface="Candara" panose="020E0502030303020204" pitchFamily="34" charset="0"/>
            </a:endParaRPr>
          </a:p>
        </p:txBody>
      </p:sp>
      <p:sp>
        <p:nvSpPr>
          <p:cNvPr id="3" name="Content Placeholder 2">
            <a:extLst>
              <a:ext uri="{FF2B5EF4-FFF2-40B4-BE49-F238E27FC236}">
                <a16:creationId xmlns:a16="http://schemas.microsoft.com/office/drawing/2014/main" id="{37FB4FE1-4BED-4A65-9C47-7052B0161F2D}"/>
              </a:ext>
            </a:extLst>
          </p:cNvPr>
          <p:cNvSpPr>
            <a:spLocks noGrp="1"/>
          </p:cNvSpPr>
          <p:nvPr>
            <p:ph idx="1"/>
          </p:nvPr>
        </p:nvSpPr>
        <p:spPr>
          <a:xfrm>
            <a:off x="913795" y="1899821"/>
            <a:ext cx="10353762" cy="4148831"/>
          </a:xfrm>
        </p:spPr>
        <p:txBody>
          <a:bodyPr>
            <a:normAutofit/>
          </a:bodyPr>
          <a:lstStyle/>
          <a:p>
            <a:pPr marL="36900" indent="0">
              <a:lnSpc>
                <a:spcPct val="107000"/>
              </a:lnSpc>
              <a:spcAft>
                <a:spcPts val="800"/>
              </a:spcAft>
              <a:buNone/>
            </a:pPr>
            <a:r>
              <a:rPr lang="en-US" sz="2000" i="1" dirty="0">
                <a:solidFill>
                  <a:schemeClr val="tx2"/>
                </a:solidFill>
                <a:effectLst>
                  <a:outerShdw blurRad="38100" dist="38100" dir="2700000" algn="tl">
                    <a:srgbClr val="000000">
                      <a:alpha val="43137"/>
                    </a:srgbClr>
                  </a:outerShdw>
                </a:effectLst>
                <a:latin typeface="Candara" panose="020E0502030303020204" pitchFamily="34" charset="0"/>
                <a:ea typeface="Times New Roman" panose="02020603050405020304" pitchFamily="18" charset="0"/>
                <a:cs typeface="Calibri" panose="020F0502020204030204" pitchFamily="34" charset="0"/>
              </a:rPr>
              <a:t>For example, if a student has to write a maximum amount of words for an article, essay, report, or story you name it, The Automatic Text Summarization website will help to make sure its word count reaches a specific requirement or stays within a certain limit. </a:t>
            </a:r>
            <a:endParaRPr lang="en-IN" sz="2000" i="1" dirty="0">
              <a:solidFill>
                <a:schemeClr val="tx2"/>
              </a:solidFill>
              <a:effectLst>
                <a:outerShdw blurRad="38100" dist="38100" dir="2700000" algn="tl">
                  <a:srgbClr val="000000">
                    <a:alpha val="43137"/>
                  </a:srgbClr>
                </a:outerShdw>
              </a:effectLst>
              <a:latin typeface="Candara" panose="020E0502030303020204" pitchFamily="34" charset="0"/>
              <a:ea typeface="Times New Roman" panose="02020603050405020304" pitchFamily="18" charset="0"/>
              <a:cs typeface="Times New Roman" panose="02020603050405020304" pitchFamily="18" charset="0"/>
            </a:endParaRPr>
          </a:p>
          <a:p>
            <a:pPr marL="36900" indent="0">
              <a:lnSpc>
                <a:spcPct val="107000"/>
              </a:lnSpc>
              <a:spcAft>
                <a:spcPts val="800"/>
              </a:spcAft>
              <a:buNone/>
            </a:pPr>
            <a:r>
              <a:rPr lang="en-US" sz="2000" i="1" dirty="0">
                <a:solidFill>
                  <a:schemeClr val="tx2"/>
                </a:solidFill>
                <a:effectLst>
                  <a:outerShdw blurRad="38100" dist="38100" dir="2700000" algn="tl">
                    <a:srgbClr val="000000">
                      <a:alpha val="43137"/>
                    </a:srgbClr>
                  </a:outerShdw>
                </a:effectLst>
                <a:latin typeface="Candara" panose="020E0502030303020204" pitchFamily="34" charset="0"/>
                <a:ea typeface="Times New Roman" panose="02020603050405020304" pitchFamily="18" charset="0"/>
                <a:cs typeface="Calibri" panose="020F0502020204030204" pitchFamily="34" charset="0"/>
              </a:rPr>
              <a:t>This helps the student form precise and accurate summaries, which gives a recap of the entire text in a condensed manner saving time needed for understanding the text. </a:t>
            </a:r>
            <a:endParaRPr lang="en-IN" sz="2000" i="1" dirty="0">
              <a:solidFill>
                <a:schemeClr val="tx2"/>
              </a:solidFill>
              <a:effectLst>
                <a:outerShdw blurRad="38100" dist="38100" dir="2700000" algn="tl">
                  <a:srgbClr val="000000">
                    <a:alpha val="43137"/>
                  </a:srgbClr>
                </a:outerShdw>
              </a:effectLst>
              <a:latin typeface="Candara" panose="020E0502030303020204" pitchFamily="34" charset="0"/>
              <a:ea typeface="Times New Roman" panose="02020603050405020304" pitchFamily="18" charset="0"/>
              <a:cs typeface="Times New Roman" panose="02020603050405020304" pitchFamily="18" charset="0"/>
            </a:endParaRPr>
          </a:p>
          <a:p>
            <a:pPr marL="36900" indent="0">
              <a:lnSpc>
                <a:spcPct val="107000"/>
              </a:lnSpc>
              <a:spcAft>
                <a:spcPts val="800"/>
              </a:spcAft>
              <a:buNone/>
            </a:pPr>
            <a:r>
              <a:rPr lang="en-US" sz="2000" i="1" dirty="0">
                <a:solidFill>
                  <a:schemeClr val="tx2"/>
                </a:solidFill>
                <a:effectLst>
                  <a:outerShdw blurRad="38100" dist="38100" dir="2700000" algn="tl">
                    <a:srgbClr val="000000">
                      <a:alpha val="43137"/>
                    </a:srgbClr>
                  </a:outerShdw>
                </a:effectLst>
                <a:latin typeface="Candara" panose="020E0502030303020204" pitchFamily="34" charset="0"/>
                <a:ea typeface="Times New Roman" panose="02020603050405020304" pitchFamily="18" charset="0"/>
                <a:cs typeface="Calibri" panose="020F0502020204030204" pitchFamily="34" charset="0"/>
              </a:rPr>
              <a:t>This is also handy if a student is preparing for an exam that has loads and loads of material to study from. </a:t>
            </a:r>
            <a:r>
              <a:rPr lang="en-US" sz="2000" i="1" dirty="0">
                <a:solidFill>
                  <a:schemeClr val="tx2"/>
                </a:solidFill>
                <a:effectLst>
                  <a:outerShdw blurRad="38100" dist="38100" dir="2700000" algn="tl">
                    <a:srgbClr val="000000">
                      <a:alpha val="43137"/>
                    </a:srgbClr>
                  </a:outerShdw>
                </a:effectLst>
                <a:latin typeface="Candara" panose="020E0502030303020204" pitchFamily="34" charset="0"/>
                <a:ea typeface="Times New Roman" panose="02020603050405020304" pitchFamily="18" charset="0"/>
                <a:cs typeface="Times New Roman" panose="02020603050405020304" pitchFamily="18" charset="0"/>
              </a:rPr>
              <a:t> </a:t>
            </a:r>
            <a:endParaRPr lang="en-IN" sz="2000" i="1" dirty="0">
              <a:solidFill>
                <a:schemeClr val="tx2"/>
              </a:solidFill>
              <a:effectLst>
                <a:outerShdw blurRad="38100" dist="38100" dir="2700000" algn="tl">
                  <a:srgbClr val="000000">
                    <a:alpha val="43137"/>
                  </a:srgbClr>
                </a:outerShdw>
              </a:effectLst>
              <a:latin typeface="Candara" panose="020E0502030303020204" pitchFamily="34" charset="0"/>
              <a:ea typeface="Times New Roman" panose="02020603050405020304" pitchFamily="18" charset="0"/>
              <a:cs typeface="Times New Roman" panose="02020603050405020304" pitchFamily="18" charset="0"/>
            </a:endParaRPr>
          </a:p>
          <a:p>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2801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C932-CBE3-4F52-B48F-05A84ED41D1F}"/>
              </a:ext>
            </a:extLst>
          </p:cNvPr>
          <p:cNvSpPr>
            <a:spLocks noGrp="1"/>
          </p:cNvSpPr>
          <p:nvPr>
            <p:ph type="title"/>
          </p:nvPr>
        </p:nvSpPr>
        <p:spPr>
          <a:xfrm>
            <a:off x="2809043" y="681037"/>
            <a:ext cx="6139648" cy="1325563"/>
          </a:xfrm>
        </p:spPr>
        <p:txBody>
          <a:bodyPr>
            <a:normAutofit/>
          </a:bodyPr>
          <a:lstStyle/>
          <a:p>
            <a:r>
              <a:rPr lang="en-IN" sz="3800" i="1" dirty="0">
                <a:solidFill>
                  <a:schemeClr val="tx2"/>
                </a:solidFill>
                <a:effectLst>
                  <a:outerShdw blurRad="38100" dist="38100" dir="2700000" algn="tl">
                    <a:srgbClr val="000000">
                      <a:alpha val="43137"/>
                    </a:srgbClr>
                  </a:outerShdw>
                </a:effectLst>
                <a:latin typeface="Candara" panose="020E0502030303020204" pitchFamily="34" charset="0"/>
              </a:rPr>
              <a:t>Refined Problem Definition</a:t>
            </a:r>
          </a:p>
        </p:txBody>
      </p:sp>
      <p:sp>
        <p:nvSpPr>
          <p:cNvPr id="3" name="Content Placeholder 2">
            <a:extLst>
              <a:ext uri="{FF2B5EF4-FFF2-40B4-BE49-F238E27FC236}">
                <a16:creationId xmlns:a16="http://schemas.microsoft.com/office/drawing/2014/main" id="{1AE0CF74-F84E-423C-ABB8-D22A1BA6DD66}"/>
              </a:ext>
            </a:extLst>
          </p:cNvPr>
          <p:cNvSpPr>
            <a:spLocks noGrp="1"/>
          </p:cNvSpPr>
          <p:nvPr>
            <p:ph idx="1"/>
          </p:nvPr>
        </p:nvSpPr>
        <p:spPr>
          <a:xfrm>
            <a:off x="838200" y="2086252"/>
            <a:ext cx="10515600" cy="4090711"/>
          </a:xfrm>
        </p:spPr>
        <p:txBody>
          <a:bodyPr>
            <a:normAutofit/>
          </a:bodyPr>
          <a:lstStyle/>
          <a:p>
            <a:pPr marL="0" indent="0">
              <a:buNone/>
            </a:pPr>
            <a:r>
              <a:rPr lang="en-IN" sz="2000" i="1" dirty="0">
                <a:solidFill>
                  <a:schemeClr val="tx2"/>
                </a:solidFill>
                <a:effectLst>
                  <a:outerShdw blurRad="38100" dist="38100" dir="2700000" algn="tl">
                    <a:srgbClr val="000000">
                      <a:alpha val="43137"/>
                    </a:srgbClr>
                  </a:outerShdw>
                </a:effectLst>
                <a:latin typeface="Candara" panose="020E0502030303020204" pitchFamily="34" charset="0"/>
              </a:rPr>
              <a:t>In our daily life, we can see many articles on the same concept in different newspapers. Everyone has different expository writing styles. </a:t>
            </a:r>
          </a:p>
          <a:p>
            <a:pPr marL="0" indent="0">
              <a:buNone/>
            </a:pPr>
            <a:r>
              <a:rPr lang="en-IN" sz="2000" i="1" dirty="0">
                <a:solidFill>
                  <a:schemeClr val="tx2"/>
                </a:solidFill>
                <a:effectLst>
                  <a:outerShdw blurRad="38100" dist="38100" dir="2700000" algn="tl">
                    <a:srgbClr val="000000">
                      <a:alpha val="43137"/>
                    </a:srgbClr>
                  </a:outerShdw>
                </a:effectLst>
                <a:latin typeface="Candara" panose="020E0502030303020204" pitchFamily="34" charset="0"/>
              </a:rPr>
              <a:t>For example, if there is an article related to the Ukraine war in The Hindu newspaper and the same article in the Times of India with a different way of narrating.</a:t>
            </a:r>
          </a:p>
          <a:p>
            <a:pPr marL="0" indent="0">
              <a:buNone/>
            </a:pPr>
            <a:r>
              <a:rPr lang="en-IN" sz="2000" i="1" dirty="0">
                <a:solidFill>
                  <a:schemeClr val="tx2"/>
                </a:solidFill>
                <a:effectLst>
                  <a:outerShdw blurRad="38100" dist="38100" dir="2700000" algn="tl">
                    <a:srgbClr val="000000">
                      <a:alpha val="43137"/>
                    </a:srgbClr>
                  </a:outerShdw>
                </a:effectLst>
                <a:latin typeface="Candara" panose="020E0502030303020204" pitchFamily="34" charset="0"/>
              </a:rPr>
              <a:t>Then our website Text Summarization is used to compare the text of different articles, summarize the contents of all text, and provide the overall meaning of the idea.</a:t>
            </a:r>
          </a:p>
          <a:p>
            <a:pPr marL="0" indent="0">
              <a:buNone/>
            </a:pPr>
            <a:r>
              <a:rPr lang="en-IN" sz="2000" i="1" dirty="0">
                <a:solidFill>
                  <a:schemeClr val="tx2"/>
                </a:solidFill>
                <a:effectLst>
                  <a:outerShdw blurRad="38100" dist="38100" dir="2700000" algn="tl">
                    <a:srgbClr val="000000">
                      <a:alpha val="43137"/>
                    </a:srgbClr>
                  </a:outerShdw>
                </a:effectLst>
                <a:latin typeface="Candara" panose="020E0502030303020204" pitchFamily="34" charset="0"/>
              </a:rPr>
              <a:t>And also identifies which one is the best among them.</a:t>
            </a:r>
          </a:p>
        </p:txBody>
      </p:sp>
    </p:spTree>
    <p:extLst>
      <p:ext uri="{BB962C8B-B14F-4D97-AF65-F5344CB8AC3E}">
        <p14:creationId xmlns:p14="http://schemas.microsoft.com/office/powerpoint/2010/main" val="317033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995"/>
          </a:xfrm>
        </p:spPr>
        <p:txBody>
          <a:bodyPr>
            <a:normAutofit/>
          </a:bodyPr>
          <a:lstStyle/>
          <a:p>
            <a:r>
              <a:rPr lang="en-IN" sz="3800" b="1" dirty="0" smtClean="0">
                <a:solidFill>
                  <a:schemeClr val="tx2"/>
                </a:solidFill>
                <a:effectLst>
                  <a:outerShdw blurRad="38100" dist="38100" dir="2700000" algn="tl">
                    <a:srgbClr val="000000">
                      <a:alpha val="43137"/>
                    </a:srgbClr>
                  </a:outerShdw>
                </a:effectLst>
                <a:latin typeface="Candara" panose="020E0502030303020204" pitchFamily="34" charset="0"/>
              </a:rPr>
              <a:t>TF-IDF :</a:t>
            </a:r>
            <a:endParaRPr lang="en-IN" sz="3800" b="1" dirty="0">
              <a:solidFill>
                <a:schemeClr val="tx2"/>
              </a:solidFill>
              <a:effectLst>
                <a:outerShdw blurRad="38100" dist="38100" dir="2700000" algn="tl">
                  <a:srgbClr val="000000">
                    <a:alpha val="43137"/>
                  </a:srgbClr>
                </a:outerShdw>
              </a:effectLst>
              <a:latin typeface="Candara" panose="020E0502030303020204" pitchFamily="34" charset="0"/>
            </a:endParaRPr>
          </a:p>
        </p:txBody>
      </p:sp>
      <p:sp>
        <p:nvSpPr>
          <p:cNvPr id="3" name="Content Placeholder 2"/>
          <p:cNvSpPr>
            <a:spLocks noGrp="1"/>
          </p:cNvSpPr>
          <p:nvPr>
            <p:ph idx="1"/>
          </p:nvPr>
        </p:nvSpPr>
        <p:spPr>
          <a:xfrm>
            <a:off x="661851" y="1236616"/>
            <a:ext cx="11234057" cy="5486401"/>
          </a:xfrm>
        </p:spPr>
        <p:txBody>
          <a:bodyPr>
            <a:normAutofit/>
          </a:bodyPr>
          <a:lstStyle/>
          <a:p>
            <a:pPr>
              <a:buFont typeface="Wingdings" panose="05000000000000000000" pitchFamily="2" charset="2"/>
              <a:buChar char="v"/>
            </a:pPr>
            <a:r>
              <a:rPr lang="en-IN" sz="2200" b="1" i="1" dirty="0" smtClean="0">
                <a:solidFill>
                  <a:schemeClr val="tx2"/>
                </a:solidFill>
                <a:latin typeface="Candara" panose="020E0502030303020204" pitchFamily="34" charset="0"/>
              </a:rPr>
              <a:t> TF-IDF </a:t>
            </a:r>
            <a:r>
              <a:rPr lang="en-IN" sz="2200" i="1" dirty="0" smtClean="0">
                <a:solidFill>
                  <a:schemeClr val="tx2"/>
                </a:solidFill>
                <a:latin typeface="Candara" panose="020E0502030303020204" pitchFamily="34" charset="0"/>
              </a:rPr>
              <a:t>(</a:t>
            </a:r>
            <a:r>
              <a:rPr lang="en-IN" sz="2200" i="1" dirty="0">
                <a:solidFill>
                  <a:schemeClr val="tx2"/>
                </a:solidFill>
                <a:latin typeface="Candara" panose="020E0502030303020204" pitchFamily="34" charset="0"/>
              </a:rPr>
              <a:t>T</a:t>
            </a:r>
            <a:r>
              <a:rPr lang="en-IN" sz="2200" i="1" dirty="0" smtClean="0">
                <a:solidFill>
                  <a:schemeClr val="tx2"/>
                </a:solidFill>
                <a:latin typeface="Candara" panose="020E0502030303020204" pitchFamily="34" charset="0"/>
              </a:rPr>
              <a:t>erm </a:t>
            </a:r>
            <a:r>
              <a:rPr lang="en-IN" sz="2200" i="1" dirty="0">
                <a:solidFill>
                  <a:schemeClr val="tx2"/>
                </a:solidFill>
                <a:latin typeface="Candara" panose="020E0502030303020204" pitchFamily="34" charset="0"/>
              </a:rPr>
              <a:t>frequency-inverse document </a:t>
            </a:r>
            <a:r>
              <a:rPr lang="en-IN" sz="2200" i="1" dirty="0" smtClean="0">
                <a:solidFill>
                  <a:schemeClr val="tx2"/>
                </a:solidFill>
                <a:latin typeface="Candara" panose="020E0502030303020204" pitchFamily="34" charset="0"/>
              </a:rPr>
              <a:t>frequency) is</a:t>
            </a:r>
            <a:r>
              <a:rPr lang="en-IN" sz="2200" i="1" dirty="0">
                <a:solidFill>
                  <a:schemeClr val="tx2"/>
                </a:solidFill>
                <a:latin typeface="Candara" panose="020E0502030303020204" pitchFamily="34" charset="0"/>
              </a:rPr>
              <a:t> a method which gives us a numerical weightage of words which reflects how important the particular word is to a document in a </a:t>
            </a:r>
            <a:r>
              <a:rPr lang="en-IN" sz="2200" i="1" dirty="0" smtClean="0">
                <a:solidFill>
                  <a:schemeClr val="tx2"/>
                </a:solidFill>
                <a:latin typeface="Candara" panose="020E0502030303020204" pitchFamily="34" charset="0"/>
              </a:rPr>
              <a:t>corpus.</a:t>
            </a:r>
          </a:p>
          <a:p>
            <a:pPr>
              <a:buFont typeface="Wingdings" panose="05000000000000000000" pitchFamily="2" charset="2"/>
              <a:buChar char="v"/>
            </a:pPr>
            <a:r>
              <a:rPr lang="en-IN" sz="2200" b="1" i="1" dirty="0" smtClean="0">
                <a:solidFill>
                  <a:schemeClr val="tx2"/>
                </a:solidFill>
                <a:latin typeface="Candara" panose="020E0502030303020204" pitchFamily="34" charset="0"/>
              </a:rPr>
              <a:t> TERM FREQUENCY (TF): </a:t>
            </a:r>
            <a:r>
              <a:rPr lang="en-IN" sz="2200" dirty="0">
                <a:solidFill>
                  <a:schemeClr val="tx2"/>
                </a:solidFill>
                <a:latin typeface="Candara" panose="020E0502030303020204" pitchFamily="34" charset="0"/>
              </a:rPr>
              <a:t>T</a:t>
            </a:r>
            <a:r>
              <a:rPr lang="en-IN" sz="2200" i="1" dirty="0">
                <a:solidFill>
                  <a:schemeClr val="tx2"/>
                </a:solidFill>
                <a:latin typeface="Candara" panose="020E0502030303020204" pitchFamily="34" charset="0"/>
              </a:rPr>
              <a:t>he weight of a term that occurs in a document is simply proportional to the term frequency</a:t>
            </a:r>
            <a:r>
              <a:rPr lang="en-IN" sz="2200" i="1" dirty="0" smtClean="0">
                <a:solidFill>
                  <a:schemeClr val="tx2"/>
                </a:solidFill>
                <a:latin typeface="Candara" panose="020E0502030303020204" pitchFamily="34" charset="0"/>
              </a:rPr>
              <a:t>.</a:t>
            </a:r>
          </a:p>
          <a:p>
            <a:pPr marL="0" indent="0">
              <a:buNone/>
            </a:pPr>
            <a:r>
              <a:rPr lang="en-IN" sz="2200" i="1" dirty="0" smtClean="0">
                <a:solidFill>
                  <a:schemeClr val="tx2"/>
                </a:solidFill>
              </a:rPr>
              <a:t>                 TF(t , d</a:t>
            </a:r>
            <a:r>
              <a:rPr lang="en-IN" sz="2200" i="1" dirty="0">
                <a:solidFill>
                  <a:schemeClr val="tx2"/>
                </a:solidFill>
              </a:rPr>
              <a:t>) = count of </a:t>
            </a:r>
            <a:r>
              <a:rPr lang="en-IN" sz="2200" i="1" dirty="0" smtClean="0">
                <a:solidFill>
                  <a:schemeClr val="tx2"/>
                </a:solidFill>
              </a:rPr>
              <a:t>term </a:t>
            </a:r>
            <a:r>
              <a:rPr lang="en-IN" sz="2200" i="1" dirty="0">
                <a:solidFill>
                  <a:schemeClr val="tx2"/>
                </a:solidFill>
              </a:rPr>
              <a:t>in </a:t>
            </a:r>
            <a:r>
              <a:rPr lang="en-IN" sz="2200" i="1" dirty="0" smtClean="0">
                <a:solidFill>
                  <a:schemeClr val="tx2"/>
                </a:solidFill>
              </a:rPr>
              <a:t>document </a:t>
            </a:r>
            <a:r>
              <a:rPr lang="en-IN" sz="2200" i="1" dirty="0">
                <a:solidFill>
                  <a:schemeClr val="tx2"/>
                </a:solidFill>
              </a:rPr>
              <a:t>/ number of words in </a:t>
            </a:r>
            <a:r>
              <a:rPr lang="en-IN" sz="2200" i="1" dirty="0" smtClean="0">
                <a:solidFill>
                  <a:schemeClr val="tx2"/>
                </a:solidFill>
              </a:rPr>
              <a:t>document</a:t>
            </a:r>
            <a:endParaRPr lang="en-IN" sz="2200" i="1" dirty="0">
              <a:solidFill>
                <a:schemeClr val="tx2"/>
              </a:solidFill>
              <a:latin typeface="Candara" panose="020E0502030303020204" pitchFamily="34" charset="0"/>
            </a:endParaRPr>
          </a:p>
          <a:p>
            <a:pPr>
              <a:buFont typeface="Wingdings" panose="05000000000000000000" pitchFamily="2" charset="2"/>
              <a:buChar char="v"/>
            </a:pPr>
            <a:r>
              <a:rPr lang="en-IN" sz="2200" b="1" i="1" dirty="0" smtClean="0">
                <a:solidFill>
                  <a:schemeClr val="tx2"/>
                </a:solidFill>
                <a:latin typeface="Candara" panose="020E0502030303020204" pitchFamily="34" charset="0"/>
              </a:rPr>
              <a:t> DOCUMENT FREQUENCY (DF): </a:t>
            </a:r>
            <a:r>
              <a:rPr lang="en-IN" sz="2200" i="1" dirty="0" smtClean="0">
                <a:solidFill>
                  <a:schemeClr val="tx2"/>
                </a:solidFill>
                <a:latin typeface="Candara" panose="020E0502030303020204" pitchFamily="34" charset="0"/>
              </a:rPr>
              <a:t>DF </a:t>
            </a:r>
            <a:r>
              <a:rPr lang="en-IN" sz="2200" i="1" dirty="0">
                <a:solidFill>
                  <a:schemeClr val="tx2"/>
                </a:solidFill>
                <a:latin typeface="Candara" panose="020E0502030303020204" pitchFamily="34" charset="0"/>
              </a:rPr>
              <a:t>is the count of occurrences of term t in the document set </a:t>
            </a:r>
            <a:r>
              <a:rPr lang="en-IN" sz="2200" i="1" dirty="0" smtClean="0">
                <a:solidFill>
                  <a:schemeClr val="tx2"/>
                </a:solidFill>
                <a:latin typeface="Candara" panose="020E0502030303020204" pitchFamily="34" charset="0"/>
              </a:rPr>
              <a:t>N</a:t>
            </a:r>
          </a:p>
          <a:p>
            <a:pPr marL="0" indent="0">
              <a:buNone/>
            </a:pPr>
            <a:r>
              <a:rPr lang="en-IN" sz="2200" i="1" dirty="0" smtClean="0">
                <a:solidFill>
                  <a:schemeClr val="tx2"/>
                </a:solidFill>
                <a:latin typeface="Candara" panose="020E0502030303020204" pitchFamily="34" charset="0"/>
              </a:rPr>
              <a:t>		DF(t</a:t>
            </a:r>
            <a:r>
              <a:rPr lang="en-IN" sz="2200" i="1" dirty="0">
                <a:solidFill>
                  <a:schemeClr val="tx2"/>
                </a:solidFill>
                <a:latin typeface="Candara" panose="020E0502030303020204" pitchFamily="34" charset="0"/>
              </a:rPr>
              <a:t>) = occurrence of t in </a:t>
            </a:r>
            <a:r>
              <a:rPr lang="en-IN" sz="2200" i="1" dirty="0" smtClean="0">
                <a:solidFill>
                  <a:schemeClr val="tx2"/>
                </a:solidFill>
                <a:latin typeface="Candara" panose="020E0502030303020204" pitchFamily="34" charset="0"/>
              </a:rPr>
              <a:t>documents</a:t>
            </a:r>
          </a:p>
          <a:p>
            <a:pPr>
              <a:buFont typeface="Wingdings" panose="05000000000000000000" pitchFamily="2" charset="2"/>
              <a:buChar char="v"/>
            </a:pPr>
            <a:r>
              <a:rPr lang="en-IN" sz="2200" b="1" i="1" dirty="0" smtClean="0">
                <a:solidFill>
                  <a:schemeClr val="tx2"/>
                </a:solidFill>
                <a:latin typeface="Candara" panose="020E0502030303020204" pitchFamily="34" charset="0"/>
              </a:rPr>
              <a:t> Inverse </a:t>
            </a:r>
            <a:r>
              <a:rPr lang="en-IN" sz="2200" b="1" i="1" dirty="0">
                <a:solidFill>
                  <a:schemeClr val="tx2"/>
                </a:solidFill>
                <a:latin typeface="Candara" panose="020E0502030303020204" pitchFamily="34" charset="0"/>
              </a:rPr>
              <a:t>Document Frequency(IDF</a:t>
            </a:r>
            <a:r>
              <a:rPr lang="en-IN" sz="2200" b="1" i="1" dirty="0" smtClean="0">
                <a:solidFill>
                  <a:schemeClr val="tx2"/>
                </a:solidFill>
                <a:latin typeface="Candara" panose="020E0502030303020204" pitchFamily="34" charset="0"/>
              </a:rPr>
              <a:t>): </a:t>
            </a:r>
            <a:r>
              <a:rPr lang="en-IN" sz="2200" i="1" dirty="0">
                <a:solidFill>
                  <a:schemeClr val="tx2"/>
                </a:solidFill>
                <a:latin typeface="Candara" panose="020E0502030303020204" pitchFamily="34" charset="0"/>
              </a:rPr>
              <a:t>I</a:t>
            </a:r>
            <a:r>
              <a:rPr lang="en-IN" sz="2200" i="1" dirty="0" smtClean="0">
                <a:solidFill>
                  <a:schemeClr val="tx2"/>
                </a:solidFill>
                <a:latin typeface="Candara" panose="020E0502030303020204" pitchFamily="34" charset="0"/>
              </a:rPr>
              <a:t>nverse </a:t>
            </a:r>
            <a:r>
              <a:rPr lang="en-IN" sz="2200" i="1" dirty="0">
                <a:solidFill>
                  <a:schemeClr val="tx2"/>
                </a:solidFill>
                <a:latin typeface="Candara" panose="020E0502030303020204" pitchFamily="34" charset="0"/>
              </a:rPr>
              <a:t>document frequency factor is incorporated which diminishes the weight of terms that occur very frequently in the document set and increases the weight of terms that occur rarely</a:t>
            </a:r>
            <a:r>
              <a:rPr lang="en-IN" sz="2200" i="1" dirty="0" smtClean="0">
                <a:solidFill>
                  <a:schemeClr val="tx2"/>
                </a:solidFill>
                <a:latin typeface="Candara" panose="020E0502030303020204" pitchFamily="34" charset="0"/>
              </a:rPr>
              <a:t>.(ex : Stop words)</a:t>
            </a:r>
          </a:p>
          <a:p>
            <a:pPr marL="0" indent="0">
              <a:buNone/>
            </a:pPr>
            <a:r>
              <a:rPr lang="en-IN" sz="2200" i="1" dirty="0" smtClean="0">
                <a:solidFill>
                  <a:schemeClr val="tx2"/>
                </a:solidFill>
                <a:latin typeface="Candara" panose="020E0502030303020204" pitchFamily="34" charset="0"/>
              </a:rPr>
              <a:t>                                           IDF(t</a:t>
            </a:r>
            <a:r>
              <a:rPr lang="en-IN" sz="2200" i="1" dirty="0">
                <a:solidFill>
                  <a:schemeClr val="tx2"/>
                </a:solidFill>
                <a:latin typeface="Candara" panose="020E0502030303020204" pitchFamily="34" charset="0"/>
              </a:rPr>
              <a:t>) = log(N</a:t>
            </a:r>
            <a:r>
              <a:rPr lang="en-IN" sz="2200" i="1" dirty="0" smtClean="0">
                <a:solidFill>
                  <a:schemeClr val="tx2"/>
                </a:solidFill>
                <a:latin typeface="Candara" panose="020E0502030303020204" pitchFamily="34" charset="0"/>
              </a:rPr>
              <a:t>/(DF </a:t>
            </a:r>
            <a:r>
              <a:rPr lang="en-IN" sz="2200" i="1" dirty="0">
                <a:solidFill>
                  <a:schemeClr val="tx2"/>
                </a:solidFill>
                <a:latin typeface="Candara" panose="020E0502030303020204" pitchFamily="34" charset="0"/>
              </a:rPr>
              <a:t>+ 1</a:t>
            </a:r>
            <a:r>
              <a:rPr lang="en-IN" sz="2200" i="1" dirty="0" smtClean="0">
                <a:solidFill>
                  <a:schemeClr val="tx2"/>
                </a:solidFill>
                <a:latin typeface="Candara" panose="020E0502030303020204" pitchFamily="34" charset="0"/>
              </a:rPr>
              <a:t>))</a:t>
            </a:r>
          </a:p>
          <a:p>
            <a:pPr marL="0" indent="0">
              <a:buNone/>
            </a:pPr>
            <a:r>
              <a:rPr lang="en-IN" sz="2200" i="1" dirty="0" smtClean="0">
                <a:solidFill>
                  <a:schemeClr val="tx2"/>
                </a:solidFill>
                <a:latin typeface="Candara" panose="020E0502030303020204" pitchFamily="34" charset="0"/>
              </a:rPr>
              <a:t>Overall Formula :</a:t>
            </a:r>
          </a:p>
          <a:p>
            <a:pPr marL="0" indent="0">
              <a:buNone/>
            </a:pPr>
            <a:r>
              <a:rPr lang="de-DE" sz="2200" i="1" dirty="0" smtClean="0">
                <a:solidFill>
                  <a:schemeClr val="tx2"/>
                </a:solidFill>
                <a:latin typeface="Candara" panose="020E0502030303020204" pitchFamily="34" charset="0"/>
              </a:rPr>
              <a:t>		</a:t>
            </a:r>
            <a:r>
              <a:rPr lang="de-DE" sz="2200" b="1" i="1" dirty="0" smtClean="0">
                <a:solidFill>
                  <a:schemeClr val="tx2"/>
                </a:solidFill>
                <a:effectLst>
                  <a:outerShdw blurRad="38100" dist="38100" dir="2700000" algn="tl">
                    <a:srgbClr val="000000">
                      <a:alpha val="43137"/>
                    </a:srgbClr>
                  </a:outerShdw>
                </a:effectLst>
                <a:latin typeface="Candara" panose="020E0502030303020204" pitchFamily="34" charset="0"/>
              </a:rPr>
              <a:t> TF-IDF(t</a:t>
            </a:r>
            <a:r>
              <a:rPr lang="de-DE" sz="2200" b="1" i="1" dirty="0">
                <a:solidFill>
                  <a:schemeClr val="tx2"/>
                </a:solidFill>
                <a:effectLst>
                  <a:outerShdw blurRad="38100" dist="38100" dir="2700000" algn="tl">
                    <a:srgbClr val="000000">
                      <a:alpha val="43137"/>
                    </a:srgbClr>
                  </a:outerShdw>
                </a:effectLst>
                <a:latin typeface="Candara" panose="020E0502030303020204" pitchFamily="34" charset="0"/>
              </a:rPr>
              <a:t>, d) = </a:t>
            </a:r>
            <a:r>
              <a:rPr lang="de-DE" sz="2200" b="1" i="1" dirty="0" smtClean="0">
                <a:solidFill>
                  <a:schemeClr val="tx2"/>
                </a:solidFill>
                <a:effectLst>
                  <a:outerShdw blurRad="38100" dist="38100" dir="2700000" algn="tl">
                    <a:srgbClr val="000000">
                      <a:alpha val="43137"/>
                    </a:srgbClr>
                  </a:outerShdw>
                </a:effectLst>
                <a:latin typeface="Candara" panose="020E0502030303020204" pitchFamily="34" charset="0"/>
              </a:rPr>
              <a:t>TF(t</a:t>
            </a:r>
            <a:r>
              <a:rPr lang="de-DE" sz="2200" b="1" i="1" dirty="0">
                <a:solidFill>
                  <a:schemeClr val="tx2"/>
                </a:solidFill>
                <a:effectLst>
                  <a:outerShdw blurRad="38100" dist="38100" dir="2700000" algn="tl">
                    <a:srgbClr val="000000">
                      <a:alpha val="43137"/>
                    </a:srgbClr>
                  </a:outerShdw>
                </a:effectLst>
                <a:latin typeface="Candara" panose="020E0502030303020204" pitchFamily="34" charset="0"/>
              </a:rPr>
              <a:t>, d) * log(N</a:t>
            </a:r>
            <a:r>
              <a:rPr lang="de-DE" sz="2200" b="1" i="1" dirty="0" smtClean="0">
                <a:solidFill>
                  <a:schemeClr val="tx2"/>
                </a:solidFill>
                <a:effectLst>
                  <a:outerShdw blurRad="38100" dist="38100" dir="2700000" algn="tl">
                    <a:srgbClr val="000000">
                      <a:alpha val="43137"/>
                    </a:srgbClr>
                  </a:outerShdw>
                </a:effectLst>
                <a:latin typeface="Candara" panose="020E0502030303020204" pitchFamily="34" charset="0"/>
              </a:rPr>
              <a:t>/(DF </a:t>
            </a:r>
            <a:r>
              <a:rPr lang="de-DE" sz="2200" b="1" i="1" dirty="0">
                <a:solidFill>
                  <a:schemeClr val="tx2"/>
                </a:solidFill>
                <a:effectLst>
                  <a:outerShdw blurRad="38100" dist="38100" dir="2700000" algn="tl">
                    <a:srgbClr val="000000">
                      <a:alpha val="43137"/>
                    </a:srgbClr>
                  </a:outerShdw>
                </a:effectLst>
                <a:latin typeface="Candara" panose="020E0502030303020204" pitchFamily="34" charset="0"/>
              </a:rPr>
              <a:t>+ 1))</a:t>
            </a:r>
            <a:endParaRPr lang="en-IN" sz="2200" b="1" i="1" dirty="0">
              <a:solidFill>
                <a:schemeClr val="tx2"/>
              </a:solidFill>
              <a:effectLst>
                <a:outerShdw blurRad="38100" dist="38100" dir="2700000" algn="tl">
                  <a:srgbClr val="000000">
                    <a:alpha val="43137"/>
                  </a:srgbClr>
                </a:outerShdw>
              </a:effectLst>
              <a:latin typeface="Candara" panose="020E0502030303020204" pitchFamily="34" charset="0"/>
            </a:endParaRPr>
          </a:p>
          <a:p>
            <a:pPr marL="0" indent="0">
              <a:buNone/>
            </a:pPr>
            <a:endParaRPr lang="en-IN" sz="2200" i="1" dirty="0">
              <a:latin typeface="Candara" panose="020E0502030303020204" pitchFamily="34" charset="0"/>
            </a:endParaRPr>
          </a:p>
          <a:p>
            <a:endParaRPr lang="en-IN" sz="2200" dirty="0"/>
          </a:p>
        </p:txBody>
      </p:sp>
    </p:spTree>
    <p:extLst>
      <p:ext uri="{BB962C8B-B14F-4D97-AF65-F5344CB8AC3E}">
        <p14:creationId xmlns:p14="http://schemas.microsoft.com/office/powerpoint/2010/main" val="72373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043B-3512-4546-A730-A0F9A5BF2ED2}"/>
              </a:ext>
            </a:extLst>
          </p:cNvPr>
          <p:cNvSpPr>
            <a:spLocks noGrp="1"/>
          </p:cNvSpPr>
          <p:nvPr>
            <p:ph type="title"/>
          </p:nvPr>
        </p:nvSpPr>
        <p:spPr>
          <a:xfrm>
            <a:off x="660647" y="399143"/>
            <a:ext cx="10515600" cy="815605"/>
          </a:xfrm>
        </p:spPr>
        <p:txBody>
          <a:bodyPr>
            <a:normAutofit/>
          </a:bodyPr>
          <a:lstStyle/>
          <a:p>
            <a:r>
              <a:rPr lang="en-US" sz="4000" i="1" dirty="0">
                <a:solidFill>
                  <a:schemeClr val="tx2"/>
                </a:solidFill>
                <a:latin typeface="Candara" panose="020E0502030303020204" pitchFamily="34" charset="0"/>
              </a:rPr>
              <a:t>Algorithm for Summarization and Tone checker :</a:t>
            </a:r>
            <a:endParaRPr lang="en-IN" sz="4000" dirty="0"/>
          </a:p>
        </p:txBody>
      </p:sp>
      <p:pic>
        <p:nvPicPr>
          <p:cNvPr id="4" name="Content Placeholder 8">
            <a:extLst>
              <a:ext uri="{FF2B5EF4-FFF2-40B4-BE49-F238E27FC236}">
                <a16:creationId xmlns:a16="http://schemas.microsoft.com/office/drawing/2014/main" id="{97CE48D4-0611-4DA2-9A51-0CE34C424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499" y="1780325"/>
            <a:ext cx="4789097" cy="4505065"/>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793" y="1780325"/>
            <a:ext cx="6796528" cy="4505065"/>
          </a:xfrm>
        </p:spPr>
      </p:pic>
    </p:spTree>
    <p:extLst>
      <p:ext uri="{BB962C8B-B14F-4D97-AF65-F5344CB8AC3E}">
        <p14:creationId xmlns:p14="http://schemas.microsoft.com/office/powerpoint/2010/main" val="394141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4AD3-CF15-40F3-8A1F-37483D8AB0C7}"/>
              </a:ext>
            </a:extLst>
          </p:cNvPr>
          <p:cNvSpPr>
            <a:spLocks noGrp="1"/>
          </p:cNvSpPr>
          <p:nvPr>
            <p:ph type="title"/>
          </p:nvPr>
        </p:nvSpPr>
        <p:spPr>
          <a:xfrm>
            <a:off x="759321" y="452761"/>
            <a:ext cx="10353762" cy="772357"/>
          </a:xfrm>
        </p:spPr>
        <p:txBody>
          <a:bodyPr/>
          <a:lstStyle/>
          <a:p>
            <a:r>
              <a:rPr lang="en-US" i="1" dirty="0">
                <a:latin typeface="Candara" panose="020E0502030303020204" pitchFamily="34" charset="0"/>
              </a:rPr>
              <a:t>			</a:t>
            </a:r>
            <a:r>
              <a:rPr lang="en-US" i="1" dirty="0">
                <a:solidFill>
                  <a:schemeClr val="tx2"/>
                </a:solidFill>
                <a:latin typeface="Candara" panose="020E0502030303020204" pitchFamily="34" charset="0"/>
              </a:rPr>
              <a:t>Overall architecture </a:t>
            </a:r>
            <a:endParaRPr lang="en-IN" dirty="0">
              <a:solidFill>
                <a:schemeClr val="tx2"/>
              </a:solidFill>
            </a:endParaRPr>
          </a:p>
        </p:txBody>
      </p:sp>
      <p:sp>
        <p:nvSpPr>
          <p:cNvPr id="3" name="Content Placeholder 2">
            <a:extLst>
              <a:ext uri="{FF2B5EF4-FFF2-40B4-BE49-F238E27FC236}">
                <a16:creationId xmlns:a16="http://schemas.microsoft.com/office/drawing/2014/main" id="{7ED7ECAB-F9F4-44C2-9504-4622CAF33FC6}"/>
              </a:ext>
            </a:extLst>
          </p:cNvPr>
          <p:cNvSpPr>
            <a:spLocks noGrp="1"/>
          </p:cNvSpPr>
          <p:nvPr>
            <p:ph idx="1"/>
          </p:nvPr>
        </p:nvSpPr>
        <p:spPr>
          <a:xfrm>
            <a:off x="426128" y="1362722"/>
            <a:ext cx="11212497" cy="5122416"/>
          </a:xfrm>
        </p:spPr>
        <p:txBody>
          <a:bodyPr>
            <a:normAutofit/>
          </a:bodyPr>
          <a:lstStyle/>
          <a:p>
            <a:pPr marL="0" indent="0">
              <a:buNone/>
            </a:pPr>
            <a:r>
              <a:rPr lang="en-US" sz="2400" b="1" i="1" dirty="0">
                <a:solidFill>
                  <a:schemeClr val="tx2"/>
                </a:solidFill>
                <a:effectLst>
                  <a:outerShdw blurRad="38100" dist="38100" dir="2700000" algn="tl">
                    <a:srgbClr val="000000">
                      <a:alpha val="43137"/>
                    </a:srgbClr>
                  </a:outerShdw>
                </a:effectLst>
                <a:latin typeface="Candara" panose="020E0502030303020204" pitchFamily="34" charset="0"/>
              </a:rPr>
              <a:t>1 . Login and Register</a:t>
            </a:r>
          </a:p>
          <a:p>
            <a:pPr marL="0" indent="0">
              <a:buNone/>
            </a:pPr>
            <a:r>
              <a:rPr lang="en-US" sz="2400" b="1" i="1" dirty="0">
                <a:solidFill>
                  <a:schemeClr val="tx2"/>
                </a:solidFill>
                <a:latin typeface="Candara" panose="020E0502030303020204" pitchFamily="34" charset="0"/>
              </a:rPr>
              <a:t>2 . Text summarization(by text)</a:t>
            </a:r>
          </a:p>
          <a:p>
            <a:pPr marL="0" indent="0">
              <a:buNone/>
            </a:pPr>
            <a:r>
              <a:rPr lang="en-US" sz="2000" i="1" dirty="0">
                <a:solidFill>
                  <a:schemeClr val="tx2"/>
                </a:solidFill>
                <a:latin typeface="Candara" panose="020E0502030303020204" pitchFamily="34" charset="0"/>
              </a:rPr>
              <a:t>Provides you the summary of the text using the Extraction method.</a:t>
            </a:r>
          </a:p>
          <a:p>
            <a:pPr marL="0" indent="0">
              <a:buNone/>
            </a:pPr>
            <a:r>
              <a:rPr lang="en-US" sz="2400" b="1" i="1" dirty="0">
                <a:solidFill>
                  <a:schemeClr val="tx2"/>
                </a:solidFill>
                <a:latin typeface="Candara" panose="020E0502030303020204" pitchFamily="34" charset="0"/>
              </a:rPr>
              <a:t>3 . Named Entity Recognition </a:t>
            </a:r>
          </a:p>
          <a:p>
            <a:pPr marL="0" indent="0">
              <a:buNone/>
            </a:pPr>
            <a:r>
              <a:rPr lang="en-US" sz="2000" i="1" dirty="0">
                <a:solidFill>
                  <a:schemeClr val="tx2"/>
                </a:solidFill>
                <a:latin typeface="Candara" panose="020E0502030303020204" pitchFamily="34" charset="0"/>
              </a:rPr>
              <a:t>Named Entity Recognition can automatically scan articles and reveal which are major people, organizations, and places discussed in them. It adds a wealth of semantic knowledge to your content and helps you to promptly understand the subject of any given text.</a:t>
            </a:r>
          </a:p>
          <a:p>
            <a:pPr marL="0" indent="0">
              <a:buNone/>
            </a:pPr>
            <a:r>
              <a:rPr lang="en-US" sz="2400" b="1" i="1" dirty="0">
                <a:solidFill>
                  <a:schemeClr val="tx2"/>
                </a:solidFill>
                <a:latin typeface="Candara" panose="020E0502030303020204" pitchFamily="34" charset="0"/>
              </a:rPr>
              <a:t>4 . Text Relationship</a:t>
            </a:r>
          </a:p>
          <a:p>
            <a:pPr marL="0" indent="0">
              <a:buNone/>
            </a:pPr>
            <a:r>
              <a:rPr lang="en-US" sz="2000" i="1" dirty="0">
                <a:solidFill>
                  <a:schemeClr val="tx2"/>
                </a:solidFill>
                <a:latin typeface="Candara" panose="020E0502030303020204" pitchFamily="34" charset="0"/>
              </a:rPr>
              <a:t>It gives parts of speech of each token in the sentence.</a:t>
            </a:r>
          </a:p>
          <a:p>
            <a:pPr marL="0" indent="0">
              <a:buNone/>
            </a:pPr>
            <a:r>
              <a:rPr lang="en-US" sz="2400" b="1" i="1" dirty="0">
                <a:solidFill>
                  <a:schemeClr val="tx2"/>
                </a:solidFill>
                <a:effectLst>
                  <a:outerShdw blurRad="38100" dist="38100" dir="2700000" algn="tl">
                    <a:srgbClr val="000000">
                      <a:alpha val="43137"/>
                    </a:srgbClr>
                  </a:outerShdw>
                </a:effectLst>
                <a:latin typeface="Candara" panose="020E0502030303020204" pitchFamily="34" charset="0"/>
              </a:rPr>
              <a:t>5 . Tokenization</a:t>
            </a:r>
          </a:p>
          <a:p>
            <a:pPr marL="0" indent="0">
              <a:buNone/>
            </a:pPr>
            <a:r>
              <a:rPr lang="en-US" sz="2000" b="0" i="1" dirty="0">
                <a:solidFill>
                  <a:schemeClr val="tx2"/>
                </a:solidFill>
                <a:effectLst>
                  <a:outerShdw blurRad="38100" dist="38100" dir="2700000" algn="tl">
                    <a:srgbClr val="000000">
                      <a:alpha val="43137"/>
                    </a:srgbClr>
                  </a:outerShdw>
                </a:effectLst>
                <a:latin typeface="Candara" panose="020E0502030303020204" pitchFamily="34" charset="0"/>
              </a:rPr>
              <a:t>Tokenization breaks the raw text into words, sentences called tokens. These tokens help in understanding the context or developing the model for the NLP.</a:t>
            </a:r>
            <a:endParaRPr lang="en-US" sz="2000" b="1" i="1" dirty="0">
              <a:solidFill>
                <a:schemeClr val="tx2"/>
              </a:solidFill>
              <a:effectLst>
                <a:outerShdw blurRad="38100" dist="38100" dir="2700000" algn="tl">
                  <a:srgbClr val="000000">
                    <a:alpha val="43137"/>
                  </a:srgbClr>
                </a:outerShdw>
              </a:effectLst>
              <a:latin typeface="Candara" panose="020E0502030303020204" pitchFamily="34" charset="0"/>
            </a:endParaRPr>
          </a:p>
          <a:p>
            <a:pPr marL="0" indent="0">
              <a:buNone/>
            </a:pPr>
            <a:endParaRPr lang="en-US" sz="2000" b="1" i="1" dirty="0">
              <a:solidFill>
                <a:schemeClr val="tx2"/>
              </a:solidFill>
              <a:effectLst>
                <a:outerShdw blurRad="38100" dist="38100" dir="2700000" algn="tl">
                  <a:srgbClr val="000000">
                    <a:alpha val="43137"/>
                  </a:srgbClr>
                </a:outerShdw>
              </a:effectLst>
              <a:latin typeface="Candara" panose="020E0502030303020204" pitchFamily="34" charset="0"/>
            </a:endParaRPr>
          </a:p>
          <a:p>
            <a:pPr marL="0" indent="0">
              <a:buNone/>
            </a:pPr>
            <a:endParaRPr lang="en-US" sz="2000" i="1" dirty="0">
              <a:solidFill>
                <a:schemeClr val="tx2"/>
              </a:solidFill>
              <a:latin typeface="Candara" panose="020E0502030303020204" pitchFamily="34" charset="0"/>
            </a:endParaRPr>
          </a:p>
          <a:p>
            <a:endParaRPr lang="en-IN" dirty="0">
              <a:solidFill>
                <a:schemeClr val="tx2"/>
              </a:solidFill>
            </a:endParaRPr>
          </a:p>
        </p:txBody>
      </p:sp>
    </p:spTree>
    <p:extLst>
      <p:ext uri="{BB962C8B-B14F-4D97-AF65-F5344CB8AC3E}">
        <p14:creationId xmlns:p14="http://schemas.microsoft.com/office/powerpoint/2010/main" val="269994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3F1EA8-0FEE-4EE5-BB48-4A0445FF3CE4}"/>
              </a:ext>
            </a:extLst>
          </p:cNvPr>
          <p:cNvSpPr>
            <a:spLocks noGrp="1"/>
          </p:cNvSpPr>
          <p:nvPr>
            <p:ph idx="1"/>
          </p:nvPr>
        </p:nvSpPr>
        <p:spPr>
          <a:xfrm>
            <a:off x="532660" y="825623"/>
            <a:ext cx="10981677" cy="5646198"/>
          </a:xfrm>
        </p:spPr>
        <p:txBody>
          <a:bodyPr>
            <a:normAutofit/>
          </a:bodyPr>
          <a:lstStyle/>
          <a:p>
            <a:pPr marL="0" indent="0">
              <a:buNone/>
            </a:pPr>
            <a:r>
              <a:rPr lang="en-US" sz="2400" b="1" i="1" u="sng" dirty="0">
                <a:solidFill>
                  <a:schemeClr val="tx2"/>
                </a:solidFill>
                <a:latin typeface="Candara" panose="020E0502030303020204" pitchFamily="34" charset="0"/>
              </a:rPr>
              <a:t>EXTENDED SCENARIOS </a:t>
            </a:r>
            <a:r>
              <a:rPr lang="en-US" sz="2400" b="1" i="1" u="sng" dirty="0" smtClean="0">
                <a:solidFill>
                  <a:schemeClr val="tx2"/>
                </a:solidFill>
                <a:latin typeface="Candara" panose="020E0502030303020204" pitchFamily="34" charset="0"/>
              </a:rPr>
              <a:t>:</a:t>
            </a:r>
          </a:p>
          <a:p>
            <a:pPr marL="0" indent="0">
              <a:buNone/>
            </a:pPr>
            <a:endParaRPr lang="en-US" sz="2400" b="1" i="1" u="sng" dirty="0">
              <a:solidFill>
                <a:schemeClr val="tx2"/>
              </a:solidFill>
              <a:latin typeface="Candara" panose="020E0502030303020204" pitchFamily="34" charset="0"/>
            </a:endParaRPr>
          </a:p>
          <a:p>
            <a:pPr marL="0" indent="0">
              <a:buNone/>
            </a:pPr>
            <a:r>
              <a:rPr lang="en-US" sz="2400" b="1" i="1" dirty="0">
                <a:solidFill>
                  <a:schemeClr val="tx2"/>
                </a:solidFill>
                <a:latin typeface="Candara" panose="020E0502030303020204" pitchFamily="34" charset="0"/>
              </a:rPr>
              <a:t>6. Text summarization (by URL, uploading file, uploading multiple files)</a:t>
            </a:r>
          </a:p>
          <a:p>
            <a:pPr marL="0" indent="0">
              <a:buNone/>
            </a:pPr>
            <a:r>
              <a:rPr lang="en-US" sz="2000" i="1" dirty="0">
                <a:solidFill>
                  <a:schemeClr val="tx2"/>
                </a:solidFill>
                <a:latin typeface="Candara" panose="020E0502030303020204" pitchFamily="34" charset="0"/>
              </a:rPr>
              <a:t>Summarizing text in given URL and file.</a:t>
            </a:r>
          </a:p>
          <a:p>
            <a:pPr marL="0" indent="0">
              <a:buNone/>
            </a:pPr>
            <a:r>
              <a:rPr lang="en-US" sz="2400" b="1" i="1" dirty="0">
                <a:solidFill>
                  <a:schemeClr val="tx2"/>
                </a:solidFill>
                <a:latin typeface="Candara" panose="020E0502030303020204" pitchFamily="34" charset="0"/>
              </a:rPr>
              <a:t>7</a:t>
            </a:r>
            <a:r>
              <a:rPr lang="en-US" sz="2400" b="1" i="1" dirty="0" smtClean="0">
                <a:solidFill>
                  <a:schemeClr val="tx2"/>
                </a:solidFill>
                <a:latin typeface="Candara" panose="020E0502030303020204" pitchFamily="34" charset="0"/>
              </a:rPr>
              <a:t> </a:t>
            </a:r>
            <a:r>
              <a:rPr lang="en-US" sz="2400" b="1" i="1" dirty="0">
                <a:solidFill>
                  <a:schemeClr val="tx2"/>
                </a:solidFill>
                <a:latin typeface="Candara" panose="020E0502030303020204" pitchFamily="34" charset="0"/>
              </a:rPr>
              <a:t>. Text to Speech </a:t>
            </a:r>
          </a:p>
          <a:p>
            <a:pPr marL="0" indent="0">
              <a:buNone/>
            </a:pPr>
            <a:r>
              <a:rPr lang="en-US" sz="2000" i="1" dirty="0">
                <a:solidFill>
                  <a:schemeClr val="tx2"/>
                </a:solidFill>
                <a:latin typeface="Candara" panose="020E0502030303020204" pitchFamily="34" charset="0"/>
              </a:rPr>
              <a:t>You can listen to your summarized text and also generates text by speech.</a:t>
            </a:r>
          </a:p>
          <a:p>
            <a:pPr marL="0" indent="0">
              <a:buNone/>
            </a:pPr>
            <a:r>
              <a:rPr lang="en-US" sz="2400" b="1" i="1" dirty="0">
                <a:solidFill>
                  <a:schemeClr val="tx2"/>
                </a:solidFill>
                <a:effectLst>
                  <a:outerShdw blurRad="38100" dist="38100" dir="2700000" algn="tl">
                    <a:srgbClr val="000000">
                      <a:alpha val="43137"/>
                    </a:srgbClr>
                  </a:outerShdw>
                </a:effectLst>
                <a:latin typeface="Candara" panose="020E0502030303020204" pitchFamily="34" charset="0"/>
              </a:rPr>
              <a:t>8</a:t>
            </a:r>
            <a:r>
              <a:rPr lang="en-US" sz="2400" b="1" i="1" dirty="0" smtClean="0">
                <a:solidFill>
                  <a:schemeClr val="tx2"/>
                </a:solidFill>
                <a:effectLst>
                  <a:outerShdw blurRad="38100" dist="38100" dir="2700000" algn="tl">
                    <a:srgbClr val="000000">
                      <a:alpha val="43137"/>
                    </a:srgbClr>
                  </a:outerShdw>
                </a:effectLst>
                <a:latin typeface="Candara" panose="020E0502030303020204" pitchFamily="34" charset="0"/>
              </a:rPr>
              <a:t> </a:t>
            </a:r>
            <a:r>
              <a:rPr lang="en-US" sz="2400" b="1" i="1" dirty="0">
                <a:solidFill>
                  <a:schemeClr val="tx2"/>
                </a:solidFill>
                <a:effectLst>
                  <a:outerShdw blurRad="38100" dist="38100" dir="2700000" algn="tl">
                    <a:srgbClr val="000000">
                      <a:alpha val="43137"/>
                    </a:srgbClr>
                  </a:outerShdw>
                </a:effectLst>
                <a:latin typeface="Candara" panose="020E0502030303020204" pitchFamily="34" charset="0"/>
              </a:rPr>
              <a:t>. Grammar</a:t>
            </a:r>
          </a:p>
          <a:p>
            <a:pPr marL="0" indent="0">
              <a:buNone/>
            </a:pPr>
            <a:r>
              <a:rPr lang="en-US" sz="2000" i="1" dirty="0">
                <a:solidFill>
                  <a:schemeClr val="tx2"/>
                </a:solidFill>
                <a:effectLst>
                  <a:outerShdw blurRad="38100" dist="38100" dir="2700000" algn="tl">
                    <a:srgbClr val="000000">
                      <a:alpha val="43137"/>
                    </a:srgbClr>
                  </a:outerShdw>
                </a:effectLst>
                <a:latin typeface="Candara" panose="020E0502030303020204" pitchFamily="34" charset="0"/>
              </a:rPr>
              <a:t>It provides meaning, Part of Speech, Synonym, Antonym, definition, and example of the given text.</a:t>
            </a:r>
            <a:r>
              <a:rPr lang="en-US" sz="2000" b="1" i="1" dirty="0">
                <a:solidFill>
                  <a:schemeClr val="tx2"/>
                </a:solidFill>
                <a:effectLst>
                  <a:outerShdw blurRad="38100" dist="38100" dir="2700000" algn="tl">
                    <a:srgbClr val="000000">
                      <a:alpha val="43137"/>
                    </a:srgbClr>
                  </a:outerShdw>
                </a:effectLst>
                <a:latin typeface="Candara" panose="020E0502030303020204" pitchFamily="34" charset="0"/>
              </a:rPr>
              <a:t> </a:t>
            </a:r>
            <a:r>
              <a:rPr lang="en-US" sz="2000" i="1" dirty="0">
                <a:solidFill>
                  <a:schemeClr val="tx2"/>
                </a:solidFill>
                <a:effectLst>
                  <a:outerShdw blurRad="38100" dist="38100" dir="2700000" algn="tl">
                    <a:srgbClr val="000000">
                      <a:alpha val="43137"/>
                    </a:srgbClr>
                  </a:outerShdw>
                </a:effectLst>
                <a:latin typeface="Candara" panose="020E0502030303020204" pitchFamily="34" charset="0"/>
              </a:rPr>
              <a:t>It works by comparing every word typed with thousands of correctly spelled words and then uses algorithms to determine the correct spellings in NLP.</a:t>
            </a:r>
          </a:p>
          <a:p>
            <a:pPr marL="0" indent="0">
              <a:buNone/>
            </a:pPr>
            <a:r>
              <a:rPr lang="en-US" sz="2400" b="1" i="1" dirty="0">
                <a:solidFill>
                  <a:schemeClr val="tx2"/>
                </a:solidFill>
                <a:effectLst>
                  <a:outerShdw blurRad="38100" dist="38100" dir="2700000" algn="tl">
                    <a:srgbClr val="000000">
                      <a:alpha val="43137"/>
                    </a:srgbClr>
                  </a:outerShdw>
                </a:effectLst>
                <a:latin typeface="Candara" panose="020E0502030303020204" pitchFamily="34" charset="0"/>
              </a:rPr>
              <a:t>9</a:t>
            </a:r>
            <a:r>
              <a:rPr lang="en-US" sz="2400" b="1" i="1" dirty="0" smtClean="0">
                <a:solidFill>
                  <a:schemeClr val="tx2"/>
                </a:solidFill>
                <a:effectLst>
                  <a:outerShdw blurRad="38100" dist="38100" dir="2700000" algn="tl">
                    <a:srgbClr val="000000">
                      <a:alpha val="43137"/>
                    </a:srgbClr>
                  </a:outerShdw>
                </a:effectLst>
                <a:latin typeface="Candara" panose="020E0502030303020204" pitchFamily="34" charset="0"/>
              </a:rPr>
              <a:t> </a:t>
            </a:r>
            <a:r>
              <a:rPr lang="en-US" sz="2400" b="1" i="1" dirty="0">
                <a:solidFill>
                  <a:schemeClr val="tx2"/>
                </a:solidFill>
                <a:effectLst>
                  <a:outerShdw blurRad="38100" dist="38100" dir="2700000" algn="tl">
                    <a:srgbClr val="000000">
                      <a:alpha val="43137"/>
                    </a:srgbClr>
                  </a:outerShdw>
                </a:effectLst>
                <a:latin typeface="Candara" panose="020E0502030303020204" pitchFamily="34" charset="0"/>
              </a:rPr>
              <a:t>. Comparing different articles</a:t>
            </a:r>
          </a:p>
          <a:p>
            <a:pPr marL="0" indent="0">
              <a:buNone/>
            </a:pPr>
            <a:r>
              <a:rPr lang="en-US" sz="2000" i="1" dirty="0">
                <a:solidFill>
                  <a:schemeClr val="tx2"/>
                </a:solidFill>
                <a:effectLst>
                  <a:outerShdw blurRad="38100" dist="38100" dir="2700000" algn="tl">
                    <a:srgbClr val="000000">
                      <a:alpha val="43137"/>
                    </a:srgbClr>
                  </a:outerShdw>
                </a:effectLst>
                <a:latin typeface="Candara" panose="020E0502030303020204" pitchFamily="34" charset="0"/>
              </a:rPr>
              <a:t>Comparing text of different articles of the same idea.</a:t>
            </a:r>
          </a:p>
        </p:txBody>
      </p:sp>
    </p:spTree>
    <p:extLst>
      <p:ext uri="{BB962C8B-B14F-4D97-AF65-F5344CB8AC3E}">
        <p14:creationId xmlns:p14="http://schemas.microsoft.com/office/powerpoint/2010/main" val="185675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2B2D-A710-4473-B7EC-0C33CA9F500F}"/>
              </a:ext>
            </a:extLst>
          </p:cNvPr>
          <p:cNvSpPr>
            <a:spLocks noGrp="1"/>
          </p:cNvSpPr>
          <p:nvPr>
            <p:ph type="title"/>
          </p:nvPr>
        </p:nvSpPr>
        <p:spPr>
          <a:xfrm>
            <a:off x="634014" y="377300"/>
            <a:ext cx="10515600" cy="824483"/>
          </a:xfrm>
        </p:spPr>
        <p:txBody>
          <a:bodyPr>
            <a:normAutofit/>
          </a:bodyPr>
          <a:lstStyle/>
          <a:p>
            <a:r>
              <a:rPr lang="en-US" sz="3800" i="1" dirty="0">
                <a:solidFill>
                  <a:schemeClr val="tx2"/>
                </a:solidFill>
                <a:effectLst>
                  <a:outerShdw blurRad="38100" dist="38100" dir="2700000" algn="tl">
                    <a:srgbClr val="000000">
                      <a:alpha val="43137"/>
                    </a:srgbClr>
                  </a:outerShdw>
                </a:effectLst>
                <a:latin typeface="Candara" panose="020E0502030303020204" pitchFamily="34" charset="0"/>
              </a:rPr>
              <a:t>Libraries used :</a:t>
            </a:r>
            <a:endParaRPr lang="en-IN" sz="3800" i="1" dirty="0">
              <a:solidFill>
                <a:schemeClr val="tx2"/>
              </a:solidFill>
              <a:effectLst>
                <a:outerShdw blurRad="38100" dist="38100" dir="2700000" algn="tl">
                  <a:srgbClr val="000000">
                    <a:alpha val="43137"/>
                  </a:srgbClr>
                </a:outerShdw>
              </a:effectLst>
              <a:latin typeface="Candara" panose="020E0502030303020204" pitchFamily="34" charset="0"/>
            </a:endParaRPr>
          </a:p>
        </p:txBody>
      </p:sp>
      <p:sp>
        <p:nvSpPr>
          <p:cNvPr id="3" name="Content Placeholder 2">
            <a:extLst>
              <a:ext uri="{FF2B5EF4-FFF2-40B4-BE49-F238E27FC236}">
                <a16:creationId xmlns:a16="http://schemas.microsoft.com/office/drawing/2014/main" id="{1BDFFD40-DDD1-4507-A772-A2F496E974C5}"/>
              </a:ext>
            </a:extLst>
          </p:cNvPr>
          <p:cNvSpPr>
            <a:spLocks noGrp="1"/>
          </p:cNvSpPr>
          <p:nvPr>
            <p:ph idx="1"/>
          </p:nvPr>
        </p:nvSpPr>
        <p:spPr>
          <a:xfrm>
            <a:off x="520823" y="1118586"/>
            <a:ext cx="11150354" cy="5255582"/>
          </a:xfrm>
        </p:spPr>
        <p:txBody>
          <a:bodyPr>
            <a:normAutofit/>
          </a:bodyPr>
          <a:lstStyle/>
          <a:p>
            <a:pPr marL="0" indent="0">
              <a:buNone/>
            </a:pPr>
            <a:r>
              <a:rPr lang="en-US" sz="2000" b="1" i="1" dirty="0">
                <a:solidFill>
                  <a:schemeClr val="tx2"/>
                </a:solidFill>
                <a:latin typeface="Candara" panose="020E0502030303020204" pitchFamily="34" charset="0"/>
              </a:rPr>
              <a:t>Summarization by text :</a:t>
            </a:r>
          </a:p>
          <a:p>
            <a:pPr>
              <a:buFont typeface="Wingdings" panose="05000000000000000000" pitchFamily="2" charset="2"/>
              <a:buChar char="§"/>
            </a:pPr>
            <a:r>
              <a:rPr lang="en-US" sz="2000" i="1" dirty="0" err="1">
                <a:solidFill>
                  <a:schemeClr val="tx2"/>
                </a:solidFill>
                <a:latin typeface="Candara" panose="020E0502030303020204" pitchFamily="34" charset="0"/>
              </a:rPr>
              <a:t>Gensim</a:t>
            </a:r>
            <a:r>
              <a:rPr lang="en-US" sz="2000" i="1" dirty="0">
                <a:solidFill>
                  <a:schemeClr val="tx2"/>
                </a:solidFill>
                <a:latin typeface="Candara" panose="020E0502030303020204" pitchFamily="34" charset="0"/>
              </a:rPr>
              <a:t>, </a:t>
            </a:r>
            <a:r>
              <a:rPr lang="en-US" sz="2000" i="1" dirty="0" err="1">
                <a:solidFill>
                  <a:schemeClr val="tx2"/>
                </a:solidFill>
                <a:latin typeface="Candara" panose="020E0502030303020204" pitchFamily="34" charset="0"/>
              </a:rPr>
              <a:t>nltk</a:t>
            </a:r>
            <a:endParaRPr lang="en-US" sz="2000" i="1" dirty="0">
              <a:solidFill>
                <a:schemeClr val="tx2"/>
              </a:solidFill>
              <a:latin typeface="Candara" panose="020E0502030303020204" pitchFamily="34" charset="0"/>
            </a:endParaRPr>
          </a:p>
          <a:p>
            <a:pPr marL="0" indent="0">
              <a:buNone/>
            </a:pPr>
            <a:r>
              <a:rPr lang="en-US" sz="2000" b="1" i="1" dirty="0">
                <a:solidFill>
                  <a:schemeClr val="tx2"/>
                </a:solidFill>
                <a:latin typeface="Candara" panose="020E0502030303020204" pitchFamily="34" charset="0"/>
              </a:rPr>
              <a:t>Summarization by URL :</a:t>
            </a:r>
          </a:p>
          <a:p>
            <a:pPr>
              <a:buFont typeface="Wingdings" panose="05000000000000000000" pitchFamily="2" charset="2"/>
              <a:buChar char="§"/>
            </a:pPr>
            <a:r>
              <a:rPr lang="en-US" sz="2000" i="1" dirty="0">
                <a:solidFill>
                  <a:schemeClr val="tx2"/>
                </a:solidFill>
                <a:latin typeface="Candara" panose="020E0502030303020204" pitchFamily="34" charset="0"/>
              </a:rPr>
              <a:t>Bs4, </a:t>
            </a:r>
            <a:r>
              <a:rPr lang="en-US" sz="2000" i="1" dirty="0" err="1">
                <a:solidFill>
                  <a:schemeClr val="tx2"/>
                </a:solidFill>
                <a:latin typeface="Candara" panose="020E0502030303020204" pitchFamily="34" charset="0"/>
              </a:rPr>
              <a:t>urllib</a:t>
            </a:r>
            <a:endParaRPr lang="en-US" sz="2000" i="1" dirty="0">
              <a:solidFill>
                <a:schemeClr val="tx2"/>
              </a:solidFill>
              <a:latin typeface="Candara" panose="020E0502030303020204" pitchFamily="34" charset="0"/>
            </a:endParaRPr>
          </a:p>
          <a:p>
            <a:pPr marL="0" indent="0">
              <a:buNone/>
            </a:pPr>
            <a:r>
              <a:rPr lang="en-US" sz="2000" b="1" i="1" dirty="0">
                <a:solidFill>
                  <a:schemeClr val="tx2"/>
                </a:solidFill>
                <a:latin typeface="Candara" panose="020E0502030303020204" pitchFamily="34" charset="0"/>
              </a:rPr>
              <a:t>Summarization by uploading a file :</a:t>
            </a:r>
          </a:p>
          <a:p>
            <a:pPr>
              <a:buFont typeface="Wingdings" panose="05000000000000000000" pitchFamily="2" charset="2"/>
              <a:buChar char="§"/>
            </a:pPr>
            <a:r>
              <a:rPr lang="en-US" sz="2000" i="1" dirty="0">
                <a:solidFill>
                  <a:schemeClr val="tx2"/>
                </a:solidFill>
                <a:latin typeface="Candara" panose="020E0502030303020204" pitchFamily="34" charset="0"/>
              </a:rPr>
              <a:t>Docx2txt, pyPDF2, pdf plumber</a:t>
            </a:r>
          </a:p>
          <a:p>
            <a:pPr marL="0" indent="0">
              <a:buNone/>
            </a:pPr>
            <a:r>
              <a:rPr lang="en-US" sz="2000" b="1" i="1" dirty="0">
                <a:solidFill>
                  <a:schemeClr val="tx2"/>
                </a:solidFill>
                <a:latin typeface="Candara" panose="020E0502030303020204" pitchFamily="34" charset="0"/>
              </a:rPr>
              <a:t>NER :</a:t>
            </a:r>
          </a:p>
          <a:p>
            <a:pPr>
              <a:buFont typeface="Wingdings" panose="05000000000000000000" pitchFamily="2" charset="2"/>
              <a:buChar char="§"/>
            </a:pPr>
            <a:r>
              <a:rPr lang="en-US" sz="2000" i="1" dirty="0">
                <a:solidFill>
                  <a:schemeClr val="tx2"/>
                </a:solidFill>
                <a:latin typeface="Candara" panose="020E0502030303020204" pitchFamily="34" charset="0"/>
              </a:rPr>
              <a:t>Spacy</a:t>
            </a:r>
          </a:p>
          <a:p>
            <a:pPr marL="0" indent="0">
              <a:buNone/>
            </a:pPr>
            <a:r>
              <a:rPr lang="en-US" sz="2000" b="1" i="1" dirty="0">
                <a:solidFill>
                  <a:schemeClr val="tx2"/>
                </a:solidFill>
                <a:latin typeface="Candara" panose="020E0502030303020204" pitchFamily="34" charset="0"/>
              </a:rPr>
              <a:t>Text to Speech :</a:t>
            </a:r>
          </a:p>
          <a:p>
            <a:pPr>
              <a:buFont typeface="Wingdings" panose="05000000000000000000" pitchFamily="2" charset="2"/>
              <a:buChar char="§"/>
            </a:pPr>
            <a:r>
              <a:rPr lang="en-US" sz="2000" i="1" dirty="0" err="1">
                <a:solidFill>
                  <a:schemeClr val="tx2"/>
                </a:solidFill>
                <a:latin typeface="Candara" panose="020E0502030303020204" pitchFamily="34" charset="0"/>
              </a:rPr>
              <a:t>os</a:t>
            </a:r>
            <a:r>
              <a:rPr lang="en-US" sz="2000" i="1" dirty="0">
                <a:solidFill>
                  <a:schemeClr val="tx2"/>
                </a:solidFill>
                <a:latin typeface="Candara" panose="020E0502030303020204" pitchFamily="34" charset="0"/>
              </a:rPr>
              <a:t> , time, </a:t>
            </a:r>
            <a:r>
              <a:rPr lang="en-US" sz="2000" i="1" dirty="0" err="1">
                <a:solidFill>
                  <a:schemeClr val="tx2"/>
                </a:solidFill>
                <a:latin typeface="Candara" panose="020E0502030303020204" pitchFamily="34" charset="0"/>
              </a:rPr>
              <a:t>gtts</a:t>
            </a:r>
            <a:endParaRPr lang="en-US" sz="2000" i="1" dirty="0">
              <a:solidFill>
                <a:schemeClr val="tx2"/>
              </a:solidFill>
              <a:latin typeface="Candara" panose="020E0502030303020204" pitchFamily="34" charset="0"/>
            </a:endParaRPr>
          </a:p>
          <a:p>
            <a:pPr marL="0" indent="0">
              <a:buNone/>
            </a:pPr>
            <a:r>
              <a:rPr lang="en-IN" sz="2400" b="1" i="1" dirty="0">
                <a:solidFill>
                  <a:schemeClr val="tx2"/>
                </a:solidFill>
                <a:effectLst/>
                <a:latin typeface="Candara" panose="020E0502030303020204" pitchFamily="34" charset="0"/>
              </a:rPr>
              <a:t>File Processing :</a:t>
            </a:r>
          </a:p>
          <a:p>
            <a:pPr>
              <a:buFont typeface="Wingdings" panose="05000000000000000000" pitchFamily="2" charset="2"/>
              <a:buChar char="§"/>
            </a:pPr>
            <a:r>
              <a:rPr lang="en-IN" sz="2000" i="1" dirty="0">
                <a:solidFill>
                  <a:schemeClr val="tx2"/>
                </a:solidFill>
                <a:effectLst/>
                <a:latin typeface="Candara" panose="020E0502030303020204" pitchFamily="34" charset="0"/>
              </a:rPr>
              <a:t>Pandas, Docx2txt, PyPDF2  , </a:t>
            </a:r>
            <a:r>
              <a:rPr lang="en-IN" sz="2000" i="1" dirty="0" err="1">
                <a:solidFill>
                  <a:schemeClr val="tx2"/>
                </a:solidFill>
                <a:effectLst/>
                <a:latin typeface="Candara" panose="020E0502030303020204" pitchFamily="34" charset="0"/>
              </a:rPr>
              <a:t>PdfFileReader</a:t>
            </a:r>
            <a:r>
              <a:rPr lang="en-IN" sz="2000" i="1" dirty="0">
                <a:solidFill>
                  <a:schemeClr val="tx2"/>
                </a:solidFill>
                <a:effectLst/>
                <a:latin typeface="Candara" panose="020E0502030303020204" pitchFamily="34" charset="0"/>
              </a:rPr>
              <a:t> , pdf plumber</a:t>
            </a:r>
          </a:p>
          <a:p>
            <a:pPr marL="0" indent="0">
              <a:buNone/>
            </a:pPr>
            <a:endParaRPr lang="en-US" sz="2000" i="1" dirty="0">
              <a:solidFill>
                <a:schemeClr val="tx2"/>
              </a:solidFill>
              <a:latin typeface="Candara" panose="020E0502030303020204" pitchFamily="34" charset="0"/>
            </a:endParaRPr>
          </a:p>
          <a:p>
            <a:endParaRPr lang="en-IN" sz="2000" i="1" dirty="0">
              <a:solidFill>
                <a:schemeClr val="tx2"/>
              </a:solidFill>
              <a:latin typeface="Candara" panose="020E0502030303020204" pitchFamily="34" charset="0"/>
            </a:endParaRPr>
          </a:p>
        </p:txBody>
      </p:sp>
    </p:spTree>
    <p:extLst>
      <p:ext uri="{BB962C8B-B14F-4D97-AF65-F5344CB8AC3E}">
        <p14:creationId xmlns:p14="http://schemas.microsoft.com/office/powerpoint/2010/main" val="361263579"/>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1573</TotalTime>
  <Words>1017</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Candara</vt:lpstr>
      <vt:lpstr>Times New Roman</vt:lpstr>
      <vt:lpstr>Trebuchet MS</vt:lpstr>
      <vt:lpstr>Wingdings</vt:lpstr>
      <vt:lpstr>Wingdings 2</vt:lpstr>
      <vt:lpstr>Office Theme</vt:lpstr>
      <vt:lpstr>TEXT SUMMARIZATION</vt:lpstr>
      <vt:lpstr>PowerPoint Presentation</vt:lpstr>
      <vt:lpstr>   Problem Definition</vt:lpstr>
      <vt:lpstr>Refined Problem Definition</vt:lpstr>
      <vt:lpstr>TF-IDF :</vt:lpstr>
      <vt:lpstr>Algorithm for Summarization and Tone checker :</vt:lpstr>
      <vt:lpstr>   Overall architecture </vt:lpstr>
      <vt:lpstr>PowerPoint Presentation</vt:lpstr>
      <vt:lpstr>Libraries used :</vt:lpstr>
      <vt:lpstr>SOFTWARE REQUIREMENTS </vt:lpstr>
      <vt:lpstr>References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dc:title>
  <dc:creator>Gudipati Mahalaxmi</dc:creator>
  <cp:lastModifiedBy>Tallam Venkatesh</cp:lastModifiedBy>
  <cp:revision>76</cp:revision>
  <dcterms:created xsi:type="dcterms:W3CDTF">2022-02-06T06:44:05Z</dcterms:created>
  <dcterms:modified xsi:type="dcterms:W3CDTF">2022-05-25T18:41:00Z</dcterms:modified>
</cp:coreProperties>
</file>