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aramon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7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ROC Area: – 1.0: perfect prediction – 0.9: excellent prediction – 0.8: good prediction – 0.7: mediocre prediction – 0.6: poor prediction – 0.5: random prediction – &lt;0.5: something wrong!</a:t>
            </a: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clf__alpha: </a:t>
            </a: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</a:rPr>
              <a:t>float, optional (default=1.0),Additive (Laplace/Lidstone) smoothing parameter (0 for no smoothing).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tfidf__use_idf:-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vect__ngram_range: </a:t>
            </a: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</a:rPr>
              <a:t> tuple (min_n, max_n),The lower and upper boundary of the range of n-values for different n-grams to be extracted. All values of n such that min_n &lt;= n &lt;= max_n will be used.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clf-svm__alpha':--,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'vect__min_df': ---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'vect__ngram_range': ---</a:t>
            </a: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</a:rPr>
              <a:t> tuple (min_n, max_n),The lower and upper boundary of the range of n-values for different n-grams to be extracted. All values of n such that min_n &lt;= n &lt;= max_n will be used.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used </a:t>
            </a: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Cross-validation is a method for robustly estimating test-set performance (generalization) of a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6934" y="0"/>
            <a:ext cx="12230499" cy="6849358"/>
            <a:chOff x="-16934" y="0"/>
            <a:chExt cx="12230499" cy="6849358"/>
          </a:xfrm>
        </p:grpSpPr>
        <p:pic>
          <p:nvPicPr>
            <p:cNvPr descr="HD-PanelTitleR1.png"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091315" cy="684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7363" cy="612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7363" cy="612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736" y="0"/>
            <a:ext cx="12229476" cy="6849358"/>
            <a:chOff x="-15736" y="0"/>
            <a:chExt cx="12229476" cy="6849358"/>
          </a:xfrm>
        </p:grpSpPr>
        <p:pic>
          <p:nvPicPr>
            <p:cNvPr descr="HD-PanelContent.png"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091315" cy="6849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6754" cy="60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6754" cy="6061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Machine learning with Predictive Analysis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8811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4964"/>
              <a:buFont typeface="Arial"/>
              <a:buNone/>
            </a:pPr>
            <a:r>
              <a:rPr b="0" i="0" lang="en-US" sz="162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Mah</a:t>
            </a:r>
            <a:r>
              <a:rPr lang="en-US" sz="1627"/>
              <a:t>alete Haile</a:t>
            </a:r>
          </a:p>
          <a:p>
            <a:pPr indent="-118811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114964"/>
              <a:buFont typeface="Arial"/>
              <a:buNone/>
            </a:pPr>
            <a:r>
              <a:rPr b="0" i="0" lang="en-US" sz="162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Haritha Nayani</a:t>
            </a:r>
          </a:p>
          <a:p>
            <a:pPr indent="-118811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114964"/>
              <a:buFont typeface="Arial"/>
              <a:buNone/>
            </a:pPr>
            <a:r>
              <a:rPr b="0" i="0" lang="en-US" sz="162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Geetanjali Sahoo</a:t>
            </a:r>
          </a:p>
          <a:p>
            <a:pPr indent="-118811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114964"/>
              <a:buFont typeface="Arial"/>
              <a:buNone/>
            </a:pPr>
            <a:r>
              <a:rPr b="0" i="0" lang="en-US" sz="162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Venu Voleti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71" y="1786579"/>
            <a:ext cx="5643066" cy="43316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755374" y="702365"/>
            <a:ext cx="9170504" cy="596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rgbClr val="262626"/>
              </a:buClr>
              <a:buSzPct val="99974"/>
              <a:buFont typeface="Garamond"/>
              <a:buNone/>
            </a:pPr>
            <a:r>
              <a:rPr b="0" i="0" lang="en-US" sz="3959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en-US" sz="3959" u="none" cap="none" strike="noStrike">
                <a:solidFill>
                  <a:srgbClr val="262626"/>
                </a:solidFill>
              </a:rPr>
              <a:t>Confusion matrix of SVM classifier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5401" y="650828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ROC curve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526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1" y="2556931"/>
            <a:ext cx="4437713" cy="284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0615" y="2556932"/>
            <a:ext cx="5333136" cy="298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ROC Curve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610525" y="2679250"/>
            <a:ext cx="40023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6555400" y="2690275"/>
            <a:ext cx="43332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6" name="Shape 226"/>
          <p:cNvSpPr/>
          <p:nvPr/>
        </p:nvSpPr>
        <p:spPr>
          <a:xfrm>
            <a:off x="6709775" y="2734375"/>
            <a:ext cx="3781800" cy="29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6753875" y="2789500"/>
            <a:ext cx="36273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ROC Area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1.0: perfect prediction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0.9: excellent prediction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 0.8: good prediction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 0.7: mediocre prediction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 0.6: poor prediction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 0.5: random prediction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 &lt;0.5: something wrong!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50" y="2583738"/>
            <a:ext cx="4454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Pipeline &amp; GridSearch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Pipeline:It will chain multiple estimators into one. </a:t>
            </a:r>
          </a:p>
          <a:p>
            <a:pPr indent="-403860" lvl="0" marL="457200" rtl="0">
              <a:spcBef>
                <a:spcPts val="0"/>
              </a:spcBef>
              <a:spcAft>
                <a:spcPts val="0"/>
              </a:spcAft>
              <a:buSzPct val="153333"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By calling </a:t>
            </a:r>
            <a:r>
              <a:rPr lang="en-US" sz="11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222222"/>
                </a:solidFill>
                <a:highlight>
                  <a:srgbClr val="ECF0F3"/>
                </a:highlight>
              </a:rPr>
              <a:t>fit </a:t>
            </a:r>
            <a:r>
              <a:rPr lang="en-US" sz="1800">
                <a:solidFill>
                  <a:srgbClr val="222222"/>
                </a:solidFill>
                <a:highlight>
                  <a:srgbClr val="ECF0F3"/>
                </a:highlight>
              </a:rPr>
              <a:t>and </a:t>
            </a:r>
            <a:r>
              <a:rPr b="1" lang="en-US" sz="1800">
                <a:solidFill>
                  <a:srgbClr val="222222"/>
                </a:solidFill>
                <a:highlight>
                  <a:srgbClr val="ECF0F3"/>
                </a:highlight>
              </a:rPr>
              <a:t>predict </a:t>
            </a:r>
            <a:r>
              <a:rPr lang="en-US" sz="1800">
                <a:solidFill>
                  <a:srgbClr val="1D1F22"/>
                </a:solidFill>
                <a:highlight>
                  <a:srgbClr val="FFFFFF"/>
                </a:highlight>
              </a:rPr>
              <a:t>once on the  data  we can  fit a whole sequence of estimators.</a:t>
            </a:r>
          </a:p>
          <a:p>
            <a:pPr indent="-403860" lvl="0" marL="457200" rtl="0">
              <a:spcBef>
                <a:spcPts val="0"/>
              </a:spcBef>
              <a:spcAft>
                <a:spcPts val="0"/>
              </a:spcAft>
              <a:buSzPct val="153333"/>
            </a:pPr>
            <a:r>
              <a:rPr lang="en-US" sz="1800">
                <a:solidFill>
                  <a:srgbClr val="1D1F22"/>
                </a:solidFill>
                <a:highlight>
                  <a:srgbClr val="FFFFFF"/>
                </a:highlight>
              </a:rPr>
              <a:t>We can </a:t>
            </a:r>
            <a:r>
              <a:rPr b="1" lang="en-US" sz="1800">
                <a:solidFill>
                  <a:srgbClr val="1D1F22"/>
                </a:solidFill>
                <a:highlight>
                  <a:srgbClr val="FFFFFF"/>
                </a:highlight>
              </a:rPr>
              <a:t>Grid search</a:t>
            </a:r>
            <a:r>
              <a:rPr lang="en-US" sz="1800">
                <a:solidFill>
                  <a:srgbClr val="1D1F22"/>
                </a:solidFill>
                <a:highlight>
                  <a:srgbClr val="FFFFFF"/>
                </a:highlight>
              </a:rPr>
              <a:t> over parameters of all estimators in the pipeline at once. </a:t>
            </a:r>
          </a:p>
          <a:p>
            <a:pPr indent="-403860" lvl="0" marL="457200" rtl="0">
              <a:spcBef>
                <a:spcPts val="0"/>
              </a:spcBef>
              <a:buSzPct val="153333"/>
            </a:pPr>
            <a:r>
              <a:rPr lang="en-US" sz="1800">
                <a:solidFill>
                  <a:srgbClr val="1D1F22"/>
                </a:solidFill>
                <a:highlight>
                  <a:srgbClr val="FFFFFF"/>
                </a:highlight>
              </a:rPr>
              <a:t>Pipelines help avoid leaking statistics from your test data into the trained model in cross-validation,by ensuring that the same samples are used to train the transformers and predictors.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242729"/>
                </a:solidFill>
              </a:rPr>
              <a:t>Grid Search:-systematically working through multiple combinations of parameter tunes, cross validate each and determine which one gives the best performance.You can work through many combination only changing parameters a bit.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5402" y="781878"/>
            <a:ext cx="9601196" cy="1404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Pipeline and GridSearchCV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4075" y="2535804"/>
            <a:ext cx="4762913" cy="228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75" y="2635750"/>
            <a:ext cx="5396274" cy="30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725" y="4825750"/>
            <a:ext cx="4622274" cy="11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/>
              <a:t>GRID SEARCH </a:t>
            </a:r>
            <a:r>
              <a:rPr b="1" i="0" lang="en-US" sz="4400" u="none" cap="none" strike="noStrike">
                <a:solidFill>
                  <a:srgbClr val="262626"/>
                </a:solidFill>
              </a:rPr>
              <a:t>SVM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25" y="2424125"/>
            <a:ext cx="7794625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50" y="819000"/>
            <a:ext cx="6276975" cy="4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125" y="1333500"/>
            <a:ext cx="45910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47" y="980488"/>
            <a:ext cx="4906950" cy="5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460500"/>
            <a:ext cx="5032375" cy="39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1295400" y="2489200"/>
            <a:ext cx="9515400" cy="37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25" y="2600325"/>
            <a:ext cx="8832850" cy="2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                                       </a:t>
            </a:r>
            <a:r>
              <a:rPr lang="en-US" sz="4800"/>
              <a:t>THANKS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Data Description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20 Newsgroup dataset is a collection of around 18000 newsgroups posts.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file also contains 20 files that contains all of the documents, one document per newsgroup.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20 newsgroup data collection is a popular data set to experiment machine learning techniques such as text classification and text clustering.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processing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is split into in-sample called the training set and out of-sample called the test set. 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Garamond"/>
              <a:buChar char="•"/>
            </a:pPr>
            <a:r>
              <a:rPr lang="en-US">
                <a:solidFill>
                  <a:schemeClr val="dk1"/>
                </a:solidFill>
              </a:rPr>
              <a:t> In order  to convert the text files into numerical feature vectors. We achieve this through a high level component in Scikit-learn called Count Vectorizer. by doing ‘</a:t>
            </a:r>
            <a:r>
              <a:rPr i="1" lang="en-US">
                <a:solidFill>
                  <a:schemeClr val="dk1"/>
                </a:solidFill>
              </a:rPr>
              <a:t>count_vect.fit_transform(Text_train)</a:t>
            </a:r>
            <a:r>
              <a:rPr lang="en-US">
                <a:solidFill>
                  <a:schemeClr val="dk1"/>
                </a:solidFill>
              </a:rPr>
              <a:t>’, we are learning the vocabulary dictionary and it returns a Document-Term matrix. [n_samples, n_features].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526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Classifiers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have used three classifiers  to implement the supervised algorithm which are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Logistic Regression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MultinomailNB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SVM classifier</a:t>
            </a:r>
          </a:p>
          <a:p>
            <a:pPr indent="-17526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	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title"/>
          </p:nvPr>
        </p:nvSpPr>
        <p:spPr>
          <a:xfrm>
            <a:off x="0" y="757238"/>
            <a:ext cx="96012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Classifier 1:</a:t>
            </a:r>
            <a:r>
              <a:rPr b="1" i="0" lang="en-US" sz="4400" u="none" cap="none" strike="noStrike">
                <a:solidFill>
                  <a:srgbClr val="262626"/>
                </a:solidFill>
              </a:rPr>
              <a:t>Logistic</a:t>
            </a: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i="0" lang="en-US" sz="4400" u="none" cap="none" strike="noStrike">
                <a:solidFill>
                  <a:srgbClr val="262626"/>
                </a:solidFill>
              </a:rPr>
              <a:t>Regression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1046922" y="1588880"/>
            <a:ext cx="9601200" cy="407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Logistic Regression is a Go-to as a first algorithm to try in linear regression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Training set is overfit . </a:t>
            </a:r>
          </a:p>
          <a:p>
            <a:pPr indent="-17526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704" y="2948470"/>
            <a:ext cx="8001606" cy="249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Logistic regression cross validation</a:t>
            </a:r>
          </a:p>
        </p:txBody>
      </p:sp>
      <p:pic>
        <p:nvPicPr>
          <p:cNvPr id="183" name="Shape 1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74" y="2521326"/>
            <a:ext cx="9601200" cy="182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MultinomialNB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Coming under Naïve Bayes Classification, MultinomialNB tends to be faster in training. They learn parameters by looking at each feature individually and collect simple per class statistics from each feature.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Super simple and less training data is required.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Mostly used for text data and with large documents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Performance generalization is good and processing time is less </a:t>
            </a:r>
            <a:r>
              <a:rPr lang="en-US"/>
              <a:t>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title"/>
          </p:nvPr>
        </p:nvSpPr>
        <p:spPr>
          <a:xfrm>
            <a:off x="1073426" y="624854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</a:rPr>
              <a:t>MultinomialNB </a:t>
            </a:r>
          </a:p>
        </p:txBody>
      </p:sp>
      <p:pic>
        <p:nvPicPr>
          <p:cNvPr id="195" name="Shape 19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17" y="1605170"/>
            <a:ext cx="5510213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3809" y="2372182"/>
            <a:ext cx="4682825" cy="37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5401" y="77009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262626"/>
              </a:buClr>
              <a:buSzPct val="100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i="0" lang="en-US" sz="4400" u="none" cap="none" strike="noStrike">
                <a:solidFill>
                  <a:srgbClr val="262626"/>
                </a:solidFill>
              </a:rPr>
              <a:t>SVM Classifier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SVM classifier is known for its high accuracy, nice theoretical guarantee with respect to over fitting.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Works well even if </a:t>
            </a:r>
            <a:r>
              <a:rPr lang="en-US"/>
              <a:t>your</a:t>
            </a: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data isn’t linearly separable in the base feature space.</a:t>
            </a:r>
          </a:p>
          <a:p>
            <a:pPr indent="-17526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526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01" y="4492487"/>
            <a:ext cx="4774121" cy="15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