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70" r:id="rId2"/>
    <p:sldId id="258" r:id="rId3"/>
    <p:sldId id="281" r:id="rId4"/>
    <p:sldId id="274" r:id="rId5"/>
    <p:sldId id="286" r:id="rId6"/>
    <p:sldId id="271" r:id="rId7"/>
    <p:sldId id="272" r:id="rId8"/>
    <p:sldId id="261" r:id="rId9"/>
    <p:sldId id="282" r:id="rId10"/>
    <p:sldId id="277" r:id="rId11"/>
    <p:sldId id="278" r:id="rId12"/>
    <p:sldId id="279" r:id="rId13"/>
    <p:sldId id="280" r:id="rId14"/>
    <p:sldId id="289" r:id="rId15"/>
    <p:sldId id="290" r:id="rId16"/>
    <p:sldId id="283" r:id="rId17"/>
    <p:sldId id="284" r:id="rId18"/>
    <p:sldId id="285" r:id="rId19"/>
    <p:sldId id="288" r:id="rId20"/>
    <p:sldId id="268" r:id="rId21"/>
    <p:sldId id="267" r:id="rId22"/>
    <p:sldId id="287" r:id="rId23"/>
    <p:sldId id="29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10A7ED-8A64-4718-827D-7BB1E40D56D9}">
          <p14:sldIdLst>
            <p14:sldId id="270"/>
            <p14:sldId id="258"/>
            <p14:sldId id="281"/>
            <p14:sldId id="274"/>
            <p14:sldId id="286"/>
            <p14:sldId id="271"/>
            <p14:sldId id="272"/>
            <p14:sldId id="261"/>
            <p14:sldId id="282"/>
            <p14:sldId id="277"/>
            <p14:sldId id="278"/>
            <p14:sldId id="279"/>
            <p14:sldId id="280"/>
            <p14:sldId id="289"/>
            <p14:sldId id="290"/>
            <p14:sldId id="283"/>
            <p14:sldId id="284"/>
            <p14:sldId id="285"/>
          </p14:sldIdLst>
        </p14:section>
        <p14:section name="Untitled Section" id="{5184C53B-C3AD-42FC-A426-3402AA65DFB9}">
          <p14:sldIdLst>
            <p14:sldId id="288"/>
            <p14:sldId id="268"/>
            <p14:sldId id="267"/>
            <p14:sldId id="287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5256" autoAdjust="0"/>
  </p:normalViewPr>
  <p:slideViewPr>
    <p:cSldViewPr snapToGrid="0">
      <p:cViewPr varScale="1">
        <p:scale>
          <a:sx n="82" d="100"/>
          <a:sy n="82" d="100"/>
        </p:scale>
        <p:origin x="76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2812-9EE6-454F-88D2-80B514F79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F1B487-EFD6-41DA-8559-BED2E6DD8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07313-B3EE-4676-B8AD-FC90BE609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93F9-6263-4F58-82E8-1638DF0459DC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8E4D9-6C93-4A12-B03A-7BEA53987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ED6AD-B864-435B-A2B7-B10FD98A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86BB9-C786-4BF2-8B8D-FA1D141640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1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25C8D-E15F-4E66-A9FC-035218BAC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3B8594-C83A-4F26-B891-CFD18BFF9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F48F5-826B-4408-A022-87F3DC6C3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93F9-6263-4F58-82E8-1638DF0459DC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6C932-B8F1-4A73-A814-5BFB1115A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B2DAE-386C-4A98-9DFA-C26B7E16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86BB9-C786-4BF2-8B8D-FA1D141640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76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E55244-EC14-4E46-86A6-73BFD7619D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9CC45-276C-4BC2-A731-E01CF975E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858B8-9451-4250-849C-8A8E53E5A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93F9-6263-4F58-82E8-1638DF0459DC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D0C1F-B41D-41C0-8CC6-2F046C89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76AB9-9C23-4238-94B8-E6BD5761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86BB9-C786-4BF2-8B8D-FA1D141640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01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42E52-A586-48BB-A02C-3608CA29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9E4A5-5646-49DE-9D54-C059851F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36BCA-F175-498F-8F5A-2817D58F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93F9-6263-4F58-82E8-1638DF0459DC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DAB41-26C6-4D70-BFAB-DCE2E1978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39F48-02C6-4E0A-B758-20646116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86BB9-C786-4BF2-8B8D-FA1D141640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9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506B7-9B9A-4211-9F0E-09E5E510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F822-DD3E-4770-AF22-41128489F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D3E03-CEF5-4004-B894-D649E2188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93F9-6263-4F58-82E8-1638DF0459DC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D0D84-DAE1-4C5F-9EB5-E5E8BE245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90000-3B55-41D7-B475-3FDEB9DEA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86BB9-C786-4BF2-8B8D-FA1D141640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16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344E-34D3-4E4D-81ED-662B8B90E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0FD97-8AA9-4B61-B9B8-C75E57FB3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BA730-10F6-4D6A-98BF-0789ADDFD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5727D-E8F6-4857-B2C8-06D6FBE4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93F9-6263-4F58-82E8-1638DF0459DC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ACDF9-5AF9-4422-B917-2FB65633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31093-D1AB-45FF-B81C-84520E24F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86BB9-C786-4BF2-8B8D-FA1D141640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9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BAB0-65B4-49F7-BD59-D45954804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FA3E5-FA61-45E9-9D3F-607A1EFE9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915FF-97F4-4C6E-B2BD-DAA2154CC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7D7461-60A3-4F68-914E-A6BA5EA7DA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FC5FC4-390F-44E2-B279-4F3C856EB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613819-969A-4101-9BB4-3B76F9EDF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93F9-6263-4F58-82E8-1638DF0459DC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A265B7-9A95-4657-951B-520C371D6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E63026-3958-48A7-96B0-72784E379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86BB9-C786-4BF2-8B8D-FA1D141640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558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22FD7-49DF-41B1-B807-04F3CF9C2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ACE2F3-9592-4F00-9A04-F62340016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93F9-6263-4F58-82E8-1638DF0459DC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1AFA5-0A9C-459A-BBE0-BE324CD0E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27E42-C265-43DC-903E-383FCEC6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86BB9-C786-4BF2-8B8D-FA1D141640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56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06AEA9-F354-42BB-B094-640727C0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93F9-6263-4F58-82E8-1638DF0459DC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286E1-7B40-415F-84A8-F25F93BE1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F3D2B-276D-484E-A3CF-6929D896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86BB9-C786-4BF2-8B8D-FA1D141640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864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D218C-F501-41D2-AD83-71687B4C7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38A82-7186-4C2F-975D-41D21FADF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C80AD-3CED-4EC1-A9BA-225E29033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0C9DD-0089-4694-8BE7-4A4BCE6AA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93F9-6263-4F58-82E8-1638DF0459DC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EC96B-B304-422D-9AC4-5A9A8A75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A28CD-7119-4548-9A08-6E9269AFF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86BB9-C786-4BF2-8B8D-FA1D141640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33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11EF-8758-48DB-80BF-D89E584D6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2EBCB6-C47D-4F29-A3A7-7941FA4BB2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9E8FB-D609-4DF1-85DB-C80669273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BDBE3-DE29-48BC-9697-58661B24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93F9-6263-4F58-82E8-1638DF0459DC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DBC6B-8C29-4B93-B195-76B8F1F8E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93953-BE7F-4705-9DA5-9A41CD8EB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86BB9-C786-4BF2-8B8D-FA1D141640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57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261147-B7E5-4B6C-A85E-EFD34AE76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D4B37-E0C4-4686-8E5E-D35179D9F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0EF88-743F-4188-B651-39E42C270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993F9-6263-4F58-82E8-1638DF0459DC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D4060-DF63-4DCD-9383-22061C564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112C0-83CB-456C-B5C4-B2C216DF3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86BB9-C786-4BF2-8B8D-FA1D141640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85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5480" y="1046901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VOTING SYSTEM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5708" y="25066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               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Mahalingam.G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RollNo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: 17Mss028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                : III-Year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     : MSc(Software System)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 name      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Dr.K.V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.Rukmani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MCA,ME,PhD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6851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47704" y="337347"/>
            <a:ext cx="45656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FORM1 DESIGN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 descr="F:\New folder\Screenshot (2)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215" b="27224"/>
          <a:stretch/>
        </p:blipFill>
        <p:spPr bwMode="auto">
          <a:xfrm>
            <a:off x="900752" y="1188653"/>
            <a:ext cx="10809027" cy="544415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67784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:\New folder\Screenshot (3)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79" b="28137"/>
          <a:stretch/>
        </p:blipFill>
        <p:spPr bwMode="auto">
          <a:xfrm>
            <a:off x="955343" y="368491"/>
            <a:ext cx="10645254" cy="607325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7202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3118" y="284443"/>
            <a:ext cx="10515600" cy="1325563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FORM2 DESIGN</a:t>
            </a:r>
          </a:p>
        </p:txBody>
      </p:sp>
      <p:sp>
        <p:nvSpPr>
          <p:cNvPr id="3" name="Rectangle 2"/>
          <p:cNvSpPr/>
          <p:nvPr/>
        </p:nvSpPr>
        <p:spPr>
          <a:xfrm>
            <a:off x="10989519" y="1307957"/>
            <a:ext cx="837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New Tai Lue" panose="020B0502040204020203" pitchFamily="34" charset="0"/>
                <a:cs typeface="Microsoft New Tai Lue" panose="020B0502040204020203" pitchFamily="34" charset="0"/>
              </a:rPr>
              <a:t>logout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21" y="1223588"/>
            <a:ext cx="10890277" cy="563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37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274" y="217079"/>
            <a:ext cx="10515600" cy="1325563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FORM3 DESIGN</a:t>
            </a:r>
          </a:p>
        </p:txBody>
      </p:sp>
      <p:sp>
        <p:nvSpPr>
          <p:cNvPr id="3" name="Rectangle 2"/>
          <p:cNvSpPr/>
          <p:nvPr/>
        </p:nvSpPr>
        <p:spPr>
          <a:xfrm>
            <a:off x="11194077" y="1236240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endParaRPr lang="en-US" dirty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686" y="1236240"/>
            <a:ext cx="9800566" cy="540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058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r="351" b="20009"/>
          <a:stretch>
            <a:fillRect/>
          </a:stretch>
        </p:blipFill>
        <p:spPr>
          <a:xfrm>
            <a:off x="195476" y="518615"/>
            <a:ext cx="11487008" cy="585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68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" r="41469" b="49892"/>
          <a:stretch/>
        </p:blipFill>
        <p:spPr>
          <a:xfrm>
            <a:off x="736566" y="322956"/>
            <a:ext cx="10617234" cy="611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47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 Table 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759334"/>
              </p:ext>
            </p:extLst>
          </p:nvPr>
        </p:nvGraphicFramePr>
        <p:xfrm>
          <a:off x="1381870" y="2114210"/>
          <a:ext cx="9795646" cy="3232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9671">
                  <a:extLst>
                    <a:ext uri="{9D8B030D-6E8A-4147-A177-3AD203B41FA5}">
                      <a16:colId xmlns:a16="http://schemas.microsoft.com/office/drawing/2014/main" val="3620163332"/>
                    </a:ext>
                  </a:extLst>
                </a:gridCol>
                <a:gridCol w="2277737">
                  <a:extLst>
                    <a:ext uri="{9D8B030D-6E8A-4147-A177-3AD203B41FA5}">
                      <a16:colId xmlns:a16="http://schemas.microsoft.com/office/drawing/2014/main" val="4150073840"/>
                    </a:ext>
                  </a:extLst>
                </a:gridCol>
                <a:gridCol w="25705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7665">
                  <a:extLst>
                    <a:ext uri="{9D8B030D-6E8A-4147-A177-3AD203B41FA5}">
                      <a16:colId xmlns:a16="http://schemas.microsoft.com/office/drawing/2014/main" val="4112951687"/>
                    </a:ext>
                  </a:extLst>
                </a:gridCol>
              </a:tblGrid>
              <a:tr h="654904">
                <a:tc>
                  <a:txBody>
                    <a:bodyPr/>
                    <a:lstStyle/>
                    <a:p>
                      <a:r>
                        <a:rPr lang="en-US" sz="320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CONSTRAINS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670793"/>
                  </a:ext>
                </a:extLst>
              </a:tr>
              <a:tr h="1288740">
                <a:tc>
                  <a:txBody>
                    <a:bodyPr/>
                    <a:lstStyle/>
                    <a:p>
                      <a:r>
                        <a:rPr lang="en-US" sz="2800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Varchar(50)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Not</a:t>
                      </a:r>
                      <a:r>
                        <a:rPr lang="en-US" sz="2800" baseline="0" dirty="0"/>
                        <a:t> NULL</a:t>
                      </a:r>
                      <a:endParaRPr lang="en-US" sz="2800" dirty="0"/>
                    </a:p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Roll no of the Administrator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719618"/>
                  </a:ext>
                </a:extLst>
              </a:tr>
              <a:tr h="1288740">
                <a:tc>
                  <a:txBody>
                    <a:bodyPr/>
                    <a:lstStyle/>
                    <a:p>
                      <a:r>
                        <a:rPr lang="en-US" sz="2800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Varchar(50)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Not</a:t>
                      </a:r>
                      <a:r>
                        <a:rPr lang="en-US" sz="2800" baseline="0" dirty="0"/>
                        <a:t> NULL</a:t>
                      </a:r>
                      <a:endParaRPr lang="en-US" sz="2800" dirty="0"/>
                    </a:p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Password</a:t>
                      </a:r>
                      <a:r>
                        <a:rPr lang="en-US" sz="2800" baseline="0" dirty="0"/>
                        <a:t> of the Administrator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41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071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4003"/>
            <a:ext cx="10515600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 1 table: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2730291"/>
              </p:ext>
            </p:extLst>
          </p:nvPr>
        </p:nvGraphicFramePr>
        <p:xfrm>
          <a:off x="1882589" y="2070847"/>
          <a:ext cx="9532376" cy="3675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094">
                  <a:extLst>
                    <a:ext uri="{9D8B030D-6E8A-4147-A177-3AD203B41FA5}">
                      <a16:colId xmlns:a16="http://schemas.microsoft.com/office/drawing/2014/main" val="1782285434"/>
                    </a:ext>
                  </a:extLst>
                </a:gridCol>
                <a:gridCol w="2383094">
                  <a:extLst>
                    <a:ext uri="{9D8B030D-6E8A-4147-A177-3AD203B41FA5}">
                      <a16:colId xmlns:a16="http://schemas.microsoft.com/office/drawing/2014/main" val="1084687463"/>
                    </a:ext>
                  </a:extLst>
                </a:gridCol>
                <a:gridCol w="2383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3094">
                  <a:extLst>
                    <a:ext uri="{9D8B030D-6E8A-4147-A177-3AD203B41FA5}">
                      <a16:colId xmlns:a16="http://schemas.microsoft.com/office/drawing/2014/main" val="2988428003"/>
                    </a:ext>
                  </a:extLst>
                </a:gridCol>
              </a:tblGrid>
              <a:tr h="840441">
                <a:tc>
                  <a:txBody>
                    <a:bodyPr/>
                    <a:lstStyle/>
                    <a:p>
                      <a:r>
                        <a:rPr lang="en-US" sz="3200" dirty="0"/>
                        <a:t>FIELD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DATA</a:t>
                      </a:r>
                      <a:r>
                        <a:rPr lang="en-US" sz="3200" baseline="0" dirty="0"/>
                        <a:t> TYPE</a:t>
                      </a:r>
                      <a:endParaRPr lang="en-US" sz="3200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CONSTRAINS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DESRIPTION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2209321847"/>
                  </a:ext>
                </a:extLst>
              </a:tr>
              <a:tr h="840441">
                <a:tc>
                  <a:txBody>
                    <a:bodyPr/>
                    <a:lstStyle/>
                    <a:p>
                      <a:r>
                        <a:rPr lang="en-US" sz="2800" dirty="0"/>
                        <a:t>Roll</a:t>
                      </a:r>
                      <a:r>
                        <a:rPr lang="en-US" sz="2800" baseline="0" dirty="0"/>
                        <a:t> no</a:t>
                      </a:r>
                      <a:endParaRPr lang="en-US" sz="2800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/>
                        <a:t>Vachar</a:t>
                      </a:r>
                      <a:r>
                        <a:rPr lang="en-US" sz="2800" dirty="0"/>
                        <a:t>(50)</a:t>
                      </a:r>
                    </a:p>
                    <a:p>
                      <a:endParaRPr lang="en-US" sz="2800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Not</a:t>
                      </a:r>
                      <a:r>
                        <a:rPr lang="en-US" sz="2800" baseline="0" dirty="0"/>
                        <a:t> NULL</a:t>
                      </a:r>
                      <a:endParaRPr lang="en-US" sz="2800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Rollno</a:t>
                      </a:r>
                      <a:r>
                        <a:rPr lang="en-US" sz="2800" dirty="0"/>
                        <a:t> of the  student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2201039530"/>
                  </a:ext>
                </a:extLst>
              </a:tr>
              <a:tr h="840441">
                <a:tc>
                  <a:txBody>
                    <a:bodyPr/>
                    <a:lstStyle/>
                    <a:p>
                      <a:r>
                        <a:rPr lang="en-US" sz="2800" dirty="0"/>
                        <a:t>Password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/>
                        <a:t>Vachar</a:t>
                      </a:r>
                      <a:r>
                        <a:rPr lang="en-US" sz="2800" dirty="0"/>
                        <a:t>(50)</a:t>
                      </a:r>
                    </a:p>
                    <a:p>
                      <a:endParaRPr lang="en-US" sz="2800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Not</a:t>
                      </a:r>
                      <a:r>
                        <a:rPr lang="en-US" sz="2800" baseline="0" dirty="0"/>
                        <a:t> NULL</a:t>
                      </a:r>
                      <a:endParaRPr lang="en-US" sz="2800" dirty="0"/>
                    </a:p>
                    <a:p>
                      <a:endParaRPr lang="en-US" sz="2800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Password of the student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4227732048"/>
                  </a:ext>
                </a:extLst>
              </a:tr>
              <a:tr h="840441">
                <a:tc>
                  <a:txBody>
                    <a:bodyPr/>
                    <a:lstStyle/>
                    <a:p>
                      <a:r>
                        <a:rPr lang="en-US" sz="2800" dirty="0"/>
                        <a:t>Voted for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/>
                        <a:t>Vachar</a:t>
                      </a:r>
                      <a:r>
                        <a:rPr lang="en-US" sz="2800" dirty="0"/>
                        <a:t>(50)</a:t>
                      </a:r>
                    </a:p>
                    <a:p>
                      <a:endParaRPr lang="en-US" sz="2800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Not</a:t>
                      </a:r>
                      <a:r>
                        <a:rPr lang="en-US" sz="2800" baseline="0" dirty="0"/>
                        <a:t> NULL</a:t>
                      </a:r>
                      <a:endParaRPr lang="en-US" sz="2800" dirty="0"/>
                    </a:p>
                    <a:p>
                      <a:endParaRPr lang="en-US" sz="2800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Person who</a:t>
                      </a:r>
                      <a:r>
                        <a:rPr lang="en-US" sz="2800" baseline="0" dirty="0"/>
                        <a:t> voted for</a:t>
                      </a:r>
                      <a:endParaRPr lang="en-US" sz="2800" dirty="0"/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4290965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777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 table: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345662"/>
              </p:ext>
            </p:extLst>
          </p:nvPr>
        </p:nvGraphicFramePr>
        <p:xfrm>
          <a:off x="1577709" y="1667040"/>
          <a:ext cx="9178661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2451">
                  <a:extLst>
                    <a:ext uri="{9D8B030D-6E8A-4147-A177-3AD203B41FA5}">
                      <a16:colId xmlns:a16="http://schemas.microsoft.com/office/drawing/2014/main" val="2997318939"/>
                    </a:ext>
                  </a:extLst>
                </a:gridCol>
                <a:gridCol w="2292070">
                  <a:extLst>
                    <a:ext uri="{9D8B030D-6E8A-4147-A177-3AD203B41FA5}">
                      <a16:colId xmlns:a16="http://schemas.microsoft.com/office/drawing/2014/main" val="3882730586"/>
                    </a:ext>
                  </a:extLst>
                </a:gridCol>
                <a:gridCol w="2292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2070">
                  <a:extLst>
                    <a:ext uri="{9D8B030D-6E8A-4147-A177-3AD203B41FA5}">
                      <a16:colId xmlns:a16="http://schemas.microsoft.com/office/drawing/2014/main" val="898798921"/>
                    </a:ext>
                  </a:extLst>
                </a:gridCol>
              </a:tblGrid>
              <a:tr h="706418">
                <a:tc>
                  <a:txBody>
                    <a:bodyPr/>
                    <a:lstStyle/>
                    <a:p>
                      <a:r>
                        <a:rPr lang="en-US" sz="3200" dirty="0"/>
                        <a:t>FIELD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DATA TYPE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CONSTRAINS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DESCRIPTION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2568333191"/>
                  </a:ext>
                </a:extLst>
              </a:tr>
              <a:tr h="706418">
                <a:tc>
                  <a:txBody>
                    <a:bodyPr/>
                    <a:lstStyle/>
                    <a:p>
                      <a:r>
                        <a:rPr lang="en-US" sz="2400" dirty="0"/>
                        <a:t>Candidates</a:t>
                      </a:r>
                      <a:r>
                        <a:rPr lang="en-US" sz="2400" baseline="0" dirty="0"/>
                        <a:t> </a:t>
                      </a:r>
                      <a:endParaRPr lang="en-US" sz="2400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Vachar</a:t>
                      </a:r>
                      <a:r>
                        <a:rPr lang="en-US" sz="2400" dirty="0"/>
                        <a:t>(50)</a:t>
                      </a:r>
                    </a:p>
                    <a:p>
                      <a:endParaRPr lang="en-US" sz="2400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Not</a:t>
                      </a:r>
                      <a:r>
                        <a:rPr lang="en-US" sz="2400" baseline="0" dirty="0"/>
                        <a:t> NULL</a:t>
                      </a:r>
                      <a:endParaRPr lang="en-US" sz="2400" dirty="0"/>
                    </a:p>
                    <a:p>
                      <a:endParaRPr lang="en-US" sz="2400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Name of the candidate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2983769320"/>
                  </a:ext>
                </a:extLst>
              </a:tr>
              <a:tr h="706418">
                <a:tc>
                  <a:txBody>
                    <a:bodyPr/>
                    <a:lstStyle/>
                    <a:p>
                      <a:r>
                        <a:rPr lang="en-US" sz="2400" dirty="0"/>
                        <a:t>Votes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Vachar</a:t>
                      </a:r>
                      <a:r>
                        <a:rPr lang="en-US" sz="2400" dirty="0"/>
                        <a:t>(50)</a:t>
                      </a:r>
                    </a:p>
                    <a:p>
                      <a:endParaRPr lang="en-US" sz="2400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Not</a:t>
                      </a:r>
                      <a:r>
                        <a:rPr lang="en-US" sz="2400" baseline="0" dirty="0"/>
                        <a:t> NULL</a:t>
                      </a:r>
                      <a:endParaRPr lang="en-US" sz="2400" dirty="0"/>
                    </a:p>
                    <a:p>
                      <a:endParaRPr lang="en-US" sz="2400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Number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of votes of</a:t>
                      </a:r>
                      <a:r>
                        <a:rPr lang="en-US" sz="2400" baseline="0" dirty="0"/>
                        <a:t> an individual candidate</a:t>
                      </a:r>
                      <a:endParaRPr lang="en-US" sz="2400" dirty="0"/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3439473961"/>
                  </a:ext>
                </a:extLst>
              </a:tr>
              <a:tr h="706418">
                <a:tc>
                  <a:txBody>
                    <a:bodyPr/>
                    <a:lstStyle/>
                    <a:p>
                      <a:r>
                        <a:rPr lang="en-US" sz="2400" dirty="0"/>
                        <a:t>Poll</a:t>
                      </a:r>
                      <a:r>
                        <a:rPr lang="en-US" sz="2400" baseline="0" dirty="0"/>
                        <a:t> no</a:t>
                      </a:r>
                      <a:endParaRPr lang="en-US" sz="2400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int</a:t>
                      </a:r>
                      <a:endParaRPr lang="en-US" sz="2400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Primary key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Poll number of the candidate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2907014692"/>
                  </a:ext>
                </a:extLst>
              </a:tr>
              <a:tr h="706418">
                <a:tc>
                  <a:txBody>
                    <a:bodyPr/>
                    <a:lstStyle/>
                    <a:p>
                      <a:r>
                        <a:rPr lang="en-US" sz="2400" dirty="0"/>
                        <a:t>Department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Vachar</a:t>
                      </a:r>
                      <a:r>
                        <a:rPr lang="en-US" sz="2400" dirty="0"/>
                        <a:t>(50)</a:t>
                      </a:r>
                    </a:p>
                    <a:p>
                      <a:endParaRPr lang="en-US" sz="2400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Not</a:t>
                      </a:r>
                      <a:r>
                        <a:rPr lang="en-US" sz="2400" baseline="0" dirty="0"/>
                        <a:t> NULL</a:t>
                      </a:r>
                      <a:endParaRPr lang="en-US" sz="2400" dirty="0"/>
                    </a:p>
                    <a:p>
                      <a:endParaRPr lang="en-US" sz="2400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Department of the</a:t>
                      </a:r>
                      <a:r>
                        <a:rPr lang="en-US" sz="2400" baseline="0" dirty="0"/>
                        <a:t> Candidate</a:t>
                      </a:r>
                      <a:endParaRPr lang="en-US" sz="2400" dirty="0"/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516457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647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4730" y="94668"/>
            <a:ext cx="10515600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  <p:sp>
        <p:nvSpPr>
          <p:cNvPr id="5" name="Rectangle 4"/>
          <p:cNvSpPr/>
          <p:nvPr/>
        </p:nvSpPr>
        <p:spPr>
          <a:xfrm>
            <a:off x="1287886" y="1235565"/>
            <a:ext cx="16239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Level-0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050350-73EE-4D46-AE50-F2BA412DC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887" y="1917551"/>
            <a:ext cx="10172839" cy="420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90241-A07D-4C72-8ED6-453C3733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949"/>
          </a:xfrm>
        </p:spPr>
        <p:txBody>
          <a:bodyPr/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E2EF0-7256-43F9-845F-5FB816A5C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955" y="1349827"/>
            <a:ext cx="10515600" cy="4902927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sz="2800" dirty="0"/>
              <a:t>A </a:t>
            </a:r>
            <a:r>
              <a:rPr lang="en-GB" b="1" dirty="0"/>
              <a:t>V</a:t>
            </a:r>
            <a:r>
              <a:rPr lang="en-GB" sz="2800" b="1" dirty="0"/>
              <a:t>oting System</a:t>
            </a:r>
            <a:r>
              <a:rPr lang="en-GB" sz="2800" dirty="0"/>
              <a:t> is a Application used to register and tabulate votes.</a:t>
            </a:r>
          </a:p>
          <a:p>
            <a:r>
              <a:rPr lang="en-GB" sz="2800" dirty="0"/>
              <a:t>In the Manual Voting System the </a:t>
            </a:r>
            <a:r>
              <a:rPr lang="en-GB" dirty="0"/>
              <a:t>Student</a:t>
            </a:r>
            <a:r>
              <a:rPr lang="en-GB" sz="2800" dirty="0"/>
              <a:t> can cast their vote through Manual.</a:t>
            </a:r>
          </a:p>
          <a:p>
            <a:r>
              <a:rPr lang="en-GB" sz="2800" dirty="0"/>
              <a:t> In this Project the administrator adds all voters list in the database. After adding ,the administrator provides login details with voter Id(</a:t>
            </a:r>
            <a:r>
              <a:rPr lang="en-GB" sz="2800" dirty="0" err="1"/>
              <a:t>rollno</a:t>
            </a:r>
            <a:r>
              <a:rPr lang="en-GB" sz="2800" dirty="0"/>
              <a:t>) to the users. </a:t>
            </a:r>
          </a:p>
          <a:p>
            <a:r>
              <a:rPr lang="en-GB" sz="2800" dirty="0"/>
              <a:t>The voters can vote for the candidates by entering their login Id and password. </a:t>
            </a:r>
          </a:p>
          <a:p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7404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2697" y="171264"/>
            <a:ext cx="8911687" cy="128089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Level-1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2F979B-AF83-42F3-AFA5-32DF0022C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798" y="1633491"/>
            <a:ext cx="9166403" cy="462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56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4025" y="75088"/>
            <a:ext cx="3607257" cy="1280890"/>
          </a:xfrm>
        </p:spPr>
        <p:txBody>
          <a:bodyPr>
            <a:normAutofit/>
          </a:bodyPr>
          <a:lstStyle/>
          <a:p>
            <a:r>
              <a:rPr lang="en-US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Level- 2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86E16D-D42C-4814-BD54-08EDA3007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87" y="1202552"/>
            <a:ext cx="10368000" cy="548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16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/>
        </p:nvGrpSpPr>
        <p:grpSpPr>
          <a:xfrm>
            <a:off x="467259" y="548927"/>
            <a:ext cx="11632370" cy="5760145"/>
            <a:chOff x="257577" y="552716"/>
            <a:chExt cx="11632370" cy="5760145"/>
          </a:xfrm>
        </p:grpSpPr>
        <p:sp>
          <p:nvSpPr>
            <p:cNvPr id="4" name="Rectangle 3"/>
            <p:cNvSpPr/>
            <p:nvPr/>
          </p:nvSpPr>
          <p:spPr>
            <a:xfrm>
              <a:off x="1596981" y="1455311"/>
              <a:ext cx="1880315" cy="6310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558495" y="1487509"/>
              <a:ext cx="1880315" cy="6310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554828" y="4464676"/>
              <a:ext cx="1880315" cy="6310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/>
            <p:cNvSpPr/>
            <p:nvPr/>
          </p:nvSpPr>
          <p:spPr>
            <a:xfrm>
              <a:off x="257577" y="798490"/>
              <a:ext cx="1687133" cy="33485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/>
            <p:cNvSpPr/>
            <p:nvPr/>
          </p:nvSpPr>
          <p:spPr>
            <a:xfrm>
              <a:off x="360608" y="2510307"/>
              <a:ext cx="1687133" cy="33485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>
              <a:off x="7236194" y="552716"/>
              <a:ext cx="2421228" cy="33485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>
              <a:off x="9401578" y="916544"/>
              <a:ext cx="2421228" cy="33485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9233491" y="2342882"/>
              <a:ext cx="2421228" cy="33485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5042619" y="880440"/>
              <a:ext cx="2421228" cy="33485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VOTES</a:t>
              </a:r>
            </a:p>
          </p:txBody>
        </p:sp>
        <p:cxnSp>
          <p:nvCxnSpPr>
            <p:cNvPr id="14" name="Straight Connector 13"/>
            <p:cNvCxnSpPr>
              <a:stCxn id="7" idx="5"/>
            </p:cNvCxnSpPr>
            <p:nvPr/>
          </p:nvCxnSpPr>
          <p:spPr>
            <a:xfrm>
              <a:off x="1697635" y="1084303"/>
              <a:ext cx="350106" cy="37100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1313645" y="2062764"/>
              <a:ext cx="783568" cy="45941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Straight Connector 18"/>
            <p:cNvCxnSpPr>
              <a:endCxn id="5" idx="0"/>
            </p:cNvCxnSpPr>
            <p:nvPr/>
          </p:nvCxnSpPr>
          <p:spPr>
            <a:xfrm flipH="1">
              <a:off x="8498653" y="887567"/>
              <a:ext cx="31124" cy="59994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438810" y="2034861"/>
              <a:ext cx="746233" cy="32197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990750" y="1207254"/>
              <a:ext cx="555608" cy="38851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Straight Connector 26"/>
            <p:cNvCxnSpPr>
              <a:stCxn id="5" idx="3"/>
              <a:endCxn id="10" idx="4"/>
            </p:cNvCxnSpPr>
            <p:nvPr/>
          </p:nvCxnSpPr>
          <p:spPr>
            <a:xfrm flipV="1">
              <a:off x="9438810" y="1251395"/>
              <a:ext cx="1173382" cy="55164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7546358" y="5250823"/>
              <a:ext cx="1687133" cy="33485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/>
            <p:cNvSpPr/>
            <p:nvPr/>
          </p:nvSpPr>
          <p:spPr>
            <a:xfrm>
              <a:off x="4651418" y="5958625"/>
              <a:ext cx="1687133" cy="33485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/>
            <p:cNvSpPr/>
            <p:nvPr/>
          </p:nvSpPr>
          <p:spPr>
            <a:xfrm>
              <a:off x="1790163" y="5261020"/>
              <a:ext cx="1687133" cy="33485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1" name="Straight Connector 40"/>
            <p:cNvCxnSpPr>
              <a:stCxn id="39" idx="6"/>
            </p:cNvCxnSpPr>
            <p:nvPr/>
          </p:nvCxnSpPr>
          <p:spPr>
            <a:xfrm flipV="1">
              <a:off x="3477296" y="4919730"/>
              <a:ext cx="1077532" cy="50871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Straight Connector 42"/>
            <p:cNvCxnSpPr>
              <a:stCxn id="38" idx="0"/>
              <a:endCxn id="6" idx="2"/>
            </p:cNvCxnSpPr>
            <p:nvPr/>
          </p:nvCxnSpPr>
          <p:spPr>
            <a:xfrm flipV="1">
              <a:off x="5494985" y="5095741"/>
              <a:ext cx="1" cy="86288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6" name="Straight Connector 45"/>
            <p:cNvCxnSpPr>
              <a:endCxn id="37" idx="2"/>
            </p:cNvCxnSpPr>
            <p:nvPr/>
          </p:nvCxnSpPr>
          <p:spPr>
            <a:xfrm>
              <a:off x="6435143" y="4919730"/>
              <a:ext cx="1111215" cy="49851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812681" y="1654327"/>
              <a:ext cx="1551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ADMIN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71765" y="805934"/>
              <a:ext cx="1400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USERNAME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89351" y="2488635"/>
              <a:ext cx="2343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PASSWORD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143258" y="5216342"/>
              <a:ext cx="1687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ROLL NO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39377" y="5943529"/>
              <a:ext cx="1495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PASSWORD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737726" y="5235660"/>
              <a:ext cx="1584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VOTED</a:t>
              </a:r>
              <a:r>
                <a:rPr lang="en-IN" dirty="0"/>
                <a:t>_</a:t>
              </a:r>
              <a:r>
                <a:rPr lang="en-IN" b="1" dirty="0"/>
                <a:t>FOR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076333" y="1595768"/>
              <a:ext cx="1815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RESULT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843234" y="552716"/>
              <a:ext cx="126669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b="1" dirty="0"/>
                <a:t>POLL_NO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981728" y="919555"/>
              <a:ext cx="190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CANDIDATE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554763" y="2325641"/>
              <a:ext cx="1671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DEPARTMENT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792015" y="4618851"/>
              <a:ext cx="2787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LOGIN</a:t>
              </a:r>
              <a:r>
                <a:rPr lang="en-IN" dirty="0"/>
                <a:t> </a:t>
              </a:r>
              <a:r>
                <a:rPr lang="en-IN" b="1" dirty="0"/>
                <a:t>1</a:t>
              </a:r>
            </a:p>
          </p:txBody>
        </p:sp>
        <p:sp>
          <p:nvSpPr>
            <p:cNvPr id="70" name="Flowchart: Decision 69"/>
            <p:cNvSpPr/>
            <p:nvPr/>
          </p:nvSpPr>
          <p:spPr>
            <a:xfrm>
              <a:off x="4257540" y="1288887"/>
              <a:ext cx="2554721" cy="1092189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ACCESS</a:t>
              </a:r>
            </a:p>
          </p:txBody>
        </p:sp>
        <p:cxnSp>
          <p:nvCxnSpPr>
            <p:cNvPr id="72" name="Straight Connector 71"/>
            <p:cNvCxnSpPr>
              <a:endCxn id="70" idx="1"/>
            </p:cNvCxnSpPr>
            <p:nvPr/>
          </p:nvCxnSpPr>
          <p:spPr>
            <a:xfrm>
              <a:off x="3479049" y="1803041"/>
              <a:ext cx="778491" cy="3194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70" idx="3"/>
            </p:cNvCxnSpPr>
            <p:nvPr/>
          </p:nvCxnSpPr>
          <p:spPr>
            <a:xfrm flipV="1">
              <a:off x="6812261" y="1833543"/>
              <a:ext cx="788461" cy="143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endCxn id="6" idx="0"/>
            </p:cNvCxnSpPr>
            <p:nvPr/>
          </p:nvCxnSpPr>
          <p:spPr>
            <a:xfrm flipH="1">
              <a:off x="5494986" y="2341347"/>
              <a:ext cx="51866" cy="212332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Flowchart: Decision 93"/>
            <p:cNvSpPr/>
            <p:nvPr/>
          </p:nvSpPr>
          <p:spPr>
            <a:xfrm>
              <a:off x="7468472" y="3044675"/>
              <a:ext cx="2122608" cy="617861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VOTES</a:t>
              </a:r>
            </a:p>
          </p:txBody>
        </p:sp>
        <p:cxnSp>
          <p:nvCxnSpPr>
            <p:cNvPr id="97" name="Straight Connector 96"/>
            <p:cNvCxnSpPr>
              <a:stCxn id="5" idx="2"/>
              <a:endCxn id="94" idx="0"/>
            </p:cNvCxnSpPr>
            <p:nvPr/>
          </p:nvCxnSpPr>
          <p:spPr>
            <a:xfrm>
              <a:off x="8498653" y="2118574"/>
              <a:ext cx="31123" cy="92610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6435143" y="4780208"/>
              <a:ext cx="2094633" cy="2330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94" idx="2"/>
            </p:cNvCxnSpPr>
            <p:nvPr/>
          </p:nvCxnSpPr>
          <p:spPr>
            <a:xfrm>
              <a:off x="8529776" y="3662536"/>
              <a:ext cx="0" cy="11176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5" name="TextBox 104"/>
          <p:cNvSpPr txBox="1"/>
          <p:nvPr/>
        </p:nvSpPr>
        <p:spPr>
          <a:xfrm>
            <a:off x="6734629" y="4352201"/>
            <a:ext cx="25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661429" y="2029816"/>
            <a:ext cx="32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651467" y="1357968"/>
            <a:ext cx="39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313909" y="4098625"/>
            <a:ext cx="313181" cy="372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75203" y="1440009"/>
            <a:ext cx="308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1BA657-D966-4EC5-B073-5F4A3A62DF37}"/>
              </a:ext>
            </a:extLst>
          </p:cNvPr>
          <p:cNvSpPr/>
          <p:nvPr/>
        </p:nvSpPr>
        <p:spPr>
          <a:xfrm>
            <a:off x="656698" y="125745"/>
            <a:ext cx="23695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E-R Diagram:</a:t>
            </a:r>
          </a:p>
        </p:txBody>
      </p:sp>
    </p:spTree>
    <p:extLst>
      <p:ext uri="{BB962C8B-B14F-4D97-AF65-F5344CB8AC3E}">
        <p14:creationId xmlns:p14="http://schemas.microsoft.com/office/powerpoint/2010/main" val="3246285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83638-C09D-4860-AE35-903365E92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7200" i="1" dirty="0">
                <a:latin typeface="Arial Rounded MT Bold" panose="020F0704030504030204" pitchFamily="34" charset="0"/>
                <a:cs typeface="Arial" panose="020B0604020202020204" pitchFamily="34" charset="0"/>
              </a:rPr>
              <a:t>         </a:t>
            </a:r>
            <a:endParaRPr lang="en-IN" i="1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7200" i="1" dirty="0">
                <a:latin typeface="Arial Rounded MT Bold" panose="020F0704030504030204" pitchFamily="34" charset="0"/>
                <a:cs typeface="Arial" panose="020B0604020202020204" pitchFamily="34" charset="0"/>
              </a:rPr>
              <a:t>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380097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7754" y="500062"/>
            <a:ext cx="10515600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3406" y="1928308"/>
            <a:ext cx="9177682" cy="4105836"/>
          </a:xfrm>
        </p:spPr>
        <p:txBody>
          <a:bodyPr>
            <a:normAutofit fontScale="55000" lnSpcReduction="20000"/>
          </a:bodyPr>
          <a:lstStyle/>
          <a:p>
            <a:endParaRPr lang="en-IN" dirty="0"/>
          </a:p>
          <a:p>
            <a:pPr>
              <a:lnSpc>
                <a:spcPct val="120000"/>
              </a:lnSpc>
            </a:pPr>
            <a:r>
              <a:rPr lang="en-IN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based on the Student voting system using VB.net as    Front End and SQL as Back End .</a:t>
            </a:r>
          </a:p>
          <a:p>
            <a:r>
              <a:rPr lang="en-IN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person has their individual identity and so duplication is avoided </a:t>
            </a:r>
          </a:p>
          <a:p>
            <a:r>
              <a:rPr lang="en-IN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already stored the voter identity in the database .</a:t>
            </a:r>
          </a:p>
          <a:p>
            <a:pPr>
              <a:lnSpc>
                <a:spcPct val="120000"/>
              </a:lnSpc>
            </a:pPr>
            <a:r>
              <a:rPr lang="en-GB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admin can add voter identity using admin login . The voters can vote for the candidates by entering their login id and password .</a:t>
            </a:r>
          </a:p>
          <a:p>
            <a:pPr>
              <a:lnSpc>
                <a:spcPct val="120000"/>
              </a:lnSpc>
            </a:pPr>
            <a:r>
              <a:rPr lang="en-IN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Admin login is used in order to fetch the result of the winner and all other statistics such as of who all are voted and so on. </a:t>
            </a:r>
          </a:p>
          <a:p>
            <a:endParaRPr lang="en-US" sz="4600" b="1" dirty="0"/>
          </a:p>
        </p:txBody>
      </p:sp>
    </p:spTree>
    <p:extLst>
      <p:ext uri="{BB962C8B-B14F-4D97-AF65-F5344CB8AC3E}">
        <p14:creationId xmlns:p14="http://schemas.microsoft.com/office/powerpoint/2010/main" val="3771787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Problem Description: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44844"/>
          </a:xfrm>
        </p:spPr>
        <p:txBody>
          <a:bodyPr>
            <a:normAutofit/>
          </a:bodyPr>
          <a:lstStyle/>
          <a:p>
            <a:r>
              <a:rPr lang="en-IN" sz="3600" dirty="0"/>
              <a:t> Manual it takes more time.</a:t>
            </a:r>
          </a:p>
          <a:p>
            <a:r>
              <a:rPr lang="en-IN" sz="3600" dirty="0"/>
              <a:t> Expensive process.</a:t>
            </a:r>
          </a:p>
          <a:p>
            <a:r>
              <a:rPr lang="en-IN" sz="3600" dirty="0"/>
              <a:t>It takes more effort and physical space to keep track of paper document .</a:t>
            </a:r>
          </a:p>
          <a:p>
            <a:r>
              <a:rPr lang="en-IN" sz="3600" dirty="0"/>
              <a:t>Lack of security .</a:t>
            </a:r>
          </a:p>
          <a:p>
            <a:r>
              <a:rPr lang="en-IN" sz="3600" dirty="0"/>
              <a:t>Duplication of entry .</a:t>
            </a:r>
          </a:p>
          <a:p>
            <a:endParaRPr lang="en-IN" sz="3600" dirty="0"/>
          </a:p>
          <a:p>
            <a:pPr marL="0" indent="0">
              <a:buNone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861982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Proposed system </a:t>
            </a:r>
            <a:r>
              <a:rPr lang="en-IN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In the proposed system we can get the result without manual counting .</a:t>
            </a:r>
          </a:p>
          <a:p>
            <a:r>
              <a:rPr lang="en-IN" dirty="0"/>
              <a:t>Computerized counting is simple .</a:t>
            </a:r>
          </a:p>
          <a:p>
            <a:r>
              <a:rPr lang="en-IN" dirty="0"/>
              <a:t>Computerized voting can reduce or remove unwanted human error .</a:t>
            </a:r>
          </a:p>
          <a:p>
            <a:r>
              <a:rPr lang="en-IN" dirty="0"/>
              <a:t>Secure and convenient way to cast their Votes .</a:t>
            </a:r>
          </a:p>
          <a:p>
            <a:r>
              <a:rPr lang="en-IN" dirty="0"/>
              <a:t>Time saving .</a:t>
            </a:r>
          </a:p>
          <a:p>
            <a:r>
              <a:rPr lang="en-IN" dirty="0"/>
              <a:t>Working load reduced .</a:t>
            </a:r>
          </a:p>
          <a:p>
            <a:r>
              <a:rPr lang="en-IN" dirty="0"/>
              <a:t>Information available at time .</a:t>
            </a:r>
          </a:p>
          <a:p>
            <a:r>
              <a:rPr lang="en-IN" dirty="0"/>
              <a:t>It provides security to the data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6877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91057"/>
            <a:ext cx="10515600" cy="153774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OVERVIEW </a:t>
            </a:r>
            <a:br>
              <a:rPr lang="en-US" sz="3600" dirty="0"/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  MODULE</a:t>
            </a:r>
            <a:r>
              <a:rPr lang="en-US" sz="3600" b="1" dirty="0"/>
              <a:t>:</a:t>
            </a:r>
            <a:endParaRPr lang="en-IN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64592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i="1" dirty="0"/>
          </a:p>
          <a:p>
            <a:pPr fontAlgn="base"/>
            <a:r>
              <a:rPr lang="en-IN" sz="2800" dirty="0"/>
              <a:t>The user module allows users to log in, and </a:t>
            </a:r>
            <a:r>
              <a:rPr lang="en-IN" dirty="0"/>
              <a:t>cast their vote .</a:t>
            </a:r>
            <a:endParaRPr lang="en-IN" sz="2800" dirty="0"/>
          </a:p>
          <a:p>
            <a:pPr fontAlgn="base"/>
            <a:r>
              <a:rPr lang="en-IN" sz="2800" dirty="0"/>
              <a:t>The user module supports user roles, which can be set up with fine-grained permissions allowing each role to do only what the administrator permits. Each user is assigned one or more roles. </a:t>
            </a:r>
          </a:p>
          <a:p>
            <a:pPr fontAlgn="base"/>
            <a:r>
              <a:rPr lang="en-IN" sz="2800" dirty="0"/>
              <a:t>Registered users need to authenticate by supplying their username and password , to login.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1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189" y="269331"/>
            <a:ext cx="9342120" cy="1167584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Admin Module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281" y="1767840"/>
            <a:ext cx="8915400" cy="3777622"/>
          </a:xfrm>
        </p:spPr>
        <p:txBody>
          <a:bodyPr>
            <a:normAutofit/>
          </a:bodyPr>
          <a:lstStyle/>
          <a:p>
            <a:r>
              <a:rPr lang="en-IN" sz="2800" dirty="0"/>
              <a:t>In this project the Admin module allows the administrator to add the candidate Names and user login.</a:t>
            </a:r>
          </a:p>
          <a:p>
            <a:r>
              <a:rPr lang="en-IN" dirty="0"/>
              <a:t>It also allow to add voter name in the database .</a:t>
            </a:r>
            <a:endParaRPr lang="en-IN" sz="2800" dirty="0"/>
          </a:p>
          <a:p>
            <a:r>
              <a:rPr lang="en-US" sz="2800" dirty="0"/>
              <a:t>And also to view the Result stored in the Database </a:t>
            </a:r>
            <a:r>
              <a:rPr lang="en-GB" sz="2800" dirty="0"/>
              <a:t>,Students accounts management and control.</a:t>
            </a:r>
          </a:p>
          <a:p>
            <a:r>
              <a:rPr lang="en-US" sz="2800" dirty="0"/>
              <a:t>To change or Reset Password is also done by Administrator.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9187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9606" y="283779"/>
            <a:ext cx="10564022" cy="5603216"/>
          </a:xfrm>
        </p:spPr>
        <p:txBody>
          <a:bodyPr>
            <a:normAutofit fontScale="92500" lnSpcReduction="20000"/>
          </a:bodyPr>
          <a:lstStyle/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REQUIREMENT:</a:t>
            </a:r>
          </a:p>
          <a:p>
            <a:endParaRPr lang="en-GB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Processor              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Intel dual core or above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Processor Speed  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1.0GHz or above</a:t>
            </a:r>
          </a:p>
          <a:p>
            <a:pPr lvl="1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         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1 GB RAM or above</a:t>
            </a:r>
          </a:p>
          <a:p>
            <a:pPr lvl="1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 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128 GB hard disk or above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REQUIREMENT:</a:t>
            </a:r>
          </a:p>
          <a:p>
            <a:pPr marL="0" indent="0">
              <a:buNone/>
            </a:pPr>
            <a:endParaRPr lang="en-GB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Front End                           :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Vb. Net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Back End                            :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Operating System             :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7 or above </a:t>
            </a:r>
          </a:p>
          <a:p>
            <a:pPr marL="0" indent="0">
              <a:buNone/>
            </a:pPr>
            <a:endParaRPr lang="en-GB" sz="3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855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5046" y="2829651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 DESIGN</a:t>
            </a:r>
          </a:p>
        </p:txBody>
      </p:sp>
    </p:spTree>
    <p:extLst>
      <p:ext uri="{BB962C8B-B14F-4D97-AF65-F5344CB8AC3E}">
        <p14:creationId xmlns:p14="http://schemas.microsoft.com/office/powerpoint/2010/main" val="1465625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1223</TotalTime>
  <Words>673</Words>
  <Application>Microsoft Office PowerPoint</Application>
  <PresentationFormat>Widescreen</PresentationFormat>
  <Paragraphs>140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Arial Rounded MT Bold</vt:lpstr>
      <vt:lpstr>Calibri</vt:lpstr>
      <vt:lpstr>Calibri Light</vt:lpstr>
      <vt:lpstr>Microsoft New Tai Lue</vt:lpstr>
      <vt:lpstr>Times New Roman</vt:lpstr>
      <vt:lpstr>Wingdings</vt:lpstr>
      <vt:lpstr>Office Theme</vt:lpstr>
      <vt:lpstr>STUDENT VOTING SYSTEM</vt:lpstr>
      <vt:lpstr>INTRODUCTION</vt:lpstr>
      <vt:lpstr>ABSTRACT</vt:lpstr>
      <vt:lpstr> Problem Description:</vt:lpstr>
      <vt:lpstr>Proposed system :</vt:lpstr>
      <vt:lpstr>PROJECT OVERVIEW   USER  MODULE:</vt:lpstr>
      <vt:lpstr>Admin Module:</vt:lpstr>
      <vt:lpstr>PowerPoint Presentation</vt:lpstr>
      <vt:lpstr>FORM DESIGN</vt:lpstr>
      <vt:lpstr>PowerPoint Presentation</vt:lpstr>
      <vt:lpstr>PowerPoint Presentation</vt:lpstr>
      <vt:lpstr>FORM2 DESIGN</vt:lpstr>
      <vt:lpstr>FORM3 DESIGN</vt:lpstr>
      <vt:lpstr>PowerPoint Presentation</vt:lpstr>
      <vt:lpstr>PowerPoint Presentation</vt:lpstr>
      <vt:lpstr>Admin Table :</vt:lpstr>
      <vt:lpstr>Login 1 table:</vt:lpstr>
      <vt:lpstr>Result table:</vt:lpstr>
      <vt:lpstr>Data Flow Diagram</vt:lpstr>
      <vt:lpstr>Level-1 </vt:lpstr>
      <vt:lpstr>Level- 2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</dc:title>
  <dc:creator>Sankara Narayanan Jeyaraman</dc:creator>
  <cp:lastModifiedBy>User</cp:lastModifiedBy>
  <cp:revision>111</cp:revision>
  <dcterms:created xsi:type="dcterms:W3CDTF">2019-08-01T16:51:07Z</dcterms:created>
  <dcterms:modified xsi:type="dcterms:W3CDTF">2020-09-07T06:39:13Z</dcterms:modified>
</cp:coreProperties>
</file>