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70" r:id="rId2"/>
    <p:sldId id="267" r:id="rId3"/>
    <p:sldId id="428" r:id="rId4"/>
    <p:sldId id="429" r:id="rId5"/>
    <p:sldId id="454" r:id="rId6"/>
    <p:sldId id="446" r:id="rId7"/>
    <p:sldId id="433" r:id="rId8"/>
    <p:sldId id="440" r:id="rId9"/>
    <p:sldId id="456" r:id="rId10"/>
    <p:sldId id="455" r:id="rId11"/>
    <p:sldId id="431" r:id="rId12"/>
    <p:sldId id="458" r:id="rId13"/>
    <p:sldId id="457" r:id="rId14"/>
    <p:sldId id="445" r:id="rId15"/>
    <p:sldId id="451" r:id="rId16"/>
    <p:sldId id="452" r:id="rId17"/>
    <p:sldId id="450" r:id="rId18"/>
    <p:sldId id="43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9180986-497A-47DE-AEAA-83D9F7C7C621}">
          <p14:sldIdLst>
            <p14:sldId id="270"/>
            <p14:sldId id="267"/>
            <p14:sldId id="428"/>
            <p14:sldId id="429"/>
            <p14:sldId id="431"/>
            <p14:sldId id="430"/>
            <p14:sldId id="433"/>
            <p14:sldId id="435"/>
            <p14:sldId id="436"/>
            <p14:sldId id="439"/>
            <p14:sldId id="434"/>
            <p14:sldId id="437"/>
            <p14:sldId id="438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igairaj, Sankaranarayanan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80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26" autoAdjust="0"/>
    <p:restoredTop sz="81900" autoAdjust="0"/>
  </p:normalViewPr>
  <p:slideViewPr>
    <p:cSldViewPr snapToGrid="0" showGuides="1">
      <p:cViewPr varScale="1">
        <p:scale>
          <a:sx n="59" d="100"/>
          <a:sy n="59" d="100"/>
        </p:scale>
        <p:origin x="-103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3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DB14-E7E1-450B-9222-47A0BE32DB74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1E96-2C41-4921-9AB1-0FA8FAC6DC5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6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466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const</a:t>
            </a:r>
            <a:r>
              <a:rPr lang="en-IN" dirty="0" smtClean="0"/>
              <a:t>: This variable </a:t>
            </a:r>
            <a:r>
              <a:rPr lang="en-IN" b="1" dirty="0" smtClean="0"/>
              <a:t>can not</a:t>
            </a:r>
            <a:r>
              <a:rPr lang="en-IN" dirty="0" smtClean="0"/>
              <a:t> be reassigned. JavaScript will throw an error if we try to reassign a new value</a:t>
            </a:r>
          </a:p>
          <a:p>
            <a:r>
              <a:rPr lang="en-IN" b="1" dirty="0" smtClean="0"/>
              <a:t>let</a:t>
            </a:r>
            <a:r>
              <a:rPr lang="en-IN" dirty="0" smtClean="0"/>
              <a:t>: This variable </a:t>
            </a:r>
            <a:r>
              <a:rPr lang="en-IN" b="1" dirty="0" smtClean="0"/>
              <a:t>can</a:t>
            </a:r>
            <a:r>
              <a:rPr lang="en-IN" dirty="0" smtClean="0"/>
              <a:t> be reassigned. This is similar to </a:t>
            </a:r>
            <a:r>
              <a:rPr lang="en-IN" dirty="0" err="1" smtClean="0"/>
              <a:t>var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47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714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156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156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156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156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243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531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React uses one-way data binding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883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883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883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675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47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7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9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644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55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47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6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49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0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9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18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87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09300" y="6430842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093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066-827E-4898-8969-3DA918E789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2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Directiv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ngular.io/api/forms/NgModel" TargetMode="External"/><Relationship Id="rId4" Type="http://schemas.openxmlformats.org/officeDocument/2006/relationships/hyperlink" Target="https://angular.io/api/common/NgFor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6"/>
            <a:ext cx="8815754" cy="1338478"/>
          </a:xfrm>
        </p:spPr>
        <p:txBody>
          <a:bodyPr>
            <a:normAutofit/>
          </a:bodyPr>
          <a:lstStyle/>
          <a:p>
            <a:r>
              <a:rPr lang="en-US" b="1" dirty="0" smtClean="0"/>
              <a:t>Angular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3291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 smtClean="0"/>
              <a:t>Event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188266" cy="3783183"/>
          </a:xfrm>
        </p:spPr>
        <p:txBody>
          <a:bodyPr/>
          <a:lstStyle/>
          <a:p>
            <a:r>
              <a:rPr lang="en-IN" dirty="0" smtClean="0"/>
              <a:t>lets your app respond to user input in the target environment by updating your application data.</a:t>
            </a:r>
          </a:p>
          <a:p>
            <a:endParaRPr lang="en-US" dirty="0" smtClean="0"/>
          </a:p>
          <a:p>
            <a:r>
              <a:rPr lang="en-IN" dirty="0" smtClean="0"/>
              <a:t>&lt;label (click)="</a:t>
            </a:r>
            <a:r>
              <a:rPr lang="en-IN" dirty="0" err="1" smtClean="0"/>
              <a:t>selectHero</a:t>
            </a:r>
            <a:r>
              <a:rPr lang="en-IN" dirty="0" smtClean="0"/>
              <a:t>(hero)"&gt;</a:t>
            </a:r>
          </a:p>
          <a:p>
            <a:pPr>
              <a:buNone/>
            </a:pPr>
            <a:r>
              <a:rPr lang="en-IN" dirty="0" smtClean="0"/>
              <a:t>&lt;/label&gt;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i="1" dirty="0" smtClean="0"/>
              <a:t>Property binding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lets you interpolate values that are computed from your application data into the HTML.</a:t>
            </a:r>
          </a:p>
          <a:p>
            <a:endParaRPr lang="en-US" dirty="0" smtClean="0"/>
          </a:p>
          <a:p>
            <a:r>
              <a:rPr lang="en-IN" dirty="0" smtClean="0"/>
              <a:t>&lt;app-hero-detail [hero]="select Hero"&gt;&lt;/app-hero-detail&gt;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Binding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Life-Cycle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299159" y="983665"/>
            <a:ext cx="4615280" cy="55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7010400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 err="1" smtClean="0"/>
              <a:t>ngOnChanges</a:t>
            </a:r>
            <a:r>
              <a:rPr lang="en-IN" sz="1600" dirty="0" smtClean="0"/>
              <a:t> − When the value of a data bound property changes, then this method is called.</a:t>
            </a:r>
          </a:p>
          <a:p>
            <a:pPr>
              <a:lnSpc>
                <a:spcPct val="150000"/>
              </a:lnSpc>
            </a:pPr>
            <a:r>
              <a:rPr lang="en-IN" sz="1600" b="1" dirty="0" err="1" smtClean="0"/>
              <a:t>ngOnInit</a:t>
            </a:r>
            <a:r>
              <a:rPr lang="en-IN" sz="1600" dirty="0" smtClean="0"/>
              <a:t> − This is called whenever the initialization of the directive/component after Angular first displays the data-bound properties happens.</a:t>
            </a:r>
          </a:p>
          <a:p>
            <a:pPr>
              <a:lnSpc>
                <a:spcPct val="150000"/>
              </a:lnSpc>
            </a:pPr>
            <a:r>
              <a:rPr lang="en-IN" sz="1600" b="1" dirty="0" err="1" smtClean="0"/>
              <a:t>ngDoCheck</a:t>
            </a:r>
            <a:r>
              <a:rPr lang="en-IN" sz="1600" dirty="0" smtClean="0"/>
              <a:t> − This is for the detection and to act on changes that Angular can't or won't detect on its own.</a:t>
            </a:r>
          </a:p>
          <a:p>
            <a:pPr>
              <a:lnSpc>
                <a:spcPct val="150000"/>
              </a:lnSpc>
            </a:pPr>
            <a:r>
              <a:rPr lang="en-IN" sz="1600" b="1" dirty="0" err="1" smtClean="0"/>
              <a:t>ngAfterContentInit</a:t>
            </a:r>
            <a:r>
              <a:rPr lang="en-IN" sz="1600" dirty="0" smtClean="0"/>
              <a:t> − This is called in response after Angular projects external content into the component's view.</a:t>
            </a:r>
          </a:p>
          <a:p>
            <a:pPr>
              <a:lnSpc>
                <a:spcPct val="150000"/>
              </a:lnSpc>
            </a:pPr>
            <a:r>
              <a:rPr lang="en-IN" sz="1600" b="1" dirty="0" err="1" smtClean="0"/>
              <a:t>ngAfterContentChecked</a:t>
            </a:r>
            <a:r>
              <a:rPr lang="en-IN" sz="1600" dirty="0" smtClean="0"/>
              <a:t> − This is called in response after Angular checks the content projected into the component.</a:t>
            </a:r>
          </a:p>
          <a:p>
            <a:pPr>
              <a:lnSpc>
                <a:spcPct val="150000"/>
              </a:lnSpc>
            </a:pPr>
            <a:r>
              <a:rPr lang="en-IN" sz="1600" b="1" dirty="0" err="1" smtClean="0"/>
              <a:t>ngAfterViewInit</a:t>
            </a:r>
            <a:r>
              <a:rPr lang="en-IN" sz="1600" dirty="0" smtClean="0"/>
              <a:t> − This is called in response after Angular initializes the component's views and child views.</a:t>
            </a:r>
          </a:p>
          <a:p>
            <a:pPr>
              <a:lnSpc>
                <a:spcPct val="150000"/>
              </a:lnSpc>
            </a:pPr>
            <a:r>
              <a:rPr lang="en-IN" sz="1600" b="1" dirty="0" err="1" smtClean="0"/>
              <a:t>ngAfterViewChecked</a:t>
            </a:r>
            <a:r>
              <a:rPr lang="en-IN" sz="1600" dirty="0" smtClean="0"/>
              <a:t> − This is called in response after Angular checks the component's views and child views.</a:t>
            </a:r>
          </a:p>
          <a:p>
            <a:pPr>
              <a:lnSpc>
                <a:spcPct val="150000"/>
              </a:lnSpc>
            </a:pPr>
            <a:r>
              <a:rPr lang="en-IN" sz="1600" b="1" dirty="0" err="1" smtClean="0"/>
              <a:t>ngOnDestroy</a:t>
            </a:r>
            <a:r>
              <a:rPr lang="en-IN" sz="1600" dirty="0" smtClean="0"/>
              <a:t> − This is the cleanup phase just before Angular destroys the directive/component.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6</a:t>
            </a:r>
            <a:br>
              <a:rPr lang="en-US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47435"/>
            <a:ext cx="12017829" cy="55096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Use </a:t>
            </a:r>
            <a:r>
              <a:rPr lang="en-IN" sz="2400" b="1" dirty="0" smtClean="0"/>
              <a:t>const</a:t>
            </a:r>
            <a:r>
              <a:rPr lang="en-IN" sz="2400" dirty="0" smtClean="0"/>
              <a:t> or </a:t>
            </a:r>
            <a:r>
              <a:rPr lang="en-IN" sz="2400" b="1" dirty="0" smtClean="0"/>
              <a:t>let</a:t>
            </a:r>
            <a:r>
              <a:rPr lang="en-IN" sz="2400" dirty="0" smtClean="0"/>
              <a:t> instead of </a:t>
            </a:r>
            <a:r>
              <a:rPr lang="en-IN" sz="2400" dirty="0" err="1" smtClean="0"/>
              <a:t>var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Classes 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Object </a:t>
            </a:r>
            <a:r>
              <a:rPr lang="en-IN" sz="2400" b="1" dirty="0" err="1" smtClean="0"/>
              <a:t>Destructuring</a:t>
            </a:r>
            <a:r>
              <a:rPr lang="en-IN" sz="2400" b="1" dirty="0" smtClean="0"/>
              <a:t> – [</a:t>
            </a:r>
            <a:r>
              <a:rPr lang="en-IN" sz="2400" dirty="0" smtClean="0"/>
              <a:t>import </a:t>
            </a:r>
            <a:r>
              <a:rPr lang="en-IN" sz="2400" dirty="0" err="1" smtClean="0"/>
              <a:t>ReactDOM</a:t>
            </a:r>
            <a:r>
              <a:rPr lang="en-IN" sz="2400" dirty="0" smtClean="0"/>
              <a:t> from 'react-</a:t>
            </a:r>
            <a:r>
              <a:rPr lang="en-IN" sz="2400" dirty="0" err="1" smtClean="0"/>
              <a:t>dom</a:t>
            </a:r>
            <a:r>
              <a:rPr lang="en-IN" sz="2400" dirty="0" smtClean="0"/>
              <a:t>'</a:t>
            </a:r>
            <a:r>
              <a:rPr lang="en-IN" sz="2400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Arrow Functions (=&gt;)</a:t>
            </a:r>
          </a:p>
          <a:p>
            <a:pPr lvl="2">
              <a:lnSpc>
                <a:spcPct val="150000"/>
              </a:lnSpc>
            </a:pPr>
            <a:r>
              <a:rPr lang="en-IN" sz="2400" dirty="0" smtClean="0"/>
              <a:t>es6 explicit return (same as above)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const </a:t>
            </a:r>
            <a:r>
              <a:rPr lang="en-IN" sz="2400" dirty="0" err="1" smtClean="0">
                <a:solidFill>
                  <a:srgbClr val="00B050"/>
                </a:solidFill>
              </a:rPr>
              <a:t>sayHello</a:t>
            </a:r>
            <a:r>
              <a:rPr lang="en-IN" sz="2400" dirty="0" smtClean="0">
                <a:solidFill>
                  <a:srgbClr val="00B050"/>
                </a:solidFill>
              </a:rPr>
              <a:t> = () =&gt; {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			return '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>
                <a:solidFill>
                  <a:srgbClr val="00B050"/>
                </a:solidFill>
              </a:rPr>
              <a:t> am saying hello'; } </a:t>
            </a:r>
          </a:p>
          <a:p>
            <a:pPr lvl="2">
              <a:lnSpc>
                <a:spcPct val="150000"/>
              </a:lnSpc>
            </a:pPr>
            <a:r>
              <a:rPr lang="en-IN" sz="2400" dirty="0" smtClean="0"/>
              <a:t>es6 implicit return 1-liner (same as above)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const </a:t>
            </a:r>
            <a:r>
              <a:rPr lang="en-IN" sz="2400" dirty="0" err="1" smtClean="0">
                <a:solidFill>
                  <a:srgbClr val="00B050"/>
                </a:solidFill>
              </a:rPr>
              <a:t>sayHello</a:t>
            </a:r>
            <a:r>
              <a:rPr lang="en-IN" sz="2400" dirty="0" smtClean="0">
                <a:solidFill>
                  <a:srgbClr val="00B050"/>
                </a:solidFill>
              </a:rPr>
              <a:t> = () =&gt; '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>
                <a:solidFill>
                  <a:srgbClr val="00B050"/>
                </a:solidFill>
              </a:rPr>
              <a:t> am saying hello';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10849122" cy="1049771"/>
          </a:xfrm>
        </p:spPr>
        <p:txBody>
          <a:bodyPr/>
          <a:lstStyle/>
          <a:p>
            <a:pPr algn="ctr"/>
            <a:r>
              <a:rPr lang="en-US" b="1" dirty="0" smtClean="0"/>
              <a:t>Angular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smtClean="0"/>
              <a:t>r</a:t>
            </a:r>
            <a:r>
              <a:rPr lang="en-US" b="1" dirty="0" smtClean="0"/>
              <a:t>eact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122947"/>
            <a:ext cx="6856643" cy="5137175"/>
          </a:xfrm>
        </p:spPr>
        <p:txBody>
          <a:bodyPr>
            <a:normAutofit/>
          </a:bodyPr>
          <a:lstStyle/>
          <a:p>
            <a:pPr marL="612648" lvl="1" indent="-155448"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726" y="777312"/>
            <a:ext cx="10635916" cy="568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/>
          <a:lstStyle/>
          <a:p>
            <a:r>
              <a:rPr lang="en-IN" b="1" dirty="0" smtClean="0"/>
              <a:t>Event Handling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218"/>
            <a:ext cx="11882510" cy="5321751"/>
          </a:xfrm>
        </p:spPr>
        <p:txBody>
          <a:bodyPr>
            <a:normAutofit/>
          </a:bodyPr>
          <a:lstStyle/>
          <a:p>
            <a:r>
              <a:rPr lang="en-IN" dirty="0" smtClean="0"/>
              <a:t>The events get triggered from the html page and are sent across to Angular JS class for further </a:t>
            </a:r>
            <a:r>
              <a:rPr lang="en-IN" dirty="0" smtClean="0"/>
              <a:t>processing</a:t>
            </a:r>
            <a:r>
              <a:rPr lang="en-IN" dirty="0" smtClean="0"/>
              <a:t>.</a:t>
            </a:r>
            <a:endParaRPr lang="en-IN" dirty="0" smtClean="0"/>
          </a:p>
          <a:p>
            <a:pPr algn="ctr">
              <a:buNone/>
            </a:pPr>
            <a:r>
              <a:rPr lang="en-IN" dirty="0" smtClean="0">
                <a:solidFill>
                  <a:srgbClr val="0070C0"/>
                </a:solidFill>
              </a:rPr>
              <a:t>Status: </a:t>
            </a:r>
            <a:r>
              <a:rPr lang="en-IN" dirty="0" err="1" smtClean="0">
                <a:solidFill>
                  <a:srgbClr val="0070C0"/>
                </a:solidFill>
              </a:rPr>
              <a:t>boolean</a:t>
            </a:r>
            <a:r>
              <a:rPr lang="en-IN" dirty="0" smtClean="0">
                <a:solidFill>
                  <a:srgbClr val="0070C0"/>
                </a:solidFill>
              </a:rPr>
              <a:t> = true; clicked(event) </a:t>
            </a:r>
            <a:endParaRPr lang="en-IN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IN" dirty="0" smtClean="0">
                <a:solidFill>
                  <a:srgbClr val="0070C0"/>
                </a:solidFill>
              </a:rPr>
              <a:t>{ </a:t>
            </a:r>
            <a:r>
              <a:rPr lang="en-IN" dirty="0" err="1" smtClean="0">
                <a:solidFill>
                  <a:srgbClr val="0070C0"/>
                </a:solidFill>
              </a:rPr>
              <a:t>this.Status</a:t>
            </a:r>
            <a:r>
              <a:rPr lang="en-IN" dirty="0" smtClean="0">
                <a:solidFill>
                  <a:srgbClr val="0070C0"/>
                </a:solidFill>
              </a:rPr>
              <a:t> = false; } 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>
                <a:solidFill>
                  <a:srgbClr val="0070C0"/>
                </a:solidFill>
              </a:rPr>
              <a:t>		</a:t>
            </a:r>
          </a:p>
          <a:p>
            <a:pPr lvl="1">
              <a:buNone/>
            </a:pPr>
            <a:r>
              <a:rPr lang="en-IN" dirty="0" smtClean="0">
                <a:solidFill>
                  <a:srgbClr val="0070C0"/>
                </a:solidFill>
              </a:rPr>
              <a:t>	</a:t>
            </a:r>
            <a:r>
              <a:rPr lang="en-IN" dirty="0" smtClean="0">
                <a:solidFill>
                  <a:srgbClr val="0070C0"/>
                </a:solidFill>
              </a:rPr>
              <a:t>	&lt;</a:t>
            </a:r>
            <a:r>
              <a:rPr lang="en-IN" dirty="0" smtClean="0">
                <a:solidFill>
                  <a:srgbClr val="0070C0"/>
                </a:solidFill>
              </a:rPr>
              <a:t>div&gt; {{Status}} &lt;button (click) = "clicked()"&gt;Click&lt;/button&gt; &lt;/div&gt; </a:t>
            </a:r>
            <a:endParaRPr lang="en-IN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Error </a:t>
            </a:r>
            <a:r>
              <a:rPr lang="en-IN" b="1" dirty="0" smtClean="0"/>
              <a:t>H</a:t>
            </a:r>
            <a:r>
              <a:rPr lang="en-IN" b="1" dirty="0" smtClean="0"/>
              <a:t>andling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Angular 2 applications have the option of error handling</a:t>
            </a:r>
            <a:r>
              <a:rPr lang="en-IN" sz="3600" dirty="0" smtClean="0"/>
              <a:t>.</a:t>
            </a:r>
          </a:p>
          <a:p>
            <a:pPr lvl="2"/>
            <a:r>
              <a:rPr lang="en-IN" sz="3600" dirty="0" smtClean="0"/>
              <a:t> </a:t>
            </a:r>
            <a:r>
              <a:rPr lang="en-IN" sz="3600" dirty="0" smtClean="0"/>
              <a:t>This is done by including the </a:t>
            </a:r>
            <a:r>
              <a:rPr lang="en-IN" sz="3600" dirty="0" err="1" smtClean="0"/>
              <a:t>ReactJS</a:t>
            </a:r>
            <a:r>
              <a:rPr lang="en-IN" sz="3600" dirty="0" smtClean="0"/>
              <a:t> catch library and then using the catch function.</a:t>
            </a:r>
            <a:endParaRPr lang="en-IN" sz="3600" dirty="0" smtClean="0"/>
          </a:p>
          <a:p>
            <a:pPr lvl="4"/>
            <a:r>
              <a:rPr lang="en-IN" sz="3400" dirty="0" smtClean="0"/>
              <a:t>Code sample</a:t>
            </a:r>
          </a:p>
          <a:p>
            <a:pPr>
              <a:buNone/>
            </a:pPr>
            <a:r>
              <a:rPr lang="en-IN" sz="3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 		</a:t>
            </a:r>
            <a:r>
              <a:rPr lang="en-IN" sz="2400" dirty="0" smtClean="0">
                <a:solidFill>
                  <a:srgbClr val="0070C0"/>
                </a:solidFill>
              </a:rPr>
              <a:t> private </a:t>
            </a:r>
            <a:r>
              <a:rPr lang="en-IN" sz="2400" dirty="0" err="1" smtClean="0">
                <a:solidFill>
                  <a:srgbClr val="0070C0"/>
                </a:solidFill>
              </a:rPr>
              <a:t>handleError</a:t>
            </a:r>
            <a:r>
              <a:rPr lang="en-IN" sz="2400" dirty="0" smtClean="0">
                <a:solidFill>
                  <a:srgbClr val="0070C0"/>
                </a:solidFill>
              </a:rPr>
              <a:t>(error: Response</a:t>
            </a:r>
            <a:r>
              <a:rPr lang="en-IN" sz="24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			 	{ 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					</a:t>
            </a:r>
            <a:r>
              <a:rPr lang="en-IN" sz="2400" dirty="0" err="1" smtClean="0">
                <a:solidFill>
                  <a:srgbClr val="0070C0"/>
                </a:solidFill>
              </a:rPr>
              <a:t>console.error</a:t>
            </a:r>
            <a:r>
              <a:rPr lang="en-IN" sz="2400" dirty="0" smtClean="0">
                <a:solidFill>
                  <a:srgbClr val="0070C0"/>
                </a:solidFill>
              </a:rPr>
              <a:t>(error);	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					 </a:t>
            </a:r>
            <a:r>
              <a:rPr lang="en-IN" sz="2400" dirty="0" smtClean="0">
                <a:solidFill>
                  <a:srgbClr val="0070C0"/>
                </a:solidFill>
              </a:rPr>
              <a:t>return </a:t>
            </a:r>
            <a:r>
              <a:rPr lang="en-IN" sz="2400" dirty="0" err="1" smtClean="0">
                <a:solidFill>
                  <a:srgbClr val="0070C0"/>
                </a:solidFill>
              </a:rPr>
              <a:t>Observable.throw</a:t>
            </a:r>
            <a:r>
              <a:rPr lang="en-IN" sz="2400" dirty="0" smtClean="0">
                <a:solidFill>
                  <a:srgbClr val="0070C0"/>
                </a:solidFill>
              </a:rPr>
              <a:t>(</a:t>
            </a:r>
            <a:r>
              <a:rPr lang="en-IN" sz="2400" dirty="0" err="1" smtClean="0">
                <a:solidFill>
                  <a:srgbClr val="0070C0"/>
                </a:solidFill>
              </a:rPr>
              <a:t>error.json</a:t>
            </a:r>
            <a:r>
              <a:rPr lang="en-IN" sz="2400" dirty="0" smtClean="0">
                <a:solidFill>
                  <a:srgbClr val="0070C0"/>
                </a:solidFill>
              </a:rPr>
              <a:t>().error</a:t>
            </a:r>
            <a:r>
              <a:rPr lang="en-IN" sz="2400" dirty="0" smtClean="0">
                <a:solidFill>
                  <a:srgbClr val="0070C0"/>
                </a:solidFill>
              </a:rPr>
              <a:t>());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				 </a:t>
            </a:r>
            <a:r>
              <a:rPr lang="en-IN" sz="2400" dirty="0" smtClean="0">
                <a:solidFill>
                  <a:srgbClr val="0070C0"/>
                </a:solidFill>
              </a:rPr>
              <a:t>} </a:t>
            </a:r>
            <a:endParaRPr lang="en-IN" sz="24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Transforming Data</a:t>
            </a:r>
            <a:br>
              <a:rPr lang="en-IN" b="1" dirty="0" smtClean="0"/>
            </a:br>
            <a:r>
              <a:rPr lang="en-IN" b="1" dirty="0" smtClean="0"/>
              <a:t>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94871" y="287295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-1" y="1030524"/>
            <a:ext cx="8085221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Angula</a:t>
            </a:r>
            <a:r>
              <a:rPr lang="en-IN" sz="2800" dirty="0" smtClean="0"/>
              <a:t>r</a:t>
            </a:r>
            <a:r>
              <a:rPr lang="en-IN" sz="2800" dirty="0" smtClean="0"/>
              <a:t> pipes </a:t>
            </a:r>
            <a:r>
              <a:rPr lang="en-IN" sz="2800" dirty="0" smtClean="0"/>
              <a:t>can be used to transform data</a:t>
            </a:r>
            <a:r>
              <a:rPr lang="en-IN" sz="2800" dirty="0" smtClean="0"/>
              <a:t>.</a:t>
            </a:r>
          </a:p>
          <a:p>
            <a:pPr lvl="4"/>
            <a:r>
              <a:rPr lang="en-IN" sz="2800" dirty="0" err="1" smtClean="0">
                <a:solidFill>
                  <a:srgbClr val="0070C0"/>
                </a:solidFill>
              </a:rPr>
              <a:t>Propertyvalue</a:t>
            </a:r>
            <a:r>
              <a:rPr lang="en-IN" sz="2800" dirty="0" smtClean="0">
                <a:solidFill>
                  <a:srgbClr val="0070C0"/>
                </a:solidFill>
              </a:rPr>
              <a:t> | </a:t>
            </a:r>
            <a:r>
              <a:rPr lang="en-IN" sz="2800" dirty="0" smtClean="0">
                <a:solidFill>
                  <a:srgbClr val="0070C0"/>
                </a:solidFill>
              </a:rPr>
              <a:t>pipes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lowercase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uppercase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slice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Date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percentage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/>
              <a:t>minIntegerDigits</a:t>
            </a:r>
            <a:r>
              <a:rPr lang="en-IN" dirty="0" smtClean="0"/>
              <a:t> − This is the minimum number of Integer digits.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/>
              <a:t>minFractionDigits</a:t>
            </a:r>
            <a:r>
              <a:rPr lang="en-IN" dirty="0" smtClean="0"/>
              <a:t> − This is the minimum number of fraction digits.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/>
              <a:t>maxFractionDigits</a:t>
            </a:r>
            <a:r>
              <a:rPr lang="en-IN" dirty="0" smtClean="0"/>
              <a:t> − This is the maximum number of fraction digits.</a:t>
            </a:r>
          </a:p>
          <a:p>
            <a:pPr lvl="2">
              <a:buFont typeface="Arial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Angular </a:t>
            </a:r>
            <a:r>
              <a:rPr lang="en-IN" b="1" dirty="0" smtClean="0"/>
              <a:t>- CLI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 fontScale="77500" lnSpcReduction="20000"/>
          </a:bodyPr>
          <a:lstStyle/>
          <a:p>
            <a:pPr lvl="2">
              <a:lnSpc>
                <a:spcPct val="170000"/>
              </a:lnSpc>
            </a:pPr>
            <a:r>
              <a:rPr lang="en-IN" sz="2800" dirty="0" smtClean="0"/>
              <a:t>Command Line Interface (CLI) can be used to create our Angular JS application</a:t>
            </a:r>
            <a:r>
              <a:rPr lang="en-IN" sz="2800" dirty="0" smtClean="0"/>
              <a:t>.</a:t>
            </a:r>
          </a:p>
          <a:p>
            <a:pPr lvl="2">
              <a:lnSpc>
                <a:spcPct val="170000"/>
              </a:lnSpc>
            </a:pPr>
            <a:r>
              <a:rPr lang="en-IN" sz="2800" dirty="0" smtClean="0"/>
              <a:t> </a:t>
            </a:r>
            <a:r>
              <a:rPr lang="en-IN" sz="2800" dirty="0" smtClean="0"/>
              <a:t>It also helps in creating a unit and end-to-end tests for the application</a:t>
            </a:r>
            <a:r>
              <a:rPr lang="en-IN" sz="2800" dirty="0" smtClean="0"/>
              <a:t>.</a:t>
            </a:r>
            <a:endParaRPr lang="en-IN" sz="3600" dirty="0" smtClean="0"/>
          </a:p>
          <a:p>
            <a:pPr lvl="4">
              <a:lnSpc>
                <a:spcPct val="170000"/>
              </a:lnSpc>
              <a:buNone/>
            </a:pPr>
            <a:r>
              <a:rPr lang="en-IN" sz="3200" b="1" dirty="0" smtClean="0"/>
              <a:t>T</a:t>
            </a:r>
            <a:r>
              <a:rPr lang="en-IN" sz="3200" b="1" dirty="0" smtClean="0"/>
              <a:t>o </a:t>
            </a:r>
            <a:r>
              <a:rPr lang="en-IN" sz="3200" b="1" dirty="0" smtClean="0"/>
              <a:t>install the CLI</a:t>
            </a:r>
            <a:endParaRPr lang="en-IN" sz="3400" b="1" dirty="0" smtClean="0">
              <a:solidFill>
                <a:srgbClr val="FF0000"/>
              </a:solidFill>
            </a:endParaRPr>
          </a:p>
          <a:p>
            <a:pPr lvl="4">
              <a:lnSpc>
                <a:spcPct val="170000"/>
              </a:lnSpc>
              <a:buNone/>
            </a:pPr>
            <a:r>
              <a:rPr lang="en-IN" sz="3100" b="1" dirty="0" smtClean="0"/>
              <a:t>	</a:t>
            </a:r>
            <a:r>
              <a:rPr lang="en-IN" sz="2800" dirty="0" err="1" smtClean="0">
                <a:solidFill>
                  <a:srgbClr val="0070C0"/>
                </a:solidFill>
              </a:rPr>
              <a:t>npm</a:t>
            </a:r>
            <a:r>
              <a:rPr lang="en-IN" sz="2800" dirty="0" smtClean="0">
                <a:solidFill>
                  <a:srgbClr val="0070C0"/>
                </a:solidFill>
              </a:rPr>
              <a:t> install –g </a:t>
            </a:r>
            <a:r>
              <a:rPr lang="en-IN" sz="2800" dirty="0" smtClean="0">
                <a:solidFill>
                  <a:srgbClr val="0070C0"/>
                </a:solidFill>
              </a:rPr>
              <a:t>angular-</a:t>
            </a:r>
            <a:r>
              <a:rPr lang="en-IN" sz="2800" dirty="0" err="1" smtClean="0">
                <a:solidFill>
                  <a:srgbClr val="0070C0"/>
                </a:solidFill>
              </a:rPr>
              <a:t>cli</a:t>
            </a:r>
            <a:endParaRPr lang="en-IN" sz="2800" dirty="0" smtClean="0">
              <a:solidFill>
                <a:srgbClr val="0070C0"/>
              </a:solidFill>
            </a:endParaRPr>
          </a:p>
          <a:p>
            <a:pPr lvl="4">
              <a:lnSpc>
                <a:spcPct val="170000"/>
              </a:lnSpc>
              <a:buNone/>
            </a:pPr>
            <a:r>
              <a:rPr lang="en-US" sz="3100" b="1" dirty="0" smtClean="0"/>
              <a:t>To Create Angular Application </a:t>
            </a:r>
          </a:p>
          <a:p>
            <a:pPr lvl="4">
              <a:lnSpc>
                <a:spcPct val="170000"/>
              </a:lnSpc>
              <a:buNone/>
            </a:pPr>
            <a:r>
              <a:rPr lang="en-US" sz="2800" b="1" dirty="0" smtClean="0"/>
              <a:t>	</a:t>
            </a:r>
            <a:r>
              <a:rPr lang="en-IN" sz="3100" dirty="0" err="1" smtClean="0">
                <a:solidFill>
                  <a:srgbClr val="0070C0"/>
                </a:solidFill>
              </a:rPr>
              <a:t>ng</a:t>
            </a:r>
            <a:r>
              <a:rPr lang="en-IN" sz="3100" dirty="0" smtClean="0">
                <a:solidFill>
                  <a:srgbClr val="0070C0"/>
                </a:solidFill>
              </a:rPr>
              <a:t> new </a:t>
            </a:r>
            <a:r>
              <a:rPr lang="en-IN" sz="3100" dirty="0" err="1" smtClean="0">
                <a:solidFill>
                  <a:srgbClr val="0070C0"/>
                </a:solidFill>
              </a:rPr>
              <a:t>Project_name</a:t>
            </a:r>
            <a:r>
              <a:rPr lang="en-US" sz="3100" b="1" dirty="0" smtClean="0">
                <a:solidFill>
                  <a:srgbClr val="0070C0"/>
                </a:solidFill>
              </a:rPr>
              <a:t> </a:t>
            </a:r>
            <a:endParaRPr lang="en-IN" sz="3100" b="1" dirty="0" smtClean="0">
              <a:solidFill>
                <a:srgbClr val="0070C0"/>
              </a:solidFill>
            </a:endParaRPr>
          </a:p>
          <a:p>
            <a:pPr lvl="5">
              <a:lnSpc>
                <a:spcPct val="170000"/>
              </a:lnSpc>
              <a:buNone/>
            </a:pPr>
            <a:endParaRPr lang="en-IN" sz="2400" i="1" dirty="0" smtClean="0">
              <a:solidFill>
                <a:srgbClr val="00B050"/>
              </a:solidFill>
            </a:endParaRPr>
          </a:p>
          <a:p>
            <a:pPr lvl="5">
              <a:lnSpc>
                <a:spcPct val="170000"/>
              </a:lnSpc>
              <a:buNone/>
            </a:pPr>
            <a:endParaRPr lang="en-IN" sz="2800" dirty="0" smtClean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IN" sz="3400" dirty="0" smtClean="0"/>
              <a:t>		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Start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After</a:t>
            </a:r>
            <a:r>
              <a:rPr lang="en-US" dirty="0" smtClean="0"/>
              <a:t> </a:t>
            </a:r>
            <a:r>
              <a:rPr lang="en-US" dirty="0" smtClean="0"/>
              <a:t>installation and changes made in our basic </a:t>
            </a:r>
            <a:r>
              <a:rPr lang="en-US" dirty="0" smtClean="0"/>
              <a:t>Angular  </a:t>
            </a:r>
            <a:r>
              <a:rPr lang="en-US" dirty="0" smtClean="0"/>
              <a:t>app we can start our </a:t>
            </a:r>
            <a:r>
              <a:rPr lang="en-US" dirty="0" smtClean="0"/>
              <a:t>Application </a:t>
            </a:r>
            <a:r>
              <a:rPr lang="en-US" dirty="0" smtClean="0"/>
              <a:t>by </a:t>
            </a:r>
            <a:r>
              <a:rPr lang="en-US" dirty="0" smtClean="0"/>
              <a:t>following command in </a:t>
            </a:r>
            <a:r>
              <a:rPr lang="en-US" dirty="0" smtClean="0"/>
              <a:t>Angular CLI</a:t>
            </a:r>
            <a:r>
              <a:rPr lang="en-IN" dirty="0" smtClean="0"/>
              <a:t>.</a:t>
            </a:r>
            <a:endParaRPr lang="en-IN" dirty="0" smtClean="0"/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IN" dirty="0" err="1" smtClean="0">
                <a:solidFill>
                  <a:srgbClr val="00B050"/>
                </a:solidFill>
              </a:rPr>
              <a:t>ng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serve</a:t>
            </a:r>
            <a:r>
              <a:rPr lang="en-IN" dirty="0" smtClean="0">
                <a:solidFill>
                  <a:srgbClr val="00B050"/>
                </a:solidFill>
              </a:rPr>
              <a:t>”</a:t>
            </a:r>
            <a:endParaRPr lang="en-IN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178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6642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802846"/>
            <a:ext cx="5872398" cy="5324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Angular </a:t>
            </a:r>
            <a:r>
              <a:rPr lang="en-GB" sz="2400" dirty="0" smtClean="0"/>
              <a:t>?</a:t>
            </a:r>
            <a:endParaRPr lang="en-IN" sz="2400" dirty="0" smtClean="0"/>
          </a:p>
          <a:p>
            <a:r>
              <a:rPr lang="en-US" sz="2400" dirty="0" smtClean="0"/>
              <a:t>Why Angular !!</a:t>
            </a:r>
          </a:p>
          <a:p>
            <a:r>
              <a:rPr lang="en-US" sz="2400" dirty="0" err="1" smtClean="0"/>
              <a:t>Featu</a:t>
            </a:r>
            <a:r>
              <a:rPr lang="en-IN" sz="2400" dirty="0" smtClean="0"/>
              <a:t>res</a:t>
            </a:r>
            <a:endParaRPr lang="en-US" sz="2400" dirty="0" smtClean="0"/>
          </a:p>
          <a:p>
            <a:pPr lvl="1"/>
            <a:r>
              <a:rPr lang="en-US" sz="2000" dirty="0" smtClean="0"/>
              <a:t>Components</a:t>
            </a:r>
          </a:p>
          <a:p>
            <a:pPr lvl="1"/>
            <a:r>
              <a:rPr lang="en-US" sz="2000" dirty="0" smtClean="0"/>
              <a:t>Modules</a:t>
            </a:r>
          </a:p>
          <a:p>
            <a:pPr lvl="1"/>
            <a:r>
              <a:rPr lang="en-US" sz="2000" dirty="0" smtClean="0"/>
              <a:t>Se</a:t>
            </a:r>
            <a:r>
              <a:rPr lang="en-IN" sz="2000" dirty="0" err="1" smtClean="0"/>
              <a:t>rvice</a:t>
            </a:r>
            <a:endParaRPr lang="en-IN" sz="2000" dirty="0" smtClean="0"/>
          </a:p>
          <a:p>
            <a:pPr lvl="1"/>
            <a:r>
              <a:rPr lang="en-US" sz="2000" dirty="0" smtClean="0"/>
              <a:t>Directives</a:t>
            </a:r>
          </a:p>
          <a:p>
            <a:pPr lvl="1"/>
            <a:r>
              <a:rPr lang="en-US" sz="2000" dirty="0" smtClean="0"/>
              <a:t>Data Binding</a:t>
            </a:r>
          </a:p>
          <a:p>
            <a:pPr lvl="1"/>
            <a:r>
              <a:rPr lang="en-US" sz="2000" dirty="0" smtClean="0"/>
              <a:t>Routing</a:t>
            </a:r>
          </a:p>
          <a:p>
            <a:pPr lvl="1"/>
            <a:r>
              <a:rPr lang="en-US" sz="2000" dirty="0" smtClean="0"/>
              <a:t>pipes</a:t>
            </a:r>
          </a:p>
          <a:p>
            <a:r>
              <a:rPr lang="en-US" sz="2400" dirty="0" smtClean="0"/>
              <a:t>Type-Script &amp; ES6</a:t>
            </a:r>
          </a:p>
          <a:p>
            <a:r>
              <a:rPr lang="en-US" sz="2400" dirty="0" smtClean="0"/>
              <a:t>Evaluation of </a:t>
            </a:r>
            <a:r>
              <a:rPr lang="en-US" sz="2400" dirty="0" smtClean="0"/>
              <a:t>Angular </a:t>
            </a:r>
            <a:r>
              <a:rPr lang="en-US" sz="2400" dirty="0" err="1" smtClean="0"/>
              <a:t>vesion</a:t>
            </a:r>
            <a:r>
              <a:rPr lang="en-US" sz="2400" dirty="0" smtClean="0"/>
              <a:t> </a:t>
            </a:r>
            <a:r>
              <a:rPr lang="en-US" sz="2400" dirty="0" smtClean="0"/>
              <a:t>2 </a:t>
            </a:r>
            <a:r>
              <a:rPr lang="en-US" sz="2400" dirty="0" smtClean="0"/>
              <a:t>– 9</a:t>
            </a:r>
          </a:p>
          <a:p>
            <a:r>
              <a:rPr lang="en-US" sz="2400" dirty="0" smtClean="0"/>
              <a:t>Angular </a:t>
            </a:r>
            <a:r>
              <a:rPr lang="en-US" sz="2400" dirty="0" err="1" smtClean="0"/>
              <a:t>vs</a:t>
            </a:r>
            <a:r>
              <a:rPr lang="en-US" sz="2400" dirty="0" smtClean="0"/>
              <a:t> react</a:t>
            </a:r>
            <a:r>
              <a:rPr lang="en-US" sz="2400" dirty="0" smtClean="0"/>
              <a:t> 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10037" r="10037"/>
          <a:stretch/>
        </p:blipFill>
        <p:spPr>
          <a:xfrm>
            <a:off x="6070242" y="0"/>
            <a:ext cx="6119673" cy="627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83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37128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What is </a:t>
            </a:r>
            <a:r>
              <a:rPr lang="en-US" sz="4800" b="1" dirty="0" err="1" smtClean="0"/>
              <a:t>Angula</a:t>
            </a:r>
            <a:r>
              <a:rPr lang="en-IN" sz="4800" b="1" dirty="0" smtClean="0"/>
              <a:t>r</a:t>
            </a:r>
            <a:r>
              <a:rPr lang="en-GB" sz="4800" b="1" dirty="0" smtClean="0"/>
              <a:t>?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97280"/>
            <a:ext cx="6337619" cy="5303520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IN" sz="2800" dirty="0" smtClean="0"/>
              <a:t>Angular is a JavaScript open-source front-end web application framework.</a:t>
            </a:r>
          </a:p>
          <a:p>
            <a:pPr marL="228600" lvl="2">
              <a:spcBef>
                <a:spcPts val="1000"/>
              </a:spcBef>
            </a:pPr>
            <a:r>
              <a:rPr lang="en-IN" sz="2800" b="1" dirty="0" smtClean="0"/>
              <a:t>Angular</a:t>
            </a:r>
            <a:r>
              <a:rPr lang="en-IN" sz="2800" dirty="0" smtClean="0"/>
              <a:t> </a:t>
            </a:r>
            <a:r>
              <a:rPr lang="en-IN" sz="2800" dirty="0" smtClean="0"/>
              <a:t>helps build interactive and dynamic </a:t>
            </a:r>
            <a:r>
              <a:rPr lang="en-IN" sz="2800" dirty="0" smtClean="0"/>
              <a:t> single </a:t>
            </a:r>
            <a:r>
              <a:rPr lang="en-IN" sz="2800" dirty="0" smtClean="0"/>
              <a:t>page </a:t>
            </a:r>
            <a:r>
              <a:rPr lang="en-IN" sz="2800" dirty="0" smtClean="0"/>
              <a:t>applications.</a:t>
            </a:r>
          </a:p>
          <a:p>
            <a:pPr marL="228600" lvl="2">
              <a:spcBef>
                <a:spcPts val="1000"/>
              </a:spcBef>
            </a:pPr>
            <a:r>
              <a:rPr lang="en-IN" sz="2800" dirty="0" smtClean="0"/>
              <a:t>Angular uses HTML to define the UI of the application</a:t>
            </a:r>
            <a:r>
              <a:rPr lang="en-IN" sz="28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IN" sz="2800" dirty="0" smtClean="0"/>
              <a:t>In Angular, testing is extremely simple. </a:t>
            </a:r>
            <a:endParaRPr lang="en-IN" sz="2800" dirty="0" smtClean="0"/>
          </a:p>
          <a:p>
            <a:pPr marL="228600" lvl="2">
              <a:spcBef>
                <a:spcPts val="1000"/>
              </a:spcBef>
            </a:pPr>
            <a:r>
              <a:rPr lang="en-IN" sz="2800" dirty="0" smtClean="0"/>
              <a:t>Angular framework is embedded with original MVC (Model-View-Controller) software architectural setup.</a:t>
            </a:r>
            <a:endParaRPr lang="en-IN" sz="2800" dirty="0" smtClean="0"/>
          </a:p>
          <a:p>
            <a:pPr marL="228600" lvl="2">
              <a:spcBef>
                <a:spcPts val="1000"/>
              </a:spcBef>
            </a:pPr>
            <a:endParaRPr lang="en-US" b="1" i="1" dirty="0" smtClean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9025" y="282740"/>
            <a:ext cx="4305301" cy="430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51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Angular !!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Benifits</a:t>
            </a:r>
            <a:r>
              <a:rPr lang="en-IN" dirty="0" smtClean="0"/>
              <a:t> of Angular.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Notched Right Arrow 4"/>
          <p:cNvSpPr/>
          <p:nvPr/>
        </p:nvSpPr>
        <p:spPr>
          <a:xfrm>
            <a:off x="6239448" y="4816112"/>
            <a:ext cx="956771" cy="326572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08758" y="1057108"/>
            <a:ext cx="3913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Angular 2.0</a:t>
            </a:r>
            <a:r>
              <a:rPr lang="en-IN" sz="2400" dirty="0" smtClean="0"/>
              <a:t> is written in Typescript.</a:t>
            </a:r>
            <a:endParaRPr lang="en-IN" sz="2400" i="1" dirty="0" smtClean="0"/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Components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/>
              <a:t>Service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Easy to learn</a:t>
            </a: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Two way 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Performance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Testability</a:t>
            </a: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endParaRPr lang="en-IN" sz="2400" b="1" dirty="0"/>
          </a:p>
        </p:txBody>
      </p:sp>
      <p:pic>
        <p:nvPicPr>
          <p:cNvPr id="46082" name="Picture 2" descr="https://d1jnx9ba8s6j9r.cloudfront.net/blog/wp-content/uploads/2020/01/angular8-angular-tutorial-Edureka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9222"/>
            <a:ext cx="7796463" cy="4358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Angular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33137" y="2340476"/>
            <a:ext cx="112294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Service Worker </a:t>
            </a:r>
            <a:r>
              <a:rPr lang="en-IN" sz="2400" dirty="0" smtClean="0"/>
              <a:t>Support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MVC Architecture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Efficient Two-Way 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Angular CLI (Command Line Interface</a:t>
            </a:r>
            <a:r>
              <a:rPr lang="en-IN" sz="2400" dirty="0" smtClean="0"/>
              <a:t>)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Dependency Injection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Typescript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Directives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Internationalization.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Modules</a:t>
            </a:r>
            <a:r>
              <a:rPr lang="en-IN" sz="2400" dirty="0" smtClean="0"/>
              <a:t>, components and services are classes that use </a:t>
            </a:r>
            <a:r>
              <a:rPr lang="en-IN" sz="2400" i="1" dirty="0" smtClean="0"/>
              <a:t>decorators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70408" y="272715"/>
            <a:ext cx="5082191" cy="307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Sc</a:t>
            </a:r>
            <a:r>
              <a:rPr lang="en-IN" b="1" dirty="0" err="1" smtClean="0"/>
              <a:t>ript</a:t>
            </a:r>
            <a:r>
              <a:rPr lang="en-US" b="1" dirty="0" smtClean="0"/>
              <a:t>!!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90" y="870502"/>
            <a:ext cx="11882510" cy="4673649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</a:pPr>
            <a:r>
              <a:rPr lang="en-IN" dirty="0" err="1" smtClean="0"/>
              <a:t>TypeScript</a:t>
            </a:r>
            <a:r>
              <a:rPr lang="en-IN" dirty="0" smtClean="0"/>
              <a:t> is a typed superset of </a:t>
            </a:r>
            <a:r>
              <a:rPr lang="en-IN" dirty="0" err="1" smtClean="0"/>
              <a:t>javascript</a:t>
            </a:r>
            <a:r>
              <a:rPr lang="en-IN" dirty="0" smtClean="0"/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IN" dirty="0" smtClean="0"/>
              <a:t>This is pure object oriented with classes, interfaces and statically typed like Java</a:t>
            </a:r>
            <a:r>
              <a:rPr lang="en-IN" dirty="0" smtClean="0"/>
              <a:t>.</a:t>
            </a:r>
          </a:p>
          <a:p>
            <a:pPr marL="514350" indent="-514350">
              <a:lnSpc>
                <a:spcPct val="150000"/>
              </a:lnSpc>
            </a:pPr>
            <a:r>
              <a:rPr lang="en-IN" dirty="0" err="1" smtClean="0"/>
              <a:t>TypeScript</a:t>
            </a:r>
            <a:r>
              <a:rPr lang="en-IN" dirty="0" smtClean="0"/>
              <a:t> also automatically populates the root file configuration for easy </a:t>
            </a:r>
            <a:r>
              <a:rPr lang="en-IN" dirty="0" smtClean="0"/>
              <a:t>compilation</a:t>
            </a:r>
          </a:p>
          <a:p>
            <a:pPr marL="514350" indent="-514350">
              <a:lnSpc>
                <a:spcPct val="150000"/>
              </a:lnSpc>
            </a:pPr>
            <a:r>
              <a:rPr lang="en-IN" dirty="0" smtClean="0"/>
              <a:t>In comparison to JavaScript, </a:t>
            </a:r>
            <a:r>
              <a:rPr lang="en-IN" dirty="0" err="1" smtClean="0"/>
              <a:t>TypeScript</a:t>
            </a:r>
            <a:r>
              <a:rPr lang="en-IN" dirty="0" smtClean="0"/>
              <a:t> </a:t>
            </a:r>
            <a:r>
              <a:rPr lang="en-IN" dirty="0" smtClean="0"/>
              <a:t>has </a:t>
            </a:r>
            <a:r>
              <a:rPr lang="en-IN" dirty="0" smtClean="0"/>
              <a:t>richer </a:t>
            </a:r>
            <a:r>
              <a:rPr lang="en-IN" dirty="0" err="1" smtClean="0"/>
              <a:t>enums</a:t>
            </a:r>
            <a:r>
              <a:rPr lang="en-IN" dirty="0" smtClean="0"/>
              <a:t>, interfaces, generics, hybrid types, union/intersection types, access modifiers, etc.</a:t>
            </a:r>
            <a:endParaRPr lang="en-IN" dirty="0" smtClean="0"/>
          </a:p>
          <a:p>
            <a:pPr marL="514350" indent="-514350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4775" y="320843"/>
            <a:ext cx="2143125" cy="144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609" y="689811"/>
            <a:ext cx="9833811" cy="53420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 smtClean="0"/>
              <a:t>An Angular Application is a tree of Components are self-contained building blocks of web application.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This helps in better maintaining the application over a period of time.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Components use </a:t>
            </a:r>
            <a:r>
              <a:rPr lang="en-IN" sz="3200" i="1" dirty="0" smtClean="0"/>
              <a:t>services</a:t>
            </a:r>
            <a:r>
              <a:rPr lang="en-IN" sz="3200" dirty="0" smtClean="0"/>
              <a:t>, which provide specific functionality not directly related to views.</a:t>
            </a:r>
          </a:p>
          <a:p>
            <a:pPr marL="228600" lvl="5">
              <a:lnSpc>
                <a:spcPct val="100000"/>
              </a:lnSpc>
              <a:spcBef>
                <a:spcPts val="1000"/>
              </a:spcBef>
            </a:pPr>
            <a:r>
              <a:rPr lang="en-IN" sz="3200" i="1" dirty="0" smtClean="0"/>
              <a:t>root component</a:t>
            </a:r>
            <a:r>
              <a:rPr lang="en-IN" sz="3200" dirty="0" smtClean="0"/>
              <a:t> that connects a component hierarchy with the page document object model (DOM) and reusable</a:t>
            </a:r>
            <a:endParaRPr lang="en-IN" sz="2400" dirty="0" smtClean="0"/>
          </a:p>
          <a:p>
            <a:pPr lvl="5">
              <a:lnSpc>
                <a:spcPct val="100000"/>
              </a:lnSpc>
              <a:buNone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 lvl="2">
              <a:lnSpc>
                <a:spcPct val="100000"/>
              </a:lnSpc>
            </a:pPr>
            <a:endParaRPr lang="en-IN" b="1" i="1" dirty="0" smtClean="0">
              <a:solidFill>
                <a:srgbClr val="00B050"/>
              </a:solidFill>
            </a:endParaRPr>
          </a:p>
          <a:p>
            <a:pPr lvl="2">
              <a:lnSpc>
                <a:spcPct val="100000"/>
              </a:lnSpc>
            </a:pPr>
            <a:endParaRPr lang="en-US" i="1" dirty="0" smtClean="0">
              <a:solidFill>
                <a:srgbClr val="00B050"/>
              </a:solidFill>
            </a:endParaRPr>
          </a:p>
          <a:p>
            <a:pPr lvl="2">
              <a:lnSpc>
                <a:spcPct val="100000"/>
              </a:lnSpc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Routing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Defines a navigation path among the different application states.</a:t>
            </a:r>
          </a:p>
          <a:p>
            <a:r>
              <a:rPr lang="en-IN" dirty="0" smtClean="0"/>
              <a:t>The router maps URL-like paths to views instead of pages.</a:t>
            </a:r>
          </a:p>
          <a:p>
            <a:r>
              <a:rPr lang="en-IN" dirty="0" smtClean="0"/>
              <a:t>The router interprets a link URL according to your app's view navigation rules and data state</a:t>
            </a:r>
            <a:r>
              <a:rPr lang="en-IN" dirty="0" smtClean="0"/>
              <a:t>.</a:t>
            </a:r>
          </a:p>
          <a:p>
            <a:pPr lvl="2"/>
            <a:r>
              <a:rPr lang="en-IN" sz="2400" dirty="0" err="1" smtClean="0">
                <a:solidFill>
                  <a:srgbClr val="FF0000"/>
                </a:solidFill>
              </a:rPr>
              <a:t>ng</a:t>
            </a:r>
            <a:r>
              <a:rPr lang="en-IN" sz="2400" dirty="0" smtClean="0">
                <a:solidFill>
                  <a:srgbClr val="FF0000"/>
                </a:solidFill>
              </a:rPr>
              <a:t> new routing-app </a:t>
            </a:r>
            <a:r>
              <a:rPr lang="en-IN" sz="2400" dirty="0" smtClean="0">
                <a:solidFill>
                  <a:srgbClr val="FF0000"/>
                </a:solidFill>
              </a:rPr>
              <a:t>–routing</a:t>
            </a:r>
          </a:p>
          <a:p>
            <a:pPr lvl="3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const routes: Routes = [</a:t>
            </a:r>
          </a:p>
          <a:p>
            <a:pPr lvl="3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  { path: 'first-component', component: </a:t>
            </a:r>
            <a:r>
              <a:rPr lang="en-IN" sz="2200" dirty="0" err="1" smtClean="0">
                <a:solidFill>
                  <a:srgbClr val="0070C0"/>
                </a:solidFill>
              </a:rPr>
              <a:t>FirstComponent</a:t>
            </a:r>
            <a:r>
              <a:rPr lang="en-IN" sz="2200" dirty="0" smtClean="0">
                <a:solidFill>
                  <a:srgbClr val="0070C0"/>
                </a:solidFill>
              </a:rPr>
              <a:t> },</a:t>
            </a:r>
          </a:p>
          <a:p>
            <a:pPr lvl="3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  { path: 'second-component', component: </a:t>
            </a:r>
            <a:r>
              <a:rPr lang="en-IN" sz="2200" dirty="0" err="1" smtClean="0">
                <a:solidFill>
                  <a:srgbClr val="0070C0"/>
                </a:solidFill>
              </a:rPr>
              <a:t>SecondComponent</a:t>
            </a:r>
            <a:r>
              <a:rPr lang="en-IN" sz="2200" dirty="0" smtClean="0">
                <a:solidFill>
                  <a:srgbClr val="0070C0"/>
                </a:solidFill>
              </a:rPr>
              <a:t> },</a:t>
            </a:r>
          </a:p>
          <a:p>
            <a:pPr lvl="3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];</a:t>
            </a: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Directives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directive is a class with a @</a:t>
            </a:r>
            <a:r>
              <a:rPr lang="en-IN" dirty="0" smtClean="0">
                <a:hlinkClick r:id="rId3"/>
              </a:rPr>
              <a:t>Directive</a:t>
            </a:r>
            <a:r>
              <a:rPr lang="en-IN" dirty="0" smtClean="0"/>
              <a:t>() decorator.</a:t>
            </a:r>
          </a:p>
          <a:p>
            <a:r>
              <a:rPr lang="en-US" dirty="0" smtClean="0"/>
              <a:t>It help to </a:t>
            </a:r>
            <a:r>
              <a:rPr lang="en-IN" dirty="0" smtClean="0"/>
              <a:t>renders  the dynamic Angular templates based on the instruction.</a:t>
            </a:r>
          </a:p>
          <a:p>
            <a:r>
              <a:rPr lang="en-IN" dirty="0" smtClean="0"/>
              <a:t> </a:t>
            </a:r>
            <a:r>
              <a:rPr lang="en-IN" dirty="0" smtClean="0"/>
              <a:t>C</a:t>
            </a:r>
            <a:r>
              <a:rPr lang="en-IN" dirty="0" smtClean="0"/>
              <a:t>reate </a:t>
            </a:r>
            <a:r>
              <a:rPr lang="en-IN" dirty="0" smtClean="0"/>
              <a:t>custom HTML tags serving as custom </a:t>
            </a:r>
            <a:r>
              <a:rPr lang="en-IN" dirty="0" smtClean="0"/>
              <a:t>widgets.</a:t>
            </a:r>
          </a:p>
          <a:p>
            <a:r>
              <a:rPr lang="en-IN" dirty="0" smtClean="0"/>
              <a:t>We can </a:t>
            </a:r>
            <a:r>
              <a:rPr lang="en-IN" dirty="0" smtClean="0"/>
              <a:t>manipulate DOM attributes as per needs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13347" y="4828672"/>
            <a:ext cx="492492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Structural directives</a:t>
            </a:r>
          </a:p>
          <a:p>
            <a:r>
              <a:rPr lang="en-US" b="1" dirty="0" smtClean="0"/>
              <a:t>	</a:t>
            </a:r>
            <a:r>
              <a:rPr lang="en-IN" b="1" dirty="0" smtClean="0"/>
              <a:t>A</a:t>
            </a:r>
            <a:r>
              <a:rPr lang="en-IN" dirty="0" smtClean="0"/>
              <a:t>lter layout by adding, removing, and replacing elements in the DOM.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li</a:t>
            </a:r>
            <a:r>
              <a:rPr lang="en-IN" dirty="0" smtClean="0"/>
              <a:t> *</a:t>
            </a:r>
            <a:r>
              <a:rPr lang="en-IN" dirty="0" err="1" smtClean="0">
                <a:hlinkClick r:id="rId4"/>
              </a:rPr>
              <a:t>ngFor</a:t>
            </a:r>
            <a:r>
              <a:rPr lang="en-IN" dirty="0" smtClean="0"/>
              <a:t>="let hero of heroes"&gt;&lt;/</a:t>
            </a:r>
            <a:r>
              <a:rPr lang="en-IN" dirty="0" err="1" smtClean="0"/>
              <a:t>li</a:t>
            </a:r>
            <a:r>
              <a:rPr lang="en-IN" dirty="0" smtClean="0"/>
              <a:t>&gt;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40905" y="4403556"/>
            <a:ext cx="492492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Attribute directives</a:t>
            </a:r>
          </a:p>
          <a:p>
            <a:r>
              <a:rPr lang="en-US" b="1" dirty="0" smtClean="0"/>
              <a:t>	</a:t>
            </a:r>
            <a:r>
              <a:rPr lang="en-IN" dirty="0" smtClean="0"/>
              <a:t> Alter the appearance or </a:t>
            </a:r>
            <a:r>
              <a:rPr lang="en-IN" dirty="0" err="1" smtClean="0"/>
              <a:t>behavior</a:t>
            </a:r>
            <a:r>
              <a:rPr lang="en-IN" dirty="0" smtClean="0"/>
              <a:t> of an existing element.</a:t>
            </a:r>
          </a:p>
          <a:p>
            <a:r>
              <a:rPr lang="en-IN" dirty="0" smtClean="0"/>
              <a:t>	In templates they look like regular HTML attributes.</a:t>
            </a:r>
          </a:p>
          <a:p>
            <a:r>
              <a:rPr lang="en-IN" dirty="0" smtClean="0"/>
              <a:t> 	&lt;input [(</a:t>
            </a:r>
            <a:r>
              <a:rPr lang="en-IN" dirty="0" err="1" smtClean="0">
                <a:hlinkClick r:id="rId5"/>
              </a:rPr>
              <a:t>ngModel</a:t>
            </a:r>
            <a:r>
              <a:rPr lang="en-IN" dirty="0" smtClean="0"/>
              <a:t>)]="hero.name"&gt;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35980</TotalTime>
  <Words>838</Words>
  <Application>Microsoft Office PowerPoint</Application>
  <PresentationFormat>Custom</PresentationFormat>
  <Paragraphs>189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Angular</vt:lpstr>
      <vt:lpstr>Agenda</vt:lpstr>
      <vt:lpstr>What is Angular?</vt:lpstr>
      <vt:lpstr>Why Angular !!</vt:lpstr>
      <vt:lpstr>Features of Angular </vt:lpstr>
      <vt:lpstr>Type Script!!</vt:lpstr>
      <vt:lpstr>Components</vt:lpstr>
      <vt:lpstr>Routing</vt:lpstr>
      <vt:lpstr>Directives</vt:lpstr>
      <vt:lpstr>Data Binding </vt:lpstr>
      <vt:lpstr>Life-Cycle Methods </vt:lpstr>
      <vt:lpstr>ES 6 </vt:lpstr>
      <vt:lpstr>Angular vs react</vt:lpstr>
      <vt:lpstr>Event Handling</vt:lpstr>
      <vt:lpstr>Error Handling    </vt:lpstr>
      <vt:lpstr>Transforming Data     </vt:lpstr>
      <vt:lpstr>Angular - CLI    </vt:lpstr>
      <vt:lpstr>To Start 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Project Monthly Review</dc:title>
  <dc:creator>Changepond</dc:creator>
  <cp:lastModifiedBy>Sathish</cp:lastModifiedBy>
  <cp:revision>2480</cp:revision>
  <dcterms:created xsi:type="dcterms:W3CDTF">2017-04-24T11:02:45Z</dcterms:created>
  <dcterms:modified xsi:type="dcterms:W3CDTF">2020-08-01T15:06:49Z</dcterms:modified>
</cp:coreProperties>
</file>