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0" r:id="rId2"/>
    <p:sldId id="267" r:id="rId3"/>
    <p:sldId id="428" r:id="rId4"/>
    <p:sldId id="295" r:id="rId5"/>
    <p:sldId id="403" r:id="rId6"/>
    <p:sldId id="438" r:id="rId7"/>
    <p:sldId id="435" r:id="rId8"/>
    <p:sldId id="43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9180986-497A-47DE-AEAA-83D9F7C7C621}">
          <p14:sldIdLst>
            <p14:sldId id="270"/>
            <p14:sldId id="267"/>
            <p14:sldId id="428"/>
            <p14:sldId id="295"/>
            <p14:sldId id="403"/>
            <p14:sldId id="43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8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26" autoAdjust="0"/>
    <p:restoredTop sz="94660" autoAdjust="0"/>
  </p:normalViewPr>
  <p:slideViewPr>
    <p:cSldViewPr snapToGrid="0" showGuides="1">
      <p:cViewPr varScale="1">
        <p:scale>
          <a:sx n="91" d="100"/>
          <a:sy n="91" d="100"/>
        </p:scale>
        <p:origin x="-40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24-02-2020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9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644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5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47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49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18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KITE Project Review 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smtClean="0"/>
              <a:t>February 2020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30" b="8955"/>
          <a:stretch/>
        </p:blipFill>
        <p:spPr>
          <a:xfrm>
            <a:off x="9871985" y="509516"/>
            <a:ext cx="1327709" cy="9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11882510" cy="532499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Summary of Activities</a:t>
            </a:r>
          </a:p>
          <a:p>
            <a:endParaRPr lang="en-IN" dirty="0"/>
          </a:p>
          <a:p>
            <a:r>
              <a:rPr lang="en-IN" dirty="0"/>
              <a:t>Project Status – Content builder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Offshore – QA Activities</a:t>
            </a: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10037" r="10037"/>
          <a:stretch/>
        </p:blipFill>
        <p:spPr>
          <a:xfrm>
            <a:off x="6070242" y="0"/>
            <a:ext cx="6119673" cy="627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7128"/>
          </a:xfrm>
        </p:spPr>
        <p:txBody>
          <a:bodyPr>
            <a:normAutofit/>
          </a:bodyPr>
          <a:lstStyle/>
          <a:p>
            <a:r>
              <a:rPr lang="en-IN" dirty="0"/>
              <a:t>Summary of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630621"/>
            <a:ext cx="11153000" cy="577017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100" b="1" dirty="0" smtClean="0"/>
              <a:t>Activities</a:t>
            </a:r>
          </a:p>
          <a:p>
            <a:r>
              <a:rPr lang="en-US" sz="2000" dirty="0" smtClean="0"/>
              <a:t>Editor Tool </a:t>
            </a:r>
            <a:r>
              <a:rPr lang="en-IN" sz="2000" dirty="0" smtClean="0"/>
              <a:t>for CB 2.0 </a:t>
            </a:r>
            <a:r>
              <a:rPr lang="en-US" sz="2000" dirty="0" smtClean="0"/>
              <a:t>– Analysis and POC</a:t>
            </a:r>
          </a:p>
          <a:p>
            <a:pPr lvl="1"/>
            <a:r>
              <a:rPr lang="en-US" sz="1600" dirty="0" smtClean="0"/>
              <a:t>Tiny Text Editor </a:t>
            </a:r>
          </a:p>
          <a:p>
            <a:pPr lvl="1"/>
            <a:r>
              <a:rPr lang="en-US" sz="1600" dirty="0" smtClean="0"/>
              <a:t>Shield UI Editor </a:t>
            </a:r>
          </a:p>
          <a:p>
            <a:pPr lvl="1"/>
            <a:r>
              <a:rPr lang="en-US" sz="1600" dirty="0" smtClean="0"/>
              <a:t>Kendo UI Editor</a:t>
            </a:r>
          </a:p>
          <a:p>
            <a:pPr lvl="1"/>
            <a:endParaRPr lang="en-US" sz="1600" dirty="0" smtClean="0"/>
          </a:p>
          <a:p>
            <a:r>
              <a:rPr lang="en-IN" sz="2000" dirty="0" smtClean="0"/>
              <a:t>Workflow Tools for CB 2.0 – Analysis and POC</a:t>
            </a:r>
          </a:p>
          <a:p>
            <a:pPr lvl="1"/>
            <a:r>
              <a:rPr lang="en-IN" sz="1600" dirty="0" smtClean="0"/>
              <a:t>Activity Workflow</a:t>
            </a:r>
          </a:p>
          <a:p>
            <a:pPr lvl="1"/>
            <a:r>
              <a:rPr lang="en-IN" sz="1600" dirty="0" smtClean="0"/>
              <a:t>Flowable Workflow</a:t>
            </a:r>
          </a:p>
          <a:p>
            <a:pPr lvl="1">
              <a:buNone/>
            </a:pPr>
            <a:endParaRPr lang="en-IN" sz="1600" dirty="0" smtClean="0"/>
          </a:p>
          <a:p>
            <a:pPr marL="228600" lvl="1">
              <a:spcBef>
                <a:spcPts val="1000"/>
              </a:spcBef>
            </a:pPr>
            <a:r>
              <a:rPr lang="en-IN" sz="2000" dirty="0" smtClean="0"/>
              <a:t>DLM Acapella tagging dictionary for Polly</a:t>
            </a:r>
            <a:endParaRPr lang="en-US" sz="2000" dirty="0" smtClean="0"/>
          </a:p>
          <a:p>
            <a:pPr lvl="1"/>
            <a:r>
              <a:rPr lang="en-IN" sz="1600" dirty="0" smtClean="0"/>
              <a:t>Analyzing the new rule for words which is equivalent to acapella words.</a:t>
            </a:r>
          </a:p>
          <a:p>
            <a:r>
              <a:rPr lang="en-IN" sz="2000" dirty="0" smtClean="0"/>
              <a:t>React Js</a:t>
            </a:r>
          </a:p>
          <a:p>
            <a:pPr lvl="1"/>
            <a:r>
              <a:rPr lang="en-IN" sz="1600" dirty="0" smtClean="0"/>
              <a:t>Walkthrough on Basics of React Library</a:t>
            </a:r>
          </a:p>
          <a:p>
            <a:pPr lvl="1"/>
            <a:r>
              <a:rPr lang="en-IN" sz="1600" dirty="0" smtClean="0"/>
              <a:t>Analysis on React Components.</a:t>
            </a:r>
          </a:p>
          <a:p>
            <a:pPr lvl="1"/>
            <a:r>
              <a:rPr lang="en-IN" sz="1600" dirty="0" smtClean="0"/>
              <a:t>ES5 and ES6 Features.</a:t>
            </a:r>
          </a:p>
          <a:p>
            <a:pPr lvl="1">
              <a:buNone/>
            </a:pPr>
            <a:endParaRPr lang="en-IN" sz="16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0"/>
            <a:endParaRPr lang="en-US" sz="2000" dirty="0"/>
          </a:p>
          <a:p>
            <a:pPr lvl="1"/>
            <a:endParaRPr lang="en-US" sz="1600" dirty="0"/>
          </a:p>
          <a:p>
            <a:pPr lvl="0"/>
            <a:endParaRPr lang="en-IN" sz="2000" dirty="0"/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>
              <a:buNone/>
            </a:pPr>
            <a:endParaRPr lang="en-IN" sz="16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5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84" t="24543" r="18227" b="23868"/>
          <a:stretch/>
        </p:blipFill>
        <p:spPr bwMode="auto">
          <a:xfrm>
            <a:off x="6238462" y="4382291"/>
            <a:ext cx="1573928" cy="13401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tus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68" t="6921" r="8222" b="7305"/>
          <a:stretch/>
        </p:blipFill>
        <p:spPr bwMode="auto">
          <a:xfrm>
            <a:off x="9925521" y="4401194"/>
            <a:ext cx="997550" cy="103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116096" y="5201778"/>
            <a:ext cx="2537138" cy="8783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   Green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56857" y="5214657"/>
            <a:ext cx="2537138" cy="8783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5 Dev + 2 QA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Content Builder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b="1" smtClean="0"/>
              <a:t>CB </a:t>
            </a:r>
            <a:r>
              <a:rPr b="1" dirty="0" smtClean="0"/>
              <a:t>2.0 tools analysis</a:t>
            </a:r>
            <a:endParaRPr b="1" dirty="0"/>
          </a:p>
          <a:p>
            <a:pPr>
              <a:buNone/>
            </a:pPr>
            <a:endParaRPr lang="en-IN" altLang="en-US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28848" y="4083070"/>
            <a:ext cx="1511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Overall Status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7767" y="4083070"/>
            <a:ext cx="69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Team</a:t>
            </a:r>
          </a:p>
        </p:txBody>
      </p:sp>
      <p:sp>
        <p:nvSpPr>
          <p:cNvPr id="7" name="Oval 6"/>
          <p:cNvSpPr/>
          <p:nvPr/>
        </p:nvSpPr>
        <p:spPr>
          <a:xfrm>
            <a:off x="10787575" y="5357611"/>
            <a:ext cx="635985" cy="635985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4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5682"/>
            <a:ext cx="11882511" cy="578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5B9BD5">
                    <a:lumMod val="50000"/>
                  </a:srgbClr>
                </a:solidFill>
              </a:rPr>
              <a:t>Content </a:t>
            </a:r>
            <a:r>
              <a:rPr lang="en-IN" dirty="0" smtClean="0">
                <a:solidFill>
                  <a:srgbClr val="5B9BD5">
                    <a:lumMod val="50000"/>
                  </a:srgbClr>
                </a:solidFill>
              </a:rPr>
              <a:t>Builder</a:t>
            </a:r>
            <a:endParaRPr lang="en-IN" dirty="0">
              <a:solidFill>
                <a:srgbClr val="5B9BD5">
                  <a:lumMod val="5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521451"/>
              </p:ext>
            </p:extLst>
          </p:nvPr>
        </p:nvGraphicFramePr>
        <p:xfrm>
          <a:off x="394947" y="668888"/>
          <a:ext cx="10915528" cy="309213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28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0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5917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3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Task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Features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 of Completion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Planned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Effort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(in hrs.)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Effort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(in hrs.)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RAG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Comment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45324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r>
                        <a:rPr lang="en-IN" dirty="0" smtClean="0"/>
                        <a:t> 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&amp; POC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29-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Jan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18-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25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25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CK-Editor4 is chosen 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45324" marB="0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0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endParaRPr lang="en-IN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icrosoft YaHei" panose="020B0503020204020204" pitchFamily="34" charset="-122"/>
                      </a:endParaRPr>
                    </a:p>
                  </a:txBody>
                  <a:tcPr marL="0" marR="0" marT="45324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 Analysis &amp; POC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28-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Jan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17-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52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49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45324" marB="0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137">
                <a:tc>
                  <a:txBody>
                    <a:bodyPr/>
                    <a:lstStyle/>
                    <a:p>
                      <a:pPr algn="ctr"/>
                      <a:endParaRPr lang="en-I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DLM Acapella tagging dictionary for Polly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-20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12-</a:t>
                      </a:r>
                      <a:r>
                        <a:rPr kumimoji="0" lang="en-I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-20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82%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In-Progress(Planned to release this as patch)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5324" marB="0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327">
                <a:tc>
                  <a:txBody>
                    <a:bodyPr/>
                    <a:lstStyle/>
                    <a:p>
                      <a:pPr algn="ctr"/>
                      <a:endParaRPr lang="en-I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Regression and Production Defects fixing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07-</a:t>
                      </a:r>
                      <a:r>
                        <a:rPr kumimoji="0" lang="en-IN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19-</a:t>
                      </a:r>
                      <a:r>
                        <a:rPr kumimoji="0" lang="en-IN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Feb</a:t>
                      </a: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65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65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G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DE20500, DE20510, DE20512 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45324" marB="0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344">
                <a:tc>
                  <a:txBody>
                    <a:bodyPr/>
                    <a:lstStyle/>
                    <a:p>
                      <a:pPr algn="ctr"/>
                      <a:endParaRPr lang="en-I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Js(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Design)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Walkthrough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29-</a:t>
                      </a:r>
                      <a:r>
                        <a:rPr kumimoji="0" lang="en-IN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Jan</a:t>
                      </a: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-20</a:t>
                      </a: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400" marR="6840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</a:tabLst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G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Started Looking on React basics.</a:t>
                      </a:r>
                      <a:endParaRPr lang="en-US" dirty="0"/>
                    </a:p>
                  </a:txBody>
                  <a:tcPr marL="0" marR="0" marT="45324" marB="0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1972" y="5980386"/>
            <a:ext cx="10838158" cy="31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1400" dirty="0">
                <a:solidFill>
                  <a:prstClr val="black"/>
                </a:solidFill>
                <a:latin typeface="Cambria" panose="02040503050406030204" pitchFamily="18" charset="0"/>
              </a:rPr>
              <a:t>Status as of </a:t>
            </a:r>
            <a:r>
              <a:rPr lang="en-IN" sz="1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25-Febraury</a:t>
            </a:r>
            <a:r>
              <a:rPr lang="en-IN" sz="1400" dirty="0" smtClean="0">
                <a:latin typeface="Cambria" panose="02040503050406030204" pitchFamily="18" charset="0"/>
              </a:rPr>
              <a:t>-2020</a:t>
            </a:r>
            <a:r>
              <a:rPr lang="en-IN" sz="1400" dirty="0" smtClean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IN" sz="1400" dirty="0">
                <a:solidFill>
                  <a:prstClr val="black"/>
                </a:solidFill>
                <a:latin typeface="Cambria" panose="02040503050406030204" pitchFamily="18" charset="0"/>
              </a:rPr>
              <a:t>16:00 hours IST</a:t>
            </a:r>
          </a:p>
        </p:txBody>
      </p:sp>
    </p:spTree>
    <p:extLst>
      <p:ext uri="{BB962C8B-B14F-4D97-AF65-F5344CB8AC3E}">
        <p14:creationId xmlns:p14="http://schemas.microsoft.com/office/powerpoint/2010/main" xmlns="" val="22416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80" y="39617"/>
            <a:ext cx="11882511" cy="737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Content Builder QA –Activity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0559134"/>
              </p:ext>
            </p:extLst>
          </p:nvPr>
        </p:nvGraphicFramePr>
        <p:xfrm>
          <a:off x="223562" y="693198"/>
          <a:ext cx="11631364" cy="4504223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67181"/>
                <a:gridCol w="3341189"/>
                <a:gridCol w="840170"/>
                <a:gridCol w="954446"/>
                <a:gridCol w="602880"/>
                <a:gridCol w="658961"/>
                <a:gridCol w="701023"/>
                <a:gridCol w="476695"/>
                <a:gridCol w="2988819"/>
              </a:tblGrid>
              <a:tr h="908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Task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Features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 of Completion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Planned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Effort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(in hrs.)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Effort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(in hrs.)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Comment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71909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Testing &amp; Defects Validation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29-Jan-19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20-Feb-20</a:t>
                      </a:r>
                      <a:endParaRPr lang="en-US" sz="12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128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Verified &amp; Closed the defects DE19169, DE20439, DE20500, DE20205, DE20509, DE20510, DE20512 </a:t>
                      </a:r>
                      <a:r>
                        <a:rPr lang="fr-FR" sz="1200" dirty="0" smtClean="0"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 QA &amp; Stage</a:t>
                      </a:r>
                      <a:r>
                        <a:rPr lang="fr-FR" sz="1200" baseline="0" dirty="0" smtClean="0"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fr-FR" sz="1200" dirty="0" smtClean="0"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</a:t>
                      </a: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909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CB 2.0 Analysis &amp; Understanding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03-Feb-20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47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47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909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Polly Misspelled Words &amp; Pronunciation Issue 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9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20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F1073 : QTI Redesign  - UAT Walk Through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9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20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Post Production activities for Height Release deployment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21-Feb-20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427" y="6065746"/>
            <a:ext cx="1097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mbria" panose="02040503050406030204" pitchFamily="18" charset="0"/>
              </a:rPr>
              <a:t>Status </a:t>
            </a:r>
            <a:r>
              <a:rPr lang="en-IN" sz="1400" dirty="0">
                <a:latin typeface="Cambria" panose="02040503050406030204" pitchFamily="18" charset="0"/>
              </a:rPr>
              <a:t>as of </a:t>
            </a:r>
            <a:r>
              <a:rPr lang="en-IN" sz="1400" dirty="0" smtClean="0">
                <a:latin typeface="Cambria" panose="02040503050406030204" pitchFamily="18" charset="0"/>
              </a:rPr>
              <a:t>25-February-2020, 16:00 hours IST.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9358" y="5346552"/>
            <a:ext cx="11852035" cy="591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 smtClean="0">
                <a:solidFill>
                  <a:schemeClr val="tx1"/>
                </a:solidFill>
                <a:latin typeface="+mn-lt"/>
              </a:rPr>
              <a:t>Apart from the above activities QA had started analyzing on Automation tools like Selenium and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VIP Test Modeller (Visual Integration Processor) and will continue to work on the same.</a:t>
            </a:r>
            <a:endParaRPr lang="en-IN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 2.0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35422"/>
            <a:ext cx="11882510" cy="528249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/>
              <a:t>Text Editor Analysis:</a:t>
            </a:r>
          </a:p>
          <a:p>
            <a:pPr>
              <a:buNone/>
            </a:pPr>
            <a:r>
              <a:rPr lang="en-US" sz="2300" dirty="0" smtClean="0"/>
              <a:t>Analyzed different types of editors and checked how far that editor is suitable for CB Application.</a:t>
            </a:r>
          </a:p>
          <a:p>
            <a:pPr>
              <a:buNone/>
            </a:pPr>
            <a:r>
              <a:rPr lang="en-US" sz="2300" dirty="0" smtClean="0"/>
              <a:t>Created POC by using those editors in React.</a:t>
            </a:r>
          </a:p>
          <a:p>
            <a:r>
              <a:rPr lang="en-US" sz="2300" dirty="0" smtClean="0"/>
              <a:t>CKEditor 5 in React</a:t>
            </a:r>
          </a:p>
          <a:p>
            <a:r>
              <a:rPr lang="en-US" sz="2300" dirty="0" smtClean="0"/>
              <a:t>Shield UI Editor in React</a:t>
            </a:r>
          </a:p>
          <a:p>
            <a:r>
              <a:rPr lang="en-US" sz="2300" dirty="0" smtClean="0"/>
              <a:t>Kendo UI Editor - Analysis</a:t>
            </a:r>
          </a:p>
          <a:p>
            <a:pPr>
              <a:buNone/>
            </a:pPr>
            <a:r>
              <a:rPr lang="en-US" sz="2300" dirty="0" smtClean="0"/>
              <a:t>And also we evaluated licensing and pricing provided by Tiny MCE 5 for Cloud based and self hosted.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3400" b="1" dirty="0" smtClean="0"/>
              <a:t>Workflow Analysis:</a:t>
            </a:r>
            <a:endParaRPr lang="en-US" sz="2400" dirty="0" smtClean="0"/>
          </a:p>
          <a:p>
            <a:r>
              <a:rPr lang="en-US" sz="2300" dirty="0" smtClean="0"/>
              <a:t>Done POCs in Activiti and flowabe for checking supported BPMN 2.0 events and notifications.</a:t>
            </a:r>
          </a:p>
          <a:p>
            <a:r>
              <a:rPr lang="en-US" sz="2300" dirty="0" smtClean="0"/>
              <a:t>Based on the provided requirements like skip a workflow step and repeating a workflow step, analyzed whether it can be done in Activiti and Flowable.</a:t>
            </a:r>
          </a:p>
          <a:p>
            <a:r>
              <a:rPr lang="en-US" sz="2300" dirty="0" smtClean="0"/>
              <a:t>We also found one of the requirement is not supporting in activiti, so we decided to proceed only with flowable.</a:t>
            </a:r>
          </a:p>
          <a:p>
            <a:r>
              <a:rPr lang="en-US" sz="2300" dirty="0" smtClean="0"/>
              <a:t>Did POC's using Skip Workflow and repeating workflow with the help of database configurations.</a:t>
            </a:r>
          </a:p>
          <a:p>
            <a:r>
              <a:rPr lang="en-US" sz="2300" dirty="0" smtClean="0"/>
              <a:t>Analyzed further in flowable like audit logs and prepared documentation based on our analysis against the given requirement</a:t>
            </a:r>
          </a:p>
          <a:p>
            <a:r>
              <a:rPr lang="en-US" sz="2300" dirty="0" smtClean="0"/>
              <a:t>Analyzed Flowable default functions and auto created DB tables which can be useful against our requirements..</a:t>
            </a:r>
          </a:p>
          <a:p>
            <a:r>
              <a:rPr lang="en-US" sz="2300" dirty="0" smtClean="0"/>
              <a:t>Updated and shared the document with complete analysis on what we can do with flowable.</a:t>
            </a:r>
            <a:endParaRPr lang="en-IN" sz="23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 2.0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35422"/>
            <a:ext cx="11882510" cy="52824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400" b="1" dirty="0" smtClean="0"/>
              <a:t>React JS :</a:t>
            </a:r>
          </a:p>
          <a:p>
            <a:r>
              <a:rPr lang="en-US" sz="1800" dirty="0" smtClean="0"/>
              <a:t>Walkthrough on basic react library classes and functions.</a:t>
            </a:r>
          </a:p>
          <a:p>
            <a:r>
              <a:rPr lang="en-US" sz="1800" dirty="0" smtClean="0"/>
              <a:t>Understanding react components(Class Component and Functional Component).</a:t>
            </a:r>
          </a:p>
          <a:p>
            <a:r>
              <a:rPr lang="en-US" sz="1800" dirty="0" smtClean="0"/>
              <a:t>Understanding the concepts of React Lifecycle.</a:t>
            </a:r>
          </a:p>
          <a:p>
            <a:r>
              <a:rPr lang="en-US" sz="1800" dirty="0" smtClean="0"/>
              <a:t>Analysis on ES5 and ES6 concepts(Which help us to improvise our UI implementation using React).</a:t>
            </a:r>
          </a:p>
          <a:p>
            <a:r>
              <a:rPr lang="en-US" sz="1800" dirty="0" smtClean="0"/>
              <a:t>Analysis on Hooks concepts and Usages(How to make out functional component as state-full).</a:t>
            </a:r>
          </a:p>
          <a:p>
            <a:r>
              <a:rPr lang="en-US" sz="1800" dirty="0" smtClean="0"/>
              <a:t>Understanding </a:t>
            </a:r>
            <a:r>
              <a:rPr lang="en-US" sz="1800" dirty="0" err="1" smtClean="0"/>
              <a:t>Redux</a:t>
            </a:r>
            <a:r>
              <a:rPr lang="en-US" sz="1800" dirty="0" smtClean="0"/>
              <a:t> usages(State management in React).</a:t>
            </a:r>
          </a:p>
          <a:p>
            <a:r>
              <a:rPr lang="en-US" sz="1800" dirty="0" smtClean="0"/>
              <a:t>Did POC's on Text Editor using React Library.</a:t>
            </a:r>
          </a:p>
          <a:p>
            <a:r>
              <a:rPr lang="en-US" sz="1800" dirty="0" smtClean="0"/>
              <a:t>Did small POC on Authentication using JWT with Spring Boot and React(Connect both React and Java).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33996</TotalTime>
  <Words>703</Words>
  <Application>Microsoft Office PowerPoint</Application>
  <PresentationFormat>Custom</PresentationFormat>
  <Paragraphs>187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KITE Project Review  – February 2020</vt:lpstr>
      <vt:lpstr>Agenda</vt:lpstr>
      <vt:lpstr>Summary of Activities </vt:lpstr>
      <vt:lpstr>Content Builder </vt:lpstr>
      <vt:lpstr>Slide 5</vt:lpstr>
      <vt:lpstr>Slide 6</vt:lpstr>
      <vt:lpstr>CB 2.0 Summary </vt:lpstr>
      <vt:lpstr>CB 2.0 Summary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regunath.n</cp:lastModifiedBy>
  <cp:revision>2203</cp:revision>
  <dcterms:created xsi:type="dcterms:W3CDTF">2017-04-24T11:02:45Z</dcterms:created>
  <dcterms:modified xsi:type="dcterms:W3CDTF">2020-02-24T07:20:20Z</dcterms:modified>
</cp:coreProperties>
</file>