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70" r:id="rId2"/>
    <p:sldId id="267" r:id="rId3"/>
    <p:sldId id="428" r:id="rId4"/>
    <p:sldId id="429" r:id="rId5"/>
    <p:sldId id="454" r:id="rId6"/>
    <p:sldId id="446" r:id="rId7"/>
    <p:sldId id="440" r:id="rId8"/>
    <p:sldId id="431" r:id="rId9"/>
    <p:sldId id="430" r:id="rId10"/>
    <p:sldId id="433" r:id="rId11"/>
    <p:sldId id="442" r:id="rId12"/>
    <p:sldId id="435" r:id="rId13"/>
    <p:sldId id="441" r:id="rId14"/>
    <p:sldId id="436" r:id="rId15"/>
    <p:sldId id="443" r:id="rId16"/>
    <p:sldId id="439" r:id="rId17"/>
    <p:sldId id="445" r:id="rId18"/>
    <p:sldId id="444" r:id="rId19"/>
    <p:sldId id="447" r:id="rId20"/>
    <p:sldId id="448" r:id="rId21"/>
    <p:sldId id="449" r:id="rId22"/>
    <p:sldId id="453" r:id="rId23"/>
    <p:sldId id="451" r:id="rId24"/>
    <p:sldId id="452" r:id="rId25"/>
    <p:sldId id="450" r:id="rId26"/>
    <p:sldId id="43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180986-497A-47DE-AEAA-83D9F7C7C621}">
          <p14:sldIdLst>
            <p14:sldId id="270"/>
            <p14:sldId id="267"/>
            <p14:sldId id="428"/>
            <p14:sldId id="429"/>
            <p14:sldId id="454"/>
            <p14:sldId id="446"/>
            <p14:sldId id="440"/>
            <p14:sldId id="431"/>
            <p14:sldId id="430"/>
            <p14:sldId id="433"/>
            <p14:sldId id="442"/>
            <p14:sldId id="435"/>
            <p14:sldId id="441"/>
            <p14:sldId id="436"/>
            <p14:sldId id="443"/>
            <p14:sldId id="439"/>
            <p14:sldId id="445"/>
            <p14:sldId id="444"/>
            <p14:sldId id="447"/>
            <p14:sldId id="448"/>
            <p14:sldId id="449"/>
            <p14:sldId id="453"/>
            <p14:sldId id="451"/>
            <p14:sldId id="452"/>
            <p14:sldId id="450"/>
            <p14:sldId id="43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81900" autoAdjust="0"/>
  </p:normalViewPr>
  <p:slideViewPr>
    <p:cSldViewPr snapToGrid="0" showGuides="1">
      <p:cViewPr varScale="1">
        <p:scale>
          <a:sx n="62" d="100"/>
          <a:sy n="62" d="100"/>
        </p:scale>
        <p:origin x="3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more-about-ref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components-and-props.html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ybekatz/introducing-npx-an-npm-package-runner-55f7d4bd282b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466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Class components have a considerably larger amount of </a:t>
            </a:r>
            <a:r>
              <a:rPr lang="en-IN" dirty="0" err="1" smtClean="0"/>
              <a:t>markup</a:t>
            </a:r>
            <a:r>
              <a:rPr lang="en-IN" dirty="0" smtClean="0"/>
              <a:t>. Using them excessively and unnecessarily can negatively affect performance as well as code readability, maintainability and testability.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uni</a:t>
            </a:r>
            <a:r>
              <a:rPr lang="en-IN" dirty="0" smtClean="0"/>
              <a:t>-directional (from parent to child only).</a:t>
            </a:r>
          </a:p>
          <a:p>
            <a:r>
              <a:rPr lang="en-IN" dirty="0" smtClean="0"/>
              <a:t>State shouldn’t be modified directly – the </a:t>
            </a:r>
            <a:r>
              <a:rPr lang="en-IN" dirty="0" err="1" smtClean="0"/>
              <a:t>setState</a:t>
            </a:r>
            <a:r>
              <a:rPr lang="en-IN" dirty="0" smtClean="0"/>
              <a:t>( ) should be used</a:t>
            </a:r>
          </a:p>
          <a:p>
            <a:r>
              <a:rPr lang="en-IN" dirty="0" smtClean="0"/>
              <a:t>State affects the performance of your app, and therefore it shouldn’t be used unnecessarily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22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private (cannot be accessed from outside)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80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Render a React element into the DOM in the supplied container and return a </a:t>
            </a:r>
            <a:r>
              <a:rPr lang="en-IN" dirty="0" smtClean="0">
                <a:hlinkClick r:id="rId3"/>
              </a:rPr>
              <a:t>reference</a:t>
            </a:r>
            <a:r>
              <a:rPr lang="en-IN" dirty="0" smtClean="0"/>
              <a:t> to the component (or returns null for </a:t>
            </a:r>
            <a:r>
              <a:rPr lang="en-IN" dirty="0" smtClean="0">
                <a:hlinkClick r:id="rId4"/>
              </a:rPr>
              <a:t>stateless components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If the React element was previously rendered into container,</a:t>
            </a:r>
          </a:p>
          <a:p>
            <a:r>
              <a:rPr lang="en-IN" dirty="0" smtClean="0"/>
              <a:t> this will perform an update on it and only mutate the DOM as necessary to reflect the latest React element.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things are there to explore in hooks</a:t>
            </a:r>
            <a:r>
              <a:rPr lang="en-US" baseline="0" dirty="0" smtClean="0"/>
              <a:t> in depth this is just a basic of hooks.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set of immutable values are passed to the components renderer as properties in its HTML tags ( Props)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14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43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React uses one-way data binding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3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React uses one-way data binding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3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compulso</a:t>
            </a:r>
            <a:r>
              <a:rPr lang="en-IN" dirty="0" smtClean="0"/>
              <a:t>r</a:t>
            </a:r>
            <a:r>
              <a:rPr lang="en-US" dirty="0" smtClean="0"/>
              <a:t>y to</a:t>
            </a:r>
            <a:r>
              <a:rPr lang="en-US" baseline="0" dirty="0" smtClean="0"/>
              <a:t> use</a:t>
            </a:r>
            <a:r>
              <a:rPr lang="en-IN" dirty="0" smtClean="0"/>
              <a:t> JSX in react,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85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const</a:t>
            </a:r>
            <a:r>
              <a:rPr lang="en-IN" dirty="0" smtClean="0"/>
              <a:t>: This variable </a:t>
            </a:r>
            <a:r>
              <a:rPr lang="en-IN" b="1" dirty="0" smtClean="0"/>
              <a:t>can not</a:t>
            </a:r>
            <a:r>
              <a:rPr lang="en-IN" dirty="0" smtClean="0"/>
              <a:t> be reassigned. JavaScript will throw an error if we try to reassign a new value</a:t>
            </a:r>
          </a:p>
          <a:p>
            <a:r>
              <a:rPr lang="en-IN" b="1" dirty="0" smtClean="0"/>
              <a:t>let</a:t>
            </a:r>
            <a:r>
              <a:rPr lang="en-IN" dirty="0" smtClean="0"/>
              <a:t>: This variable </a:t>
            </a:r>
            <a:r>
              <a:rPr lang="en-IN" b="1" dirty="0" smtClean="0"/>
              <a:t>can</a:t>
            </a:r>
            <a:r>
              <a:rPr lang="en-IN" dirty="0" smtClean="0"/>
              <a:t> be reassigned. This is similar to </a:t>
            </a:r>
            <a:r>
              <a:rPr lang="en-IN" dirty="0" err="1" smtClean="0"/>
              <a:t>var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npx</a:t>
            </a:r>
            <a:r>
              <a:rPr lang="en-IN" dirty="0" smtClean="0"/>
              <a:t> on the first line is not a typo — it’s a </a:t>
            </a:r>
            <a:r>
              <a:rPr lang="en-IN" dirty="0" smtClean="0">
                <a:hlinkClick r:id="rId3"/>
              </a:rPr>
              <a:t>package runner tool that comes with </a:t>
            </a:r>
            <a:r>
              <a:rPr lang="en-IN" dirty="0" err="1" smtClean="0">
                <a:hlinkClick r:id="rId3"/>
              </a:rPr>
              <a:t>npm</a:t>
            </a:r>
            <a:r>
              <a:rPr lang="en-IN" dirty="0" smtClean="0">
                <a:hlinkClick r:id="rId3"/>
              </a:rPr>
              <a:t> 5.2+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4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75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4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dom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API/WindowTimers/setInterva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8815754" cy="1338478"/>
          </a:xfrm>
        </p:spPr>
        <p:txBody>
          <a:bodyPr>
            <a:normAutofit/>
          </a:bodyPr>
          <a:lstStyle/>
          <a:p>
            <a:r>
              <a:rPr lang="en-US" b="1" dirty="0" smtClean="0"/>
              <a:t>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09" y="1251284"/>
            <a:ext cx="9833811" cy="4780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Components are self-contained building blocks of web application.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We can write UI into independent, reusable pieces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Components are  </a:t>
            </a:r>
            <a:r>
              <a:rPr lang="en-IN" dirty="0" smtClean="0"/>
              <a:t>JavaScript functions.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Components can be classified to</a:t>
            </a:r>
          </a:p>
          <a:p>
            <a:pPr lvl="5">
              <a:lnSpc>
                <a:spcPct val="100000"/>
              </a:lnSpc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Function Component	</a:t>
            </a:r>
            <a:r>
              <a:rPr lang="en-IN" sz="2400" b="1" i="1" dirty="0" smtClean="0">
                <a:solidFill>
                  <a:srgbClr val="00B050"/>
                </a:solidFill>
              </a:rPr>
              <a:t> (Stateless)</a:t>
            </a:r>
          </a:p>
          <a:p>
            <a:pPr lvl="5">
              <a:lnSpc>
                <a:spcPct val="100000"/>
              </a:lnSpc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Class component 	 	</a:t>
            </a:r>
            <a:r>
              <a:rPr lang="en-IN" sz="2400" b="1" i="1" dirty="0" smtClean="0">
                <a:solidFill>
                  <a:srgbClr val="00B050"/>
                </a:solidFill>
              </a:rPr>
              <a:t>(</a:t>
            </a:r>
            <a:r>
              <a:rPr lang="en-IN" sz="2400" b="1" i="1" dirty="0" err="1" smtClean="0">
                <a:solidFill>
                  <a:srgbClr val="00B050"/>
                </a:solidFill>
              </a:rPr>
              <a:t>Stateful</a:t>
            </a:r>
            <a:r>
              <a:rPr lang="en-IN" sz="2400" b="1" i="1" dirty="0" smtClean="0">
                <a:solidFill>
                  <a:srgbClr val="00B050"/>
                </a:solidFill>
              </a:rPr>
              <a:t>) </a:t>
            </a:r>
          </a:p>
          <a:p>
            <a:pPr lvl="2">
              <a:lnSpc>
                <a:spcPct val="100000"/>
              </a:lnSpc>
            </a:pPr>
            <a:endParaRPr lang="en-IN" b="1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</a:pPr>
            <a:endParaRPr lang="en-US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Functional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187117"/>
            <a:ext cx="6447376" cy="52083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Code Snippet</a:t>
            </a:r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const</a:t>
            </a:r>
            <a:r>
              <a:rPr lang="en-IN" sz="2400" dirty="0" smtClean="0"/>
              <a:t> Greeting = () =&gt; </a:t>
            </a:r>
            <a:r>
              <a:rPr lang="en-IN" sz="2400" b="1" dirty="0" smtClean="0"/>
              <a:t>&lt;h1&gt;</a:t>
            </a:r>
            <a:r>
              <a:rPr lang="en-IN" sz="2400" dirty="0" smtClean="0"/>
              <a:t>Hi, I’m a dumb component!</a:t>
            </a:r>
            <a:r>
              <a:rPr lang="en-IN" sz="2400" b="1" dirty="0" smtClean="0"/>
              <a:t>&lt;/h1&gt;</a:t>
            </a:r>
            <a:r>
              <a:rPr lang="en-IN" sz="2400" dirty="0" smtClean="0"/>
              <a:t>;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O</a:t>
            </a:r>
            <a:r>
              <a:rPr lang="en-IN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dirty="0" smtClean="0"/>
              <a:t>function Welcome(props)</a:t>
            </a:r>
          </a:p>
          <a:p>
            <a:pPr>
              <a:buNone/>
            </a:pPr>
            <a:r>
              <a:rPr lang="en-IN" sz="2400" dirty="0" smtClean="0"/>
              <a:t> 	{</a:t>
            </a:r>
          </a:p>
          <a:p>
            <a:pPr>
              <a:buNone/>
            </a:pPr>
            <a:r>
              <a:rPr lang="en-IN" sz="2400" dirty="0" smtClean="0"/>
              <a:t>		 return &lt;h1&gt;Hello, {props.name}&lt;/h1&gt;;</a:t>
            </a:r>
          </a:p>
          <a:p>
            <a:pPr>
              <a:buNone/>
            </a:pPr>
            <a:r>
              <a:rPr lang="en-IN" sz="2400" dirty="0" smtClean="0"/>
              <a:t>	 }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4595447" cy="513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Functional components are purely presentational and are simply represented by a function.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IN" sz="2400" b="1" dirty="0" err="1" smtClean="0"/>
              <a:t>dditional</a:t>
            </a:r>
            <a:r>
              <a:rPr lang="en-IN" sz="2400" b="1" dirty="0" smtClean="0"/>
              <a:t> features</a:t>
            </a:r>
            <a:r>
              <a:rPr lang="en-IN" sz="24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they are basically functions,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they do not hold and/or manage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all they do is output UI elements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Class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187117"/>
            <a:ext cx="6447376" cy="52083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Code Snippet</a:t>
            </a:r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class</a:t>
            </a:r>
            <a:r>
              <a:rPr lang="en-IN" sz="2400" dirty="0" smtClean="0"/>
              <a:t> Greeting </a:t>
            </a:r>
            <a:r>
              <a:rPr lang="en-IN" sz="2400" b="1" dirty="0" smtClean="0"/>
              <a:t>extends</a:t>
            </a:r>
            <a:r>
              <a:rPr lang="en-IN" sz="2400" dirty="0" smtClean="0"/>
              <a:t> </a:t>
            </a:r>
            <a:r>
              <a:rPr lang="en-IN" sz="2400" dirty="0" err="1" smtClean="0"/>
              <a:t>React.Component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     {</a:t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b="1" dirty="0" smtClean="0"/>
              <a:t>render()</a:t>
            </a: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		</a:t>
            </a:r>
            <a:r>
              <a:rPr lang="en-IN" sz="2400" b="1" dirty="0" smtClean="0"/>
              <a:t>return</a:t>
            </a:r>
            <a:r>
              <a:rPr lang="en-IN" sz="2400" dirty="0" smtClean="0"/>
              <a:t> </a:t>
            </a:r>
            <a:r>
              <a:rPr lang="en-IN" sz="2400" b="1" dirty="0" smtClean="0"/>
              <a:t>&lt;h1&gt;</a:t>
            </a:r>
            <a:r>
              <a:rPr lang="en-IN" sz="2400" dirty="0" smtClean="0"/>
              <a:t>Hi, I’m a smart 				component!</a:t>
            </a:r>
            <a:r>
              <a:rPr lang="en-IN" sz="2400" b="1" dirty="0" smtClean="0"/>
              <a:t>&lt;/h1&gt;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		  }</a:t>
            </a:r>
            <a:br>
              <a:rPr lang="en-IN" sz="2400" dirty="0" smtClean="0"/>
            </a:br>
            <a:r>
              <a:rPr lang="en-IN" sz="2400" dirty="0" smtClean="0"/>
              <a:t>      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4595447" cy="513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components are created using ES6’s class syntax.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IN" sz="2400" b="1" dirty="0" err="1" smtClean="0"/>
              <a:t>dditional</a:t>
            </a:r>
            <a:r>
              <a:rPr lang="en-IN" sz="2400" b="1" dirty="0" smtClean="0"/>
              <a:t> features</a:t>
            </a:r>
            <a:r>
              <a:rPr lang="en-I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smtClean="0"/>
              <a:t> the ability to contain logic (methods that handle </a:t>
            </a:r>
            <a:r>
              <a:rPr lang="en-IN" sz="1800" dirty="0" err="1" smtClean="0"/>
              <a:t>onClick</a:t>
            </a:r>
            <a:r>
              <a:rPr lang="en-IN" sz="1800" dirty="0" smtClean="0"/>
              <a:t> events),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smtClean="0"/>
              <a:t> local 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 smtClean="0"/>
              <a:t> Container </a:t>
            </a:r>
            <a:r>
              <a:rPr lang="en-IN" sz="1800" dirty="0" smtClean="0"/>
              <a:t>because they usually hold/contain numerous other (mostly functional) components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612648" lvl="1" indent="-155448">
              <a:spcAft>
                <a:spcPts val="600"/>
              </a:spcAft>
              <a:buClr>
                <a:schemeClr val="accent5"/>
              </a:buClr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Class Component Life-cycle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6856643" cy="51371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Initialization: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where the component is constructed with the given Props and default state. This is done in the constructor of a Component Class.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Mounting: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of rendering JSX returned by the render method itself. 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Updating: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when the state of a component is updated and the application is repainted.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err="1" smtClean="0"/>
              <a:t>Unmounting</a:t>
            </a:r>
            <a:r>
              <a:rPr lang="en-IN" sz="2000" b="1" dirty="0" smtClean="0"/>
              <a:t>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As the name suggests </a:t>
            </a:r>
            <a:r>
              <a:rPr lang="en-IN" sz="2000" dirty="0" err="1" smtClean="0"/>
              <a:t>Unmounting</a:t>
            </a:r>
            <a:r>
              <a:rPr lang="en-IN" sz="2000" dirty="0" smtClean="0"/>
              <a:t> is the final step of the component lifecycle where the component is removed from the page.</a:t>
            </a:r>
          </a:p>
          <a:p>
            <a:pPr marL="612648" lvl="1" indent="-155448"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45058" name="Picture 2" descr="How to understand a component's lifecycle methods in React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0" y="2009273"/>
            <a:ext cx="5162550" cy="3830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08547" y="818146"/>
            <a:ext cx="5717900" cy="603985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State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special built-in object, allows components to create and manage their own data. </a:t>
            </a:r>
          </a:p>
          <a:p>
            <a:r>
              <a:rPr lang="en-IN" dirty="0" smtClean="0"/>
              <a:t>components cannot pass data with state, but they can create and manage it internally.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class Test extends </a:t>
            </a:r>
            <a:r>
              <a:rPr lang="en-IN" sz="2100" i="1" dirty="0" err="1" smtClean="0">
                <a:solidFill>
                  <a:srgbClr val="00B050"/>
                </a:solidFill>
              </a:rPr>
              <a:t>React.Component</a:t>
            </a:r>
            <a:r>
              <a:rPr lang="en-IN" sz="2100" i="1" dirty="0" smtClean="0">
                <a:solidFill>
                  <a:srgbClr val="00B050"/>
                </a:solidFill>
              </a:rPr>
              <a:t> {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constructor() {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 </a:t>
            </a:r>
            <a:r>
              <a:rPr lang="en-IN" sz="2100" i="1" dirty="0" err="1" smtClean="0">
                <a:solidFill>
                  <a:srgbClr val="00B050"/>
                </a:solidFill>
              </a:rPr>
              <a:t>this.state</a:t>
            </a:r>
            <a:r>
              <a:rPr lang="en-IN" sz="2100" i="1" dirty="0" smtClean="0">
                <a:solidFill>
                  <a:srgbClr val="00B050"/>
                </a:solidFill>
              </a:rPr>
              <a:t> = {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id: 1,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name: "test“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 };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}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render() {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 return (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&lt;div&gt; &lt;p&gt;{this.state.id}&lt;/p&gt; 			&lt;p&gt;{this.state.name}&lt;/p&gt; &lt;/div&gt;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); }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 }</a:t>
            </a:r>
            <a:endParaRPr lang="en-US" sz="2100" i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67125" y="834189"/>
            <a:ext cx="5880294" cy="57591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Props</a:t>
            </a:r>
          </a:p>
          <a:p>
            <a:r>
              <a:rPr lang="en-IN" sz="2200" dirty="0" smtClean="0"/>
              <a:t>Props is short for properties</a:t>
            </a:r>
          </a:p>
          <a:p>
            <a:r>
              <a:rPr lang="en-IN" sz="2200" dirty="0" smtClean="0"/>
              <a:t>they are used to pass data between React components.</a:t>
            </a:r>
          </a:p>
          <a:p>
            <a:r>
              <a:rPr lang="en-IN" sz="2200" dirty="0" smtClean="0"/>
              <a:t>React’s data flow between components is </a:t>
            </a:r>
            <a:r>
              <a:rPr lang="en-IN" sz="2200" dirty="0" err="1" smtClean="0"/>
              <a:t>uni</a:t>
            </a:r>
            <a:r>
              <a:rPr lang="en-IN" sz="2200" dirty="0" smtClean="0"/>
              <a:t>-directional.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class </a:t>
            </a:r>
            <a:r>
              <a:rPr lang="en-IN" sz="2000" i="1" dirty="0" err="1" smtClean="0">
                <a:solidFill>
                  <a:srgbClr val="00B050"/>
                </a:solidFill>
              </a:rPr>
              <a:t>ParentComponent</a:t>
            </a:r>
            <a:r>
              <a:rPr lang="en-IN" sz="2000" i="1" dirty="0" smtClean="0">
                <a:solidFill>
                  <a:srgbClr val="00B050"/>
                </a:solidFill>
              </a:rPr>
              <a:t> extends Component {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render() {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 return (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&lt;</a:t>
            </a:r>
            <a:r>
              <a:rPr lang="en-IN" sz="2000" i="1" dirty="0" err="1" smtClean="0">
                <a:solidFill>
                  <a:srgbClr val="00B050"/>
                </a:solidFill>
              </a:rPr>
              <a:t>ChildComponent</a:t>
            </a:r>
            <a:r>
              <a:rPr lang="en-IN" sz="2000" i="1" dirty="0" smtClean="0">
                <a:solidFill>
                  <a:srgbClr val="00B050"/>
                </a:solidFill>
              </a:rPr>
              <a:t> name="First Child" /&gt;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);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 }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}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const </a:t>
            </a:r>
            <a:r>
              <a:rPr lang="en-IN" sz="2000" i="1" dirty="0" err="1" smtClean="0">
                <a:solidFill>
                  <a:srgbClr val="00B050"/>
                </a:solidFill>
              </a:rPr>
              <a:t>ChildComponent</a:t>
            </a:r>
            <a:r>
              <a:rPr lang="en-IN" sz="2000" i="1" dirty="0" smtClean="0">
                <a:solidFill>
                  <a:srgbClr val="00B050"/>
                </a:solidFill>
              </a:rPr>
              <a:t> = (props) =&gt; {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return &lt;p&gt;{props.name}&lt;/p&gt;;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};</a:t>
            </a:r>
            <a:endParaRPr lang="en-US" sz="20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914400"/>
          </a:xfrm>
        </p:spPr>
        <p:txBody>
          <a:bodyPr/>
          <a:lstStyle/>
          <a:p>
            <a:pPr algn="ctr"/>
            <a:r>
              <a:rPr lang="en-US" b="1" dirty="0" smtClean="0"/>
              <a:t>State &amp; Props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2304" y="1214605"/>
            <a:ext cx="5594254" cy="823912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state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Components receive data from outside with props, </a:t>
            </a:r>
          </a:p>
          <a:p>
            <a:r>
              <a:rPr lang="en-IN" dirty="0" smtClean="0"/>
              <a:t>Props are used to pass data.</a:t>
            </a:r>
          </a:p>
          <a:p>
            <a:r>
              <a:rPr lang="en-IN" dirty="0" smtClean="0"/>
              <a:t>Data from props is read-only and cannot be modified by component that is receiving it from outside</a:t>
            </a:r>
          </a:p>
          <a:p>
            <a:r>
              <a:rPr lang="en-IN" dirty="0" smtClean="0"/>
              <a:t>Props can only be passed from parent component to child (unidirectional flow)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39437" y="1246689"/>
            <a:ext cx="5824023" cy="823912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props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They can create and manage their own data with state.</a:t>
            </a:r>
          </a:p>
          <a:p>
            <a:r>
              <a:rPr lang="en-IN" dirty="0" smtClean="0"/>
              <a:t>state is for managing data.</a:t>
            </a:r>
          </a:p>
          <a:p>
            <a:r>
              <a:rPr lang="en-IN" dirty="0" smtClean="0"/>
              <a:t>State data can be modified by its own co</a:t>
            </a:r>
          </a:p>
          <a:p>
            <a:r>
              <a:rPr lang="en-IN" dirty="0" smtClean="0"/>
              <a:t>Modifying state should happen with the </a:t>
            </a:r>
            <a:r>
              <a:rPr lang="en-IN" dirty="0" err="1" smtClean="0"/>
              <a:t>setState</a:t>
            </a:r>
            <a:r>
              <a:rPr lang="en-IN" dirty="0" smtClean="0"/>
              <a:t> ( ) method </a:t>
            </a:r>
            <a:r>
              <a:rPr lang="en-IN" dirty="0" err="1" smtClean="0"/>
              <a:t>mponent</a:t>
            </a:r>
            <a:r>
              <a:rPr lang="en-IN" dirty="0" smtClean="0"/>
              <a:t>, but is private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Differences between props and state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Rendering Elements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218"/>
            <a:ext cx="11882510" cy="5321751"/>
          </a:xfrm>
        </p:spPr>
        <p:txBody>
          <a:bodyPr>
            <a:normAutofit/>
          </a:bodyPr>
          <a:lstStyle/>
          <a:p>
            <a:r>
              <a:rPr lang="en-IN" dirty="0" smtClean="0"/>
              <a:t>Unlike browser DOM elements, React elements are plain objects, and are cheap to create.</a:t>
            </a:r>
          </a:p>
          <a:p>
            <a:r>
              <a:rPr lang="en-IN" dirty="0" smtClean="0"/>
              <a:t>React DOM takes care of updating the DOM to match the React elements.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const element = &lt;h1&gt;Hello, world&lt;/h1&gt;;</a:t>
            </a:r>
          </a:p>
          <a:p>
            <a:pPr lvl="1">
              <a:buNone/>
            </a:pPr>
            <a:r>
              <a:rPr lang="en-IN" dirty="0" smtClean="0">
                <a:solidFill>
                  <a:srgbClr val="00B050"/>
                </a:solidFill>
              </a:rPr>
              <a:t> 		</a:t>
            </a:r>
            <a:r>
              <a:rPr lang="en-IN" dirty="0" err="1" smtClean="0">
                <a:solidFill>
                  <a:srgbClr val="00B050"/>
                </a:solidFill>
              </a:rPr>
              <a:t>ReactDOM.render</a:t>
            </a:r>
            <a:r>
              <a:rPr lang="en-IN" dirty="0" smtClean="0">
                <a:solidFill>
                  <a:srgbClr val="00B050"/>
                </a:solidFill>
              </a:rPr>
              <a:t>(element, </a:t>
            </a:r>
            <a:r>
              <a:rPr lang="en-IN" dirty="0" err="1" smtClean="0">
                <a:solidFill>
                  <a:srgbClr val="00B050"/>
                </a:solidFill>
              </a:rPr>
              <a:t>document.getElementById</a:t>
            </a:r>
            <a:r>
              <a:rPr lang="en-IN" dirty="0" smtClean="0">
                <a:solidFill>
                  <a:srgbClr val="00B050"/>
                </a:solidFill>
              </a:rPr>
              <a:t>('root')); </a:t>
            </a:r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React usually have a single root DOM node.</a:t>
            </a:r>
          </a:p>
          <a:p>
            <a:pPr lvl="1"/>
            <a:r>
              <a:rPr lang="en-IN" dirty="0" smtClean="0"/>
              <a:t>It calls </a:t>
            </a:r>
            <a:r>
              <a:rPr lang="en-IN" dirty="0" err="1" smtClean="0">
                <a:hlinkClick r:id="rId3"/>
              </a:rPr>
              <a:t>ReactDOM.render</a:t>
            </a:r>
            <a:r>
              <a:rPr lang="en-IN" dirty="0" smtClean="0">
                <a:hlinkClick r:id="rId3"/>
              </a:rPr>
              <a:t>()</a:t>
            </a:r>
            <a:r>
              <a:rPr lang="en-IN" dirty="0" smtClean="0"/>
              <a:t> every second from a </a:t>
            </a:r>
            <a:r>
              <a:rPr lang="en-IN" dirty="0" err="1" smtClean="0">
                <a:hlinkClick r:id="rId4"/>
              </a:rPr>
              <a:t>setInterval</a:t>
            </a:r>
            <a:r>
              <a:rPr lang="en-IN" dirty="0" smtClean="0">
                <a:hlinkClick r:id="rId4"/>
              </a:rPr>
              <a:t>()</a:t>
            </a:r>
            <a:r>
              <a:rPr lang="en-IN" dirty="0" smtClean="0"/>
              <a:t> </a:t>
            </a:r>
            <a:r>
              <a:rPr lang="en-IN" dirty="0" err="1" smtClean="0"/>
              <a:t>callback</a:t>
            </a:r>
            <a:r>
              <a:rPr lang="en-IN" dirty="0" smtClean="0"/>
              <a:t>.</a:t>
            </a:r>
          </a:p>
          <a:p>
            <a:pPr lvl="1"/>
            <a:r>
              <a:rPr lang="en-US" dirty="0" smtClean="0"/>
              <a:t>We use </a:t>
            </a:r>
          </a:p>
          <a:p>
            <a:pPr lvl="2"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ReactDOM</a:t>
            </a:r>
            <a:r>
              <a:rPr lang="en-IN" dirty="0" smtClean="0">
                <a:solidFill>
                  <a:srgbClr val="FF0000"/>
                </a:solidFill>
              </a:rPr>
              <a:t> from 'react-</a:t>
            </a:r>
            <a:r>
              <a:rPr lang="en-IN" dirty="0" err="1" smtClean="0">
                <a:solidFill>
                  <a:srgbClr val="FF0000"/>
                </a:solidFill>
              </a:rPr>
              <a:t>dom</a:t>
            </a:r>
            <a:r>
              <a:rPr lang="en-IN" dirty="0" smtClean="0">
                <a:solidFill>
                  <a:srgbClr val="FF0000"/>
                </a:solidFill>
              </a:rPr>
              <a:t>‘ </a:t>
            </a:r>
            <a:r>
              <a:rPr lang="en-IN" dirty="0" smtClean="0"/>
              <a:t>to use react-</a:t>
            </a:r>
            <a:r>
              <a:rPr lang="en-IN" dirty="0" err="1" smtClean="0"/>
              <a:t>dom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Event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218"/>
            <a:ext cx="11882510" cy="5321751"/>
          </a:xfrm>
        </p:spPr>
        <p:txBody>
          <a:bodyPr>
            <a:normAutofit/>
          </a:bodyPr>
          <a:lstStyle/>
          <a:p>
            <a:r>
              <a:rPr lang="en-IN" dirty="0" smtClean="0"/>
              <a:t>React events are named using </a:t>
            </a:r>
            <a:r>
              <a:rPr lang="en-IN" dirty="0" err="1" smtClean="0"/>
              <a:t>camelCase</a:t>
            </a:r>
            <a:r>
              <a:rPr lang="en-IN" dirty="0" smtClean="0"/>
              <a:t>, rather than lowercase.</a:t>
            </a:r>
          </a:p>
          <a:p>
            <a:pPr algn="ctr">
              <a:buNone/>
            </a:pPr>
            <a:r>
              <a:rPr lang="en-IN" dirty="0" smtClean="0">
                <a:solidFill>
                  <a:srgbClr val="00B050"/>
                </a:solidFill>
              </a:rPr>
              <a:t>&lt; button </a:t>
            </a:r>
            <a:r>
              <a:rPr lang="en-IN" dirty="0" err="1" smtClean="0">
                <a:solidFill>
                  <a:srgbClr val="00B050"/>
                </a:solidFill>
              </a:rPr>
              <a:t>onClick</a:t>
            </a:r>
            <a:r>
              <a:rPr lang="en-IN" dirty="0" smtClean="0">
                <a:solidFill>
                  <a:srgbClr val="00B050"/>
                </a:solidFill>
              </a:rPr>
              <a:t>={</a:t>
            </a:r>
            <a:r>
              <a:rPr lang="en-IN" dirty="0" err="1" smtClean="0">
                <a:solidFill>
                  <a:srgbClr val="00B050"/>
                </a:solidFill>
              </a:rPr>
              <a:t>this.handleClick</a:t>
            </a:r>
            <a:r>
              <a:rPr lang="en-IN" dirty="0" smtClean="0">
                <a:solidFill>
                  <a:srgbClr val="00B050"/>
                </a:solidFill>
              </a:rPr>
              <a:t>}  &gt;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only accepts a single function</a:t>
            </a:r>
          </a:p>
          <a:p>
            <a:r>
              <a:rPr lang="en-IN" dirty="0" smtClean="0"/>
              <a:t>The </a:t>
            </a:r>
            <a:r>
              <a:rPr lang="en-IN" i="1" dirty="0" smtClean="0"/>
              <a:t>event</a:t>
            </a:r>
            <a:r>
              <a:rPr lang="en-IN" dirty="0" smtClean="0"/>
              <a:t> argument [</a:t>
            </a:r>
            <a:r>
              <a:rPr lang="en-IN" dirty="0" smtClean="0">
                <a:solidFill>
                  <a:srgbClr val="FF0000"/>
                </a:solidFill>
              </a:rPr>
              <a:t>e</a:t>
            </a:r>
            <a:r>
              <a:rPr lang="en-IN" dirty="0" smtClean="0"/>
              <a:t> </a:t>
            </a:r>
            <a:r>
              <a:rPr lang="en-IN" sz="2400" dirty="0" smtClean="0"/>
              <a:t>argument automatically passed into the handler whenever the event is emitted. </a:t>
            </a:r>
            <a:r>
              <a:rPr lang="en-IN" dirty="0" smtClean="0"/>
              <a:t>]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IN" i="1" dirty="0" err="1" smtClean="0">
                <a:solidFill>
                  <a:srgbClr val="FF0000"/>
                </a:solidFill>
              </a:rPr>
              <a:t>handleInput</a:t>
            </a:r>
            <a:r>
              <a:rPr lang="en-IN" i="1" dirty="0" smtClean="0">
                <a:solidFill>
                  <a:srgbClr val="FF0000"/>
                </a:solidFill>
              </a:rPr>
              <a:t> = (e) =&gt; { </a:t>
            </a:r>
            <a:r>
              <a:rPr lang="en-IN" i="1" dirty="0" err="1" smtClean="0">
                <a:solidFill>
                  <a:srgbClr val="FF0000"/>
                </a:solidFill>
              </a:rPr>
              <a:t>this.setState</a:t>
            </a:r>
            <a:r>
              <a:rPr lang="en-IN" i="1" dirty="0" smtClean="0">
                <a:solidFill>
                  <a:srgbClr val="FF0000"/>
                </a:solidFill>
              </a:rPr>
              <a:t>({</a:t>
            </a:r>
            <a:r>
              <a:rPr lang="en-IN" i="1" dirty="0" err="1" smtClean="0">
                <a:solidFill>
                  <a:srgbClr val="FF0000"/>
                </a:solidFill>
              </a:rPr>
              <a:t>inputText</a:t>
            </a:r>
            <a:r>
              <a:rPr lang="en-IN" i="1" dirty="0" smtClean="0">
                <a:solidFill>
                  <a:srgbClr val="FF0000"/>
                </a:solidFill>
              </a:rPr>
              <a:t>: </a:t>
            </a:r>
            <a:r>
              <a:rPr lang="en-IN" i="1" dirty="0" err="1" smtClean="0">
                <a:solidFill>
                  <a:srgbClr val="FF0000"/>
                </a:solidFill>
              </a:rPr>
              <a:t>e.target.value</a:t>
            </a:r>
            <a:r>
              <a:rPr lang="en-IN" i="1" dirty="0" smtClean="0">
                <a:solidFill>
                  <a:srgbClr val="FF0000"/>
                </a:solidFill>
              </a:rPr>
              <a:t>}); }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IN" i="1" dirty="0" smtClean="0">
                <a:solidFill>
                  <a:srgbClr val="FF0000"/>
                </a:solidFill>
              </a:rPr>
              <a:t>&lt;input </a:t>
            </a:r>
            <a:r>
              <a:rPr lang="en-IN" i="1" dirty="0" err="1" smtClean="0">
                <a:solidFill>
                  <a:srgbClr val="FF0000"/>
                </a:solidFill>
              </a:rPr>
              <a:t>onChange</a:t>
            </a:r>
            <a:r>
              <a:rPr lang="en-IN" i="1" dirty="0" smtClean="0">
                <a:solidFill>
                  <a:srgbClr val="FF0000"/>
                </a:solidFill>
              </a:rPr>
              <a:t>={</a:t>
            </a:r>
            <a:r>
              <a:rPr lang="en-IN" i="1" dirty="0" err="1" smtClean="0">
                <a:solidFill>
                  <a:srgbClr val="FF0000"/>
                </a:solidFill>
              </a:rPr>
              <a:t>this.handleInput</a:t>
            </a:r>
            <a:r>
              <a:rPr lang="en-IN" i="1" dirty="0" smtClean="0">
                <a:solidFill>
                  <a:srgbClr val="FF0000"/>
                </a:solidFill>
              </a:rPr>
              <a:t>}  value={</a:t>
            </a:r>
            <a:r>
              <a:rPr lang="en-IN" i="1" dirty="0" err="1" smtClean="0">
                <a:solidFill>
                  <a:srgbClr val="FF0000"/>
                </a:solidFill>
              </a:rPr>
              <a:t>this.state.inputText</a:t>
            </a:r>
            <a:r>
              <a:rPr lang="en-IN" i="1" dirty="0" smtClean="0">
                <a:solidFill>
                  <a:srgbClr val="FF0000"/>
                </a:solidFill>
              </a:rPr>
              <a:t>}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Hooks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r>
              <a:rPr lang="en-IN" i="1" dirty="0" smtClean="0"/>
              <a:t>Hooks</a:t>
            </a:r>
            <a:r>
              <a:rPr lang="en-IN" dirty="0" smtClean="0"/>
              <a:t> are a new addition in React 16.8.</a:t>
            </a:r>
          </a:p>
          <a:p>
            <a:r>
              <a:rPr lang="en-IN" dirty="0" smtClean="0"/>
              <a:t>They let you use state and other React features without writing a class.</a:t>
            </a:r>
          </a:p>
          <a:p>
            <a:r>
              <a:rPr lang="en-IN" dirty="0" smtClean="0"/>
              <a:t>With hooks, you can still use local state to manage data for UI reactivity.</a:t>
            </a:r>
          </a:p>
          <a:p>
            <a:r>
              <a:rPr lang="en-IN" dirty="0" smtClean="0"/>
              <a:t>component that maintains its own internal state data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import React, { </a:t>
            </a:r>
            <a:r>
              <a:rPr lang="en-IN" sz="2000" i="1" dirty="0" err="1" smtClean="0">
                <a:solidFill>
                  <a:srgbClr val="00B050"/>
                </a:solidFill>
              </a:rPr>
              <a:t>useState</a:t>
            </a:r>
            <a:r>
              <a:rPr lang="en-IN" sz="2000" i="1" dirty="0" smtClean="0">
                <a:solidFill>
                  <a:srgbClr val="00B050"/>
                </a:solidFill>
              </a:rPr>
              <a:t> } from 'react';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function Example() {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</a:t>
            </a:r>
            <a:r>
              <a:rPr lang="en-IN" sz="2000" i="1" dirty="0" smtClean="0">
                <a:solidFill>
                  <a:srgbClr val="FF0000"/>
                </a:solidFill>
              </a:rPr>
              <a:t>// Declare a new state variable, which we'll call "count“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const [count, </a:t>
            </a:r>
            <a:r>
              <a:rPr lang="en-IN" sz="2000" i="1" dirty="0" err="1" smtClean="0">
                <a:solidFill>
                  <a:srgbClr val="00B050"/>
                </a:solidFill>
              </a:rPr>
              <a:t>setCount</a:t>
            </a:r>
            <a:r>
              <a:rPr lang="en-IN" sz="2000" i="1" dirty="0" smtClean="0">
                <a:solidFill>
                  <a:srgbClr val="00B050"/>
                </a:solidFill>
              </a:rPr>
              <a:t>] = </a:t>
            </a:r>
            <a:r>
              <a:rPr lang="en-IN" sz="2000" i="1" dirty="0" err="1" smtClean="0">
                <a:solidFill>
                  <a:srgbClr val="00B050"/>
                </a:solidFill>
              </a:rPr>
              <a:t>useState</a:t>
            </a:r>
            <a:r>
              <a:rPr lang="en-IN" sz="2000" i="1" dirty="0" smtClean="0">
                <a:solidFill>
                  <a:srgbClr val="00B050"/>
                </a:solidFill>
              </a:rPr>
              <a:t>(0);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return (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&lt;div&gt; &lt;p&gt;You clicked {count} times&lt;/p&gt;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	&lt;button </a:t>
            </a:r>
            <a:r>
              <a:rPr lang="en-IN" sz="2000" i="1" dirty="0" err="1" smtClean="0">
                <a:solidFill>
                  <a:srgbClr val="00B050"/>
                </a:solidFill>
              </a:rPr>
              <a:t>onClick</a:t>
            </a:r>
            <a:r>
              <a:rPr lang="en-IN" sz="2000" i="1" dirty="0" smtClean="0">
                <a:solidFill>
                  <a:srgbClr val="00B050"/>
                </a:solidFill>
              </a:rPr>
              <a:t>={() =&gt; </a:t>
            </a:r>
            <a:r>
              <a:rPr lang="en-IN" sz="2000" i="1" dirty="0" err="1" smtClean="0">
                <a:solidFill>
                  <a:srgbClr val="00B050"/>
                </a:solidFill>
              </a:rPr>
              <a:t>setCount</a:t>
            </a:r>
            <a:r>
              <a:rPr lang="en-IN" sz="2000" i="1" dirty="0" smtClean="0">
                <a:solidFill>
                  <a:srgbClr val="00B050"/>
                </a:solidFill>
              </a:rPr>
              <a:t>(count + 1)}&gt; Click me &lt;/button&gt;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&lt;/div&gt;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);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}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Forwarding Refs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Ref forwarding is a technique for automatically passing a ref through a component to one of its children.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/>
              <a:t>To create a ref to store the </a:t>
            </a:r>
            <a:r>
              <a:rPr lang="en-IN" sz="3400" dirty="0" err="1" smtClean="0"/>
              <a:t>textInput</a:t>
            </a:r>
            <a:r>
              <a:rPr lang="en-IN" sz="3400" dirty="0" smtClean="0"/>
              <a:t> DOM element</a:t>
            </a:r>
          </a:p>
          <a:p>
            <a:pPr lvl="4">
              <a:buNone/>
            </a:pPr>
            <a:r>
              <a:rPr lang="en-IN" sz="3400" dirty="0" smtClean="0"/>
              <a:t>	</a:t>
            </a:r>
            <a:r>
              <a:rPr lang="en-IN" sz="3400" i="1" dirty="0" err="1" smtClean="0">
                <a:solidFill>
                  <a:srgbClr val="00B050"/>
                </a:solidFill>
              </a:rPr>
              <a:t>this.textInput</a:t>
            </a:r>
            <a:r>
              <a:rPr lang="en-IN" sz="3400" i="1" dirty="0" smtClean="0">
                <a:solidFill>
                  <a:srgbClr val="00B050"/>
                </a:solidFill>
              </a:rPr>
              <a:t> = </a:t>
            </a:r>
            <a:r>
              <a:rPr lang="en-IN" sz="3400" i="1" dirty="0" err="1" smtClean="0">
                <a:solidFill>
                  <a:srgbClr val="00B050"/>
                </a:solidFill>
              </a:rPr>
              <a:t>React.createRef</a:t>
            </a:r>
            <a:r>
              <a:rPr lang="en-IN" sz="3400" i="1" dirty="0" smtClean="0">
                <a:solidFill>
                  <a:srgbClr val="00B050"/>
                </a:solidFill>
              </a:rPr>
              <a:t>();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&lt;input type="text” ref={</a:t>
            </a:r>
            <a:r>
              <a:rPr lang="en-US" sz="3400" i="1" dirty="0" err="1" smtClean="0">
                <a:solidFill>
                  <a:srgbClr val="00B050"/>
                </a:solidFill>
              </a:rPr>
              <a:t>this.textInput</a:t>
            </a:r>
            <a:r>
              <a:rPr lang="en-US" sz="3400" i="1" dirty="0" smtClean="0">
                <a:solidFill>
                  <a:srgbClr val="00B050"/>
                </a:solidFill>
              </a:rPr>
              <a:t>} /&gt;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 &lt;input type="button” value="Focus the text input"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        </a:t>
            </a:r>
            <a:r>
              <a:rPr lang="en-US" sz="3400" i="1" dirty="0" err="1" smtClean="0">
                <a:solidFill>
                  <a:srgbClr val="00B050"/>
                </a:solidFill>
              </a:rPr>
              <a:t>onClick</a:t>
            </a:r>
            <a:r>
              <a:rPr lang="en-US" sz="3400" i="1" dirty="0" smtClean="0">
                <a:solidFill>
                  <a:srgbClr val="00B050"/>
                </a:solidFill>
              </a:rPr>
              <a:t>={</a:t>
            </a:r>
            <a:r>
              <a:rPr lang="en-US" sz="3400" i="1" dirty="0" err="1" smtClean="0">
                <a:solidFill>
                  <a:srgbClr val="00B050"/>
                </a:solidFill>
              </a:rPr>
              <a:t>this.focusTextInput</a:t>
            </a:r>
            <a:r>
              <a:rPr lang="en-US" sz="3400" i="1" dirty="0" smtClean="0">
                <a:solidFill>
                  <a:srgbClr val="00B050"/>
                </a:solidFill>
              </a:rPr>
              <a:t>} /&gt;</a:t>
            </a:r>
            <a:endParaRPr lang="en-IN" sz="3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5872398" cy="5324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is React</a:t>
            </a:r>
            <a:r>
              <a:rPr lang="en-US" sz="2400" b="1" dirty="0" smtClean="0"/>
              <a:t> </a:t>
            </a:r>
            <a:r>
              <a:rPr lang="en-GB" sz="2400" dirty="0" smtClean="0"/>
              <a:t>?</a:t>
            </a:r>
            <a:endParaRPr lang="en-IN" sz="2400" dirty="0" smtClean="0"/>
          </a:p>
          <a:p>
            <a:r>
              <a:rPr lang="en-US" sz="2400" dirty="0" smtClean="0"/>
              <a:t>Why React !!</a:t>
            </a:r>
          </a:p>
          <a:p>
            <a:r>
              <a:rPr lang="en-US" sz="2400" dirty="0" err="1" smtClean="0"/>
              <a:t>Jsx</a:t>
            </a:r>
            <a:endParaRPr lang="en-US" sz="2400" dirty="0" smtClean="0"/>
          </a:p>
          <a:p>
            <a:r>
              <a:rPr lang="en-US" sz="2400" dirty="0" smtClean="0"/>
              <a:t>ES 6</a:t>
            </a:r>
          </a:p>
          <a:p>
            <a:r>
              <a:rPr lang="en-IN" sz="2400" dirty="0" smtClean="0"/>
              <a:t>Prerequisites of React</a:t>
            </a:r>
            <a:endParaRPr lang="en-US" sz="2400" dirty="0" smtClean="0"/>
          </a:p>
          <a:p>
            <a:r>
              <a:rPr lang="en-US" sz="2400" dirty="0" smtClean="0"/>
              <a:t>Components</a:t>
            </a:r>
          </a:p>
          <a:p>
            <a:pPr lvl="1"/>
            <a:r>
              <a:rPr lang="en-US" sz="2000" dirty="0" smtClean="0"/>
              <a:t>Class</a:t>
            </a:r>
          </a:p>
          <a:p>
            <a:pPr lvl="1"/>
            <a:r>
              <a:rPr lang="en-US" sz="2000" dirty="0" smtClean="0"/>
              <a:t>Class Component lifecycle</a:t>
            </a:r>
          </a:p>
          <a:p>
            <a:pPr lvl="1"/>
            <a:r>
              <a:rPr lang="en-US" sz="2000" dirty="0" smtClean="0"/>
              <a:t>Function</a:t>
            </a:r>
          </a:p>
          <a:p>
            <a:pPr lvl="1"/>
            <a:r>
              <a:rPr lang="en-US" sz="2000" dirty="0" smtClean="0"/>
              <a:t>State &amp; P</a:t>
            </a:r>
            <a:r>
              <a:rPr lang="en-IN" sz="2000" dirty="0" err="1" smtClean="0"/>
              <a:t>rops</a:t>
            </a:r>
            <a:endParaRPr lang="en-US" sz="2000" dirty="0" smtClean="0"/>
          </a:p>
          <a:p>
            <a:r>
              <a:rPr lang="en-US" sz="2400" dirty="0" smtClean="0"/>
              <a:t>Event Handling</a:t>
            </a:r>
            <a:endParaRPr lang="en-IN" sz="2400" dirty="0" smtClean="0"/>
          </a:p>
          <a:p>
            <a:r>
              <a:rPr lang="en-IN" sz="2400" dirty="0" smtClean="0"/>
              <a:t>Rendering Elements</a:t>
            </a:r>
          </a:p>
          <a:p>
            <a:r>
              <a:rPr lang="en-US" sz="2400" dirty="0" smtClean="0"/>
              <a:t>Hooks</a:t>
            </a:r>
          </a:p>
          <a:p>
            <a:r>
              <a:rPr lang="en-US" sz="2400" dirty="0" smtClean="0"/>
              <a:t>Advance Concepts</a:t>
            </a:r>
          </a:p>
          <a:p>
            <a:endParaRPr lang="en-IN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10037" r="10037"/>
          <a:stretch/>
        </p:blipFill>
        <p:spPr>
          <a:xfrm>
            <a:off x="6070242" y="0"/>
            <a:ext cx="6119673" cy="627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/>
          </a:bodyPr>
          <a:lstStyle/>
          <a:p>
            <a:r>
              <a:rPr lang="en-IN" b="1" dirty="0" smtClean="0"/>
              <a:t>Fragments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Fragments used to group a list of children without adding extra nodes to the DOM..</a:t>
            </a:r>
          </a:p>
          <a:p>
            <a:pPr lvl="2"/>
            <a:endParaRPr lang="en-IN" sz="3600" dirty="0" smtClean="0"/>
          </a:p>
          <a:p>
            <a:pPr lvl="4">
              <a:buNone/>
            </a:pPr>
            <a:r>
              <a:rPr lang="en-IN" sz="3400" dirty="0" smtClean="0"/>
              <a:t>	</a:t>
            </a:r>
            <a:r>
              <a:rPr lang="en-IN" sz="3600" dirty="0" smtClean="0">
                <a:solidFill>
                  <a:srgbClr val="00B050"/>
                </a:solidFill>
              </a:rPr>
              <a:t> &lt;</a:t>
            </a:r>
          </a:p>
          <a:p>
            <a:pPr lvl="4">
              <a:buNone/>
            </a:pPr>
            <a:endParaRPr lang="en-US" sz="3600" dirty="0" smtClean="0">
              <a:solidFill>
                <a:srgbClr val="00B050"/>
              </a:solidFill>
            </a:endParaRPr>
          </a:p>
          <a:p>
            <a:pPr lvl="4">
              <a:buNone/>
            </a:pPr>
            <a:endParaRPr lang="en-IN" sz="3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745" y="2051159"/>
          <a:ext cx="11138570" cy="441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9285"/>
                <a:gridCol w="5569285"/>
              </a:tblGrid>
              <a:tr h="634778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IN" sz="1800" dirty="0" smtClean="0"/>
                        <a:t>Fragments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</a:t>
                      </a:r>
                      <a:r>
                        <a:rPr lang="en-IN" sz="1800" dirty="0" smtClean="0"/>
                        <a:t>Fragments</a:t>
                      </a:r>
                      <a:endParaRPr lang="en-IN" dirty="0"/>
                    </a:p>
                  </a:txBody>
                  <a:tcPr/>
                </a:tc>
              </a:tr>
              <a:tr h="634778">
                <a:tc>
                  <a:txBody>
                    <a:bodyPr/>
                    <a:lstStyle/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IN" sz="3200" i="1" dirty="0" err="1" smtClean="0">
                          <a:solidFill>
                            <a:srgbClr val="00B050"/>
                          </a:solidFill>
                        </a:rPr>
                        <a:t>React.Fragment</a:t>
                      </a: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&lt;td&gt;Hello&lt;/td&gt;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&lt;td&gt;World&lt;/td&gt;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&lt;/</a:t>
                      </a:r>
                      <a:r>
                        <a:rPr lang="en-IN" sz="3200" i="1" dirty="0" err="1" smtClean="0">
                          <a:solidFill>
                            <a:srgbClr val="00B050"/>
                          </a:solidFill>
                        </a:rPr>
                        <a:t>React.Fragment</a:t>
                      </a: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&lt;div&gt;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&lt;td&gt;Hello&lt;/td&gt;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&lt;td&gt;World&lt;/td&gt;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&lt;/div&gt;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63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&lt;table&gt; &lt;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&lt;td&gt;Hello&lt;/td&gt;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&lt;td&gt;World&lt;/td&gt;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&lt;/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&lt;table&gt; &lt;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&lt;div&gt; &lt;td&gt;Hello&lt;/td&gt;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&lt;td&gt;World&lt;/td&gt; &lt;/div&gt;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&lt;/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&lt;/table&gt;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94021" y="5101389"/>
            <a:ext cx="914399" cy="1171074"/>
            <a:chOff x="2294021" y="5101389"/>
            <a:chExt cx="914399" cy="1171074"/>
          </a:xfrm>
        </p:grpSpPr>
        <p:sp>
          <p:nvSpPr>
            <p:cNvPr id="6" name="Right Brace 5"/>
            <p:cNvSpPr/>
            <p:nvPr/>
          </p:nvSpPr>
          <p:spPr>
            <a:xfrm>
              <a:off x="2294021" y="5101389"/>
              <a:ext cx="128337" cy="1171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 flipH="1" flipV="1">
              <a:off x="2422357" y="5686925"/>
              <a:ext cx="786063" cy="8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285747" y="5109410"/>
            <a:ext cx="914399" cy="1171074"/>
            <a:chOff x="2294021" y="5101389"/>
            <a:chExt cx="914399" cy="1171074"/>
          </a:xfrm>
        </p:grpSpPr>
        <p:sp>
          <p:nvSpPr>
            <p:cNvPr id="11" name="Right Brace 10"/>
            <p:cNvSpPr/>
            <p:nvPr/>
          </p:nvSpPr>
          <p:spPr>
            <a:xfrm>
              <a:off x="2294021" y="5101389"/>
              <a:ext cx="128337" cy="1171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rot="10800000" flipH="1" flipV="1">
              <a:off x="2422357" y="5686925"/>
              <a:ext cx="786063" cy="8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368842" y="5374105"/>
            <a:ext cx="2213811" cy="705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168063" y="5350042"/>
            <a:ext cx="2013284" cy="705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Higher-Order Components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HOC for reusing component logic.</a:t>
            </a:r>
          </a:p>
          <a:p>
            <a:pPr lvl="2"/>
            <a:r>
              <a:rPr lang="en-IN" sz="3600" dirty="0" smtClean="0"/>
              <a:t>Higher-order component transforms a component into another component.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i="1" dirty="0" smtClean="0">
                <a:solidFill>
                  <a:srgbClr val="00B050"/>
                </a:solidFill>
              </a:rPr>
              <a:t> const </a:t>
            </a:r>
            <a:r>
              <a:rPr lang="en-IN" sz="2400" i="1" dirty="0" err="1" smtClean="0">
                <a:solidFill>
                  <a:srgbClr val="00B050"/>
                </a:solidFill>
              </a:rPr>
              <a:t>EnhancedComponent</a:t>
            </a:r>
            <a:r>
              <a:rPr lang="en-IN" sz="2400" i="1" dirty="0" smtClean="0">
                <a:solidFill>
                  <a:srgbClr val="00B050"/>
                </a:solidFill>
              </a:rPr>
              <a:t> = </a:t>
            </a:r>
            <a:r>
              <a:rPr lang="en-IN" sz="2400" i="1" dirty="0" err="1" smtClean="0">
                <a:solidFill>
                  <a:srgbClr val="00B050"/>
                </a:solidFill>
              </a:rPr>
              <a:t>higherOrderComponent</a:t>
            </a:r>
            <a:r>
              <a:rPr lang="en-IN" sz="2400" i="1" dirty="0" smtClean="0">
                <a:solidFill>
                  <a:srgbClr val="00B050"/>
                </a:solidFill>
              </a:rPr>
              <a:t>(</a:t>
            </a:r>
            <a:r>
              <a:rPr lang="en-IN" sz="2400" i="1" dirty="0" err="1" smtClean="0">
                <a:solidFill>
                  <a:srgbClr val="00B050"/>
                </a:solidFill>
              </a:rPr>
              <a:t>WrappedComponent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Pure Components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b="1" dirty="0" smtClean="0"/>
              <a:t>Pure Components </a:t>
            </a:r>
            <a:r>
              <a:rPr lang="en-IN" sz="3600" dirty="0" smtClean="0"/>
              <a:t>reduces the number of render operation in the application..</a:t>
            </a:r>
          </a:p>
          <a:p>
            <a:pPr lvl="2"/>
            <a:r>
              <a:rPr lang="en-IN" sz="3600" dirty="0" smtClean="0"/>
              <a:t>It gives a considerable increase in performance of the Application.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	</a:t>
            </a:r>
            <a:r>
              <a:rPr lang="en-IN" sz="2400" i="1" dirty="0" smtClean="0">
                <a:solidFill>
                  <a:srgbClr val="00B050"/>
                </a:solidFill>
              </a:rPr>
              <a:t> class Welcome extends </a:t>
            </a:r>
            <a:r>
              <a:rPr lang="en-IN" sz="2400" i="1" dirty="0" err="1" smtClean="0">
                <a:solidFill>
                  <a:srgbClr val="00B050"/>
                </a:solidFill>
              </a:rPr>
              <a:t>React.PureComponent</a:t>
            </a:r>
            <a:r>
              <a:rPr lang="en-IN" sz="2400" i="1" dirty="0" smtClean="0">
                <a:solidFill>
                  <a:srgbClr val="00B050"/>
                </a:solidFill>
              </a:rPr>
              <a:t> { 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render() {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		return &lt;h1&gt;Welcome&lt;/h1&gt;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	}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}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Boundaries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Error boundaries are React components that </a:t>
            </a:r>
            <a:r>
              <a:rPr lang="en-IN" sz="3600" b="1" dirty="0" smtClean="0"/>
              <a:t>catch JavaScript errors anywhere in their child component tree</a:t>
            </a:r>
            <a:r>
              <a:rPr lang="en-IN" sz="3600" dirty="0" smtClean="0"/>
              <a:t>.</a:t>
            </a:r>
          </a:p>
          <a:p>
            <a:pPr lvl="2"/>
            <a:r>
              <a:rPr lang="en-IN" sz="3600" b="1" dirty="0" smtClean="0"/>
              <a:t>log those errors, and display a fallback UI</a:t>
            </a:r>
            <a:r>
              <a:rPr lang="en-IN" sz="3600" dirty="0" smtClean="0"/>
              <a:t>.</a:t>
            </a:r>
          </a:p>
          <a:p>
            <a:pPr lvl="2"/>
            <a:r>
              <a:rPr lang="en-IN" sz="3600" dirty="0" smtClean="0"/>
              <a:t>Error boundaries catch errors during rendering, in lifecycle methods, and in constructors of the whole tree below them.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/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 		</a:t>
            </a:r>
            <a:r>
              <a:rPr lang="en-IN" sz="2400" i="1" dirty="0" err="1" smtClean="0">
                <a:solidFill>
                  <a:srgbClr val="00B050"/>
                </a:solidFill>
              </a:rPr>
              <a:t>logErrorToMyService</a:t>
            </a:r>
            <a:r>
              <a:rPr lang="en-IN" sz="2400" i="1" dirty="0" smtClean="0">
                <a:solidFill>
                  <a:srgbClr val="00B050"/>
                </a:solidFill>
              </a:rPr>
              <a:t>(error, </a:t>
            </a:r>
            <a:r>
              <a:rPr lang="en-IN" sz="2400" i="1" dirty="0" err="1" smtClean="0">
                <a:solidFill>
                  <a:srgbClr val="00B050"/>
                </a:solidFill>
              </a:rPr>
              <a:t>errorInfo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Portals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662"/>
            <a:ext cx="11882510" cy="5069307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Portals provide a first-class way to render children into a DOM node that exists outside the DOM hierarchy of the parent component. 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 		</a:t>
            </a:r>
            <a:r>
              <a:rPr lang="en-IN" sz="2400" dirty="0" smtClean="0"/>
              <a:t> </a:t>
            </a:r>
            <a:r>
              <a:rPr lang="en-IN" sz="2400" i="1" dirty="0" err="1" smtClean="0">
                <a:solidFill>
                  <a:srgbClr val="00B050"/>
                </a:solidFill>
              </a:rPr>
              <a:t>ReactDOM.createPortal</a:t>
            </a:r>
            <a:r>
              <a:rPr lang="en-IN" sz="2400" i="1" dirty="0" smtClean="0">
                <a:solidFill>
                  <a:srgbClr val="00B050"/>
                </a:solidFill>
              </a:rPr>
              <a:t>(child, container)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nl-NL" i="1" dirty="0" smtClean="0"/>
              <a:t> &lt;div id="app-root"&gt;&lt;/div&gt; </a:t>
            </a:r>
          </a:p>
          <a:p>
            <a:pPr>
              <a:buNone/>
            </a:pPr>
            <a:r>
              <a:rPr lang="nl-NL" i="1" dirty="0" smtClean="0"/>
              <a:t>				&lt;div id="modal-root"&gt;&lt;/div&gt;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Context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170000"/>
              </a:lnSpc>
            </a:pPr>
            <a:r>
              <a:rPr lang="en-IN" sz="3600" dirty="0" smtClean="0"/>
              <a:t>Context is designed to share data that can be considered “global” for a tree of React components.</a:t>
            </a:r>
          </a:p>
          <a:p>
            <a:pPr lvl="4">
              <a:lnSpc>
                <a:spcPct val="170000"/>
              </a:lnSpc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 lvl="4">
              <a:lnSpc>
                <a:spcPct val="170000"/>
              </a:lnSpc>
              <a:buNone/>
            </a:pPr>
            <a:r>
              <a:rPr lang="en-IN" sz="3100" b="1" dirty="0" smtClean="0"/>
              <a:t>	  </a:t>
            </a:r>
            <a:r>
              <a:rPr lang="en-IN" sz="3100" b="1" dirty="0" err="1" smtClean="0"/>
              <a:t>React.createContext</a:t>
            </a:r>
            <a:r>
              <a:rPr lang="en-IN" sz="3100" b="1" dirty="0" smtClean="0"/>
              <a:t> </a:t>
            </a:r>
          </a:p>
          <a:p>
            <a:pPr lvl="5">
              <a:lnSpc>
                <a:spcPct val="170000"/>
              </a:lnSpc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const </a:t>
            </a:r>
            <a:r>
              <a:rPr lang="en-IN" sz="2400" i="1" dirty="0" err="1" smtClean="0">
                <a:solidFill>
                  <a:srgbClr val="00B050"/>
                </a:solidFill>
              </a:rPr>
              <a:t>MyContext</a:t>
            </a:r>
            <a:r>
              <a:rPr lang="en-IN" sz="2400" i="1" dirty="0" smtClean="0">
                <a:solidFill>
                  <a:srgbClr val="00B050"/>
                </a:solidFill>
              </a:rPr>
              <a:t> = </a:t>
            </a:r>
            <a:r>
              <a:rPr lang="en-IN" sz="2400" i="1" dirty="0" err="1" smtClean="0">
                <a:solidFill>
                  <a:srgbClr val="00B050"/>
                </a:solidFill>
              </a:rPr>
              <a:t>React.createContext</a:t>
            </a:r>
            <a:r>
              <a:rPr lang="en-IN" sz="2400" i="1" dirty="0" smtClean="0">
                <a:solidFill>
                  <a:srgbClr val="00B050"/>
                </a:solidFill>
              </a:rPr>
              <a:t>(</a:t>
            </a:r>
            <a:r>
              <a:rPr lang="en-IN" sz="2400" i="1" dirty="0" err="1" smtClean="0">
                <a:solidFill>
                  <a:srgbClr val="00B050"/>
                </a:solidFill>
              </a:rPr>
              <a:t>defaultValue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</a:p>
          <a:p>
            <a:pPr lvl="5">
              <a:lnSpc>
                <a:spcPct val="170000"/>
              </a:lnSpc>
              <a:buNone/>
            </a:pPr>
            <a:r>
              <a:rPr lang="en-IN" sz="2800" b="1" dirty="0" err="1" smtClean="0"/>
              <a:t>Context.Provider</a:t>
            </a:r>
            <a:r>
              <a:rPr lang="en-IN" sz="2800" b="1" dirty="0" smtClean="0"/>
              <a:t> 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5">
              <a:lnSpc>
                <a:spcPct val="170000"/>
              </a:lnSpc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&lt;</a:t>
            </a:r>
            <a:r>
              <a:rPr lang="en-IN" sz="2400" i="1" dirty="0" err="1" smtClean="0">
                <a:solidFill>
                  <a:srgbClr val="00B050"/>
                </a:solidFill>
              </a:rPr>
              <a:t>MyContext.Provider</a:t>
            </a:r>
            <a:r>
              <a:rPr lang="en-IN" sz="2400" i="1" dirty="0" smtClean="0">
                <a:solidFill>
                  <a:srgbClr val="00B050"/>
                </a:solidFill>
              </a:rPr>
              <a:t> value={/* some value */}&gt;</a:t>
            </a:r>
          </a:p>
          <a:p>
            <a:pPr lvl="5">
              <a:lnSpc>
                <a:spcPct val="170000"/>
              </a:lnSpc>
              <a:buNone/>
            </a:pPr>
            <a:endParaRPr lang="en-IN" sz="2800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IN" sz="3400" dirty="0" smtClean="0"/>
              <a:t>		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Start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err="1" smtClean="0"/>
              <a:t>Afte</a:t>
            </a:r>
            <a:r>
              <a:rPr lang="en-US" dirty="0" smtClean="0"/>
              <a:t>r installation and changes made in our basic react app we can start our react app by following command in node terminal</a:t>
            </a:r>
            <a:r>
              <a:rPr lang="en-IN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b="1" dirty="0" err="1" smtClean="0">
                <a:solidFill>
                  <a:srgbClr val="00B050"/>
                </a:solidFill>
              </a:rPr>
              <a:t>npm</a:t>
            </a:r>
            <a:r>
              <a:rPr lang="en-US" b="1" dirty="0" smtClean="0">
                <a:solidFill>
                  <a:srgbClr val="00B050"/>
                </a:solidFill>
              </a:rPr>
              <a:t> start</a:t>
            </a:r>
            <a:r>
              <a:rPr lang="en-IN" dirty="0" smtClean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7128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What is </a:t>
            </a:r>
            <a:r>
              <a:rPr lang="en-US" sz="4800" b="1" dirty="0" smtClean="0"/>
              <a:t>React</a:t>
            </a:r>
            <a:r>
              <a:rPr lang="en-GB" sz="4800" b="1" dirty="0" smtClean="0"/>
              <a:t>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97280"/>
            <a:ext cx="11153000" cy="5303520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IN" sz="2400" dirty="0" smtClean="0"/>
              <a:t>Open-source JavaScript library that is used for building </a:t>
            </a:r>
            <a:r>
              <a:rPr lang="en-IN" sz="2400" b="1" dirty="0" smtClean="0"/>
              <a:t>UI</a:t>
            </a:r>
            <a:r>
              <a:rPr lang="en-IN" sz="24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IN" sz="2400" dirty="0" smtClean="0"/>
              <a:t>React allows developers to create large web applications that can change data, without reloading the page.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fast, scalable, and simple.</a:t>
            </a:r>
            <a:endParaRPr lang="en-US" sz="2000" b="1" dirty="0" smtClean="0"/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It works only on user interfaces in the application.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Virtual Document Object Model.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Single-Way data flow.</a:t>
            </a:r>
          </a:p>
          <a:p>
            <a:pPr marL="1143000" lvl="4">
              <a:spcBef>
                <a:spcPts val="1000"/>
              </a:spcBef>
            </a:pPr>
            <a:endParaRPr lang="en-US" b="1" i="1" dirty="0" smtClean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React 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some important features of React.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Notched Right Arrow 4"/>
          <p:cNvSpPr/>
          <p:nvPr/>
        </p:nvSpPr>
        <p:spPr>
          <a:xfrm>
            <a:off x="6239448" y="4816112"/>
            <a:ext cx="956771" cy="32657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7640" y="1041066"/>
            <a:ext cx="2892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Simplicity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Easy to learn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Testability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  <p:pic>
        <p:nvPicPr>
          <p:cNvPr id="21506" name="Picture 2" descr="React 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70" y="2576680"/>
            <a:ext cx="5715000" cy="356235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603958" y="4209382"/>
            <a:ext cx="4299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Virtual DOM</a:t>
            </a:r>
          </a:p>
          <a:p>
            <a:r>
              <a:rPr lang="en-IN" sz="2400" dirty="0" smtClean="0"/>
              <a:t>react library only renders components that actually change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 vs Real Dom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AutoShape 2" descr="React Virtual DOM Explained in Simple English - Programming with Mosh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2" y="1695106"/>
            <a:ext cx="6286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React 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To Avoid expensive usage of DOM.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Minimize the access to the DOM.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Update the element offline </a:t>
            </a:r>
            <a:r>
              <a:rPr lang="en-US" dirty="0" err="1" smtClean="0"/>
              <a:t>befo</a:t>
            </a:r>
            <a:r>
              <a:rPr lang="en-IN" dirty="0" smtClean="0"/>
              <a:t>re inserting to the DOM.</a:t>
            </a:r>
          </a:p>
          <a:p>
            <a:pPr marL="514350" indent="-514350">
              <a:lnSpc>
                <a:spcPct val="150000"/>
              </a:lnSpc>
            </a:pPr>
            <a:r>
              <a:rPr lang="en-IN" dirty="0" smtClean="0"/>
              <a:t>Easy to understand what a component will render</a:t>
            </a:r>
          </a:p>
          <a:p>
            <a:pPr marL="514350" indent="-514350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(</a:t>
            </a:r>
            <a:r>
              <a:rPr lang="en-US" dirty="0" err="1" smtClean="0"/>
              <a:t>javasc</a:t>
            </a:r>
            <a:r>
              <a:rPr lang="en-IN" dirty="0" err="1" smtClean="0"/>
              <a:t>ript</a:t>
            </a:r>
            <a:r>
              <a:rPr lang="en-IN" dirty="0" smtClean="0"/>
              <a:t> xml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Combine HTML and JS</a:t>
            </a:r>
          </a:p>
          <a:p>
            <a:r>
              <a:rPr lang="en-IN" dirty="0" smtClean="0"/>
              <a:t>Instead of artificially separating </a:t>
            </a:r>
            <a:r>
              <a:rPr lang="en-IN" i="1" dirty="0" smtClean="0"/>
              <a:t>technologies</a:t>
            </a:r>
            <a:r>
              <a:rPr lang="en-IN" dirty="0" smtClean="0"/>
              <a:t> by putting </a:t>
            </a:r>
            <a:r>
              <a:rPr lang="en-IN" dirty="0" err="1" smtClean="0"/>
              <a:t>markup</a:t>
            </a:r>
            <a:r>
              <a:rPr lang="en-IN" dirty="0" smtClean="0"/>
              <a:t> and logic React with loosely coupled units called “components” that contain both</a:t>
            </a:r>
          </a:p>
          <a:p>
            <a:r>
              <a:rPr lang="en-IN" dirty="0" smtClean="0"/>
              <a:t>JSX is a simple JavaScript that allows HTML quoting and uses these HTML tag syntax to render subcomponents</a:t>
            </a:r>
          </a:p>
          <a:p>
            <a:r>
              <a:rPr lang="en-IN" dirty="0" smtClean="0"/>
              <a:t>Translates to plain JavaScript using </a:t>
            </a:r>
            <a:r>
              <a:rPr lang="en-IN" b="1" dirty="0" smtClean="0"/>
              <a:t>react-tools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53853" y="4738771"/>
            <a:ext cx="8149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Code sample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const name = 'Josh Perez';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const element = &lt;h1&gt;Hello, {name}&lt;/h1&gt;;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ReactDOM.render</a:t>
            </a: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( element, </a:t>
            </a:r>
            <a:r>
              <a:rPr lang="en-US" sz="2000" i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document.getElementById</a:t>
            </a: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('root') );</a:t>
            </a:r>
            <a:endParaRPr lang="en-US" sz="2000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</a:t>
            </a:r>
            <a:br>
              <a:rPr lang="en-US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47435"/>
            <a:ext cx="12017829" cy="55096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Use </a:t>
            </a:r>
            <a:r>
              <a:rPr lang="en-IN" sz="2400" b="1" dirty="0" smtClean="0"/>
              <a:t>const</a:t>
            </a:r>
            <a:r>
              <a:rPr lang="en-IN" sz="2400" dirty="0" smtClean="0"/>
              <a:t> or </a:t>
            </a:r>
            <a:r>
              <a:rPr lang="en-IN" sz="2400" b="1" dirty="0" smtClean="0"/>
              <a:t>let</a:t>
            </a:r>
            <a:r>
              <a:rPr lang="en-IN" sz="2400" dirty="0" smtClean="0"/>
              <a:t> instead of </a:t>
            </a:r>
            <a:r>
              <a:rPr lang="en-IN" sz="2400" dirty="0" err="1" smtClean="0"/>
              <a:t>var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Classes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Object </a:t>
            </a:r>
            <a:r>
              <a:rPr lang="en-IN" sz="2400" b="1" dirty="0" err="1" smtClean="0"/>
              <a:t>Destructuring</a:t>
            </a:r>
            <a:r>
              <a:rPr lang="en-IN" sz="2400" b="1" dirty="0" smtClean="0"/>
              <a:t> – [</a:t>
            </a:r>
            <a:r>
              <a:rPr lang="en-IN" sz="2400" dirty="0" smtClean="0"/>
              <a:t>import </a:t>
            </a:r>
            <a:r>
              <a:rPr lang="en-IN" sz="2400" dirty="0" err="1" smtClean="0"/>
              <a:t>ReactDOM</a:t>
            </a:r>
            <a:r>
              <a:rPr lang="en-IN" sz="2400" dirty="0" smtClean="0"/>
              <a:t> from 'react-</a:t>
            </a:r>
            <a:r>
              <a:rPr lang="en-IN" sz="2400" dirty="0" err="1" smtClean="0"/>
              <a:t>dom</a:t>
            </a:r>
            <a:r>
              <a:rPr lang="en-IN" sz="2400" dirty="0" smtClean="0"/>
              <a:t>'</a:t>
            </a:r>
            <a:r>
              <a:rPr lang="en-IN" sz="2400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Arrow Functions (=&gt;)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explicit return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{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			return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 } 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implicit return 1-liner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1021404"/>
          </a:xfrm>
        </p:spPr>
        <p:txBody>
          <a:bodyPr/>
          <a:lstStyle/>
          <a:p>
            <a:r>
              <a:rPr lang="en-IN" b="1" dirty="0" smtClean="0"/>
              <a:t>Prerequisites of React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21406"/>
            <a:ext cx="11882510" cy="5196514"/>
          </a:xfrm>
        </p:spPr>
        <p:txBody>
          <a:bodyPr>
            <a:normAutofit/>
          </a:bodyPr>
          <a:lstStyle/>
          <a:p>
            <a:r>
              <a:rPr lang="en-IN" dirty="0" smtClean="0"/>
              <a:t>Knowledge of HTML &amp; CSS , JavaScript </a:t>
            </a:r>
          </a:p>
          <a:p>
            <a:r>
              <a:rPr lang="en-IN" dirty="0" smtClean="0"/>
              <a:t>Some knowledge about the DOM</a:t>
            </a:r>
          </a:p>
          <a:p>
            <a:r>
              <a:rPr lang="en-IN" dirty="0" smtClean="0"/>
              <a:t>Some knowledge about Node &amp; </a:t>
            </a:r>
            <a:r>
              <a:rPr lang="en-IN" dirty="0" err="1" smtClean="0"/>
              <a:t>npm</a:t>
            </a:r>
            <a:r>
              <a:rPr lang="en-IN" dirty="0" smtClean="0"/>
              <a:t> (and installed)</a:t>
            </a:r>
          </a:p>
          <a:p>
            <a:pPr>
              <a:buNone/>
            </a:pPr>
            <a:r>
              <a:rPr lang="en-US" dirty="0" smtClean="0"/>
              <a:t>	To C</a:t>
            </a:r>
            <a:r>
              <a:rPr lang="en-IN" dirty="0" err="1" smtClean="0"/>
              <a:t>reate</a:t>
            </a:r>
            <a:r>
              <a:rPr lang="en-IN" dirty="0" smtClean="0"/>
              <a:t> react app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npx</a:t>
            </a:r>
            <a:r>
              <a:rPr lang="en-IN" i="1" dirty="0" smtClean="0">
                <a:solidFill>
                  <a:srgbClr val="00B050"/>
                </a:solidFill>
              </a:rPr>
              <a:t> create-react-app my-app </a:t>
            </a:r>
          </a:p>
          <a:p>
            <a:pPr>
              <a:buNone/>
            </a:pPr>
            <a:r>
              <a:rPr lang="en-IN" i="1" dirty="0" smtClean="0">
                <a:solidFill>
                  <a:srgbClr val="00B050"/>
                </a:solidFill>
              </a:rPr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cd</a:t>
            </a:r>
            <a:r>
              <a:rPr lang="en-IN" i="1" dirty="0" smtClean="0">
                <a:solidFill>
                  <a:srgbClr val="00B050"/>
                </a:solidFill>
              </a:rPr>
              <a:t> my-app </a:t>
            </a:r>
          </a:p>
          <a:p>
            <a:pPr>
              <a:buNone/>
            </a:pPr>
            <a:r>
              <a:rPr lang="en-IN" i="1" dirty="0" smtClean="0">
                <a:solidFill>
                  <a:srgbClr val="00B050"/>
                </a:solidFill>
              </a:rPr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npm</a:t>
            </a:r>
            <a:r>
              <a:rPr lang="en-IN" i="1" dirty="0" smtClean="0">
                <a:solidFill>
                  <a:srgbClr val="00B050"/>
                </a:solidFill>
              </a:rPr>
              <a:t> start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We can able to see </a:t>
            </a:r>
            <a:r>
              <a:rPr lang="en-US" i="1" dirty="0" err="1" smtClean="0">
                <a:solidFill>
                  <a:srgbClr val="FF0000"/>
                </a:solidFill>
              </a:rPr>
              <a:t>ou</a:t>
            </a:r>
            <a:r>
              <a:rPr lang="en-IN" i="1" dirty="0" smtClean="0">
                <a:solidFill>
                  <a:srgbClr val="FF0000"/>
                </a:solidFill>
              </a:rPr>
              <a:t>r react app with basic package with some ordered folder structure</a:t>
            </a:r>
          </a:p>
          <a:p>
            <a:pPr>
              <a:buNone/>
            </a:pPr>
            <a:endParaRPr lang="en-IN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35780</TotalTime>
  <Words>1364</Words>
  <Application>Microsoft Office PowerPoint</Application>
  <PresentationFormat>Widescreen</PresentationFormat>
  <Paragraphs>324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Unicode MS</vt:lpstr>
      <vt:lpstr>Arial</vt:lpstr>
      <vt:lpstr>Calibri</vt:lpstr>
      <vt:lpstr>Segoe UI</vt:lpstr>
      <vt:lpstr>Office Theme</vt:lpstr>
      <vt:lpstr>React</vt:lpstr>
      <vt:lpstr>Agenda</vt:lpstr>
      <vt:lpstr>What is React?</vt:lpstr>
      <vt:lpstr>Why React !!</vt:lpstr>
      <vt:lpstr>Virtual Dom vs Real Dom</vt:lpstr>
      <vt:lpstr>Benefits of React !!</vt:lpstr>
      <vt:lpstr>JSX (javascript xml)</vt:lpstr>
      <vt:lpstr>ES 6 </vt:lpstr>
      <vt:lpstr>Prerequisites of React</vt:lpstr>
      <vt:lpstr>Components</vt:lpstr>
      <vt:lpstr>Functional Component</vt:lpstr>
      <vt:lpstr>Class Component</vt:lpstr>
      <vt:lpstr>Class Component Life-cycle</vt:lpstr>
      <vt:lpstr>State &amp; Props</vt:lpstr>
      <vt:lpstr>Differences between props and state</vt:lpstr>
      <vt:lpstr>Rendering Elements</vt:lpstr>
      <vt:lpstr>Event Handling</vt:lpstr>
      <vt:lpstr>Hooks</vt:lpstr>
      <vt:lpstr>Forwarding Refs </vt:lpstr>
      <vt:lpstr>Fragments</vt:lpstr>
      <vt:lpstr>Higher-Order Components  </vt:lpstr>
      <vt:lpstr>Pure Components  </vt:lpstr>
      <vt:lpstr>Error Boundaries   </vt:lpstr>
      <vt:lpstr>Portals    </vt:lpstr>
      <vt:lpstr>Context   </vt:lpstr>
      <vt:lpstr>To Start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Mahalingam S</cp:lastModifiedBy>
  <cp:revision>2415</cp:revision>
  <dcterms:created xsi:type="dcterms:W3CDTF">2017-04-24T11:02:45Z</dcterms:created>
  <dcterms:modified xsi:type="dcterms:W3CDTF">2022-01-19T12:53:20Z</dcterms:modified>
</cp:coreProperties>
</file>