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70" r:id="rId2"/>
    <p:sldId id="267" r:id="rId3"/>
    <p:sldId id="428" r:id="rId4"/>
    <p:sldId id="429" r:id="rId5"/>
    <p:sldId id="431" r:id="rId6"/>
    <p:sldId id="430" r:id="rId7"/>
    <p:sldId id="433" r:id="rId8"/>
    <p:sldId id="435" r:id="rId9"/>
    <p:sldId id="436" r:id="rId10"/>
    <p:sldId id="439" r:id="rId11"/>
    <p:sldId id="434" r:id="rId12"/>
    <p:sldId id="437" r:id="rId13"/>
    <p:sldId id="43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9180986-497A-47DE-AEAA-83D9F7C7C621}">
          <p14:sldIdLst>
            <p14:sldId id="270"/>
            <p14:sldId id="267"/>
            <p14:sldId id="428"/>
            <p14:sldId id="295"/>
            <p14:sldId id="403"/>
            <p14:sldId id="43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igairaj, Sankaranarayanan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80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426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-52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3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DB14-E7E1-450B-9222-47A0BE32DB74}" type="datetimeFigureOut">
              <a:rPr lang="en-IN" smtClean="0"/>
              <a:pPr/>
              <a:t>12-05-2020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1E96-2C41-4921-9AB1-0FA8FAC6DC5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6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7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9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644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55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47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6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49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0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9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18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87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09300" y="6430842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093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066-827E-4898-8969-3DA918E789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72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t-check-tech/react_testing_lib.g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t-check-tech/React_Testing_Jest" TargetMode="External"/><Relationship Id="rId2" Type="http://schemas.openxmlformats.org/officeDocument/2006/relationships/hyperlink" Target="https://github.com/Test-check-tech/React_Testing_Moch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6"/>
            <a:ext cx="8815754" cy="1338478"/>
          </a:xfrm>
        </p:spPr>
        <p:txBody>
          <a:bodyPr>
            <a:normAutofit/>
          </a:bodyPr>
          <a:lstStyle/>
          <a:p>
            <a:r>
              <a:rPr lang="en-US" dirty="0" smtClean="0"/>
              <a:t>Unit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91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IN" dirty="0" smtClean="0"/>
              <a:t>React-testing-library </a:t>
            </a:r>
          </a:p>
          <a:p>
            <a:pPr lvl="2">
              <a:buNone/>
            </a:pPr>
            <a:r>
              <a:rPr lang="en-IN" dirty="0" smtClean="0">
                <a:solidFill>
                  <a:srgbClr val="00B050"/>
                </a:solidFill>
                <a:hlinkClick r:id="rId2"/>
              </a:rPr>
              <a:t>https://github.com/Test-check-tech/react_testing_lib.git</a:t>
            </a:r>
            <a:endParaRPr lang="en-IN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 Download the project from the above link and run the following command.</a:t>
            </a:r>
          </a:p>
          <a:p>
            <a:pPr algn="ctr">
              <a:buNone/>
            </a:pP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npm</a:t>
            </a:r>
            <a:r>
              <a:rPr lang="en-US" sz="2400" i="1" dirty="0" smtClean="0">
                <a:solidFill>
                  <a:srgbClr val="FF0000"/>
                </a:solidFill>
              </a:rPr>
              <a:t> install</a:t>
            </a:r>
          </a:p>
          <a:p>
            <a:pPr lvl="1"/>
            <a:r>
              <a:rPr lang="en-IN" dirty="0" smtClean="0"/>
              <a:t>we don’t need to install any </a:t>
            </a:r>
            <a:r>
              <a:rPr lang="en-IN" dirty="0" err="1" smtClean="0"/>
              <a:t>othe</a:t>
            </a:r>
            <a:r>
              <a:rPr lang="en-US" dirty="0" smtClean="0"/>
              <a:t>r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r>
              <a:rPr lang="en-IN" dirty="0" smtClean="0"/>
              <a:t> package.</a:t>
            </a:r>
          </a:p>
          <a:p>
            <a:pPr lvl="1"/>
            <a:r>
              <a:rPr lang="en-US" dirty="0" err="1" smtClean="0"/>
              <a:t>Wri</a:t>
            </a:r>
            <a:r>
              <a:rPr lang="en-IN" dirty="0" smtClean="0"/>
              <a:t>ting test case for component is enough no need of any other configuration than test case. </a:t>
            </a:r>
          </a:p>
          <a:p>
            <a:pPr lvl="1"/>
            <a:r>
              <a:rPr lang="en-US" dirty="0" smtClean="0"/>
              <a:t>Default configuration in </a:t>
            </a:r>
            <a:r>
              <a:rPr lang="en-US" dirty="0" err="1" smtClean="0"/>
              <a:t>package.json</a:t>
            </a:r>
            <a:r>
              <a:rPr lang="en-US" dirty="0" smtClean="0"/>
              <a:t> is,</a:t>
            </a:r>
          </a:p>
          <a:p>
            <a:pPr lvl="6">
              <a:buNone/>
            </a:pPr>
            <a:r>
              <a:rPr lang="en-US" i="1" dirty="0" smtClean="0">
                <a:solidFill>
                  <a:srgbClr val="00B050"/>
                </a:solidFill>
              </a:rPr>
              <a:t>{</a:t>
            </a:r>
          </a:p>
          <a:p>
            <a:pPr lvl="6">
              <a:buNone/>
            </a:pPr>
            <a:r>
              <a:rPr lang="en-IN" i="1" dirty="0" smtClean="0">
                <a:solidFill>
                  <a:srgbClr val="00B050"/>
                </a:solidFill>
              </a:rPr>
              <a:t>"test": "react-scripts test ",</a:t>
            </a:r>
          </a:p>
          <a:p>
            <a:pPr lvl="6">
              <a:buNone/>
            </a:pPr>
            <a:r>
              <a:rPr lang="en-US" i="1" dirty="0" smtClean="0">
                <a:solidFill>
                  <a:srgbClr val="00B050"/>
                </a:solidFill>
              </a:rPr>
              <a:t>}</a:t>
            </a:r>
            <a:endParaRPr lang="en-IN" i="1" dirty="0" smtClean="0">
              <a:solidFill>
                <a:srgbClr val="00B050"/>
              </a:solidFill>
            </a:endParaRPr>
          </a:p>
          <a:p>
            <a:pPr lvl="1"/>
            <a:r>
              <a:rPr lang="en-IN" dirty="0" smtClean="0"/>
              <a:t>React-testing-library it use inbuilt assertion and rendering.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</a:t>
            </a:r>
            <a:r>
              <a:rPr lang="en-IN" dirty="0" smtClean="0"/>
              <a:t>r</a:t>
            </a:r>
            <a:r>
              <a:rPr lang="en-US" dirty="0" smtClean="0"/>
              <a:t>t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Afte</a:t>
            </a:r>
            <a:r>
              <a:rPr lang="en-IN" dirty="0" smtClean="0"/>
              <a:t>r configuration process get completed run the command in node console.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npm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run test”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Test result : -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			Test passed 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will be denoted based on test case get successfully </a:t>
            </a:r>
            <a:r>
              <a:rPr lang="en-US" dirty="0" smtClean="0">
                <a:solidFill>
                  <a:srgbClr val="00B050"/>
                </a:solidFill>
              </a:rPr>
              <a:t>executed /</a:t>
            </a:r>
            <a:r>
              <a:rPr lang="en-US" dirty="0" smtClean="0">
                <a:solidFill>
                  <a:srgbClr val="FF0000"/>
                </a:solidFill>
              </a:rPr>
              <a:t>failed.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Snapshots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92778"/>
            <a:ext cx="11882510" cy="522514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snapshot test generates an HTML-like output so you can see how your component is structured.</a:t>
            </a:r>
          </a:p>
          <a:p>
            <a:pPr marL="285750" indent="-285750">
              <a:lnSpc>
                <a:spcPct val="150000"/>
              </a:lnSpc>
            </a:pPr>
            <a:r>
              <a:rPr lang="en-IN" sz="2400" dirty="0" smtClean="0">
                <a:solidFill>
                  <a:srgbClr val="002060"/>
                </a:solidFill>
              </a:rPr>
              <a:t>It works well with React components because when you render a component you can view the DOM output and create a “snapshot” at the time of run.</a:t>
            </a:r>
          </a:p>
          <a:p>
            <a:pPr marL="285750" indent="-285750" algn="ctr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expect(“content”).</a:t>
            </a:r>
            <a:r>
              <a:rPr lang="en-IN" sz="2400" dirty="0" err="1" smtClean="0">
                <a:solidFill>
                  <a:srgbClr val="FF0000"/>
                </a:solidFill>
              </a:rPr>
              <a:t>toMatchSnapshot</a:t>
            </a:r>
            <a:r>
              <a:rPr lang="en-IN" sz="2400" dirty="0" smtClean="0">
                <a:solidFill>
                  <a:srgbClr val="FF0000"/>
                </a:solidFill>
              </a:rPr>
              <a:t>();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Jest and react-testing library </a:t>
            </a:r>
            <a:r>
              <a:rPr lang="en-IN" sz="2400" dirty="0" smtClean="0"/>
              <a:t>has it's own snapshot built-in</a:t>
            </a:r>
            <a:r>
              <a:rPr lang="en-US" sz="2400" dirty="0" smtClean="0"/>
              <a:t> which helps the user to take snapshots.</a:t>
            </a:r>
          </a:p>
          <a:p>
            <a:r>
              <a:rPr lang="en-IN" sz="2400" dirty="0" smtClean="0"/>
              <a:t>We use 3rd Party package to take snapshot in mocha. </a:t>
            </a:r>
          </a:p>
          <a:p>
            <a:pPr lvl="3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		"</a:t>
            </a:r>
            <a:r>
              <a:rPr lang="en-IN" sz="2400" dirty="0" err="1" smtClean="0">
                <a:solidFill>
                  <a:srgbClr val="FF0000"/>
                </a:solidFill>
              </a:rPr>
              <a:t>chai</a:t>
            </a:r>
            <a:r>
              <a:rPr lang="en-IN" sz="2400" dirty="0" smtClean="0">
                <a:solidFill>
                  <a:srgbClr val="FF0000"/>
                </a:solidFill>
              </a:rPr>
              <a:t>-jest-snapshot“</a:t>
            </a:r>
          </a:p>
          <a:p>
            <a:pPr lvl="3">
              <a:buNone/>
            </a:pPr>
            <a:r>
              <a:rPr lang="en-IN" sz="2400" dirty="0" err="1" smtClean="0"/>
              <a:t>chai.use</a:t>
            </a:r>
            <a:r>
              <a:rPr lang="en-IN" sz="2400" dirty="0" smtClean="0"/>
              <a:t>(</a:t>
            </a:r>
            <a:r>
              <a:rPr lang="en-IN" sz="2400" dirty="0" err="1" smtClean="0"/>
              <a:t>chaiJestSnapshot</a:t>
            </a:r>
            <a:r>
              <a:rPr lang="en-IN" sz="2400" dirty="0" smtClean="0"/>
              <a:t>); to use along with our assertion library.   </a:t>
            </a:r>
          </a:p>
          <a:p>
            <a:pPr lvl="3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53590"/>
            <a:ext cx="11882510" cy="5264330"/>
          </a:xfrm>
        </p:spPr>
        <p:txBody>
          <a:bodyPr/>
          <a:lstStyle/>
          <a:p>
            <a:r>
              <a:rPr lang="en-IN" dirty="0" smtClean="0"/>
              <a:t>simple measurement of the percentage of our source </a:t>
            </a:r>
            <a:r>
              <a:rPr lang="en-IN" b="1" dirty="0" smtClean="0"/>
              <a:t>code</a:t>
            </a:r>
            <a:r>
              <a:rPr lang="en-IN" dirty="0" smtClean="0"/>
              <a:t> that was executed during a cycle of automated tests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/>
              <a:t>Straightforward process, add tests and see if coverage improves</a:t>
            </a:r>
          </a:p>
          <a:p>
            <a:pPr lvl="1"/>
            <a:r>
              <a:rPr lang="en-IN" dirty="0" smtClean="0"/>
              <a:t>Easy to setup and measure coverage</a:t>
            </a:r>
          </a:p>
          <a:p>
            <a:pPr lvl="1"/>
            <a:r>
              <a:rPr lang="en-IN" dirty="0" smtClean="0"/>
              <a:t>Helps to capture bugs in program flow</a:t>
            </a:r>
          </a:p>
          <a:p>
            <a:pPr lvl="1"/>
            <a:r>
              <a:rPr lang="en-US" dirty="0" smtClean="0"/>
              <a:t>We use Istanbul as a code coverage tool.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configu</a:t>
            </a:r>
            <a:r>
              <a:rPr lang="en-IN" dirty="0" smtClean="0"/>
              <a:t>re </a:t>
            </a:r>
          </a:p>
          <a:p>
            <a:pPr lvl="3">
              <a:buNone/>
            </a:pPr>
            <a:r>
              <a:rPr lang="en-IN" i="1" dirty="0" err="1" smtClean="0">
                <a:solidFill>
                  <a:srgbClr val="00B050"/>
                </a:solidFill>
              </a:rPr>
              <a:t>npm</a:t>
            </a:r>
            <a:r>
              <a:rPr lang="en-IN" i="1" dirty="0" smtClean="0">
                <a:solidFill>
                  <a:srgbClr val="00B050"/>
                </a:solidFill>
              </a:rPr>
              <a:t> install </a:t>
            </a:r>
            <a:r>
              <a:rPr lang="en-IN" i="1" dirty="0" err="1" smtClean="0">
                <a:solidFill>
                  <a:srgbClr val="00B050"/>
                </a:solidFill>
              </a:rPr>
              <a:t>istanbul</a:t>
            </a:r>
            <a:r>
              <a:rPr lang="en-IN" i="1" dirty="0" smtClean="0">
                <a:solidFill>
                  <a:srgbClr val="00B050"/>
                </a:solidFill>
              </a:rPr>
              <a:t> </a:t>
            </a:r>
            <a:r>
              <a:rPr lang="en-IN" i="1" dirty="0" err="1" smtClean="0">
                <a:solidFill>
                  <a:srgbClr val="00B050"/>
                </a:solidFill>
              </a:rPr>
              <a:t>nyc</a:t>
            </a:r>
            <a:r>
              <a:rPr lang="en-IN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lvl="3">
              <a:buNone/>
            </a:pPr>
            <a:r>
              <a:rPr lang="en-US" dirty="0" smtClean="0"/>
              <a:t>And  change test command as</a:t>
            </a:r>
          </a:p>
          <a:p>
            <a:pPr lvl="3">
              <a:buNone/>
            </a:pP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pPr lvl="3">
              <a:buNone/>
            </a:pPr>
            <a:r>
              <a:rPr lang="en-IN" dirty="0" smtClean="0">
                <a:solidFill>
                  <a:srgbClr val="00B050"/>
                </a:solidFill>
              </a:rPr>
              <a:t>"test": "</a:t>
            </a:r>
            <a:r>
              <a:rPr lang="en-IN" dirty="0" err="1" smtClean="0">
                <a:solidFill>
                  <a:srgbClr val="00B050"/>
                </a:solidFill>
              </a:rPr>
              <a:t>nyc</a:t>
            </a:r>
            <a:r>
              <a:rPr lang="en-IN" dirty="0" smtClean="0">
                <a:solidFill>
                  <a:srgbClr val="00B050"/>
                </a:solidFill>
              </a:rPr>
              <a:t> --reporter=html </a:t>
            </a:r>
            <a:r>
              <a:rPr lang="en-IN" dirty="0" err="1" smtClean="0">
                <a:solidFill>
                  <a:srgbClr val="00B050"/>
                </a:solidFill>
              </a:rPr>
              <a:t>nyc</a:t>
            </a:r>
            <a:r>
              <a:rPr lang="en-IN" dirty="0" smtClean="0">
                <a:solidFill>
                  <a:srgbClr val="00B050"/>
                </a:solidFill>
              </a:rPr>
              <a:t> mocha test --require  @</a:t>
            </a:r>
            <a:r>
              <a:rPr lang="en-IN" dirty="0" err="1" smtClean="0">
                <a:solidFill>
                  <a:srgbClr val="00B050"/>
                </a:solidFill>
              </a:rPr>
              <a:t>babel</a:t>
            </a:r>
            <a:r>
              <a:rPr lang="en-IN" dirty="0" smtClean="0">
                <a:solidFill>
                  <a:srgbClr val="00B050"/>
                </a:solidFill>
              </a:rPr>
              <a:t>/register --require ignore-styles",</a:t>
            </a:r>
            <a:endParaRPr lang="en-US" dirty="0" smtClean="0">
              <a:solidFill>
                <a:srgbClr val="00B050"/>
              </a:solidFill>
            </a:endParaRPr>
          </a:p>
          <a:p>
            <a:pPr lvl="3">
              <a:buNone/>
            </a:pPr>
            <a:r>
              <a:rPr lang="en-US" dirty="0" smtClean="0">
                <a:solidFill>
                  <a:srgbClr val="00B050"/>
                </a:solidFill>
              </a:rPr>
              <a:t>}</a:t>
            </a:r>
            <a:endParaRPr lang="en-IN" dirty="0" smtClean="0">
              <a:solidFill>
                <a:srgbClr val="00B050"/>
              </a:solidFill>
            </a:endParaRPr>
          </a:p>
          <a:p>
            <a:pPr lvl="3">
              <a:buNone/>
            </a:pPr>
            <a:r>
              <a:rPr lang="en-US" dirty="0" smtClean="0"/>
              <a:t>After test run we can able to see coverage folder contains the code coverage report file in html format since we mentioned reporter as </a:t>
            </a:r>
            <a:r>
              <a:rPr lang="en-US" smtClean="0"/>
              <a:t>html format 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178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6642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802846"/>
            <a:ext cx="11882510" cy="532499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smtClean="0"/>
              <a:t>What is Unit </a:t>
            </a:r>
            <a:r>
              <a:rPr lang="en-GB" dirty="0" smtClean="0"/>
              <a:t>Testing ?</a:t>
            </a:r>
            <a:endParaRPr lang="en-IN" dirty="0"/>
          </a:p>
          <a:p>
            <a:r>
              <a:rPr lang="en-IN" dirty="0" smtClean="0"/>
              <a:t>Testing </a:t>
            </a:r>
            <a:r>
              <a:rPr lang="en-IN" dirty="0" smtClean="0"/>
              <a:t>F</a:t>
            </a:r>
            <a:r>
              <a:rPr lang="en-GB" dirty="0" err="1" smtClean="0"/>
              <a:t>rameWorks</a:t>
            </a:r>
            <a:endParaRPr lang="en-IN" dirty="0"/>
          </a:p>
          <a:p>
            <a:pPr lvl="2"/>
            <a:r>
              <a:rPr lang="en-US" dirty="0" smtClean="0"/>
              <a:t>Repository</a:t>
            </a:r>
          </a:p>
          <a:p>
            <a:pPr lvl="2"/>
            <a:r>
              <a:rPr lang="en-US" dirty="0" smtClean="0"/>
              <a:t>Assertion library</a:t>
            </a:r>
          </a:p>
          <a:p>
            <a:pPr lvl="2"/>
            <a:r>
              <a:rPr lang="en-US" dirty="0" smtClean="0"/>
              <a:t>Enzyme</a:t>
            </a:r>
          </a:p>
          <a:p>
            <a:pPr lvl="2"/>
            <a:r>
              <a:rPr lang="en-US" dirty="0" smtClean="0"/>
              <a:t>Babel</a:t>
            </a:r>
          </a:p>
          <a:p>
            <a:pPr lvl="2"/>
            <a:r>
              <a:rPr lang="en-US" dirty="0" smtClean="0"/>
              <a:t>Mocking</a:t>
            </a:r>
          </a:p>
          <a:p>
            <a:r>
              <a:rPr lang="en-US" dirty="0" smtClean="0"/>
              <a:t>Snapshots</a:t>
            </a:r>
          </a:p>
          <a:p>
            <a:r>
              <a:rPr lang="en-US" dirty="0" smtClean="0"/>
              <a:t>Code Coverage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10037" r="10037"/>
          <a:stretch/>
        </p:blipFill>
        <p:spPr>
          <a:xfrm>
            <a:off x="6070242" y="0"/>
            <a:ext cx="6119673" cy="627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83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37128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What is Unit </a:t>
            </a:r>
            <a:r>
              <a:rPr lang="en-GB" sz="4800" b="1" dirty="0" smtClean="0"/>
              <a:t>Testing ?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97280"/>
            <a:ext cx="11153000" cy="5303520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IN" sz="2400" b="1" dirty="0" smtClean="0"/>
              <a:t>Unit testing</a:t>
            </a:r>
            <a:r>
              <a:rPr lang="en-IN" sz="2400" dirty="0" smtClean="0"/>
              <a:t> is a level of software </a:t>
            </a:r>
            <a:r>
              <a:rPr lang="en-IN" sz="2400" b="1" dirty="0" smtClean="0"/>
              <a:t>testing</a:t>
            </a:r>
            <a:r>
              <a:rPr lang="en-IN" sz="2400" dirty="0" smtClean="0"/>
              <a:t> where individual units/components of a software are tested.</a:t>
            </a:r>
          </a:p>
          <a:p>
            <a:pPr marL="228600" lvl="2">
              <a:spcBef>
                <a:spcPts val="1000"/>
              </a:spcBef>
            </a:pPr>
            <a:r>
              <a:rPr lang="en-IN" sz="2400" dirty="0" smtClean="0"/>
              <a:t>In the </a:t>
            </a:r>
            <a:r>
              <a:rPr lang="en-IN" sz="2400" b="1" dirty="0" smtClean="0"/>
              <a:t>React</a:t>
            </a:r>
            <a:r>
              <a:rPr lang="en-IN" sz="2400" dirty="0" smtClean="0"/>
              <a:t> world this means </a:t>
            </a:r>
            <a:r>
              <a:rPr lang="en-IN" sz="2400" b="1" dirty="0" smtClean="0"/>
              <a:t>testing</a:t>
            </a:r>
            <a:r>
              <a:rPr lang="en-IN" sz="2400" dirty="0" smtClean="0"/>
              <a:t> an individual </a:t>
            </a:r>
            <a:r>
              <a:rPr lang="en-IN" sz="2400" b="1" dirty="0" smtClean="0"/>
              <a:t>React</a:t>
            </a:r>
            <a:r>
              <a:rPr lang="en-IN" sz="2400" dirty="0" smtClean="0"/>
              <a:t> Component or pure functions.</a:t>
            </a:r>
          </a:p>
          <a:p>
            <a:pPr marL="1143000" lvl="4">
              <a:spcBef>
                <a:spcPts val="1000"/>
              </a:spcBef>
            </a:pPr>
            <a:r>
              <a:rPr lang="en-IN" sz="1600" dirty="0" smtClean="0"/>
              <a:t>It helps determine if the isolated modules of software work correctly.</a:t>
            </a:r>
            <a:endParaRPr lang="en-US" sz="1600" b="1" dirty="0" smtClean="0"/>
          </a:p>
          <a:p>
            <a:pPr marL="1143000" lvl="4">
              <a:spcBef>
                <a:spcPts val="1000"/>
              </a:spcBef>
            </a:pPr>
            <a:r>
              <a:rPr lang="en-IN" sz="1600" dirty="0" smtClean="0"/>
              <a:t>Unit testing helps developers make refactoring and regression easier.</a:t>
            </a:r>
          </a:p>
          <a:p>
            <a:pPr marL="1143000" lvl="4">
              <a:spcBef>
                <a:spcPts val="1000"/>
              </a:spcBef>
            </a:pPr>
            <a:r>
              <a:rPr lang="en-IN" sz="1600" dirty="0" smtClean="0"/>
              <a:t>Unit tests can be used as the documentation for code, which is extremely important for big projects.</a:t>
            </a:r>
          </a:p>
          <a:p>
            <a:pPr marL="1143000" lvl="4">
              <a:spcBef>
                <a:spcPts val="1000"/>
              </a:spcBef>
            </a:pPr>
            <a:r>
              <a:rPr lang="en-IN" sz="1600" dirty="0" smtClean="0"/>
              <a:t>lets you foresee in advance the testability of the functionality, find gaps in the specification.</a:t>
            </a:r>
          </a:p>
          <a:p>
            <a:pPr marL="1143000" lvl="4">
              <a:spcBef>
                <a:spcPts val="1000"/>
              </a:spcBef>
            </a:pPr>
            <a:endParaRPr lang="en-US" sz="1400" b="1" i="1" dirty="0" smtClean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51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</a:t>
            </a:r>
            <a:r>
              <a:rPr lang="en-IN" b="1" dirty="0" smtClean="0"/>
              <a:t>Testing F</a:t>
            </a:r>
            <a:r>
              <a:rPr lang="en-GB" b="1" dirty="0" err="1" smtClean="0"/>
              <a:t>rameWorks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had explored some testing frameworks along with our react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Notched Right Arrow 4"/>
          <p:cNvSpPr/>
          <p:nvPr/>
        </p:nvSpPr>
        <p:spPr>
          <a:xfrm>
            <a:off x="5469428" y="4767986"/>
            <a:ext cx="956771" cy="326572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5" descr="C:\Users\raghuram.b\Downloads\cogwhe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739" y="3535819"/>
            <a:ext cx="2407961" cy="240796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710567" y="4089066"/>
            <a:ext cx="28254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Jest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Mocha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React-testing-library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5963592" y="3244334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Enzyme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47435"/>
            <a:ext cx="12017829" cy="55096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Enzyme is a JavaScript Testing utility for React that makes it easier to test your React Components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unopinionated regarding which test runner or assertion library you use, </a:t>
            </a:r>
            <a:r>
              <a:rPr lang="en-IN" dirty="0" err="1" smtClean="0"/>
              <a:t>chai</a:t>
            </a:r>
            <a:r>
              <a:rPr lang="en-IN" dirty="0" smtClean="0"/>
              <a:t>-enzyme with Mocha/</a:t>
            </a:r>
            <a:r>
              <a:rPr lang="en-IN" dirty="0" err="1" smtClean="0"/>
              <a:t>chai</a:t>
            </a:r>
            <a:r>
              <a:rPr lang="en-IN" dirty="0" smtClean="0"/>
              <a:t>, jest-enzyme with Jest.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60 plus pre-defined methods.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It provides </a:t>
            </a:r>
            <a:r>
              <a:rPr lang="en-IN" dirty="0" smtClean="0"/>
              <a:t>Shallow rendering, Static rendering, Full rendering</a:t>
            </a:r>
            <a:endParaRPr lang="en-US" dirty="0" smtClean="0"/>
          </a:p>
          <a:p>
            <a:pPr lvl="6">
              <a:lnSpc>
                <a:spcPct val="150000"/>
              </a:lnSpc>
            </a:pPr>
            <a:r>
              <a:rPr lang="en-IN" i="1" dirty="0" err="1" smtClean="0">
                <a:solidFill>
                  <a:srgbClr val="00B050"/>
                </a:solidFill>
              </a:rPr>
              <a:t>npm</a:t>
            </a:r>
            <a:r>
              <a:rPr lang="en-IN" i="1" dirty="0" smtClean="0">
                <a:solidFill>
                  <a:srgbClr val="00B050"/>
                </a:solidFill>
              </a:rPr>
              <a:t> </a:t>
            </a:r>
            <a:r>
              <a:rPr lang="en-IN" i="1" dirty="0" err="1" smtClean="0">
                <a:solidFill>
                  <a:srgbClr val="00B050"/>
                </a:solidFill>
              </a:rPr>
              <a:t>i</a:t>
            </a:r>
            <a:r>
              <a:rPr lang="en-IN" i="1" dirty="0" smtClean="0">
                <a:solidFill>
                  <a:srgbClr val="00B050"/>
                </a:solidFill>
              </a:rPr>
              <a:t> --save-dev enzyme </a:t>
            </a:r>
            <a:r>
              <a:rPr lang="en-IN" i="1" dirty="0" err="1" smtClean="0">
                <a:solidFill>
                  <a:srgbClr val="00B050"/>
                </a:solidFill>
              </a:rPr>
              <a:t>enzyme</a:t>
            </a:r>
            <a:r>
              <a:rPr lang="en-IN" i="1" dirty="0" smtClean="0">
                <a:solidFill>
                  <a:srgbClr val="00B050"/>
                </a:solidFill>
              </a:rPr>
              <a:t>-adapter-react-16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Configure enzyme-</a:t>
            </a:r>
            <a:r>
              <a:rPr lang="en-US" dirty="0" err="1" smtClean="0"/>
              <a:t>adapte</a:t>
            </a:r>
            <a:r>
              <a:rPr lang="en-IN" dirty="0" smtClean="0"/>
              <a:t>r to use dependencies at top level test setup file.</a:t>
            </a:r>
            <a:r>
              <a:rPr lang="en-US" dirty="0" smtClean="0"/>
              <a:t> </a:t>
            </a:r>
            <a:endParaRPr lang="en-IN" dirty="0" smtClean="0"/>
          </a:p>
          <a:p>
            <a:pPr lvl="7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B050"/>
                </a:solidFill>
              </a:rPr>
              <a:t>import { configure } from 'enzyme';</a:t>
            </a:r>
          </a:p>
          <a:p>
            <a:pPr lvl="7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B050"/>
                </a:solidFill>
              </a:rPr>
              <a:t>import Adapter from 'enzyme-adapter-react-16';</a:t>
            </a:r>
          </a:p>
          <a:p>
            <a:pPr lvl="7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B050"/>
                </a:solidFill>
              </a:rPr>
              <a:t>configure({ adapter: new Adapter() });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Assertion library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lvl="2" indent="-268288"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Assertions </a:t>
            </a:r>
            <a:r>
              <a:rPr lang="en-IN" dirty="0" smtClean="0"/>
              <a:t>library is what actually runs the specs and determines whether any given condition is valid or not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. </a:t>
            </a:r>
          </a:p>
          <a:p>
            <a:pPr marL="268288" lvl="2" indent="-268288"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A True result indicates that a test passed, indicating that the expected </a:t>
            </a:r>
            <a:r>
              <a:rPr lang="en-US" dirty="0" smtClean="0"/>
              <a:t>behavior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is what occurred when the test ran.</a:t>
            </a:r>
          </a:p>
          <a:p>
            <a:pPr marL="1639888" lvl="5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US" b="1" dirty="0" smtClean="0"/>
              <a:t>Jest </a:t>
            </a:r>
            <a:r>
              <a:rPr lang="en-US" dirty="0" smtClean="0"/>
              <a:t>and</a:t>
            </a:r>
            <a:r>
              <a:rPr lang="en-US" b="1" dirty="0" smtClean="0"/>
              <a:t> react-testing </a:t>
            </a:r>
            <a:r>
              <a:rPr lang="en-IN" dirty="0" smtClean="0"/>
              <a:t>has it's own assertion library built-in</a:t>
            </a:r>
            <a:r>
              <a:rPr lang="en-US" dirty="0" smtClean="0"/>
              <a:t> which helps the user to test the behavior.</a:t>
            </a:r>
          </a:p>
          <a:p>
            <a:pPr marL="2554288" lvl="7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B050"/>
                </a:solidFill>
              </a:rPr>
              <a:t>expect(“content”).toBeInTheDocument;</a:t>
            </a:r>
          </a:p>
          <a:p>
            <a:pPr marL="1639888" lvl="5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IN" b="1" dirty="0" err="1" smtClean="0"/>
              <a:t>Chai</a:t>
            </a:r>
            <a:r>
              <a:rPr lang="en-IN" dirty="0" smtClean="0"/>
              <a:t> is an 3</a:t>
            </a:r>
            <a:r>
              <a:rPr lang="en-IN" baseline="30000" dirty="0" smtClean="0"/>
              <a:t>rd</a:t>
            </a:r>
            <a:r>
              <a:rPr lang="en-IN" dirty="0" smtClean="0"/>
              <a:t> party assertion library that plugs into Mocha.</a:t>
            </a:r>
          </a:p>
          <a:p>
            <a:pPr marL="2554288" lvl="7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B050"/>
                </a:solidFill>
              </a:rPr>
              <a:t>expect(</a:t>
            </a:r>
            <a:r>
              <a:rPr lang="en-US" dirty="0" err="1" smtClean="0">
                <a:solidFill>
                  <a:srgbClr val="00B050"/>
                </a:solidFill>
              </a:rPr>
              <a:t>content.text</a:t>
            </a:r>
            <a:r>
              <a:rPr lang="en-US" dirty="0" smtClean="0">
                <a:solidFill>
                  <a:srgbClr val="00B050"/>
                </a:solidFill>
              </a:rPr>
              <a:t>()).</a:t>
            </a:r>
            <a:r>
              <a:rPr lang="en-IN" dirty="0" smtClean="0">
                <a:solidFill>
                  <a:srgbClr val="00B050"/>
                </a:solidFill>
              </a:rPr>
              <a:t> exist;</a:t>
            </a:r>
          </a:p>
          <a:p>
            <a:pPr marL="2554288" lvl="7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endParaRPr lang="en-US" dirty="0" smtClean="0"/>
          </a:p>
          <a:p>
            <a:pPr lvl="4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Mock API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5630"/>
            <a:ext cx="12192000" cy="5261479"/>
          </a:xfrm>
        </p:spPr>
        <p:txBody>
          <a:bodyPr/>
          <a:lstStyle/>
          <a:p>
            <a:r>
              <a:rPr lang="en-IN" dirty="0" smtClean="0"/>
              <a:t>Mock functions allow you to test the links between code by erasing the actual implementation of a function, capturing calls to the function.</a:t>
            </a:r>
          </a:p>
          <a:p>
            <a:pPr marL="285750" indent="-285750">
              <a:lnSpc>
                <a:spcPct val="150000"/>
              </a:lnSpc>
            </a:pPr>
            <a:r>
              <a:rPr lang="en-IN" dirty="0" smtClean="0"/>
              <a:t>creating a mock function &amp; Intercepts the HTTP Requests to use in test code.</a:t>
            </a:r>
          </a:p>
          <a:p>
            <a:pPr marL="2571750" lvl="5" indent="-285750">
              <a:lnSpc>
                <a:spcPct val="150000"/>
              </a:lnSpc>
            </a:pP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Jest </a:t>
            </a:r>
            <a:r>
              <a:rPr lang="en-IN" sz="2200" dirty="0" smtClean="0">
                <a:solidFill>
                  <a:schemeClr val="accent1">
                    <a:lumMod val="50000"/>
                  </a:schemeClr>
                </a:solidFill>
              </a:rPr>
              <a:t>has it's own mock built-in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which helps the user to capture function calls.</a:t>
            </a:r>
          </a:p>
          <a:p>
            <a:pPr marL="285750" indent="-285750" algn="ctr">
              <a:lnSpc>
                <a:spcPct val="150000"/>
              </a:lnSpc>
              <a:buNone/>
            </a:pPr>
            <a:r>
              <a:rPr lang="en-IN" sz="2200" dirty="0" smtClean="0">
                <a:solidFill>
                  <a:srgbClr val="00B050"/>
                </a:solidFill>
              </a:rPr>
              <a:t>“</a:t>
            </a:r>
            <a:r>
              <a:rPr lang="en-IN" sz="2200" dirty="0" err="1" smtClean="0">
                <a:solidFill>
                  <a:srgbClr val="00B050"/>
                </a:solidFill>
              </a:rPr>
              <a:t>jest.mock</a:t>
            </a:r>
            <a:r>
              <a:rPr lang="en-IN" sz="2200" dirty="0" smtClean="0">
                <a:solidFill>
                  <a:srgbClr val="00B050"/>
                </a:solidFill>
              </a:rPr>
              <a:t>(‘… ');”</a:t>
            </a:r>
          </a:p>
          <a:p>
            <a:pPr marL="2571750" lvl="5" indent="-285750">
              <a:lnSpc>
                <a:spcPct val="150000"/>
              </a:lnSpc>
            </a:pPr>
            <a:r>
              <a:rPr lang="en-IN" sz="2200" dirty="0" smtClean="0">
                <a:solidFill>
                  <a:srgbClr val="002060"/>
                </a:solidFill>
              </a:rPr>
              <a:t>We use 3rd Party package to test function call in mocha.</a:t>
            </a:r>
          </a:p>
          <a:p>
            <a:pPr marL="285750" indent="-285750" algn="ctr">
              <a:lnSpc>
                <a:spcPct val="150000"/>
              </a:lnSpc>
              <a:buNone/>
            </a:pPr>
            <a:r>
              <a:rPr lang="en-IN" sz="2200" dirty="0" smtClean="0">
                <a:solidFill>
                  <a:srgbClr val="00B050"/>
                </a:solidFill>
              </a:rPr>
              <a:t> “</a:t>
            </a:r>
            <a:r>
              <a:rPr lang="en-IN" sz="2200" dirty="0" err="1" smtClean="0">
                <a:solidFill>
                  <a:srgbClr val="00B050"/>
                </a:solidFill>
              </a:rPr>
              <a:t>npm</a:t>
            </a:r>
            <a:r>
              <a:rPr lang="en-IN" sz="2200" dirty="0" smtClean="0">
                <a:solidFill>
                  <a:srgbClr val="00B050"/>
                </a:solidFill>
              </a:rPr>
              <a:t> install nock http"</a:t>
            </a:r>
            <a:endParaRPr lang="en-US" sz="2200" dirty="0" smtClean="0">
              <a:solidFill>
                <a:srgbClr val="00B050"/>
              </a:solidFill>
            </a:endParaRPr>
          </a:p>
          <a:p>
            <a:pPr marL="285750" indent="-285750" algn="ctr">
              <a:lnSpc>
                <a:spcPct val="150000"/>
              </a:lnSpc>
              <a:buNone/>
            </a:pPr>
            <a:endParaRPr lang="en-US" sz="2200" dirty="0" smtClean="0">
              <a:solidFill>
                <a:srgbClr val="00B050"/>
              </a:solidFill>
            </a:endParaRPr>
          </a:p>
          <a:p>
            <a:pPr marL="1657350" lvl="3" indent="-285750">
              <a:lnSpc>
                <a:spcPct val="150000"/>
              </a:lnSpc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Babel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err="1" smtClean="0"/>
              <a:t>npm</a:t>
            </a:r>
            <a:r>
              <a:rPr lang="en-IN" sz="1800" dirty="0" smtClean="0"/>
              <a:t> install </a:t>
            </a:r>
            <a:r>
              <a:rPr lang="en-IN" sz="1800" dirty="0" err="1" smtClean="0"/>
              <a:t>babel</a:t>
            </a:r>
            <a:r>
              <a:rPr lang="en-IN" sz="1800" dirty="0" smtClean="0"/>
              <a:t>-core --save-dev</a:t>
            </a:r>
          </a:p>
          <a:p>
            <a:r>
              <a:rPr lang="en-IN" sz="1800" dirty="0" err="1" smtClean="0"/>
              <a:t>npm</a:t>
            </a:r>
            <a:r>
              <a:rPr lang="en-IN" sz="1800" dirty="0" smtClean="0"/>
              <a:t> install </a:t>
            </a:r>
            <a:r>
              <a:rPr lang="en-IN" sz="1800" dirty="0" err="1" smtClean="0"/>
              <a:t>babel</a:t>
            </a:r>
            <a:r>
              <a:rPr lang="en-IN" sz="1800" dirty="0" smtClean="0"/>
              <a:t>-preset-react  </a:t>
            </a:r>
            <a:r>
              <a:rPr lang="fr-FR" sz="1800" dirty="0" err="1" smtClean="0"/>
              <a:t>preset</a:t>
            </a:r>
            <a:r>
              <a:rPr lang="fr-FR" sz="1800" dirty="0" smtClean="0"/>
              <a:t>-</a:t>
            </a:r>
            <a:r>
              <a:rPr lang="fr-FR" sz="1800" dirty="0" err="1" smtClean="0"/>
              <a:t>env</a:t>
            </a:r>
            <a:r>
              <a:rPr lang="en-IN" sz="1800" dirty="0" smtClean="0"/>
              <a:t>--save-dev</a:t>
            </a:r>
          </a:p>
          <a:p>
            <a:endParaRPr lang="en-IN" sz="1800" dirty="0" smtClean="0"/>
          </a:p>
          <a:p>
            <a:r>
              <a:rPr lang="en-IN" sz="1800" b="1" dirty="0" smtClean="0"/>
              <a:t>Configuring Babel</a:t>
            </a:r>
          </a:p>
          <a:p>
            <a:pPr lvl="1"/>
            <a:r>
              <a:rPr lang="en-US" sz="1800" b="1" dirty="0" smtClean="0"/>
              <a:t>Create .</a:t>
            </a:r>
            <a:r>
              <a:rPr lang="en-US" sz="1800" b="1" dirty="0" err="1" smtClean="0"/>
              <a:t>babel</a:t>
            </a:r>
            <a:r>
              <a:rPr lang="en-IN" sz="1800" b="1" dirty="0" smtClean="0"/>
              <a:t>r</a:t>
            </a:r>
            <a:r>
              <a:rPr lang="en-US" sz="1800" b="1" dirty="0" smtClean="0"/>
              <a:t>c  file</a:t>
            </a:r>
            <a:endParaRPr lang="en-IN" sz="1800" b="1" dirty="0" smtClean="0"/>
          </a:p>
          <a:p>
            <a:pPr lvl="2">
              <a:buNone/>
            </a:pPr>
            <a:r>
              <a:rPr lang="fr-FR" sz="1800" dirty="0" smtClean="0">
                <a:solidFill>
                  <a:srgbClr val="00B050"/>
                </a:solidFill>
              </a:rPr>
              <a:t>{</a:t>
            </a:r>
          </a:p>
          <a:p>
            <a:pPr lvl="2">
              <a:buNone/>
            </a:pPr>
            <a:r>
              <a:rPr lang="fr-FR" sz="1800" dirty="0" smtClean="0">
                <a:solidFill>
                  <a:srgbClr val="00B050"/>
                </a:solidFill>
              </a:rPr>
              <a:t>    "</a:t>
            </a:r>
            <a:r>
              <a:rPr lang="fr-FR" sz="1800" dirty="0" err="1" smtClean="0">
                <a:solidFill>
                  <a:srgbClr val="00B050"/>
                </a:solidFill>
              </a:rPr>
              <a:t>presets</a:t>
            </a:r>
            <a:r>
              <a:rPr lang="fr-FR" sz="1800" dirty="0" smtClean="0">
                <a:solidFill>
                  <a:srgbClr val="00B050"/>
                </a:solidFill>
              </a:rPr>
              <a:t>": [</a:t>
            </a:r>
          </a:p>
          <a:p>
            <a:pPr lvl="2">
              <a:buNone/>
            </a:pPr>
            <a:r>
              <a:rPr lang="fr-FR" sz="1800" dirty="0" smtClean="0">
                <a:solidFill>
                  <a:srgbClr val="00B050"/>
                </a:solidFill>
              </a:rPr>
              <a:t>      "@</a:t>
            </a:r>
            <a:r>
              <a:rPr lang="fr-FR" sz="1800" dirty="0" err="1" smtClean="0">
                <a:solidFill>
                  <a:srgbClr val="00B050"/>
                </a:solidFill>
              </a:rPr>
              <a:t>babel</a:t>
            </a:r>
            <a:r>
              <a:rPr lang="fr-FR" sz="1800" dirty="0" smtClean="0">
                <a:solidFill>
                  <a:srgbClr val="00B050"/>
                </a:solidFill>
              </a:rPr>
              <a:t>/</a:t>
            </a:r>
            <a:r>
              <a:rPr lang="fr-FR" sz="1800" dirty="0" err="1" smtClean="0">
                <a:solidFill>
                  <a:srgbClr val="00B050"/>
                </a:solidFill>
              </a:rPr>
              <a:t>preset</a:t>
            </a:r>
            <a:r>
              <a:rPr lang="fr-FR" sz="1800" dirty="0" smtClean="0">
                <a:solidFill>
                  <a:srgbClr val="00B050"/>
                </a:solidFill>
              </a:rPr>
              <a:t>-</a:t>
            </a:r>
            <a:r>
              <a:rPr lang="fr-FR" sz="1800" dirty="0" err="1" smtClean="0">
                <a:solidFill>
                  <a:srgbClr val="00B050"/>
                </a:solidFill>
              </a:rPr>
              <a:t>react</a:t>
            </a:r>
            <a:r>
              <a:rPr lang="fr-FR" sz="1800" dirty="0" smtClean="0">
                <a:solidFill>
                  <a:srgbClr val="00B050"/>
                </a:solidFill>
              </a:rPr>
              <a:t>","@</a:t>
            </a:r>
            <a:r>
              <a:rPr lang="fr-FR" sz="1800" dirty="0" err="1" smtClean="0">
                <a:solidFill>
                  <a:srgbClr val="00B050"/>
                </a:solidFill>
              </a:rPr>
              <a:t>babel</a:t>
            </a:r>
            <a:r>
              <a:rPr lang="fr-FR" sz="1800" dirty="0" smtClean="0">
                <a:solidFill>
                  <a:srgbClr val="00B050"/>
                </a:solidFill>
              </a:rPr>
              <a:t>/</a:t>
            </a:r>
            <a:r>
              <a:rPr lang="fr-FR" sz="1800" dirty="0" err="1" smtClean="0">
                <a:solidFill>
                  <a:srgbClr val="00B050"/>
                </a:solidFill>
              </a:rPr>
              <a:t>preset</a:t>
            </a:r>
            <a:r>
              <a:rPr lang="fr-FR" sz="1800" dirty="0" smtClean="0">
                <a:solidFill>
                  <a:srgbClr val="00B050"/>
                </a:solidFill>
              </a:rPr>
              <a:t>-</a:t>
            </a:r>
            <a:r>
              <a:rPr lang="fr-FR" sz="1800" dirty="0" err="1" smtClean="0">
                <a:solidFill>
                  <a:srgbClr val="00B050"/>
                </a:solidFill>
              </a:rPr>
              <a:t>env</a:t>
            </a:r>
            <a:r>
              <a:rPr lang="fr-FR" sz="1800" dirty="0" smtClean="0">
                <a:solidFill>
                  <a:srgbClr val="00B050"/>
                </a:solidFill>
              </a:rPr>
              <a:t>"</a:t>
            </a:r>
          </a:p>
          <a:p>
            <a:pPr lvl="2">
              <a:buNone/>
            </a:pPr>
            <a:r>
              <a:rPr lang="fr-FR" sz="1800" dirty="0" smtClean="0">
                <a:solidFill>
                  <a:srgbClr val="00B050"/>
                </a:solidFill>
              </a:rPr>
              <a:t>    ],</a:t>
            </a:r>
          </a:p>
          <a:p>
            <a:pPr lvl="2">
              <a:buNone/>
            </a:pPr>
            <a:r>
              <a:rPr lang="fr-FR" sz="1800" dirty="0" smtClean="0">
                <a:solidFill>
                  <a:srgbClr val="00B050"/>
                </a:solidFill>
              </a:rPr>
              <a:t>    "plugins": ["@</a:t>
            </a:r>
            <a:r>
              <a:rPr lang="fr-FR" sz="1800" dirty="0" err="1" smtClean="0">
                <a:solidFill>
                  <a:srgbClr val="00B050"/>
                </a:solidFill>
              </a:rPr>
              <a:t>babel</a:t>
            </a:r>
            <a:r>
              <a:rPr lang="fr-FR" sz="1800" dirty="0" smtClean="0">
                <a:solidFill>
                  <a:srgbClr val="00B050"/>
                </a:solidFill>
              </a:rPr>
              <a:t>/plugin-</a:t>
            </a:r>
            <a:r>
              <a:rPr lang="fr-FR" sz="1800" dirty="0" err="1" smtClean="0">
                <a:solidFill>
                  <a:srgbClr val="00B050"/>
                </a:solidFill>
              </a:rPr>
              <a:t>proposal</a:t>
            </a:r>
            <a:r>
              <a:rPr lang="fr-FR" sz="1800" dirty="0" smtClean="0">
                <a:solidFill>
                  <a:srgbClr val="00B050"/>
                </a:solidFill>
              </a:rPr>
              <a:t>-class-</a:t>
            </a:r>
            <a:r>
              <a:rPr lang="fr-FR" sz="1800" dirty="0" err="1" smtClean="0">
                <a:solidFill>
                  <a:srgbClr val="00B050"/>
                </a:solidFill>
              </a:rPr>
              <a:t>properties</a:t>
            </a:r>
            <a:r>
              <a:rPr lang="fr-FR" sz="1800" dirty="0" smtClean="0">
                <a:solidFill>
                  <a:srgbClr val="00B050"/>
                </a:solidFill>
              </a:rPr>
              <a:t>"]</a:t>
            </a:r>
          </a:p>
          <a:p>
            <a:pPr lvl="2">
              <a:buNone/>
            </a:pPr>
            <a:r>
              <a:rPr lang="fr-FR" sz="1800" dirty="0" smtClean="0">
                <a:solidFill>
                  <a:srgbClr val="00B050"/>
                </a:solidFill>
              </a:rPr>
              <a:t>  }</a:t>
            </a:r>
          </a:p>
          <a:p>
            <a:pPr lvl="2">
              <a:buNone/>
            </a:pPr>
            <a:r>
              <a:rPr lang="en-US" sz="1800" b="1" dirty="0" smtClean="0"/>
              <a:t>To </a:t>
            </a:r>
            <a:r>
              <a:rPr lang="en-IN" sz="1800" b="1" dirty="0" smtClean="0"/>
              <a:t>r</a:t>
            </a:r>
            <a:r>
              <a:rPr lang="en-US" sz="1800" b="1" dirty="0" smtClean="0"/>
              <a:t>un test</a:t>
            </a:r>
            <a:endParaRPr lang="en-IN" sz="1800" b="1" dirty="0" smtClean="0"/>
          </a:p>
          <a:p>
            <a:pPr lvl="2">
              <a:buNone/>
            </a:pPr>
            <a:r>
              <a:rPr lang="en-IN" sz="1800" dirty="0" smtClean="0">
                <a:solidFill>
                  <a:srgbClr val="00B050"/>
                </a:solidFill>
              </a:rPr>
              <a:t>“test”:”mocha test --require  @</a:t>
            </a:r>
            <a:r>
              <a:rPr lang="en-IN" sz="1800" dirty="0" err="1" smtClean="0">
                <a:solidFill>
                  <a:srgbClr val="00B050"/>
                </a:solidFill>
              </a:rPr>
              <a:t>babel</a:t>
            </a:r>
            <a:r>
              <a:rPr lang="en-IN" sz="1800" dirty="0" smtClean="0">
                <a:solidFill>
                  <a:srgbClr val="00B050"/>
                </a:solidFill>
              </a:rPr>
              <a:t>/register”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632857"/>
            <a:ext cx="4595447" cy="46272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/>
              <a:t> Babel  convert </a:t>
            </a:r>
            <a:r>
              <a:rPr lang="en-IN" sz="1800" dirty="0" err="1" smtClean="0"/>
              <a:t>ECMAScript</a:t>
            </a:r>
            <a:r>
              <a:rPr lang="en-IN" sz="1800" dirty="0" smtClean="0"/>
              <a:t> 2015+ code into a backwards compatible version.</a:t>
            </a:r>
            <a:endParaRPr lang="en-US" sz="18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Mocha </a:t>
            </a:r>
            <a:r>
              <a:rPr lang="en-IN" sz="1800" dirty="0" smtClean="0"/>
              <a:t>don’t understand the ES6 / above 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We use Babel to </a:t>
            </a:r>
            <a:r>
              <a:rPr lang="en-IN" sz="1800" dirty="0" err="1" smtClean="0"/>
              <a:t>transpile</a:t>
            </a:r>
            <a:r>
              <a:rPr lang="en-IN" sz="1800" dirty="0" smtClean="0"/>
              <a:t>  ES6 to ES5.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 Install the following </a:t>
            </a:r>
            <a:r>
              <a:rPr lang="en-US" sz="1800" dirty="0" err="1" smtClean="0"/>
              <a:t>babel</a:t>
            </a:r>
            <a:r>
              <a:rPr lang="en-US" sz="1800" dirty="0" smtClean="0"/>
              <a:t> package to </a:t>
            </a:r>
            <a:r>
              <a:rPr lang="en-IN" sz="1800" dirty="0" smtClean="0"/>
              <a:t>run our test written in ES6/7/8</a:t>
            </a:r>
          </a:p>
          <a:p>
            <a:pPr marL="612648" lvl="1" indent="-155448">
              <a:lnSpc>
                <a:spcPct val="15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600" dirty="0" smtClean="0"/>
              <a:t>Babel</a:t>
            </a:r>
            <a:r>
              <a:rPr lang="en-US" sz="1600" dirty="0" smtClean="0">
                <a:solidFill>
                  <a:srgbClr val="00B050"/>
                </a:solidFill>
              </a:rPr>
              <a:t> (core, </a:t>
            </a:r>
            <a:r>
              <a:rPr lang="en-US" sz="1600" dirty="0" err="1" smtClean="0">
                <a:solidFill>
                  <a:srgbClr val="00B050"/>
                </a:solidFill>
              </a:rPr>
              <a:t>cli</a:t>
            </a:r>
            <a:r>
              <a:rPr lang="en-US" sz="1600" dirty="0" smtClean="0">
                <a:solidFill>
                  <a:srgbClr val="00B050"/>
                </a:solidFill>
              </a:rPr>
              <a:t>, register, preset </a:t>
            </a:r>
            <a:r>
              <a:rPr lang="en-US" sz="1600" dirty="0" err="1" smtClean="0">
                <a:solidFill>
                  <a:srgbClr val="00B050"/>
                </a:solidFill>
              </a:rPr>
              <a:t>env</a:t>
            </a:r>
            <a:r>
              <a:rPr lang="en-US" sz="1600" dirty="0" smtClean="0">
                <a:solidFill>
                  <a:srgbClr val="00B050"/>
                </a:solidFill>
              </a:rPr>
              <a:t>, </a:t>
            </a:r>
            <a:r>
              <a:rPr lang="en-US" sz="1600" dirty="0" err="1" smtClean="0">
                <a:solidFill>
                  <a:srgbClr val="00B050"/>
                </a:solidFill>
              </a:rPr>
              <a:t>plugin</a:t>
            </a:r>
            <a:r>
              <a:rPr lang="en-US" sz="1600" dirty="0" smtClean="0">
                <a:solidFill>
                  <a:srgbClr val="00B050"/>
                </a:solidFill>
              </a:rPr>
              <a:t>-proposal-class-properties)</a:t>
            </a:r>
          </a:p>
          <a:p>
            <a:pPr marL="612648" lvl="1" indent="-155448">
              <a:lnSpc>
                <a:spcPct val="150000"/>
              </a:lnSpc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600" dirty="0" smtClean="0"/>
              <a:t>For react  </a:t>
            </a:r>
            <a:r>
              <a:rPr lang="en-US" sz="1600" dirty="0" err="1" smtClean="0"/>
              <a:t>jsx</a:t>
            </a:r>
            <a:r>
              <a:rPr lang="en-US" sz="1600" dirty="0" smtClean="0"/>
              <a:t> file we can use 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fr-FR" sz="1600" dirty="0" smtClean="0">
                <a:solidFill>
                  <a:srgbClr val="00B050"/>
                </a:solidFill>
              </a:rPr>
              <a:t>@</a:t>
            </a:r>
            <a:r>
              <a:rPr lang="fr-FR" sz="1600" dirty="0" err="1" smtClean="0">
                <a:solidFill>
                  <a:srgbClr val="00B050"/>
                </a:solidFill>
              </a:rPr>
              <a:t>babel</a:t>
            </a:r>
            <a:r>
              <a:rPr lang="fr-FR" sz="1600" dirty="0" smtClean="0">
                <a:solidFill>
                  <a:srgbClr val="00B050"/>
                </a:solidFill>
              </a:rPr>
              <a:t>/</a:t>
            </a:r>
            <a:r>
              <a:rPr lang="fr-FR" sz="1600" dirty="0" err="1" smtClean="0">
                <a:solidFill>
                  <a:srgbClr val="00B050"/>
                </a:solidFill>
              </a:rPr>
              <a:t>preset</a:t>
            </a:r>
            <a:r>
              <a:rPr lang="fr-FR" sz="1600" dirty="0" smtClean="0">
                <a:solidFill>
                  <a:srgbClr val="00B050"/>
                </a:solidFill>
              </a:rPr>
              <a:t>-</a:t>
            </a:r>
            <a:r>
              <a:rPr lang="fr-FR" sz="1600" dirty="0" err="1" smtClean="0">
                <a:solidFill>
                  <a:srgbClr val="00B050"/>
                </a:solidFill>
              </a:rPr>
              <a:t>react</a:t>
            </a:r>
            <a:r>
              <a:rPr lang="fr-FR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)</a:t>
            </a:r>
          </a:p>
          <a:p>
            <a:pPr marL="612648" lvl="1" indent="-155448">
              <a:spcAft>
                <a:spcPts val="600"/>
              </a:spcAft>
              <a:buClr>
                <a:schemeClr val="accent5"/>
              </a:buClr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mocha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  <a:hlinkClick r:id="rId2"/>
              </a:rPr>
              <a:t>https://github.com/Test-check-tech/React_Testing_Mocha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Download the project from the above link and run the following command.</a:t>
            </a:r>
          </a:p>
          <a:p>
            <a:pPr algn="ctr">
              <a:buNone/>
            </a:pP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npm</a:t>
            </a:r>
            <a:r>
              <a:rPr lang="en-US" sz="2400" i="1" dirty="0" smtClean="0">
                <a:solidFill>
                  <a:srgbClr val="FF0000"/>
                </a:solidFill>
              </a:rPr>
              <a:t> install</a:t>
            </a:r>
          </a:p>
          <a:p>
            <a:pPr algn="ctr">
              <a:buNone/>
            </a:pPr>
            <a:r>
              <a:rPr lang="en-US" sz="2400" i="1" dirty="0" smtClean="0"/>
              <a:t>Configure test in </a:t>
            </a:r>
            <a:r>
              <a:rPr lang="en-US" sz="2400" i="1" dirty="0" err="1" smtClean="0"/>
              <a:t>package.json</a:t>
            </a:r>
            <a:endParaRPr lang="en-US" sz="2400" i="1" dirty="0" smtClean="0"/>
          </a:p>
          <a:p>
            <a:pPr algn="ctr"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"scripts": {</a:t>
            </a:r>
          </a:p>
          <a:p>
            <a:pPr algn="ctr"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"test": "mocha test --require  @</a:t>
            </a:r>
            <a:r>
              <a:rPr lang="en-IN" sz="2400" i="1" dirty="0" err="1" smtClean="0">
                <a:solidFill>
                  <a:srgbClr val="00B050"/>
                </a:solidFill>
              </a:rPr>
              <a:t>babel</a:t>
            </a:r>
            <a:r>
              <a:rPr lang="en-IN" sz="2400" i="1" dirty="0" smtClean="0">
                <a:solidFill>
                  <a:srgbClr val="00B050"/>
                </a:solidFill>
              </a:rPr>
              <a:t>/register --require ignore-styles"}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jest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FF0000"/>
                </a:solidFill>
                <a:hlinkClick r:id="rId3"/>
              </a:rPr>
              <a:t>https://github.com/Test-check-tech/React_Testing_Jest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1800" dirty="0" smtClean="0"/>
          </a:p>
          <a:p>
            <a:r>
              <a:rPr lang="en-US" sz="2400" dirty="0" smtClean="0"/>
              <a:t> Download the project from the above link and run the following command.</a:t>
            </a:r>
          </a:p>
          <a:p>
            <a:pPr algn="ctr">
              <a:buNone/>
            </a:pP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npm</a:t>
            </a:r>
            <a:r>
              <a:rPr lang="en-US" sz="2400" i="1" dirty="0" smtClean="0">
                <a:solidFill>
                  <a:srgbClr val="FF0000"/>
                </a:solidFill>
              </a:rPr>
              <a:t> install</a:t>
            </a:r>
          </a:p>
          <a:p>
            <a:pPr algn="ctr">
              <a:buNone/>
            </a:pPr>
            <a:r>
              <a:rPr lang="en-US" sz="2400" i="1" dirty="0" smtClean="0"/>
              <a:t>Configure test in </a:t>
            </a:r>
            <a:r>
              <a:rPr lang="en-US" sz="2400" i="1" dirty="0" err="1" smtClean="0"/>
              <a:t>package.json</a:t>
            </a:r>
            <a:endParaRPr lang="en-US" sz="2400" i="1" dirty="0" smtClean="0"/>
          </a:p>
          <a:p>
            <a:pPr algn="ctr"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"scripts": {</a:t>
            </a:r>
          </a:p>
          <a:p>
            <a:pPr algn="ctr"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"test": "mocha test --require  @</a:t>
            </a:r>
            <a:r>
              <a:rPr lang="en-IN" sz="2400" i="1" dirty="0" err="1" smtClean="0">
                <a:solidFill>
                  <a:srgbClr val="00B050"/>
                </a:solidFill>
              </a:rPr>
              <a:t>babel</a:t>
            </a:r>
            <a:r>
              <a:rPr lang="en-IN" sz="2400" i="1" dirty="0" smtClean="0">
                <a:solidFill>
                  <a:srgbClr val="00B050"/>
                </a:solidFill>
              </a:rPr>
              <a:t>/register --require ignore-styles"}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Repository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34251</TotalTime>
  <Words>814</Words>
  <Application>Microsoft Office PowerPoint</Application>
  <PresentationFormat>Custom</PresentationFormat>
  <Paragraphs>145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Unit Testing</vt:lpstr>
      <vt:lpstr>Agenda</vt:lpstr>
      <vt:lpstr>What is Unit Testing ?</vt:lpstr>
      <vt:lpstr>React Testing FrameWorks</vt:lpstr>
      <vt:lpstr>Enzyme</vt:lpstr>
      <vt:lpstr>Assertion library</vt:lpstr>
      <vt:lpstr>Mock API Call</vt:lpstr>
      <vt:lpstr>Babel</vt:lpstr>
      <vt:lpstr>Project Repository</vt:lpstr>
      <vt:lpstr>Project Repository</vt:lpstr>
      <vt:lpstr>Start test</vt:lpstr>
      <vt:lpstr>Snapshots</vt:lpstr>
      <vt:lpstr>Code Coverage 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Project Monthly Review</dc:title>
  <dc:creator>Changepond</dc:creator>
  <cp:lastModifiedBy>Sathish</cp:lastModifiedBy>
  <cp:revision>2256</cp:revision>
  <dcterms:created xsi:type="dcterms:W3CDTF">2017-04-24T11:02:45Z</dcterms:created>
  <dcterms:modified xsi:type="dcterms:W3CDTF">2020-05-11T20:55:26Z</dcterms:modified>
</cp:coreProperties>
</file>