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7" r:id="rId2"/>
    <p:sldId id="256" r:id="rId3"/>
    <p:sldId id="262" r:id="rId4"/>
    <p:sldId id="266" r:id="rId5"/>
    <p:sldId id="265" r:id="rId6"/>
    <p:sldId id="259" r:id="rId7"/>
    <p:sldId id="260"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9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55193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26916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3FBB0-3772-42AA-BDF3-362BB0B345B7}"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74677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3FBB0-3772-42AA-BDF3-362BB0B345B7}"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0D3-0B60-4D6D-B807-30FBF6841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3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B3FBB0-3772-42AA-BDF3-362BB0B345B7}"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54000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3FBB0-3772-42AA-BDF3-362BB0B345B7}"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3433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3FBB0-3772-42AA-BDF3-362BB0B345B7}"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251702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B3FBB0-3772-42AA-BDF3-362BB0B345B7}" type="datetimeFigureOut">
              <a:rPr lang="en-US" smtClean="0"/>
              <a:t>9/25/2022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200553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B3FBB0-3772-42AA-BDF3-362BB0B345B7}" type="datetimeFigureOut">
              <a:rPr lang="en-US" smtClean="0"/>
              <a:t>9/25/2022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56E0D3-0B60-4D6D-B807-30FBF6841A10}" type="slidenum">
              <a:rPr lang="en-US" smtClean="0"/>
              <a:t>‹#›</a:t>
            </a:fld>
            <a:endParaRPr lang="en-US"/>
          </a:p>
        </p:txBody>
      </p:sp>
    </p:spTree>
    <p:extLst>
      <p:ext uri="{BB962C8B-B14F-4D97-AF65-F5344CB8AC3E}">
        <p14:creationId xmlns:p14="http://schemas.microsoft.com/office/powerpoint/2010/main" val="167102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B3FBB0-3772-42AA-BDF3-362BB0B345B7}"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0D3-0B60-4D6D-B807-30FBF6841A10}" type="slidenum">
              <a:rPr lang="en-US" smtClean="0"/>
              <a:t>‹#›</a:t>
            </a:fld>
            <a:endParaRPr lang="en-US"/>
          </a:p>
        </p:txBody>
      </p:sp>
    </p:spTree>
    <p:extLst>
      <p:ext uri="{BB962C8B-B14F-4D97-AF65-F5344CB8AC3E}">
        <p14:creationId xmlns:p14="http://schemas.microsoft.com/office/powerpoint/2010/main" val="122285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B3FBB0-3772-42AA-BDF3-362BB0B345B7}" type="datetimeFigureOut">
              <a:rPr lang="en-US" smtClean="0"/>
              <a:t>9/25/2022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56E0D3-0B60-4D6D-B807-30FBF6841A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40971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F937-06AA-4671-9415-6AC62D73B7BA}"/>
              </a:ext>
            </a:extLst>
          </p:cNvPr>
          <p:cNvSpPr>
            <a:spLocks noGrp="1"/>
          </p:cNvSpPr>
          <p:nvPr>
            <p:ph type="title"/>
          </p:nvPr>
        </p:nvSpPr>
        <p:spPr>
          <a:xfrm>
            <a:off x="332704" y="566671"/>
            <a:ext cx="10058400" cy="1106295"/>
          </a:xfrm>
        </p:spPr>
        <p:txBody>
          <a:bodyPr>
            <a:normAutofit/>
          </a:bodyPr>
          <a:lstStyle/>
          <a:p>
            <a:r>
              <a:rPr lang="en-US" sz="6600" b="1" u="sng" dirty="0"/>
              <a:t>Group Members :</a:t>
            </a:r>
            <a:endParaRPr lang="en-US" sz="6600" u="sng" dirty="0"/>
          </a:p>
        </p:txBody>
      </p:sp>
      <p:sp>
        <p:nvSpPr>
          <p:cNvPr id="3" name="Content Placeholder 2">
            <a:extLst>
              <a:ext uri="{FF2B5EF4-FFF2-40B4-BE49-F238E27FC236}">
                <a16:creationId xmlns:a16="http://schemas.microsoft.com/office/drawing/2014/main" id="{E69CC93E-642F-419E-99C9-63F88E60B146}"/>
              </a:ext>
            </a:extLst>
          </p:cNvPr>
          <p:cNvSpPr>
            <a:spLocks noGrp="1"/>
          </p:cNvSpPr>
          <p:nvPr>
            <p:ph idx="1"/>
          </p:nvPr>
        </p:nvSpPr>
        <p:spPr>
          <a:xfrm>
            <a:off x="1416676" y="2318197"/>
            <a:ext cx="9957945" cy="2584981"/>
          </a:xfrm>
        </p:spPr>
        <p:txBody>
          <a:bodyPr>
            <a:normAutofit/>
          </a:bodyPr>
          <a:lstStyle/>
          <a:p>
            <a:r>
              <a:rPr lang="en-US" sz="3200" dirty="0"/>
              <a:t>2019-CS-224    Muhammad Ali Mazhar Butt (Group Leader)</a:t>
            </a:r>
          </a:p>
          <a:p>
            <a:r>
              <a:rPr lang="en-US" sz="3200" dirty="0"/>
              <a:t>2019-CS-246    Abdullah Rasheed</a:t>
            </a:r>
          </a:p>
          <a:p>
            <a:r>
              <a:rPr lang="en-US" sz="3200" dirty="0"/>
              <a:t>2019-CS-207    </a:t>
            </a:r>
            <a:r>
              <a:rPr lang="en-US" sz="3200" dirty="0" err="1"/>
              <a:t>Maham</a:t>
            </a:r>
            <a:r>
              <a:rPr lang="en-US" sz="3200" dirty="0"/>
              <a:t> Wajid</a:t>
            </a:r>
          </a:p>
          <a:p>
            <a:r>
              <a:rPr lang="en-US" sz="3200" dirty="0"/>
              <a:t>2019-CS-218    </a:t>
            </a:r>
            <a:r>
              <a:rPr lang="en-US" sz="3200" dirty="0" err="1"/>
              <a:t>Ehtesham</a:t>
            </a:r>
            <a:r>
              <a:rPr lang="en-US" sz="3200" dirty="0"/>
              <a:t> Haider</a:t>
            </a:r>
          </a:p>
        </p:txBody>
      </p:sp>
      <p:pic>
        <p:nvPicPr>
          <p:cNvPr id="5" name="Picture 4">
            <a:extLst>
              <a:ext uri="{FF2B5EF4-FFF2-40B4-BE49-F238E27FC236}">
                <a16:creationId xmlns:a16="http://schemas.microsoft.com/office/drawing/2014/main" id="{BDAB7969-A050-4DD3-BE0C-F7B8C9FE86D7}"/>
              </a:ext>
            </a:extLst>
          </p:cNvPr>
          <p:cNvPicPr>
            <a:picLocks noChangeAspect="1"/>
          </p:cNvPicPr>
          <p:nvPr/>
        </p:nvPicPr>
        <p:blipFill>
          <a:blip r:embed="rId2"/>
          <a:stretch>
            <a:fillRect/>
          </a:stretch>
        </p:blipFill>
        <p:spPr>
          <a:xfrm>
            <a:off x="362754" y="1547907"/>
            <a:ext cx="11163837" cy="538470"/>
          </a:xfrm>
          <a:prstGeom prst="rect">
            <a:avLst/>
          </a:prstGeom>
        </p:spPr>
      </p:pic>
      <p:sp>
        <p:nvSpPr>
          <p:cNvPr id="8" name="TextBox 7">
            <a:extLst>
              <a:ext uri="{FF2B5EF4-FFF2-40B4-BE49-F238E27FC236}">
                <a16:creationId xmlns:a16="http://schemas.microsoft.com/office/drawing/2014/main" id="{D24E27CF-4CE9-46BA-BBBF-B53AA6693957}"/>
              </a:ext>
            </a:extLst>
          </p:cNvPr>
          <p:cNvSpPr txBox="1"/>
          <p:nvPr/>
        </p:nvSpPr>
        <p:spPr>
          <a:xfrm>
            <a:off x="9375820" y="138727"/>
            <a:ext cx="2614354" cy="400110"/>
          </a:xfrm>
          <a:prstGeom prst="rect">
            <a:avLst/>
          </a:prstGeom>
          <a:solidFill>
            <a:srgbClr val="FFFF00"/>
          </a:solidFill>
          <a:ln>
            <a:solidFill>
              <a:schemeClr val="tx1"/>
            </a:solidFill>
          </a:ln>
          <a:effectLst>
            <a:glow rad="139700">
              <a:schemeClr val="accent1">
                <a:satMod val="175000"/>
                <a:alpha val="40000"/>
              </a:schemeClr>
            </a:glow>
          </a:effectLst>
        </p:spPr>
        <p:txBody>
          <a:bodyPr wrap="square" rtlCol="0">
            <a:spAutoFit/>
          </a:bodyPr>
          <a:lstStyle/>
          <a:p>
            <a:r>
              <a:rPr lang="en-US" sz="2000" dirty="0"/>
              <a:t>Project Id : </a:t>
            </a:r>
            <a:r>
              <a:rPr lang="en-US" sz="2000" b="0" i="0" dirty="0">
                <a:solidFill>
                  <a:srgbClr val="000000"/>
                </a:solidFill>
                <a:effectLst/>
              </a:rPr>
              <a:t>FYP19PID16</a:t>
            </a:r>
            <a:endParaRPr lang="en-US" sz="2000" dirty="0"/>
          </a:p>
        </p:txBody>
      </p:sp>
    </p:spTree>
    <p:extLst>
      <p:ext uri="{BB962C8B-B14F-4D97-AF65-F5344CB8AC3E}">
        <p14:creationId xmlns:p14="http://schemas.microsoft.com/office/powerpoint/2010/main" val="9032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F7DCB-2112-494A-A2C1-A12A88B03895}"/>
              </a:ext>
            </a:extLst>
          </p:cNvPr>
          <p:cNvSpPr txBox="1"/>
          <p:nvPr/>
        </p:nvSpPr>
        <p:spPr>
          <a:xfrm>
            <a:off x="172995" y="525426"/>
            <a:ext cx="1717589" cy="523220"/>
          </a:xfrm>
          <a:prstGeom prst="rect">
            <a:avLst/>
          </a:prstGeom>
          <a:noFill/>
        </p:spPr>
        <p:txBody>
          <a:bodyPr wrap="square" rtlCol="0">
            <a:spAutoFit/>
          </a:bodyPr>
          <a:lstStyle/>
          <a:p>
            <a:r>
              <a:rPr lang="en-US" sz="2800" b="1" dirty="0"/>
              <a:t>Title :</a:t>
            </a:r>
          </a:p>
        </p:txBody>
      </p:sp>
      <p:sp>
        <p:nvSpPr>
          <p:cNvPr id="5" name="TextBox 4">
            <a:extLst>
              <a:ext uri="{FF2B5EF4-FFF2-40B4-BE49-F238E27FC236}">
                <a16:creationId xmlns:a16="http://schemas.microsoft.com/office/drawing/2014/main" id="{A5DFE8FB-4964-4A0B-B65E-BFD9188BC252}"/>
              </a:ext>
            </a:extLst>
          </p:cNvPr>
          <p:cNvSpPr txBox="1"/>
          <p:nvPr/>
        </p:nvSpPr>
        <p:spPr>
          <a:xfrm>
            <a:off x="24714" y="891895"/>
            <a:ext cx="8534399" cy="461665"/>
          </a:xfrm>
          <a:prstGeom prst="rect">
            <a:avLst/>
          </a:prstGeom>
          <a:noFill/>
        </p:spPr>
        <p:txBody>
          <a:bodyPr wrap="square" rtlCol="0">
            <a:spAutoFit/>
          </a:bodyPr>
          <a:lstStyle/>
          <a:p>
            <a:pPr algn="ctr"/>
            <a:r>
              <a:rPr lang="en-US" sz="2400" i="0" dirty="0">
                <a:effectLst/>
                <a:latin typeface="+mj-lt"/>
              </a:rPr>
              <a:t>Virtual Reality based E-Commerce Web Application</a:t>
            </a:r>
            <a:endParaRPr lang="en-US" sz="2400" dirty="0">
              <a:latin typeface="+mj-lt"/>
            </a:endParaRPr>
          </a:p>
        </p:txBody>
      </p:sp>
      <p:sp>
        <p:nvSpPr>
          <p:cNvPr id="6" name="TextBox 5">
            <a:extLst>
              <a:ext uri="{FF2B5EF4-FFF2-40B4-BE49-F238E27FC236}">
                <a16:creationId xmlns:a16="http://schemas.microsoft.com/office/drawing/2014/main" id="{CFCB9318-9E66-4750-8208-269E8738B3EC}"/>
              </a:ext>
            </a:extLst>
          </p:cNvPr>
          <p:cNvSpPr txBox="1"/>
          <p:nvPr/>
        </p:nvSpPr>
        <p:spPr>
          <a:xfrm>
            <a:off x="172995" y="2335821"/>
            <a:ext cx="2232453" cy="523220"/>
          </a:xfrm>
          <a:prstGeom prst="rect">
            <a:avLst/>
          </a:prstGeom>
          <a:noFill/>
        </p:spPr>
        <p:txBody>
          <a:bodyPr wrap="square" rtlCol="0">
            <a:spAutoFit/>
          </a:bodyPr>
          <a:lstStyle/>
          <a:p>
            <a:r>
              <a:rPr lang="en-US" sz="2800" b="1" dirty="0"/>
              <a:t>Description :</a:t>
            </a:r>
          </a:p>
        </p:txBody>
      </p:sp>
      <p:sp>
        <p:nvSpPr>
          <p:cNvPr id="9" name="TextBox 8">
            <a:extLst>
              <a:ext uri="{FF2B5EF4-FFF2-40B4-BE49-F238E27FC236}">
                <a16:creationId xmlns:a16="http://schemas.microsoft.com/office/drawing/2014/main" id="{D38C56E9-240E-402D-A634-787271CFAC14}"/>
              </a:ext>
            </a:extLst>
          </p:cNvPr>
          <p:cNvSpPr txBox="1"/>
          <p:nvPr/>
        </p:nvSpPr>
        <p:spPr>
          <a:xfrm>
            <a:off x="172995" y="1345036"/>
            <a:ext cx="3604054" cy="523220"/>
          </a:xfrm>
          <a:prstGeom prst="rect">
            <a:avLst/>
          </a:prstGeom>
          <a:noFill/>
        </p:spPr>
        <p:txBody>
          <a:bodyPr wrap="square" rtlCol="0">
            <a:spAutoFit/>
          </a:bodyPr>
          <a:lstStyle/>
          <a:p>
            <a:r>
              <a:rPr lang="en-US" sz="2800" b="1" dirty="0"/>
              <a:t>Application Name :</a:t>
            </a:r>
          </a:p>
        </p:txBody>
      </p:sp>
      <p:sp>
        <p:nvSpPr>
          <p:cNvPr id="10" name="TextBox 9">
            <a:extLst>
              <a:ext uri="{FF2B5EF4-FFF2-40B4-BE49-F238E27FC236}">
                <a16:creationId xmlns:a16="http://schemas.microsoft.com/office/drawing/2014/main" id="{8B102565-072B-42D7-8322-62A73F04F67F}"/>
              </a:ext>
            </a:extLst>
          </p:cNvPr>
          <p:cNvSpPr txBox="1"/>
          <p:nvPr/>
        </p:nvSpPr>
        <p:spPr>
          <a:xfrm>
            <a:off x="360406" y="1786123"/>
            <a:ext cx="3229232" cy="461665"/>
          </a:xfrm>
          <a:prstGeom prst="rect">
            <a:avLst/>
          </a:prstGeom>
          <a:noFill/>
        </p:spPr>
        <p:txBody>
          <a:bodyPr wrap="square" rtlCol="0">
            <a:spAutoFit/>
          </a:bodyPr>
          <a:lstStyle/>
          <a:p>
            <a:pPr algn="ctr"/>
            <a:r>
              <a:rPr lang="en-US" sz="2400" i="0" dirty="0">
                <a:effectLst/>
                <a:latin typeface="+mj-lt"/>
              </a:rPr>
              <a:t>Metaverse Mart</a:t>
            </a:r>
            <a:endParaRPr lang="en-US" sz="2400" dirty="0">
              <a:latin typeface="+mj-lt"/>
            </a:endParaRPr>
          </a:p>
        </p:txBody>
      </p:sp>
      <p:pic>
        <p:nvPicPr>
          <p:cNvPr id="12" name="Picture 11">
            <a:extLst>
              <a:ext uri="{FF2B5EF4-FFF2-40B4-BE49-F238E27FC236}">
                <a16:creationId xmlns:a16="http://schemas.microsoft.com/office/drawing/2014/main" id="{2573B0B4-BF0D-41C7-B672-F9A0757AAE2C}"/>
              </a:ext>
            </a:extLst>
          </p:cNvPr>
          <p:cNvPicPr>
            <a:picLocks noChangeAspect="1"/>
          </p:cNvPicPr>
          <p:nvPr/>
        </p:nvPicPr>
        <p:blipFill>
          <a:blip r:embed="rId2"/>
          <a:stretch>
            <a:fillRect/>
          </a:stretch>
        </p:blipFill>
        <p:spPr>
          <a:xfrm>
            <a:off x="836141" y="4465324"/>
            <a:ext cx="10309653" cy="485775"/>
          </a:xfrm>
          <a:prstGeom prst="rect">
            <a:avLst/>
          </a:prstGeom>
        </p:spPr>
      </p:pic>
      <p:pic>
        <p:nvPicPr>
          <p:cNvPr id="16" name="Picture 15">
            <a:extLst>
              <a:ext uri="{FF2B5EF4-FFF2-40B4-BE49-F238E27FC236}">
                <a16:creationId xmlns:a16="http://schemas.microsoft.com/office/drawing/2014/main" id="{6AA82F96-96CB-4193-9985-EC9D64F804D0}"/>
              </a:ext>
            </a:extLst>
          </p:cNvPr>
          <p:cNvPicPr>
            <a:picLocks noChangeAspect="1"/>
          </p:cNvPicPr>
          <p:nvPr/>
        </p:nvPicPr>
        <p:blipFill>
          <a:blip r:embed="rId3"/>
          <a:stretch>
            <a:fillRect/>
          </a:stretch>
        </p:blipFill>
        <p:spPr>
          <a:xfrm>
            <a:off x="523875" y="2990684"/>
            <a:ext cx="11668125" cy="2676525"/>
          </a:xfrm>
          <a:prstGeom prst="rect">
            <a:avLst/>
          </a:prstGeom>
        </p:spPr>
      </p:pic>
    </p:spTree>
    <p:extLst>
      <p:ext uri="{BB962C8B-B14F-4D97-AF65-F5344CB8AC3E}">
        <p14:creationId xmlns:p14="http://schemas.microsoft.com/office/powerpoint/2010/main" val="207067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F589-797E-480D-8CA7-CB41D8A98C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F95E20-819B-46AC-BAE6-C135E36165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A419945-5792-4923-BF72-F479D5137519}"/>
              </a:ext>
            </a:extLst>
          </p:cNvPr>
          <p:cNvPicPr>
            <a:picLocks noChangeAspect="1"/>
          </p:cNvPicPr>
          <p:nvPr/>
        </p:nvPicPr>
        <p:blipFill>
          <a:blip r:embed="rId2"/>
          <a:stretch>
            <a:fillRect/>
          </a:stretch>
        </p:blipFill>
        <p:spPr>
          <a:xfrm>
            <a:off x="30480" y="286603"/>
            <a:ext cx="12192000" cy="5823578"/>
          </a:xfrm>
          <a:prstGeom prst="rect">
            <a:avLst/>
          </a:prstGeom>
        </p:spPr>
      </p:pic>
    </p:spTree>
    <p:extLst>
      <p:ext uri="{BB962C8B-B14F-4D97-AF65-F5344CB8AC3E}">
        <p14:creationId xmlns:p14="http://schemas.microsoft.com/office/powerpoint/2010/main" val="262394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D2B9-86B9-426F-9823-7CB199E142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093B2D-E645-46BA-810D-ABE0A5892A69}"/>
              </a:ext>
            </a:extLst>
          </p:cNvPr>
          <p:cNvSpPr>
            <a:spLocks noGrp="1"/>
          </p:cNvSpPr>
          <p:nvPr>
            <p:ph idx="1"/>
          </p:nvPr>
        </p:nvSpPr>
        <p:spPr/>
        <p:txBody>
          <a:bodyPr/>
          <a:lstStyle/>
          <a:p>
            <a:endParaRPr lang="en-US"/>
          </a:p>
        </p:txBody>
      </p:sp>
      <p:pic>
        <p:nvPicPr>
          <p:cNvPr id="2050" name="Picture 2" descr="Virtual Stores, Unique virtual tours and 3D Visual Merchandising">
            <a:extLst>
              <a:ext uri="{FF2B5EF4-FFF2-40B4-BE49-F238E27FC236}">
                <a16:creationId xmlns:a16="http://schemas.microsoft.com/office/drawing/2014/main" id="{AD6DF5F8-C4AE-4895-85A3-99F87E678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13E45-CD7F-4C68-8033-08409BF8C67A}"/>
              </a:ext>
            </a:extLst>
          </p:cNvPr>
          <p:cNvSpPr txBox="1"/>
          <p:nvPr/>
        </p:nvSpPr>
        <p:spPr>
          <a:xfrm>
            <a:off x="489397" y="455680"/>
            <a:ext cx="3742499" cy="461665"/>
          </a:xfrm>
          <a:prstGeom prst="rect">
            <a:avLst/>
          </a:prstGeom>
          <a:solidFill>
            <a:srgbClr val="FF0000"/>
          </a:solidFill>
          <a:effectLst>
            <a:glow rad="228600">
              <a:schemeClr val="accent1">
                <a:satMod val="175000"/>
                <a:alpha val="40000"/>
              </a:schemeClr>
            </a:glow>
          </a:effectLst>
        </p:spPr>
        <p:txBody>
          <a:bodyPr wrap="none" rtlCol="0">
            <a:spAutoFit/>
          </a:bodyPr>
          <a:lstStyle/>
          <a:p>
            <a:r>
              <a:rPr lang="en-US" sz="2400" dirty="0">
                <a:solidFill>
                  <a:srgbClr val="FFFF00"/>
                </a:solidFill>
              </a:rPr>
              <a:t>3D Tour of Ecommerce Store</a:t>
            </a:r>
          </a:p>
        </p:txBody>
      </p:sp>
    </p:spTree>
    <p:extLst>
      <p:ext uri="{BB962C8B-B14F-4D97-AF65-F5344CB8AC3E}">
        <p14:creationId xmlns:p14="http://schemas.microsoft.com/office/powerpoint/2010/main" val="13082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BD6F-4643-49DF-BF50-174BEF762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613F39-21EF-4EA8-9510-42F3B43E51DC}"/>
              </a:ext>
            </a:extLst>
          </p:cNvPr>
          <p:cNvSpPr>
            <a:spLocks noGrp="1"/>
          </p:cNvSpPr>
          <p:nvPr>
            <p:ph idx="1"/>
          </p:nvPr>
        </p:nvSpPr>
        <p:spPr/>
        <p:txBody>
          <a:bodyPr/>
          <a:lstStyle/>
          <a:p>
            <a:endParaRPr lang="en-US"/>
          </a:p>
        </p:txBody>
      </p:sp>
      <p:pic>
        <p:nvPicPr>
          <p:cNvPr id="1026" name="Picture 2" descr="Metaverse eCommerce Store Development | Metaverse E-commerce development">
            <a:extLst>
              <a:ext uri="{FF2B5EF4-FFF2-40B4-BE49-F238E27FC236}">
                <a16:creationId xmlns:a16="http://schemas.microsoft.com/office/drawing/2014/main" id="{C4377497-3D26-4CAC-923D-A4098D92F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99324" cy="69126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9DC250-F021-4B31-B151-BD38FC92BE72}"/>
              </a:ext>
            </a:extLst>
          </p:cNvPr>
          <p:cNvPicPr>
            <a:picLocks noChangeAspect="1"/>
          </p:cNvPicPr>
          <p:nvPr/>
        </p:nvPicPr>
        <p:blipFill>
          <a:blip r:embed="rId3"/>
          <a:stretch>
            <a:fillRect/>
          </a:stretch>
        </p:blipFill>
        <p:spPr>
          <a:xfrm>
            <a:off x="730272" y="5923829"/>
            <a:ext cx="3648075" cy="400050"/>
          </a:xfrm>
          <a:prstGeom prst="rect">
            <a:avLst/>
          </a:prstGeom>
        </p:spPr>
      </p:pic>
    </p:spTree>
    <p:extLst>
      <p:ext uri="{BB962C8B-B14F-4D97-AF65-F5344CB8AC3E}">
        <p14:creationId xmlns:p14="http://schemas.microsoft.com/office/powerpoint/2010/main" val="62905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E9E9E4-D2C6-452E-ABC3-272F5C5B7F3F}"/>
              </a:ext>
            </a:extLst>
          </p:cNvPr>
          <p:cNvPicPr>
            <a:picLocks noChangeAspect="1"/>
          </p:cNvPicPr>
          <p:nvPr/>
        </p:nvPicPr>
        <p:blipFill>
          <a:blip r:embed="rId2"/>
          <a:stretch>
            <a:fillRect/>
          </a:stretch>
        </p:blipFill>
        <p:spPr>
          <a:xfrm>
            <a:off x="362754" y="1547907"/>
            <a:ext cx="11163837" cy="538470"/>
          </a:xfrm>
          <a:prstGeom prst="rect">
            <a:avLst/>
          </a:prstGeom>
        </p:spPr>
      </p:pic>
      <p:sp>
        <p:nvSpPr>
          <p:cNvPr id="6" name="TextBox 5">
            <a:extLst>
              <a:ext uri="{FF2B5EF4-FFF2-40B4-BE49-F238E27FC236}">
                <a16:creationId xmlns:a16="http://schemas.microsoft.com/office/drawing/2014/main" id="{9E7B49B6-E61A-4FF6-91E8-85E9AC34AEA6}"/>
              </a:ext>
            </a:extLst>
          </p:cNvPr>
          <p:cNvSpPr txBox="1"/>
          <p:nvPr/>
        </p:nvSpPr>
        <p:spPr>
          <a:xfrm>
            <a:off x="1168757" y="1817142"/>
            <a:ext cx="6098146" cy="2677656"/>
          </a:xfrm>
          <a:prstGeom prst="rect">
            <a:avLst/>
          </a:prstGeom>
          <a:noFill/>
        </p:spPr>
        <p:txBody>
          <a:bodyPr wrap="square">
            <a:spAutoFit/>
          </a:bodyPr>
          <a:lstStyle/>
          <a:p>
            <a:pPr marL="342900" indent="-34290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Arial" panose="020B0604020202020204" pitchFamily="34" charset="0"/>
              </a:rPr>
              <a:t>Literature Survey</a:t>
            </a:r>
          </a:p>
          <a:p>
            <a:pPr marL="342900" indent="-342900">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Arial" panose="020B0604020202020204" pitchFamily="34" charset="0"/>
              </a:rPr>
              <a:t>Feasibility Study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Arial" panose="020B0604020202020204" pitchFamily="34" charset="0"/>
              </a:rPr>
              <a:t>Functional &amp; Non Functional Requirements</a:t>
            </a:r>
          </a:p>
          <a:p>
            <a:pPr marL="342900" indent="-34290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Arial" panose="020B0604020202020204" pitchFamily="34" charset="0"/>
              </a:rPr>
              <a:t>User Stories</a:t>
            </a:r>
            <a:endParaRPr lang="en-US" sz="24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Acceptance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Criteria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stories</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Arial" panose="020B0604020202020204" pitchFamily="34" charset="0"/>
              </a:rPr>
              <a:t>Test Case Scenario</a:t>
            </a:r>
          </a:p>
          <a:p>
            <a:pPr marL="342900" indent="-342900">
              <a:buFont typeface="Wingdings" panose="05000000000000000000" pitchFamily="2" charset="2"/>
              <a:buChar char="ü"/>
            </a:pPr>
            <a:endParaRPr lang="en-US" sz="2400" dirty="0"/>
          </a:p>
        </p:txBody>
      </p:sp>
      <p:sp>
        <p:nvSpPr>
          <p:cNvPr id="5" name="TextBox 4">
            <a:extLst>
              <a:ext uri="{FF2B5EF4-FFF2-40B4-BE49-F238E27FC236}">
                <a16:creationId xmlns:a16="http://schemas.microsoft.com/office/drawing/2014/main" id="{D62D26EF-93E7-4191-B7FC-AFE636A8C261}"/>
              </a:ext>
            </a:extLst>
          </p:cNvPr>
          <p:cNvSpPr txBox="1"/>
          <p:nvPr/>
        </p:nvSpPr>
        <p:spPr>
          <a:xfrm>
            <a:off x="756634" y="716910"/>
            <a:ext cx="6098146" cy="830997"/>
          </a:xfrm>
          <a:prstGeom prst="rect">
            <a:avLst/>
          </a:prstGeom>
          <a:noFill/>
        </p:spPr>
        <p:txBody>
          <a:bodyPr wrap="square">
            <a:spAutoFit/>
          </a:bodyPr>
          <a:lstStyle/>
          <a:p>
            <a:r>
              <a:rPr lang="en-US" sz="4800" b="1" dirty="0">
                <a:effectLst/>
                <a:latin typeface="Times New Roman" panose="02020603050405020304" pitchFamily="18" charset="0"/>
                <a:ea typeface="Calibri" panose="020F0502020204030204" pitchFamily="34" charset="0"/>
                <a:cs typeface="Arial" panose="020B0604020202020204" pitchFamily="34" charset="0"/>
              </a:rPr>
              <a:t>Documentation</a:t>
            </a:r>
          </a:p>
        </p:txBody>
      </p:sp>
    </p:spTree>
    <p:extLst>
      <p:ext uri="{BB962C8B-B14F-4D97-AF65-F5344CB8AC3E}">
        <p14:creationId xmlns:p14="http://schemas.microsoft.com/office/powerpoint/2010/main" val="319279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529A-FFF3-454E-A5D8-59B7F3B0C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967734-8E8C-4370-98EB-C2759D9AA39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4D4CFD0-010B-49B5-8D2C-7C3E1F8BAD7B}"/>
              </a:ext>
            </a:extLst>
          </p:cNvPr>
          <p:cNvPicPr/>
          <p:nvPr/>
        </p:nvPicPr>
        <p:blipFill>
          <a:blip r:embed="rId2">
            <a:extLst>
              <a:ext uri="{28A0092B-C50C-407E-A947-70E740481C1C}">
                <a14:useLocalDpi xmlns:a14="http://schemas.microsoft.com/office/drawing/2010/main" val="0"/>
              </a:ext>
            </a:extLst>
          </a:blip>
          <a:stretch>
            <a:fillRect/>
          </a:stretch>
        </p:blipFill>
        <p:spPr>
          <a:xfrm>
            <a:off x="6126480" y="0"/>
            <a:ext cx="5943600" cy="6188710"/>
          </a:xfrm>
          <a:prstGeom prst="rect">
            <a:avLst/>
          </a:prstGeom>
        </p:spPr>
      </p:pic>
      <p:pic>
        <p:nvPicPr>
          <p:cNvPr id="7" name="Picture 6">
            <a:extLst>
              <a:ext uri="{FF2B5EF4-FFF2-40B4-BE49-F238E27FC236}">
                <a16:creationId xmlns:a16="http://schemas.microsoft.com/office/drawing/2014/main" id="{981226F3-027E-4EE1-954F-EB1C81404FC1}"/>
              </a:ext>
            </a:extLst>
          </p:cNvPr>
          <p:cNvPicPr/>
          <p:nvPr/>
        </p:nvPicPr>
        <p:blipFill>
          <a:blip r:embed="rId3">
            <a:extLst>
              <a:ext uri="{28A0092B-C50C-407E-A947-70E740481C1C}">
                <a14:useLocalDpi xmlns:a14="http://schemas.microsoft.com/office/drawing/2010/main" val="0"/>
              </a:ext>
            </a:extLst>
          </a:blip>
          <a:stretch>
            <a:fillRect/>
          </a:stretch>
        </p:blipFill>
        <p:spPr>
          <a:xfrm>
            <a:off x="121920" y="286603"/>
            <a:ext cx="5943600" cy="5902107"/>
          </a:xfrm>
          <a:prstGeom prst="rect">
            <a:avLst/>
          </a:prstGeom>
        </p:spPr>
      </p:pic>
    </p:spTree>
    <p:extLst>
      <p:ext uri="{BB962C8B-B14F-4D97-AF65-F5344CB8AC3E}">
        <p14:creationId xmlns:p14="http://schemas.microsoft.com/office/powerpoint/2010/main" val="62991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1886BB-EB37-4F43-8AEE-A4C5D2A69789}"/>
              </a:ext>
            </a:extLst>
          </p:cNvPr>
          <p:cNvSpPr txBox="1"/>
          <p:nvPr/>
        </p:nvSpPr>
        <p:spPr>
          <a:xfrm>
            <a:off x="631065" y="2693555"/>
            <a:ext cx="11163836" cy="1569660"/>
          </a:xfrm>
          <a:prstGeom prst="rect">
            <a:avLst/>
          </a:prstGeom>
          <a:noFill/>
        </p:spPr>
        <p:txBody>
          <a:bodyPr wrap="square">
            <a:spAutoFit/>
          </a:bodyPr>
          <a:lstStyle/>
          <a:p>
            <a:r>
              <a:rPr lang="en-US" sz="2400" dirty="0">
                <a:latin typeface="+mj-lt"/>
              </a:rPr>
              <a:t>We will </a:t>
            </a:r>
            <a:r>
              <a:rPr lang="en-US" sz="2400" i="0" dirty="0">
                <a:effectLst/>
                <a:latin typeface="+mj-lt"/>
              </a:rPr>
              <a:t>commercialize</a:t>
            </a:r>
            <a:r>
              <a:rPr lang="en-US" sz="2400" dirty="0">
                <a:latin typeface="+mj-lt"/>
              </a:rPr>
              <a:t> our application. The</a:t>
            </a:r>
            <a:r>
              <a:rPr lang="en-US" sz="2400" i="0" dirty="0">
                <a:effectLst/>
                <a:latin typeface="+mj-lt"/>
              </a:rPr>
              <a:t> metrics formulas and application KPIs that will help us to measure the impact of the hard work we put in to develop our audience are Customer Retention Rate, Revenue growth, Profit margin, Customer satisfaction, and Average order value.</a:t>
            </a:r>
            <a:endParaRPr lang="en-US" sz="2400" dirty="0">
              <a:latin typeface="+mj-lt"/>
            </a:endParaRPr>
          </a:p>
        </p:txBody>
      </p:sp>
      <p:pic>
        <p:nvPicPr>
          <p:cNvPr id="6" name="Picture 5">
            <a:extLst>
              <a:ext uri="{FF2B5EF4-FFF2-40B4-BE49-F238E27FC236}">
                <a16:creationId xmlns:a16="http://schemas.microsoft.com/office/drawing/2014/main" id="{18380DDE-9279-4657-8DDC-7230288307D1}"/>
              </a:ext>
            </a:extLst>
          </p:cNvPr>
          <p:cNvPicPr>
            <a:picLocks noChangeAspect="1"/>
          </p:cNvPicPr>
          <p:nvPr/>
        </p:nvPicPr>
        <p:blipFill>
          <a:blip r:embed="rId2"/>
          <a:stretch>
            <a:fillRect/>
          </a:stretch>
        </p:blipFill>
        <p:spPr>
          <a:xfrm>
            <a:off x="362754" y="1547907"/>
            <a:ext cx="11163837" cy="538470"/>
          </a:xfrm>
          <a:prstGeom prst="rect">
            <a:avLst/>
          </a:prstGeom>
        </p:spPr>
      </p:pic>
      <p:sp>
        <p:nvSpPr>
          <p:cNvPr id="7" name="TextBox 6">
            <a:extLst>
              <a:ext uri="{FF2B5EF4-FFF2-40B4-BE49-F238E27FC236}">
                <a16:creationId xmlns:a16="http://schemas.microsoft.com/office/drawing/2014/main" id="{4B94852D-C5BF-42C6-8DD4-FFC849472AC5}"/>
              </a:ext>
            </a:extLst>
          </p:cNvPr>
          <p:cNvSpPr txBox="1"/>
          <p:nvPr/>
        </p:nvSpPr>
        <p:spPr>
          <a:xfrm>
            <a:off x="631065" y="1817142"/>
            <a:ext cx="4532870" cy="523220"/>
          </a:xfrm>
          <a:prstGeom prst="rect">
            <a:avLst/>
          </a:prstGeom>
          <a:noFill/>
        </p:spPr>
        <p:txBody>
          <a:bodyPr wrap="square" rtlCol="0">
            <a:spAutoFit/>
          </a:bodyPr>
          <a:lstStyle/>
          <a:p>
            <a:r>
              <a:rPr lang="en-US" sz="2800" b="1" dirty="0"/>
              <a:t>Key Performance Indicator :</a:t>
            </a:r>
          </a:p>
        </p:txBody>
      </p:sp>
    </p:spTree>
    <p:extLst>
      <p:ext uri="{BB962C8B-B14F-4D97-AF65-F5344CB8AC3E}">
        <p14:creationId xmlns:p14="http://schemas.microsoft.com/office/powerpoint/2010/main" val="404091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F8D7-A08B-4EA8-8F44-48CF2B158A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CCEAF0-1990-40F1-B965-F969B2705DF5}"/>
              </a:ext>
            </a:extLst>
          </p:cNvPr>
          <p:cNvSpPr>
            <a:spLocks noGrp="1"/>
          </p:cNvSpPr>
          <p:nvPr>
            <p:ph idx="1"/>
          </p:nvPr>
        </p:nvSpPr>
        <p:spPr>
          <a:xfrm>
            <a:off x="1097280" y="3142444"/>
            <a:ext cx="10058400" cy="2726649"/>
          </a:xfrm>
        </p:spPr>
        <p:txBody>
          <a:bodyPr>
            <a:normAutofit/>
          </a:bodyPr>
          <a:lstStyle/>
          <a:p>
            <a:pPr algn="ctr"/>
            <a:r>
              <a:rPr lang="en-US" sz="4000" b="1" dirty="0"/>
              <a:t>Thank You</a:t>
            </a:r>
          </a:p>
        </p:txBody>
      </p:sp>
    </p:spTree>
    <p:extLst>
      <p:ext uri="{BB962C8B-B14F-4D97-AF65-F5344CB8AC3E}">
        <p14:creationId xmlns:p14="http://schemas.microsoft.com/office/powerpoint/2010/main" val="927119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561</TotalTime>
  <Words>121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Retrospect</vt:lpstr>
      <vt:lpstr>Group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Ali</dc:creator>
  <cp:lastModifiedBy>Muhammad Ali Mazhar butt</cp:lastModifiedBy>
  <cp:revision>17</cp:revision>
  <dcterms:created xsi:type="dcterms:W3CDTF">2022-04-25T06:50:08Z</dcterms:created>
  <dcterms:modified xsi:type="dcterms:W3CDTF">2022-09-25T15:56:04Z</dcterms:modified>
</cp:coreProperties>
</file>