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7" r:id="rId6"/>
    <p:sldId id="261" r:id="rId7"/>
    <p:sldId id="262" r:id="rId8"/>
    <p:sldId id="289" r:id="rId9"/>
    <p:sldId id="264" r:id="rId10"/>
    <p:sldId id="278" r:id="rId11"/>
    <p:sldId id="293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9" autoAdjust="0"/>
  </p:normalViewPr>
  <p:slideViewPr>
    <p:cSldViewPr snapToGrid="0">
      <p:cViewPr varScale="1">
        <p:scale>
          <a:sx n="72" d="100"/>
          <a:sy n="72" d="100"/>
        </p:scale>
        <p:origin x="1104" y="6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18"/>
        <c:overlap val="-3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40000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597680"/>
        <c:crosses val="autoZero"/>
        <c:crossBetween val="between"/>
        <c:majorUnit val="1000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and tab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701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2214" y="3306727"/>
            <a:ext cx="5605597" cy="2250316"/>
          </a:xfrm>
        </p:spPr>
        <p:txBody>
          <a:bodyPr/>
          <a:lstStyle/>
          <a:p>
            <a:r>
              <a:rPr lang="en-US" sz="4800" dirty="0"/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0437" y="5586890"/>
            <a:ext cx="5467374" cy="396660"/>
          </a:xfrm>
        </p:spPr>
        <p:txBody>
          <a:bodyPr>
            <a:normAutofit/>
          </a:bodyPr>
          <a:lstStyle/>
          <a:p>
            <a:r>
              <a:rPr lang="en-US" sz="1800" dirty="0"/>
              <a:t>pitch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r>
              <a:rPr lang="en-US" dirty="0"/>
              <a:t>MAHAM BSDSF22M008</a:t>
            </a:r>
          </a:p>
          <a:p>
            <a:r>
              <a:rPr lang="en-US" dirty="0"/>
              <a:t>MUSQAN BSDSF22M004</a:t>
            </a:r>
          </a:p>
          <a:p>
            <a:r>
              <a:rPr lang="en-US" dirty="0"/>
              <a:t>EMAN ASIF BSDSF22M003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502" y="520996"/>
            <a:ext cx="4401879" cy="1105786"/>
          </a:xfrm>
        </p:spPr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502" y="1967023"/>
            <a:ext cx="4880345" cy="3880884"/>
          </a:xfrm>
        </p:spPr>
        <p:txBody>
          <a:bodyPr>
            <a:no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Printed Circuit Board (PCB)</a:t>
            </a:r>
            <a:r>
              <a:rPr lang="en-US" sz="2400" dirty="0"/>
              <a:t> is the backbone of electronic devices, providing mechanical support and electrical connections between components. From smartphones to medical devices, PCBs are everywhere. However, even a minor defect in a PCB can lead to device failure, making quality inspection crucial.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93" y="574675"/>
            <a:ext cx="4082142" cy="585788"/>
          </a:xfrm>
        </p:spPr>
        <p:txBody>
          <a:bodyPr/>
          <a:lstStyle/>
          <a:p>
            <a:r>
              <a:rPr lang="en-US" b="1" dirty="0"/>
              <a:t>Manual</a:t>
            </a:r>
            <a:r>
              <a:rPr lang="en-US" dirty="0"/>
              <a:t> </a:t>
            </a:r>
            <a:r>
              <a:rPr lang="en-US" b="1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>
                <a:latin typeface="+mj-lt"/>
              </a:rPr>
              <a:t>Inefficient</a:t>
            </a:r>
            <a:endParaRPr lang="en-US" b="1" dirty="0"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465" y="2557463"/>
            <a:ext cx="2573078" cy="514350"/>
          </a:xfrm>
        </p:spPr>
        <p:txBody>
          <a:bodyPr/>
          <a:lstStyle/>
          <a:p>
            <a:r>
              <a:rPr lang="en-US" sz="1800" b="1" dirty="0">
                <a:latin typeface="+mj-lt"/>
              </a:rPr>
              <a:t>time-consuming</a:t>
            </a:r>
            <a:endParaRPr lang="en-US" sz="1400" b="1" dirty="0">
              <a:latin typeface="+mj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5968" y="3633788"/>
            <a:ext cx="2386596" cy="514350"/>
          </a:xfrm>
        </p:spPr>
        <p:txBody>
          <a:bodyPr/>
          <a:lstStyle/>
          <a:p>
            <a:r>
              <a:rPr lang="en-US" sz="2000" b="1" dirty="0">
                <a:latin typeface="+mj-lt"/>
              </a:rPr>
              <a:t>device failure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US" sz="2000" b="1" dirty="0">
                <a:latin typeface="+mj-lt"/>
              </a:rPr>
              <a:t>expensive</a:t>
            </a:r>
            <a:endParaRPr lang="en-US" b="1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Manual PCB Inspection is Inefficient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Manual inspection is </a:t>
            </a:r>
            <a:r>
              <a:rPr lang="en-US" sz="2000" b="1" dirty="0">
                <a:latin typeface="+mj-lt"/>
              </a:rPr>
              <a:t>time-consuming &amp; error-prone</a:t>
            </a:r>
            <a:endParaRPr lang="en-US" sz="2000" dirty="0">
              <a:latin typeface="+mj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Small defects can cause </a:t>
            </a:r>
            <a:r>
              <a:rPr lang="en-US" sz="2000" b="1" dirty="0">
                <a:latin typeface="+mj-lt"/>
              </a:rPr>
              <a:t>device failure</a:t>
            </a:r>
            <a:r>
              <a:rPr lang="en-US" sz="2000" dirty="0">
                <a:latin typeface="+mj-lt"/>
              </a:rPr>
              <a:t> if undetected.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manual inspection of PCBs for defects is expensive, and unreliable.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>
                <a:latin typeface="+mj-lt"/>
              </a:rPr>
              <a:t>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/>
          <a:p>
            <a:r>
              <a:rPr lang="en-US" dirty="0">
                <a:latin typeface="+mj-lt"/>
              </a:rPr>
              <a:t>Pitch Deck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latin typeface="+mj-lt"/>
              </a:rPr>
              <a:pPr/>
              <a:t>3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-680483"/>
            <a:ext cx="8421688" cy="2711827"/>
          </a:xfrm>
        </p:spPr>
        <p:txBody>
          <a:bodyPr/>
          <a:lstStyle/>
          <a:p>
            <a:r>
              <a:rPr lang="en-US" sz="3600" b="1" dirty="0"/>
              <a:t>SOLUTION</a:t>
            </a:r>
            <a:br>
              <a:rPr lang="en-US" sz="3600" b="1" dirty="0"/>
            </a:br>
            <a:r>
              <a:rPr lang="en-US" sz="2800" dirty="0"/>
              <a:t>AI-Based PCB Defect Detection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4748" y="2057340"/>
            <a:ext cx="4031945" cy="866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/>
              <a:t>Computer Vision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64330" y="2712161"/>
            <a:ext cx="4031030" cy="105730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Use Computer Vision to analyze PCB images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95725" y="2057340"/>
            <a:ext cx="4031945" cy="866613"/>
          </a:xfrm>
        </p:spPr>
        <p:txBody>
          <a:bodyPr>
            <a:normAutofit/>
          </a:bodyPr>
          <a:lstStyle/>
          <a:p>
            <a:r>
              <a:rPr lang="en-US" sz="2800" b="1" dirty="0"/>
              <a:t>Missing components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17058" y="2690234"/>
            <a:ext cx="4031945" cy="105730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Detect missing components, soldering defects, scratches.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4747" y="4159253"/>
            <a:ext cx="4031945" cy="866613"/>
          </a:xfrm>
        </p:spPr>
        <p:txBody>
          <a:bodyPr>
            <a:normAutofit/>
          </a:bodyPr>
          <a:lstStyle/>
          <a:p>
            <a:r>
              <a:rPr lang="en-US" sz="2800" b="1" dirty="0"/>
              <a:t>Deep</a:t>
            </a:r>
            <a:r>
              <a:rPr lang="en-US" b="1" dirty="0"/>
              <a:t> </a:t>
            </a:r>
            <a:r>
              <a:rPr lang="en-US" sz="2800" b="1" dirty="0"/>
              <a:t>learning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5662" y="4963876"/>
            <a:ext cx="4031030" cy="117111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Reduce expenses for replacement products 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95724" y="4053843"/>
            <a:ext cx="4031945" cy="747553"/>
          </a:xfrm>
        </p:spPr>
        <p:txBody>
          <a:bodyPr>
            <a:normAutofit/>
          </a:bodyPr>
          <a:lstStyle/>
          <a:p>
            <a:r>
              <a:rPr lang="en-US" sz="2800" b="1" dirty="0"/>
              <a:t>Datasets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595085" y="4982180"/>
            <a:ext cx="4031030" cy="117111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we will train the model using publicly available PCB defect datasets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>
                <a:latin typeface="+mj-lt"/>
              </a:rPr>
              <a:t>20XX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latin typeface="+mj-lt"/>
              </a:rPr>
              <a:t>Pitch Deck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latin typeface="+mj-lt"/>
              </a:rPr>
              <a:pPr/>
              <a:t>4</a:t>
            </a:fld>
            <a:endParaRPr lang="en-US" dirty="0">
              <a:latin typeface="+mj-lt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1F91C70D-5FE4-30A8-BB24-886AC2223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3111"/>
            <a:ext cx="25519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479" y="4167038"/>
            <a:ext cx="3446721" cy="1325563"/>
          </a:xfrm>
        </p:spPr>
        <p:txBody>
          <a:bodyPr/>
          <a:lstStyle/>
          <a:p>
            <a:r>
              <a:rPr lang="en-US" dirty="0"/>
              <a:t>Why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-74427"/>
            <a:ext cx="5433204" cy="7292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/>
              <a:t>Malfunction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3407" y="281523"/>
            <a:ext cx="5431971" cy="70457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Device malfunction or failure.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2174" y="862239"/>
            <a:ext cx="5433204" cy="516124"/>
          </a:xfrm>
        </p:spPr>
        <p:txBody>
          <a:bodyPr>
            <a:normAutofit/>
          </a:bodyPr>
          <a:lstStyle/>
          <a:p>
            <a:r>
              <a:rPr lang="en-US" sz="2800" b="1" dirty="0"/>
              <a:t>Safety Risks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12174" y="1242926"/>
            <a:ext cx="5431971" cy="620161"/>
          </a:xfrm>
        </p:spPr>
        <p:txBody>
          <a:bodyPr>
            <a:noAutofit/>
          </a:bodyPr>
          <a:lstStyle/>
          <a:p>
            <a:r>
              <a:rPr lang="en-US" sz="2000" dirty="0">
                <a:latin typeface="+mj-lt"/>
              </a:rPr>
              <a:t>Safety risks (e.g., short circuits in medical or automotive electronics).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10941" y="2078562"/>
            <a:ext cx="5433204" cy="365125"/>
          </a:xfrm>
        </p:spPr>
        <p:txBody>
          <a:bodyPr>
            <a:noAutofit/>
          </a:bodyPr>
          <a:lstStyle/>
          <a:p>
            <a:r>
              <a:rPr lang="en-US" sz="2800" b="1" dirty="0"/>
              <a:t>Production delays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10941" y="2470830"/>
            <a:ext cx="5431971" cy="870138"/>
          </a:xfrm>
        </p:spPr>
        <p:txBody>
          <a:bodyPr>
            <a:noAutofit/>
          </a:bodyPr>
          <a:lstStyle/>
          <a:p>
            <a:r>
              <a:rPr lang="en-US" sz="2000" dirty="0">
                <a:latin typeface="+mj-lt"/>
              </a:rPr>
              <a:t>If defects are detected late, technicians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must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repair</a:t>
            </a:r>
            <a:r>
              <a:rPr lang="en-US" sz="2000" b="1" dirty="0">
                <a:latin typeface="+mj-lt"/>
              </a:rPr>
              <a:t> or replace</a:t>
            </a:r>
            <a:r>
              <a:rPr lang="en-US" sz="2000" dirty="0">
                <a:latin typeface="+mj-lt"/>
              </a:rPr>
              <a:t> faulty boards, slowing down production.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09708" y="3922550"/>
            <a:ext cx="5433204" cy="516124"/>
          </a:xfrm>
        </p:spPr>
        <p:txBody>
          <a:bodyPr>
            <a:noAutofit/>
          </a:bodyPr>
          <a:lstStyle/>
          <a:p>
            <a:r>
              <a:rPr lang="en-US" sz="2800" b="1" dirty="0"/>
              <a:t>Financial Losses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>
                <a:latin typeface="+mj-lt"/>
              </a:rPr>
              <a:t>20XX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>
                <a:latin typeface="+mj-lt"/>
              </a:rPr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latin typeface="+mj-lt"/>
              </a:rPr>
              <a:pPr/>
              <a:t>5</a:t>
            </a:fld>
            <a:endParaRPr lang="en-US" dirty="0">
              <a:latin typeface="+mj-lt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1739D465-469B-1A81-FCB0-59820F650532}"/>
              </a:ext>
            </a:extLst>
          </p:cNvPr>
          <p:cNvSpPr>
            <a:spLocks noGrp="1" noChangeArrowheads="1"/>
          </p:cNvSpPr>
          <p:nvPr>
            <p:ph type="body" sz="quarter" idx="28"/>
          </p:nvPr>
        </p:nvSpPr>
        <p:spPr bwMode="auto">
          <a:xfrm>
            <a:off x="5909708" y="4151320"/>
            <a:ext cx="543320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Extra resources are required for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manual inspections, rework, and retesting, raising production costs.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More defective units = More waste of materials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and labor. 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525" y="197865"/>
            <a:ext cx="5111750" cy="1411803"/>
          </a:xfrm>
        </p:spPr>
        <p:txBody>
          <a:bodyPr>
            <a:normAutofit/>
          </a:bodyPr>
          <a:lstStyle/>
          <a:p>
            <a:r>
              <a:rPr lang="en-US" sz="3200" b="1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5525" y="2002097"/>
            <a:ext cx="6144510" cy="34630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800" b="1" dirty="0"/>
              <a:t>Faster PCB inspection</a:t>
            </a:r>
            <a:r>
              <a:rPr lang="en-US" sz="2800" dirty="0"/>
              <a:t> </a:t>
            </a:r>
          </a:p>
          <a:p>
            <a:r>
              <a:rPr lang="en-US" sz="2000" dirty="0"/>
              <a:t>Reduces human effort.</a:t>
            </a:r>
          </a:p>
          <a:p>
            <a:br>
              <a:rPr lang="en-US" sz="2000" dirty="0"/>
            </a:br>
            <a:r>
              <a:rPr lang="en-US" sz="2600" b="1" dirty="0"/>
              <a:t>More accurate defect detection</a:t>
            </a:r>
            <a:r>
              <a:rPr lang="en-US" sz="2600" dirty="0"/>
              <a:t> </a:t>
            </a:r>
            <a:endParaRPr lang="en-US" sz="2000" dirty="0"/>
          </a:p>
          <a:p>
            <a:r>
              <a:rPr lang="en-US" sz="2000" dirty="0"/>
              <a:t>Fewer faulty products.</a:t>
            </a:r>
          </a:p>
          <a:p>
            <a:br>
              <a:rPr lang="en-US" sz="2000" dirty="0"/>
            </a:br>
            <a:r>
              <a:rPr lang="en-US" sz="2800" b="1" dirty="0"/>
              <a:t>Cost-efficient</a:t>
            </a:r>
            <a:r>
              <a:rPr lang="en-US" sz="3400" dirty="0"/>
              <a:t> </a:t>
            </a:r>
            <a:endParaRPr lang="en-US" sz="2600" dirty="0"/>
          </a:p>
          <a:p>
            <a:r>
              <a:rPr lang="en-US" sz="2000" dirty="0"/>
              <a:t>Saves money in manufacturing.</a:t>
            </a:r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4" y="1213735"/>
            <a:ext cx="3668233" cy="4017504"/>
          </a:xfrm>
        </p:spPr>
        <p:txBody>
          <a:bodyPr>
            <a:normAutofit/>
          </a:bodyPr>
          <a:lstStyle/>
          <a:p>
            <a:r>
              <a:rPr lang="en-US" sz="3200" b="1" dirty="0"/>
              <a:t>Dataset</a:t>
            </a:r>
            <a:br>
              <a:rPr lang="en-US" dirty="0"/>
            </a:br>
            <a:br>
              <a:rPr lang="en-US" sz="1200" dirty="0"/>
            </a:br>
            <a:r>
              <a:rPr lang="en-US" sz="1800" b="0" i="0" dirty="0">
                <a:solidFill>
                  <a:srgbClr val="3C4043"/>
                </a:solidFill>
                <a:effectLst/>
              </a:rPr>
              <a:t>6 types of defects are made by photoshop. The defects dataset are used of detection, classification</a:t>
            </a:r>
            <a:endParaRPr lang="en-US" sz="1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8992" y="26738"/>
            <a:ext cx="5648304" cy="10909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 dirty="0"/>
              <a:t>Missing</a:t>
            </a:r>
            <a:r>
              <a:rPr lang="en-US" sz="2400" b="1" dirty="0"/>
              <a:t> </a:t>
            </a:r>
            <a:r>
              <a:rPr lang="en-US" sz="2800" b="1" dirty="0"/>
              <a:t>Hole</a:t>
            </a:r>
            <a:r>
              <a:rPr lang="en-US" sz="2400" dirty="0"/>
              <a:t> </a:t>
            </a:r>
            <a:endParaRPr lang="en-US" sz="2400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98992" y="387346"/>
            <a:ext cx="5628235" cy="67934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A hole is absent where it should be.</a:t>
            </a:r>
            <a:endParaRPr lang="en-US" sz="2000" noProof="1">
              <a:latin typeface="+mj-lt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98992" y="99683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 dirty="0"/>
              <a:t>Mouse</a:t>
            </a:r>
            <a:r>
              <a:rPr lang="en-US" b="1" dirty="0"/>
              <a:t> </a:t>
            </a:r>
            <a:r>
              <a:rPr lang="en-US" sz="2800" b="1" dirty="0"/>
              <a:t>Bite</a:t>
            </a:r>
            <a:r>
              <a:rPr lang="en-US" dirty="0"/>
              <a:t> </a:t>
            </a:r>
            <a:endParaRPr lang="en-US" noProof="1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98992" y="1368332"/>
            <a:ext cx="5431971" cy="74590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Small, irregular breakouts on PCB edges.</a:t>
            </a:r>
            <a:endParaRPr lang="en-US" sz="2000" noProof="1">
              <a:latin typeface="+mj-lt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80038" y="1965171"/>
            <a:ext cx="5433204" cy="5370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/>
              <a:t>Open Circuit</a:t>
            </a:r>
            <a:endParaRPr lang="en-US" sz="2800" b="1" noProof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90131" y="2479896"/>
            <a:ext cx="5431971" cy="85655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A broken connection preventing current flow.</a:t>
            </a:r>
            <a:endParaRPr lang="en-US" sz="2000" noProof="1">
              <a:latin typeface="+mj-lt"/>
            </a:endParaRPr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>
                <a:latin typeface="+mj-lt"/>
              </a:rPr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>
                <a:latin typeface="+mj-lt"/>
              </a:rPr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>
                <a:latin typeface="+mj-lt"/>
              </a:rPr>
              <a:pPr/>
              <a:t>7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FF0793-F382-8D36-0F1E-E88E7EC00AF4}"/>
              </a:ext>
            </a:extLst>
          </p:cNvPr>
          <p:cNvSpPr txBox="1"/>
          <p:nvPr/>
        </p:nvSpPr>
        <p:spPr>
          <a:xfrm>
            <a:off x="5380038" y="3003762"/>
            <a:ext cx="678875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Short Circuit</a:t>
            </a:r>
            <a:r>
              <a:rPr lang="en-US" sz="2800" dirty="0">
                <a:latin typeface="+mj-lt"/>
              </a:rPr>
              <a:t> </a:t>
            </a:r>
          </a:p>
          <a:p>
            <a:r>
              <a:rPr lang="en-US" sz="2400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An unintended connection causing current leakage.</a:t>
            </a:r>
            <a:br>
              <a:rPr lang="en-US" sz="2000" dirty="0">
                <a:latin typeface="+mj-lt"/>
              </a:rPr>
            </a:br>
            <a:r>
              <a:rPr lang="en-US" sz="2800" b="1" dirty="0">
                <a:latin typeface="+mj-lt"/>
              </a:rPr>
              <a:t>Spur</a:t>
            </a:r>
            <a:r>
              <a:rPr lang="en-US" sz="2800" dirty="0">
                <a:latin typeface="+mj-lt"/>
              </a:rPr>
              <a:t> </a:t>
            </a:r>
          </a:p>
          <a:p>
            <a:r>
              <a:rPr lang="en-US" sz="2400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A thin copper trace that can cause unintended connections.</a:t>
            </a:r>
            <a:br>
              <a:rPr lang="en-US" sz="2000" dirty="0">
                <a:latin typeface="+mj-lt"/>
              </a:rPr>
            </a:br>
            <a:r>
              <a:rPr lang="en-US" sz="2800" b="1" dirty="0">
                <a:latin typeface="+mj-lt"/>
              </a:rPr>
              <a:t>Spurious Copper</a:t>
            </a:r>
            <a:r>
              <a:rPr lang="en-US" sz="2800" dirty="0">
                <a:latin typeface="+mj-lt"/>
              </a:rPr>
              <a:t> 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Unwanted copper residue leading to defects.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>
            <a:normAutofit/>
          </a:bodyPr>
          <a:lstStyle/>
          <a:p>
            <a:r>
              <a:rPr lang="en-US" sz="3200" b="1" dirty="0"/>
              <a:t>Competitive </a:t>
            </a:r>
            <a:r>
              <a:rPr lang="en-US" sz="3200" b="1" dirty="0" err="1"/>
              <a:t>advatages</a:t>
            </a:r>
            <a:endParaRPr lang="en-US" sz="3200" b="1" dirty="0"/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 flipH="1">
            <a:off x="13166188" y="24050"/>
            <a:ext cx="163958" cy="72556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graphicFrame>
        <p:nvGraphicFramePr>
          <p:cNvPr id="53" name="Table 50">
            <a:extLst>
              <a:ext uri="{FF2B5EF4-FFF2-40B4-BE49-F238E27FC236}">
                <a16:creationId xmlns:a16="http://schemas.microsoft.com/office/drawing/2014/main" id="{7EB17215-3702-4854-86F9-086DB8BCA17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2595774561"/>
              </p:ext>
            </p:extLst>
          </p:nvPr>
        </p:nvGraphicFramePr>
        <p:xfrm>
          <a:off x="606055" y="1415143"/>
          <a:ext cx="9728791" cy="4941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572">
                  <a:extLst>
                    <a:ext uri="{9D8B030D-6E8A-4147-A177-3AD203B41FA5}">
                      <a16:colId xmlns:a16="http://schemas.microsoft.com/office/drawing/2014/main" val="544038161"/>
                    </a:ext>
                  </a:extLst>
                </a:gridCol>
                <a:gridCol w="4136669">
                  <a:extLst>
                    <a:ext uri="{9D8B030D-6E8A-4147-A177-3AD203B41FA5}">
                      <a16:colId xmlns:a16="http://schemas.microsoft.com/office/drawing/2014/main" val="2284043154"/>
                    </a:ext>
                  </a:extLst>
                </a:gridCol>
                <a:gridCol w="3015091">
                  <a:extLst>
                    <a:ext uri="{9D8B030D-6E8A-4147-A177-3AD203B41FA5}">
                      <a16:colId xmlns:a16="http://schemas.microsoft.com/office/drawing/2014/main" val="2987712514"/>
                    </a:ext>
                  </a:extLst>
                </a:gridCol>
                <a:gridCol w="1875494">
                  <a:extLst>
                    <a:ext uri="{9D8B030D-6E8A-4147-A177-3AD203B41FA5}">
                      <a16:colId xmlns:a16="http://schemas.microsoft.com/office/drawing/2014/main" val="1068233346"/>
                    </a:ext>
                  </a:extLst>
                </a:gridCol>
                <a:gridCol w="356965">
                  <a:extLst>
                    <a:ext uri="{9D8B030D-6E8A-4147-A177-3AD203B41FA5}">
                      <a16:colId xmlns:a16="http://schemas.microsoft.com/office/drawing/2014/main" val="3019130451"/>
                    </a:ext>
                  </a:extLst>
                </a:gridCol>
              </a:tblGrid>
              <a:tr h="1043799">
                <a:tc>
                  <a:txBody>
                    <a:bodyPr/>
                    <a:lstStyle/>
                    <a:p>
                      <a:pPr algn="r"/>
                      <a:endParaRPr lang="en-US" sz="1400" b="0" cap="all" spc="1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all" spc="15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                    Feature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all" spc="15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           manual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all" spc="15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          ai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cap="all" spc="1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65677"/>
                  </a:ext>
                </a:extLst>
              </a:tr>
              <a:tr h="779482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Learning Ability</a:t>
                      </a:r>
                      <a:endParaRPr lang="ru-RU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 learning</a:t>
                      </a:r>
                      <a:endParaRPr lang="ru-RU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Improves over time</a:t>
                      </a:r>
                      <a:endParaRPr lang="ru-RU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7574"/>
                  </a:ext>
                </a:extLst>
              </a:tr>
              <a:tr h="779482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Speed</a:t>
                      </a:r>
                      <a:endParaRPr lang="ru-RU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Slow</a:t>
                      </a:r>
                      <a:endParaRPr lang="ru-RU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Fast</a:t>
                      </a:r>
                      <a:endParaRPr lang="ru-RU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42485"/>
                  </a:ext>
                </a:extLst>
              </a:tr>
              <a:tr h="779482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Accuracy</a:t>
                      </a:r>
                      <a:endParaRPr lang="ru-RU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Varies (Human error)</a:t>
                      </a:r>
                      <a:endParaRPr lang="ru-RU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High (AI-driven)</a:t>
                      </a:r>
                      <a:endParaRPr lang="ru-RU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60975"/>
                  </a:ext>
                </a:extLst>
              </a:tr>
              <a:tr h="779482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Scalability</a:t>
                      </a:r>
                      <a:endParaRPr lang="ru-RU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Low</a:t>
                      </a:r>
                      <a:endParaRPr lang="ru-RU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</a:t>
                      </a:r>
                      <a:endParaRPr lang="ru-RU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121222"/>
                  </a:ext>
                </a:extLst>
              </a:tr>
              <a:tr h="779482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Cost-Effective</a:t>
                      </a:r>
                      <a:endParaRPr lang="ru-RU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Expensive</a:t>
                      </a:r>
                      <a:endParaRPr lang="ru-RU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</a:t>
                      </a:r>
                      <a:r>
                        <a:rPr lang="en-US" sz="1800" dirty="0"/>
                        <a:t>es (Automation)</a:t>
                      </a:r>
                      <a:endParaRPr lang="ru-RU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171"/>
                  </a:ext>
                </a:extLst>
              </a:tr>
            </a:tbl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54CD4A7-4E1A-4902-993B-81A396A36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flipH="1">
            <a:off x="12418828" y="-217712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graphicFrame>
        <p:nvGraphicFramePr>
          <p:cNvPr id="34" name="Content Placeholder 13" descr="Chart">
            <a:extLst>
              <a:ext uri="{FF2B5EF4-FFF2-40B4-BE49-F238E27FC236}">
                <a16:creationId xmlns:a16="http://schemas.microsoft.com/office/drawing/2014/main" id="{9E19FFD2-695D-4BD0-AA46-41C8970D76E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173192865"/>
              </p:ext>
            </p:extLst>
          </p:nvPr>
        </p:nvGraphicFramePr>
        <p:xfrm>
          <a:off x="7858125" y="2779713"/>
          <a:ext cx="3148013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871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>
            <a:normAutofit/>
          </a:bodyPr>
          <a:lstStyle/>
          <a:p>
            <a:r>
              <a:rPr lang="en-US" sz="3600" b="1" dirty="0"/>
              <a:t>SUMMARY</a:t>
            </a:r>
            <a:endParaRPr lang="en-US" sz="32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3D0B9AD-315F-96B6-3129-37EBBE00CB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476875" y="3039933"/>
            <a:ext cx="511175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PCB inspections are slow and error-prone. Our AI-powered system automates defect detection, making it faster, more accurate, and cost-effective. This solution enhances production efficiency and reduces manufacturing defects, transforming quality control in electronics</a:t>
            </a:r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81</TotalTime>
  <Words>450</Words>
  <Application>Microsoft Office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Monoline</vt:lpstr>
      <vt:lpstr>Computer vision</vt:lpstr>
      <vt:lpstr>Introduction</vt:lpstr>
      <vt:lpstr>Manual PROBLEM</vt:lpstr>
      <vt:lpstr>SOLUTION AI-Based PCB Defect Detection </vt:lpstr>
      <vt:lpstr>Why important</vt:lpstr>
      <vt:lpstr>BENEFITS</vt:lpstr>
      <vt:lpstr>Dataset  6 types of defects are made by photoshop. The defects dataset are used of detection, classification</vt:lpstr>
      <vt:lpstr>Competitive advatages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Maham Jamil</dc:creator>
  <cp:lastModifiedBy>Maham Jamil</cp:lastModifiedBy>
  <cp:revision>1</cp:revision>
  <dcterms:created xsi:type="dcterms:W3CDTF">2025-02-23T18:09:14Z</dcterms:created>
  <dcterms:modified xsi:type="dcterms:W3CDTF">2025-02-23T19:30:37Z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