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9" d="100"/>
          <a:sy n="89"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3759849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B7ACB-662C-4186-BE9C-91B6CAF7DB1F}"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427934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117489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1859948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2608008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1621281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3969712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742428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27714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174382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B7ACB-662C-4186-BE9C-91B6CAF7DB1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24916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B7ACB-662C-4186-BE9C-91B6CAF7DB1F}"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251132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B7ACB-662C-4186-BE9C-91B6CAF7DB1F}"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408101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B7ACB-662C-4186-BE9C-91B6CAF7DB1F}"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297634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B7ACB-662C-4186-BE9C-91B6CAF7DB1F}"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406588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B7ACB-662C-4186-BE9C-91B6CAF7DB1F}"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343060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B7ACB-662C-4186-BE9C-91B6CAF7DB1F}"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A5569-14E6-4756-8EF9-60EECE36303E}" type="slidenum">
              <a:rPr lang="en-US" smtClean="0"/>
              <a:t>‹#›</a:t>
            </a:fld>
            <a:endParaRPr lang="en-US"/>
          </a:p>
        </p:txBody>
      </p:sp>
    </p:spTree>
    <p:extLst>
      <p:ext uri="{BB962C8B-B14F-4D97-AF65-F5344CB8AC3E}">
        <p14:creationId xmlns:p14="http://schemas.microsoft.com/office/powerpoint/2010/main" val="85555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7B7ACB-662C-4186-BE9C-91B6CAF7DB1F}" type="datetimeFigureOut">
              <a:rPr lang="en-US" smtClean="0"/>
              <a:t>2/27/2025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4A5569-14E6-4756-8EF9-60EECE36303E}" type="slidenum">
              <a:rPr lang="en-US" smtClean="0"/>
              <a:t>‹#›</a:t>
            </a:fld>
            <a:endParaRPr lang="en-US"/>
          </a:p>
        </p:txBody>
      </p:sp>
    </p:spTree>
    <p:extLst>
      <p:ext uri="{BB962C8B-B14F-4D97-AF65-F5344CB8AC3E}">
        <p14:creationId xmlns:p14="http://schemas.microsoft.com/office/powerpoint/2010/main" val="329943683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ublic.tableau.com/app/profile/maham.rauf/viz/3_10PresentingSQLResultsMahamRauf/SalesbyRegion?publish=ye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DF2C-C2F8-42C2-AD87-78AF8DF6E292}"/>
              </a:ext>
            </a:extLst>
          </p:cNvPr>
          <p:cNvSpPr>
            <a:spLocks noGrp="1"/>
          </p:cNvSpPr>
          <p:nvPr>
            <p:ph type="ctrTitle"/>
          </p:nvPr>
        </p:nvSpPr>
        <p:spPr>
          <a:xfrm>
            <a:off x="2562641" y="1981661"/>
            <a:ext cx="8574622" cy="1134534"/>
          </a:xfrm>
        </p:spPr>
        <p:txBody>
          <a:bodyPr>
            <a:normAutofit/>
          </a:bodyPr>
          <a:lstStyle/>
          <a:p>
            <a:pPr algn="ctr"/>
            <a:r>
              <a:rPr lang="en-US" sz="5400" b="1" i="0" dirty="0">
                <a:effectLst/>
                <a:latin typeface="Times New Roman" panose="02020603050405020304" pitchFamily="18" charset="0"/>
                <a:cs typeface="Times New Roman" panose="02020603050405020304" pitchFamily="18" charset="0"/>
              </a:rPr>
              <a:t>Data Analysis Project</a:t>
            </a:r>
            <a:r>
              <a:rPr lang="en-US" sz="54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31DC425C-BDDB-48FA-A686-3BF35DC42C26}"/>
              </a:ext>
            </a:extLst>
          </p:cNvPr>
          <p:cNvSpPr>
            <a:spLocks noGrp="1"/>
          </p:cNvSpPr>
          <p:nvPr>
            <p:ph type="subTitle" idx="1"/>
          </p:nvPr>
        </p:nvSpPr>
        <p:spPr>
          <a:xfrm>
            <a:off x="6350924" y="3116195"/>
            <a:ext cx="4786339" cy="1025499"/>
          </a:xfrm>
        </p:spPr>
        <p:txBody>
          <a:bodyPr>
            <a:noAutofit/>
          </a:bodyPr>
          <a:lstStyle/>
          <a:p>
            <a:pPr algn="ctr"/>
            <a:r>
              <a:rPr lang="en-US" sz="3200" b="1" i="0" dirty="0">
                <a:solidFill>
                  <a:schemeClr val="accent1"/>
                </a:solidFill>
                <a:effectLst/>
                <a:latin typeface="Times New Roman" panose="02020603050405020304" pitchFamily="18" charset="0"/>
                <a:cs typeface="Times New Roman" panose="02020603050405020304" pitchFamily="18" charset="0"/>
              </a:rPr>
              <a:t>Rockbuster Stealth LLC</a:t>
            </a:r>
          </a:p>
          <a:p>
            <a:pPr algn="ctr"/>
            <a:r>
              <a:rPr lang="en-US" sz="1800" b="1" dirty="0">
                <a:latin typeface="Times New Roman" panose="02020603050405020304" pitchFamily="18" charset="0"/>
                <a:cs typeface="Times New Roman" panose="02020603050405020304" pitchFamily="18" charset="0"/>
              </a:rPr>
              <a:t>(Maham Rauf)</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87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EBE5-A025-4AA2-84F2-1F6F2B62B9EE}"/>
              </a:ext>
            </a:extLst>
          </p:cNvPr>
          <p:cNvSpPr>
            <a:spLocks noGrp="1"/>
          </p:cNvSpPr>
          <p:nvPr>
            <p:ph type="title"/>
          </p:nvPr>
        </p:nvSpPr>
        <p:spPr>
          <a:xfrm>
            <a:off x="2517289" y="245182"/>
            <a:ext cx="8369450" cy="820271"/>
          </a:xfrm>
        </p:spPr>
        <p:txBody>
          <a:bodyPr/>
          <a:lstStyle/>
          <a:p>
            <a:r>
              <a:rPr lang="en-US" sz="3200" b="1" dirty="0">
                <a:latin typeface="Times New Roman" panose="02020603050405020304" pitchFamily="18" charset="0"/>
                <a:cs typeface="Times New Roman" panose="02020603050405020304" pitchFamily="18" charset="0"/>
              </a:rPr>
              <a:t>Do Sales Values Differ Between Regions? </a:t>
            </a:r>
          </a:p>
        </p:txBody>
      </p:sp>
      <p:pic>
        <p:nvPicPr>
          <p:cNvPr id="9" name="Content Placeholder 8">
            <a:extLst>
              <a:ext uri="{FF2B5EF4-FFF2-40B4-BE49-F238E27FC236}">
                <a16:creationId xmlns:a16="http://schemas.microsoft.com/office/drawing/2014/main" id="{86469B68-38D0-4FC1-935F-C71632544276}"/>
              </a:ext>
            </a:extLst>
          </p:cNvPr>
          <p:cNvPicPr>
            <a:picLocks noGrp="1" noChangeAspect="1"/>
          </p:cNvPicPr>
          <p:nvPr>
            <p:ph idx="1"/>
          </p:nvPr>
        </p:nvPicPr>
        <p:blipFill>
          <a:blip r:embed="rId2"/>
          <a:stretch>
            <a:fillRect/>
          </a:stretch>
        </p:blipFill>
        <p:spPr>
          <a:xfrm>
            <a:off x="2517289" y="1065453"/>
            <a:ext cx="8369450" cy="5289627"/>
          </a:xfrm>
        </p:spPr>
      </p:pic>
      <p:graphicFrame>
        <p:nvGraphicFramePr>
          <p:cNvPr id="10" name="Table 7">
            <a:extLst>
              <a:ext uri="{FF2B5EF4-FFF2-40B4-BE49-F238E27FC236}">
                <a16:creationId xmlns:a16="http://schemas.microsoft.com/office/drawing/2014/main" id="{6F2C9F3C-F131-49B9-9EE0-568F46FA7076}"/>
              </a:ext>
            </a:extLst>
          </p:cNvPr>
          <p:cNvGraphicFramePr>
            <a:graphicFrameLocks noGrp="1"/>
          </p:cNvGraphicFramePr>
          <p:nvPr>
            <p:extLst>
              <p:ext uri="{D42A27DB-BD31-4B8C-83A1-F6EECF244321}">
                <p14:modId xmlns:p14="http://schemas.microsoft.com/office/powerpoint/2010/main" val="1205873520"/>
              </p:ext>
            </p:extLst>
          </p:nvPr>
        </p:nvGraphicFramePr>
        <p:xfrm>
          <a:off x="2517289" y="1065453"/>
          <a:ext cx="1893344" cy="1005840"/>
        </p:xfrm>
        <a:graphic>
          <a:graphicData uri="http://schemas.openxmlformats.org/drawingml/2006/table">
            <a:tbl>
              <a:tblPr firstRow="1" bandRow="1">
                <a:tableStyleId>{5C22544A-7EE6-4342-B048-85BDC9FD1C3A}</a:tableStyleId>
              </a:tblPr>
              <a:tblGrid>
                <a:gridCol w="1893344">
                  <a:extLst>
                    <a:ext uri="{9D8B030D-6E8A-4147-A177-3AD203B41FA5}">
                      <a16:colId xmlns:a16="http://schemas.microsoft.com/office/drawing/2014/main" val="4025140315"/>
                    </a:ext>
                  </a:extLst>
                </a:gridCol>
              </a:tblGrid>
              <a:tr h="956985">
                <a:tc>
                  <a:txBody>
                    <a:bodyPr/>
                    <a:lstStyle/>
                    <a:p>
                      <a:pPr algn="just"/>
                      <a:r>
                        <a:rPr lang="en-US" sz="1200" b="1" kern="1200" cap="none" dirty="0">
                          <a:solidFill>
                            <a:schemeClr val="tx1"/>
                          </a:solidFill>
                          <a:effectLst/>
                          <a:latin typeface="Times New Roman" panose="02020603050405020304" pitchFamily="18" charset="0"/>
                          <a:ea typeface="+mn-ea"/>
                          <a:cs typeface="Times New Roman" panose="02020603050405020304" pitchFamily="18" charset="0"/>
                        </a:rPr>
                        <a:t>Asia generated the most sales amongst all the regions at $26,654.25 or 43.5% of total Rockbuster sales. </a:t>
                      </a:r>
                      <a:endParaRPr lang="en-US" sz="1200" dirty="0"/>
                    </a:p>
                  </a:txBody>
                  <a:tcPr>
                    <a:solidFill>
                      <a:schemeClr val="accent1">
                        <a:lumMod val="60000"/>
                        <a:lumOff val="40000"/>
                      </a:schemeClr>
                    </a:solidFill>
                  </a:tcPr>
                </a:tc>
                <a:extLst>
                  <a:ext uri="{0D108BD9-81ED-4DB2-BD59-A6C34878D82A}">
                    <a16:rowId xmlns:a16="http://schemas.microsoft.com/office/drawing/2014/main" val="3218215429"/>
                  </a:ext>
                </a:extLst>
              </a:tr>
            </a:tbl>
          </a:graphicData>
        </a:graphic>
      </p:graphicFrame>
      <p:graphicFrame>
        <p:nvGraphicFramePr>
          <p:cNvPr id="11" name="Table 6">
            <a:extLst>
              <a:ext uri="{FF2B5EF4-FFF2-40B4-BE49-F238E27FC236}">
                <a16:creationId xmlns:a16="http://schemas.microsoft.com/office/drawing/2014/main" id="{57FD2B34-1022-4E42-AC3E-51043BC59C78}"/>
              </a:ext>
            </a:extLst>
          </p:cNvPr>
          <p:cNvGraphicFramePr>
            <a:graphicFrameLocks noGrp="1"/>
          </p:cNvGraphicFramePr>
          <p:nvPr>
            <p:extLst>
              <p:ext uri="{D42A27DB-BD31-4B8C-83A1-F6EECF244321}">
                <p14:modId xmlns:p14="http://schemas.microsoft.com/office/powerpoint/2010/main" val="6411667"/>
              </p:ext>
            </p:extLst>
          </p:nvPr>
        </p:nvGraphicFramePr>
        <p:xfrm>
          <a:off x="9683167" y="5841403"/>
          <a:ext cx="1203572" cy="513677"/>
        </p:xfrm>
        <a:graphic>
          <a:graphicData uri="http://schemas.openxmlformats.org/drawingml/2006/table">
            <a:tbl>
              <a:tblPr firstRow="1" bandRow="1">
                <a:tableStyleId>{5C22544A-7EE6-4342-B048-85BDC9FD1C3A}</a:tableStyleId>
              </a:tblPr>
              <a:tblGrid>
                <a:gridCol w="1203572">
                  <a:extLst>
                    <a:ext uri="{9D8B030D-6E8A-4147-A177-3AD203B41FA5}">
                      <a16:colId xmlns:a16="http://schemas.microsoft.com/office/drawing/2014/main" val="2052779645"/>
                    </a:ext>
                  </a:extLst>
                </a:gridCol>
              </a:tblGrid>
              <a:tr h="513677">
                <a:tc>
                  <a:txBody>
                    <a:bodyPr/>
                    <a:lstStyle/>
                    <a:p>
                      <a:r>
                        <a:rPr lang="en-US" sz="1200" kern="1200" cap="none" dirty="0">
                          <a:solidFill>
                            <a:schemeClr val="tx1"/>
                          </a:solidFill>
                          <a:effectLst/>
                          <a:latin typeface="Times New Roman" panose="02020603050405020304" pitchFamily="18" charset="0"/>
                          <a:ea typeface="+mn-ea"/>
                          <a:cs typeface="Times New Roman" panose="02020603050405020304" pitchFamily="18" charset="0"/>
                        </a:rPr>
                        <a:t>Total Revenue: $61,312.04 </a:t>
                      </a:r>
                      <a:endParaRPr lang="en-US" dirty="0"/>
                    </a:p>
                  </a:txBody>
                  <a:tcPr>
                    <a:solidFill>
                      <a:schemeClr val="accent1">
                        <a:lumMod val="60000"/>
                        <a:lumOff val="40000"/>
                      </a:schemeClr>
                    </a:solidFill>
                  </a:tcPr>
                </a:tc>
                <a:extLst>
                  <a:ext uri="{0D108BD9-81ED-4DB2-BD59-A6C34878D82A}">
                    <a16:rowId xmlns:a16="http://schemas.microsoft.com/office/drawing/2014/main" val="74700360"/>
                  </a:ext>
                </a:extLst>
              </a:tr>
            </a:tbl>
          </a:graphicData>
        </a:graphic>
      </p:graphicFrame>
    </p:spTree>
    <p:extLst>
      <p:ext uri="{BB962C8B-B14F-4D97-AF65-F5344CB8AC3E}">
        <p14:creationId xmlns:p14="http://schemas.microsoft.com/office/powerpoint/2010/main" val="37102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D4BA-F10E-40CA-85B2-860DD13B0AE7}"/>
              </a:ext>
            </a:extLst>
          </p:cNvPr>
          <p:cNvSpPr>
            <a:spLocks noGrp="1"/>
          </p:cNvSpPr>
          <p:nvPr>
            <p:ph type="title"/>
          </p:nvPr>
        </p:nvSpPr>
        <p:spPr>
          <a:xfrm>
            <a:off x="1688032" y="685801"/>
            <a:ext cx="9123403" cy="669664"/>
          </a:xfrm>
        </p:spPr>
        <p:txBody>
          <a:bodyPr/>
          <a:lstStyle/>
          <a:p>
            <a:r>
              <a:rPr lang="en-US" sz="3200" b="1" dirty="0">
                <a:latin typeface="Times New Roman" panose="02020603050405020304" pitchFamily="18" charset="0"/>
                <a:cs typeface="Times New Roman" panose="02020603050405020304" pitchFamily="18" charset="0"/>
              </a:rPr>
              <a:t>Key Findings &amp; Recommendations </a:t>
            </a:r>
          </a:p>
        </p:txBody>
      </p:sp>
      <p:sp>
        <p:nvSpPr>
          <p:cNvPr id="3" name="Content Placeholder 2">
            <a:extLst>
              <a:ext uri="{FF2B5EF4-FFF2-40B4-BE49-F238E27FC236}">
                <a16:creationId xmlns:a16="http://schemas.microsoft.com/office/drawing/2014/main" id="{41A759B1-EFA4-48FB-9AA6-2E129EBFE7C0}"/>
              </a:ext>
            </a:extLst>
          </p:cNvPr>
          <p:cNvSpPr>
            <a:spLocks noGrp="1"/>
          </p:cNvSpPr>
          <p:nvPr>
            <p:ph idx="1"/>
          </p:nvPr>
        </p:nvSpPr>
        <p:spPr>
          <a:xfrm>
            <a:off x="1688034" y="1355466"/>
            <a:ext cx="9123402" cy="4472490"/>
          </a:xfrm>
        </p:spPr>
        <p:txBody>
          <a:bodyPr>
            <a:normAutofit fontScale="85000" lnSpcReduction="10000"/>
          </a:bodyPr>
          <a:lstStyle/>
          <a:p>
            <a:pPr marL="0" indent="0">
              <a:lnSpc>
                <a:spcPct val="90000"/>
              </a:lnSpc>
              <a:buNone/>
            </a:pPr>
            <a:r>
              <a:rPr lang="en-US" sz="2100" b="1" dirty="0">
                <a:solidFill>
                  <a:schemeClr val="accent1"/>
                </a:solidFill>
                <a:latin typeface="Times New Roman" panose="02020603050405020304" pitchFamily="18" charset="0"/>
                <a:cs typeface="Times New Roman" panose="02020603050405020304" pitchFamily="18" charset="0"/>
              </a:rPr>
              <a:t>Key Findings:</a:t>
            </a:r>
          </a:p>
          <a:p>
            <a:pPr algn="just"/>
            <a:r>
              <a:rPr lang="en-US" sz="1800" dirty="0">
                <a:latin typeface="Times New Roman" panose="02020603050405020304" pitchFamily="18" charset="0"/>
                <a:cs typeface="Times New Roman" panose="02020603050405020304" pitchFamily="18" charset="0"/>
              </a:rPr>
              <a:t>The top ten movies contributed to 3.1% of Rockbuster’s total revenue. This suggests that Rockbuster’s revenue is generated amongst multiple movies in their inventory.</a:t>
            </a:r>
          </a:p>
          <a:p>
            <a:pPr algn="just"/>
            <a:r>
              <a:rPr lang="en-US" sz="1800" dirty="0">
                <a:latin typeface="Times New Roman" panose="02020603050405020304" pitchFamily="18" charset="0"/>
                <a:cs typeface="Times New Roman" panose="02020603050405020304" pitchFamily="18" charset="0"/>
              </a:rPr>
              <a:t>The average rental duration for all videos is five days.</a:t>
            </a:r>
          </a:p>
          <a:p>
            <a:pPr algn="just"/>
            <a:r>
              <a:rPr lang="en-US" sz="1800" dirty="0">
                <a:latin typeface="Times New Roman" panose="02020603050405020304" pitchFamily="18" charset="0"/>
                <a:cs typeface="Times New Roman" panose="02020603050405020304" pitchFamily="18" charset="0"/>
              </a:rPr>
              <a:t>Of the top ten countries Rockbuster customers are based in, six of the ten are Asian countries.</a:t>
            </a:r>
          </a:p>
          <a:p>
            <a:pPr algn="just"/>
            <a:r>
              <a:rPr lang="en-US" sz="1800" dirty="0">
                <a:latin typeface="Times New Roman" panose="02020603050405020304" pitchFamily="18" charset="0"/>
                <a:cs typeface="Times New Roman" panose="02020603050405020304" pitchFamily="18" charset="0"/>
              </a:rPr>
              <a:t>The top five Rockbuster customers are based in the following cities: </a:t>
            </a:r>
            <a:r>
              <a:rPr lang="en-US" sz="1800" dirty="0" err="1">
                <a:latin typeface="Times New Roman" panose="02020603050405020304" pitchFamily="18" charset="0"/>
                <a:cs typeface="Times New Roman" panose="02020603050405020304" pitchFamily="18" charset="0"/>
              </a:rPr>
              <a:t>Tokat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Atlixco</a:t>
            </a:r>
            <a:r>
              <a:rPr lang="en-US" sz="1800" dirty="0">
                <a:latin typeface="Times New Roman" panose="02020603050405020304" pitchFamily="18" charset="0"/>
                <a:cs typeface="Times New Roman" panose="02020603050405020304" pitchFamily="18" charset="0"/>
              </a:rPr>
              <a:t>, Pontianak, </a:t>
            </a:r>
            <a:r>
              <a:rPr lang="en-US" sz="1800" dirty="0" err="1">
                <a:latin typeface="Times New Roman" panose="02020603050405020304" pitchFamily="18" charset="0"/>
                <a:cs typeface="Times New Roman" panose="02020603050405020304" pitchFamily="18" charset="0"/>
              </a:rPr>
              <a:t>Emeishan</a:t>
            </a:r>
            <a:r>
              <a:rPr lang="en-US" sz="1800" dirty="0">
                <a:latin typeface="Times New Roman" panose="02020603050405020304" pitchFamily="18" charset="0"/>
                <a:cs typeface="Times New Roman" panose="02020603050405020304" pitchFamily="18" charset="0"/>
              </a:rPr>
              <a:t>, and Aurora. Two of these customers are based in Asia.</a:t>
            </a:r>
          </a:p>
          <a:p>
            <a:pPr algn="just"/>
            <a:r>
              <a:rPr lang="en-US" sz="1800" dirty="0">
                <a:latin typeface="Times New Roman" panose="02020603050405020304" pitchFamily="18" charset="0"/>
                <a:cs typeface="Times New Roman" panose="02020603050405020304" pitchFamily="18" charset="0"/>
              </a:rPr>
              <a:t>Sales values vary among regions. Asia generated the most sales amongst all the regions.</a:t>
            </a:r>
          </a:p>
          <a:p>
            <a:pPr marL="0" indent="0" algn="just">
              <a:lnSpc>
                <a:spcPct val="90000"/>
              </a:lnSpc>
              <a:buNone/>
            </a:pPr>
            <a:r>
              <a:rPr lang="en-US" sz="2100" b="1" dirty="0">
                <a:solidFill>
                  <a:schemeClr val="accent1"/>
                </a:solidFill>
                <a:latin typeface="Times New Roman" panose="02020603050405020304" pitchFamily="18" charset="0"/>
                <a:cs typeface="Times New Roman" panose="02020603050405020304" pitchFamily="18" charset="0"/>
              </a:rPr>
              <a:t>Recommendations:</a:t>
            </a:r>
          </a:p>
          <a:p>
            <a:pPr algn="just"/>
            <a:r>
              <a:rPr lang="en-US" sz="1800" dirty="0">
                <a:latin typeface="Times New Roman" panose="02020603050405020304" pitchFamily="18" charset="0"/>
                <a:cs typeface="Times New Roman" panose="02020603050405020304" pitchFamily="18" charset="0"/>
              </a:rPr>
              <a:t>Further data analysis of movie rental data to include stratification by rental rate and rental length. This would enable us to better understand how rental rate and rental length impact the revenue generated by each movie.</a:t>
            </a:r>
          </a:p>
          <a:p>
            <a:pPr algn="just"/>
            <a:r>
              <a:rPr lang="en-US" sz="1800" dirty="0">
                <a:latin typeface="Times New Roman" panose="02020603050405020304" pitchFamily="18" charset="0"/>
                <a:cs typeface="Times New Roman" panose="02020603050405020304" pitchFamily="18" charset="0"/>
              </a:rPr>
              <a:t>Online movie rental duration from three-seven days.</a:t>
            </a:r>
          </a:p>
          <a:p>
            <a:pPr algn="just"/>
            <a:r>
              <a:rPr lang="en-US" sz="1800" dirty="0">
                <a:latin typeface="Times New Roman" panose="02020603050405020304" pitchFamily="18" charset="0"/>
                <a:cs typeface="Times New Roman" panose="02020603050405020304" pitchFamily="18" charset="0"/>
              </a:rPr>
              <a:t>Targeted marketing and sales in Asia to accommodate the large customer base, top Rockbuster customers, and to increase the revenue generated in Asia.</a:t>
            </a:r>
          </a:p>
          <a:p>
            <a:pPr algn="just"/>
            <a:r>
              <a:rPr lang="en-US" sz="1800" dirty="0">
                <a:latin typeface="Times New Roman" panose="02020603050405020304" pitchFamily="18" charset="0"/>
                <a:cs typeface="Times New Roman" panose="02020603050405020304" pitchFamily="18" charset="0"/>
              </a:rPr>
              <a:t>Incorporate more films in Asian languages.</a:t>
            </a:r>
          </a:p>
        </p:txBody>
      </p:sp>
    </p:spTree>
    <p:extLst>
      <p:ext uri="{BB962C8B-B14F-4D97-AF65-F5344CB8AC3E}">
        <p14:creationId xmlns:p14="http://schemas.microsoft.com/office/powerpoint/2010/main" val="1559490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DAE1-13C8-4038-94AD-2E481C484C85}"/>
              </a:ext>
            </a:extLst>
          </p:cNvPr>
          <p:cNvSpPr>
            <a:spLocks noGrp="1"/>
          </p:cNvSpPr>
          <p:nvPr>
            <p:ph type="title"/>
          </p:nvPr>
        </p:nvSpPr>
        <p:spPr>
          <a:xfrm>
            <a:off x="3288254" y="2339788"/>
            <a:ext cx="2807746" cy="1089212"/>
          </a:xfrm>
        </p:spPr>
        <p:txBody>
          <a:bodyPr>
            <a:normAutofit/>
          </a:bodyPr>
          <a:lstStyle/>
          <a:p>
            <a:r>
              <a:rPr lang="en-US" sz="5400" b="1" dirty="0">
                <a:latin typeface="Times New Roman" panose="02020603050405020304" pitchFamily="18" charset="0"/>
                <a:cs typeface="Times New Roman" panose="02020603050405020304" pitchFamily="18" charset="0"/>
              </a:rPr>
              <a:t>Q&amp;A </a:t>
            </a:r>
          </a:p>
        </p:txBody>
      </p:sp>
      <p:sp>
        <p:nvSpPr>
          <p:cNvPr id="3" name="TextBox 2">
            <a:extLst>
              <a:ext uri="{FF2B5EF4-FFF2-40B4-BE49-F238E27FC236}">
                <a16:creationId xmlns:a16="http://schemas.microsoft.com/office/drawing/2014/main" id="{6A0738B2-F0AF-4EAC-8E40-1619AC06ACA4}"/>
              </a:ext>
            </a:extLst>
          </p:cNvPr>
          <p:cNvSpPr txBox="1"/>
          <p:nvPr/>
        </p:nvSpPr>
        <p:spPr>
          <a:xfrm>
            <a:off x="2592592" y="3743661"/>
            <a:ext cx="6131860" cy="667875"/>
          </a:xfrm>
          <a:prstGeom prst="rect">
            <a:avLst/>
          </a:prstGeom>
          <a:noFill/>
        </p:spPr>
        <p:txBody>
          <a:bodyPr wrap="square" rtlCol="0">
            <a:spAutoFit/>
          </a:bodyPr>
          <a:lstStyle/>
          <a:p>
            <a:pPr algn="just">
              <a:lnSpc>
                <a:spcPct val="80000"/>
              </a:lnSpc>
              <a:spcBef>
                <a:spcPct val="20000"/>
              </a:spcBef>
              <a:spcAft>
                <a:spcPts val="600"/>
              </a:spcAft>
              <a:buClr>
                <a:schemeClr val="accent1">
                  <a:lumMod val="75000"/>
                </a:schemeClr>
              </a:buClr>
              <a:buSzPct val="145000"/>
            </a:pPr>
            <a:r>
              <a:rPr lang="en-US" b="1" dirty="0">
                <a:solidFill>
                  <a:schemeClr val="accent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Link to Tableau:</a:t>
            </a:r>
          </a:p>
          <a:p>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3.10: Presenting SQL Results(Maham Rauf) | Tableau Public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7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77B7-72F1-4BF1-8B50-7226B7DCD53D}"/>
              </a:ext>
            </a:extLst>
          </p:cNvPr>
          <p:cNvSpPr>
            <a:spLocks noGrp="1"/>
          </p:cNvSpPr>
          <p:nvPr>
            <p:ph type="title"/>
          </p:nvPr>
        </p:nvSpPr>
        <p:spPr>
          <a:xfrm>
            <a:off x="1484311" y="685801"/>
            <a:ext cx="10018713" cy="1261333"/>
          </a:xfrm>
        </p:spPr>
        <p:txBody>
          <a:bodyPr>
            <a:normAutofit/>
          </a:bodyPr>
          <a:lstStyle/>
          <a:p>
            <a:r>
              <a:rPr lang="en-US" sz="3200" b="1" i="0" dirty="0">
                <a:effectLst/>
                <a:latin typeface="Times New Roman" panose="02020603050405020304" pitchFamily="18" charset="0"/>
                <a:cs typeface="Times New Roman" panose="02020603050405020304" pitchFamily="18" charset="0"/>
              </a:rPr>
              <a:t>Background</a:t>
            </a:r>
            <a:r>
              <a:rPr lang="en-US" sz="32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834F9BAB-9372-416F-846A-FE78AEF1EA9F}"/>
              </a:ext>
            </a:extLst>
          </p:cNvPr>
          <p:cNvSpPr>
            <a:spLocks noGrp="1"/>
          </p:cNvSpPr>
          <p:nvPr>
            <p:ph idx="1"/>
          </p:nvPr>
        </p:nvSpPr>
        <p:spPr>
          <a:xfrm>
            <a:off x="1484311" y="1947134"/>
            <a:ext cx="10018713" cy="3134061"/>
          </a:xfrm>
        </p:spPr>
        <p:txBody>
          <a:bodyPr>
            <a:normAutofit/>
          </a:bodyPr>
          <a:lstStyle/>
          <a:p>
            <a:pPr algn="just"/>
            <a:r>
              <a:rPr lang="en-US" sz="1800" b="0" i="0" dirty="0">
                <a:effectLst/>
                <a:latin typeface="Times New Roman" panose="02020603050405020304" pitchFamily="18" charset="0"/>
                <a:cs typeface="Times New Roman" panose="02020603050405020304" pitchFamily="18" charset="0"/>
              </a:rPr>
              <a:t>Rockbuster Stealth LLC specialized in a model where customers would rent movies from one of their stores around the world. Rockbuster now faces competition from streaming services such as Netflix and Amazon Prime.</a:t>
            </a:r>
          </a:p>
          <a:p>
            <a:r>
              <a:rPr lang="en-US" sz="1800" b="0" i="0" dirty="0">
                <a:effectLst/>
                <a:latin typeface="Times New Roman" panose="02020603050405020304" pitchFamily="18" charset="0"/>
                <a:cs typeface="Times New Roman" panose="02020603050405020304" pitchFamily="18" charset="0"/>
              </a:rPr>
              <a:t>To stay competitive, the Rockbuster Stealth management team plans to use its existing movie licenses to launch an online video rental service.</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8672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2C71-041F-4352-82E1-FA36D9064B22}"/>
              </a:ext>
            </a:extLst>
          </p:cNvPr>
          <p:cNvSpPr>
            <a:spLocks noGrp="1"/>
          </p:cNvSpPr>
          <p:nvPr>
            <p:ph type="title"/>
          </p:nvPr>
        </p:nvSpPr>
        <p:spPr/>
        <p:txBody>
          <a:bodyPr>
            <a:normAutofit/>
          </a:bodyPr>
          <a:lstStyle/>
          <a:p>
            <a:r>
              <a:rPr lang="en-US" sz="3200" b="1" i="0" dirty="0">
                <a:effectLst/>
                <a:latin typeface="Times New Roman" panose="02020603050405020304" pitchFamily="18" charset="0"/>
                <a:cs typeface="Times New Roman" panose="02020603050405020304" pitchFamily="18" charset="0"/>
              </a:rPr>
              <a:t>Objective &amp; Key Questions</a:t>
            </a:r>
            <a:r>
              <a:rPr lang="en-US" sz="3200" dirty="0">
                <a:latin typeface="Times New Roman" panose="02020603050405020304" pitchFamily="18" charset="0"/>
                <a:cs typeface="Times New Roman" panose="02020603050405020304" pitchFamily="18" charset="0"/>
              </a:rPr>
              <a:t> </a:t>
            </a:r>
            <a:endParaRPr lang="en-US" sz="3200" dirty="0"/>
          </a:p>
        </p:txBody>
      </p:sp>
      <p:sp>
        <p:nvSpPr>
          <p:cNvPr id="3" name="Content Placeholder 2">
            <a:extLst>
              <a:ext uri="{FF2B5EF4-FFF2-40B4-BE49-F238E27FC236}">
                <a16:creationId xmlns:a16="http://schemas.microsoft.com/office/drawing/2014/main" id="{8A0EB41A-C89A-42B4-A7AB-E38CB5BB4643}"/>
              </a:ext>
            </a:extLst>
          </p:cNvPr>
          <p:cNvSpPr>
            <a:spLocks noGrp="1"/>
          </p:cNvSpPr>
          <p:nvPr>
            <p:ph idx="1"/>
          </p:nvPr>
        </p:nvSpPr>
        <p:spPr>
          <a:xfrm>
            <a:off x="1484310" y="2248349"/>
            <a:ext cx="10018713" cy="3722146"/>
          </a:xfrm>
        </p:spPr>
        <p:txBody>
          <a:bodyPr>
            <a:normAutofit fontScale="70000" lnSpcReduction="20000"/>
          </a:bodyPr>
          <a:lstStyle/>
          <a:p>
            <a:pPr marL="0" indent="0">
              <a:buNone/>
            </a:pPr>
            <a:r>
              <a:rPr lang="en-US" sz="2600" b="1" dirty="0">
                <a:solidFill>
                  <a:schemeClr val="accent1"/>
                </a:solidFill>
                <a:latin typeface="Times New Roman" panose="02020603050405020304" pitchFamily="18" charset="0"/>
                <a:cs typeface="Times New Roman" panose="02020603050405020304" pitchFamily="18" charset="0"/>
              </a:rPr>
              <a:t>Objective</a:t>
            </a:r>
          </a:p>
          <a:p>
            <a:r>
              <a:rPr lang="en-US" sz="2600" dirty="0">
                <a:latin typeface="Times New Roman" panose="02020603050405020304" pitchFamily="18" charset="0"/>
                <a:cs typeface="Times New Roman" panose="02020603050405020304" pitchFamily="18" charset="0"/>
              </a:rPr>
              <a:t>Analyze Rockbuster payment, film inventory, and customer data to develop insights that will inform the 2020 strategy to expand into the online video rental space.</a:t>
            </a:r>
          </a:p>
          <a:p>
            <a:pPr marL="0" indent="0">
              <a:buNone/>
            </a:pPr>
            <a:br>
              <a:rPr lang="en-US" sz="2600" dirty="0">
                <a:latin typeface="Times New Roman" panose="02020603050405020304" pitchFamily="18" charset="0"/>
                <a:cs typeface="Times New Roman" panose="02020603050405020304" pitchFamily="18" charset="0"/>
              </a:rPr>
            </a:br>
            <a:r>
              <a:rPr lang="en-US" sz="2600" b="1" dirty="0">
                <a:solidFill>
                  <a:schemeClr val="accent1"/>
                </a:solidFill>
                <a:latin typeface="Times New Roman" panose="02020603050405020304" pitchFamily="18" charset="0"/>
                <a:cs typeface="Times New Roman" panose="02020603050405020304" pitchFamily="18" charset="0"/>
              </a:rPr>
              <a:t>Key Questions</a:t>
            </a:r>
          </a:p>
          <a:p>
            <a:r>
              <a:rPr lang="en-US" sz="2600" dirty="0">
                <a:latin typeface="Times New Roman" panose="02020603050405020304" pitchFamily="18" charset="0"/>
                <a:cs typeface="Times New Roman" panose="02020603050405020304" pitchFamily="18" charset="0"/>
              </a:rPr>
              <a:t>Which movies contributed the most/least to revenue gain?</a:t>
            </a:r>
          </a:p>
          <a:p>
            <a:r>
              <a:rPr lang="en-US" sz="2600" dirty="0">
                <a:latin typeface="Times New Roman" panose="02020603050405020304" pitchFamily="18" charset="0"/>
                <a:cs typeface="Times New Roman" panose="02020603050405020304" pitchFamily="18" charset="0"/>
              </a:rPr>
              <a:t>What was the average rental duration for all videos?</a:t>
            </a:r>
          </a:p>
          <a:p>
            <a:r>
              <a:rPr lang="en-US" sz="2600" dirty="0">
                <a:latin typeface="Times New Roman" panose="02020603050405020304" pitchFamily="18" charset="0"/>
                <a:cs typeface="Times New Roman" panose="02020603050405020304" pitchFamily="18" charset="0"/>
              </a:rPr>
              <a:t>Which countries are Rockbuster customers based in?</a:t>
            </a:r>
          </a:p>
          <a:p>
            <a:r>
              <a:rPr lang="en-US" sz="2600" dirty="0">
                <a:latin typeface="Times New Roman" panose="02020603050405020304" pitchFamily="18" charset="0"/>
                <a:cs typeface="Times New Roman" panose="02020603050405020304" pitchFamily="18" charset="0"/>
              </a:rPr>
              <a:t>Where are customers with a high lifetime value based in?</a:t>
            </a:r>
          </a:p>
          <a:p>
            <a:r>
              <a:rPr lang="en-US" sz="2600" dirty="0">
                <a:latin typeface="Times New Roman" panose="02020603050405020304" pitchFamily="18" charset="0"/>
                <a:cs typeface="Times New Roman" panose="02020603050405020304" pitchFamily="18" charset="0"/>
              </a:rPr>
              <a:t>Do sale figures vary between geographic regions? </a:t>
            </a:r>
            <a:br>
              <a:rPr lang="en-US" dirty="0"/>
            </a:br>
            <a:endParaRPr lang="en-US" dirty="0"/>
          </a:p>
        </p:txBody>
      </p:sp>
    </p:spTree>
    <p:extLst>
      <p:ext uri="{BB962C8B-B14F-4D97-AF65-F5344CB8AC3E}">
        <p14:creationId xmlns:p14="http://schemas.microsoft.com/office/powerpoint/2010/main" val="320190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C59F-7BC1-4010-88A8-146E127B3AE7}"/>
              </a:ext>
            </a:extLst>
          </p:cNvPr>
          <p:cNvSpPr>
            <a:spLocks noGrp="1"/>
          </p:cNvSpPr>
          <p:nvPr>
            <p:ph type="title"/>
          </p:nvPr>
        </p:nvSpPr>
        <p:spPr>
          <a:xfrm>
            <a:off x="3578588" y="2552700"/>
            <a:ext cx="5034823" cy="1752599"/>
          </a:xfrm>
        </p:spPr>
        <p:txBody>
          <a:bodyPr/>
          <a:lstStyle/>
          <a:p>
            <a:r>
              <a:rPr lang="en-US" sz="5400" b="1" dirty="0">
                <a:latin typeface="Times New Roman" panose="02020603050405020304" pitchFamily="18" charset="0"/>
                <a:cs typeface="Times New Roman" panose="02020603050405020304" pitchFamily="18" charset="0"/>
              </a:rPr>
              <a:t>Analysis </a:t>
            </a:r>
          </a:p>
        </p:txBody>
      </p:sp>
    </p:spTree>
    <p:extLst>
      <p:ext uri="{BB962C8B-B14F-4D97-AF65-F5344CB8AC3E}">
        <p14:creationId xmlns:p14="http://schemas.microsoft.com/office/powerpoint/2010/main" val="177057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A680-1815-4FA5-85BD-81BFBAE11D26}"/>
              </a:ext>
            </a:extLst>
          </p:cNvPr>
          <p:cNvSpPr>
            <a:spLocks noGrp="1"/>
          </p:cNvSpPr>
          <p:nvPr>
            <p:ph type="title"/>
          </p:nvPr>
        </p:nvSpPr>
        <p:spPr>
          <a:xfrm>
            <a:off x="2341217" y="277010"/>
            <a:ext cx="8304903" cy="1245422"/>
          </a:xfrm>
        </p:spPr>
        <p:txBody>
          <a:bodyPr/>
          <a:lstStyle/>
          <a:p>
            <a:r>
              <a:rPr lang="en-US" sz="3200" b="1" dirty="0">
                <a:latin typeface="Times New Roman" panose="02020603050405020304" pitchFamily="18" charset="0"/>
                <a:cs typeface="Times New Roman" panose="02020603050405020304" pitchFamily="18" charset="0"/>
              </a:rPr>
              <a:t>Which Movies Generated the Most Revenue? </a:t>
            </a:r>
            <a:endParaRPr lang="en-US" dirty="0"/>
          </a:p>
        </p:txBody>
      </p:sp>
      <p:sp>
        <p:nvSpPr>
          <p:cNvPr id="6" name="Rectangle 5">
            <a:extLst>
              <a:ext uri="{FF2B5EF4-FFF2-40B4-BE49-F238E27FC236}">
                <a16:creationId xmlns:a16="http://schemas.microsoft.com/office/drawing/2014/main" id="{BA4EDB5C-855E-4655-A303-9FE49E896BEE}"/>
              </a:ext>
            </a:extLst>
          </p:cNvPr>
          <p:cNvSpPr/>
          <p:nvPr/>
        </p:nvSpPr>
        <p:spPr>
          <a:xfrm>
            <a:off x="2050759" y="5192693"/>
            <a:ext cx="8885816" cy="1189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latin typeface="Times New Roman" panose="02020603050405020304" pitchFamily="18" charset="0"/>
                <a:cs typeface="Times New Roman" panose="02020603050405020304" pitchFamily="18" charset="0"/>
              </a:rPr>
              <a:t>The bar graph shows the top ten movies that generated the most revenue. These movies generated 3.1% of Rockbuster’s total revenue. This suggests that while these may be some of the most popular movies, most of revenue generated is spread amongst several more movies in the Rockbuster inventory. </a:t>
            </a:r>
            <a:endParaRPr lang="en-US" dirty="0"/>
          </a:p>
        </p:txBody>
      </p:sp>
      <p:pic>
        <p:nvPicPr>
          <p:cNvPr id="8" name="Content Placeholder 7">
            <a:extLst>
              <a:ext uri="{FF2B5EF4-FFF2-40B4-BE49-F238E27FC236}">
                <a16:creationId xmlns:a16="http://schemas.microsoft.com/office/drawing/2014/main" id="{B4FCAD42-E6F6-492F-8F1D-6FC29FBAFE0A}"/>
              </a:ext>
            </a:extLst>
          </p:cNvPr>
          <p:cNvPicPr>
            <a:picLocks noGrp="1" noChangeAspect="1"/>
          </p:cNvPicPr>
          <p:nvPr>
            <p:ph idx="1"/>
          </p:nvPr>
        </p:nvPicPr>
        <p:blipFill>
          <a:blip r:embed="rId2"/>
          <a:stretch>
            <a:fillRect/>
          </a:stretch>
        </p:blipFill>
        <p:spPr>
          <a:xfrm>
            <a:off x="2050759" y="1301675"/>
            <a:ext cx="8885816" cy="3891018"/>
          </a:xfrm>
        </p:spPr>
      </p:pic>
    </p:spTree>
    <p:extLst>
      <p:ext uri="{BB962C8B-B14F-4D97-AF65-F5344CB8AC3E}">
        <p14:creationId xmlns:p14="http://schemas.microsoft.com/office/powerpoint/2010/main" val="15304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25A3-B0AF-43DC-97E5-57ECD90801AC}"/>
              </a:ext>
            </a:extLst>
          </p:cNvPr>
          <p:cNvSpPr>
            <a:spLocks noGrp="1"/>
          </p:cNvSpPr>
          <p:nvPr>
            <p:ph type="title"/>
          </p:nvPr>
        </p:nvSpPr>
        <p:spPr>
          <a:xfrm>
            <a:off x="2108498" y="653528"/>
            <a:ext cx="9014909" cy="669664"/>
          </a:xfrm>
        </p:spPr>
        <p:txBody>
          <a:bodyPr/>
          <a:lstStyle/>
          <a:p>
            <a:r>
              <a:rPr lang="en-US" sz="3200" b="1" dirty="0">
                <a:latin typeface="Times New Roman" panose="02020603050405020304" pitchFamily="18" charset="0"/>
                <a:cs typeface="Times New Roman" panose="02020603050405020304" pitchFamily="18" charset="0"/>
              </a:rPr>
              <a:t>Which Movies Generated the Least Revenue? </a:t>
            </a:r>
            <a:endParaRPr lang="en-US" dirty="0"/>
          </a:p>
        </p:txBody>
      </p:sp>
      <p:sp>
        <p:nvSpPr>
          <p:cNvPr id="6" name="TextBox 5">
            <a:extLst>
              <a:ext uri="{FF2B5EF4-FFF2-40B4-BE49-F238E27FC236}">
                <a16:creationId xmlns:a16="http://schemas.microsoft.com/office/drawing/2014/main" id="{7945FFF7-24BA-41AC-8DB5-0916C47315BA}"/>
              </a:ext>
            </a:extLst>
          </p:cNvPr>
          <p:cNvSpPr txBox="1"/>
          <p:nvPr/>
        </p:nvSpPr>
        <p:spPr>
          <a:xfrm>
            <a:off x="2108498" y="5602864"/>
            <a:ext cx="9320821"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bar graph shows the top ten movies that generated the least revenue. These movies generated 0.1% of Rockbuster’s total revenue, which suggests that these are the least rented movies and that most of revenue generated is spread amongst several more movies in the Rockbuster inventory. </a:t>
            </a:r>
            <a:endParaRPr lang="en-US" dirty="0"/>
          </a:p>
        </p:txBody>
      </p:sp>
      <p:pic>
        <p:nvPicPr>
          <p:cNvPr id="7" name="Content Placeholder 6">
            <a:extLst>
              <a:ext uri="{FF2B5EF4-FFF2-40B4-BE49-F238E27FC236}">
                <a16:creationId xmlns:a16="http://schemas.microsoft.com/office/drawing/2014/main" id="{2BA151B8-12C6-4361-86B9-E0E4D71FDA2A}"/>
              </a:ext>
            </a:extLst>
          </p:cNvPr>
          <p:cNvPicPr>
            <a:picLocks noGrp="1" noChangeAspect="1"/>
          </p:cNvPicPr>
          <p:nvPr>
            <p:ph idx="1"/>
          </p:nvPr>
        </p:nvPicPr>
        <p:blipFill>
          <a:blip r:embed="rId2"/>
          <a:stretch>
            <a:fillRect/>
          </a:stretch>
        </p:blipFill>
        <p:spPr>
          <a:xfrm>
            <a:off x="2108498" y="1323192"/>
            <a:ext cx="9320821" cy="4279672"/>
          </a:xfrm>
        </p:spPr>
      </p:pic>
    </p:spTree>
    <p:extLst>
      <p:ext uri="{BB962C8B-B14F-4D97-AF65-F5344CB8AC3E}">
        <p14:creationId xmlns:p14="http://schemas.microsoft.com/office/powerpoint/2010/main" val="41177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3733-740E-4799-A6F6-9139F6B93BC9}"/>
              </a:ext>
            </a:extLst>
          </p:cNvPr>
          <p:cNvSpPr>
            <a:spLocks noGrp="1"/>
          </p:cNvSpPr>
          <p:nvPr>
            <p:ph type="title"/>
          </p:nvPr>
        </p:nvSpPr>
        <p:spPr>
          <a:xfrm>
            <a:off x="2108499" y="685800"/>
            <a:ext cx="8853543" cy="863301"/>
          </a:xfrm>
        </p:spPr>
        <p:txBody>
          <a:bodyPr/>
          <a:lstStyle/>
          <a:p>
            <a:r>
              <a:rPr lang="en-US" sz="3200" b="1" dirty="0">
                <a:latin typeface="Times New Roman" panose="02020603050405020304" pitchFamily="18" charset="0"/>
                <a:cs typeface="Times New Roman" panose="02020603050405020304" pitchFamily="18" charset="0"/>
              </a:rPr>
              <a:t>What is the Average Movie Rental Duration? </a:t>
            </a:r>
          </a:p>
        </p:txBody>
      </p:sp>
      <p:sp>
        <p:nvSpPr>
          <p:cNvPr id="3" name="Content Placeholder 2">
            <a:extLst>
              <a:ext uri="{FF2B5EF4-FFF2-40B4-BE49-F238E27FC236}">
                <a16:creationId xmlns:a16="http://schemas.microsoft.com/office/drawing/2014/main" id="{32529E8F-E291-4ABE-A83D-38EE7720C497}"/>
              </a:ext>
            </a:extLst>
          </p:cNvPr>
          <p:cNvSpPr>
            <a:spLocks noGrp="1"/>
          </p:cNvSpPr>
          <p:nvPr>
            <p:ph idx="1"/>
          </p:nvPr>
        </p:nvSpPr>
        <p:spPr>
          <a:xfrm>
            <a:off x="2108498" y="3906594"/>
            <a:ext cx="8853543" cy="1293607"/>
          </a:xfrm>
        </p:spPr>
        <p:txBody>
          <a:bodyPr/>
          <a:lstStyle/>
          <a:p>
            <a:r>
              <a:rPr lang="en-US" sz="1800" dirty="0">
                <a:latin typeface="Times New Roman" panose="02020603050405020304" pitchFamily="18" charset="0"/>
                <a:cs typeface="Times New Roman" panose="02020603050405020304" pitchFamily="18" charset="0"/>
              </a:rPr>
              <a:t>Across all movies, the average duration of days customers rented movies was five days with the shortest duration being three days and the longest being seven days. </a:t>
            </a:r>
            <a:endParaRPr lang="en-US" dirty="0"/>
          </a:p>
        </p:txBody>
      </p:sp>
      <p:pic>
        <p:nvPicPr>
          <p:cNvPr id="5" name="Picture 4">
            <a:extLst>
              <a:ext uri="{FF2B5EF4-FFF2-40B4-BE49-F238E27FC236}">
                <a16:creationId xmlns:a16="http://schemas.microsoft.com/office/drawing/2014/main" id="{5F507BE1-3A4C-4A90-82A2-9A5DF66521D4}"/>
              </a:ext>
            </a:extLst>
          </p:cNvPr>
          <p:cNvPicPr>
            <a:picLocks noChangeAspect="1"/>
          </p:cNvPicPr>
          <p:nvPr/>
        </p:nvPicPr>
        <p:blipFill>
          <a:blip r:embed="rId2"/>
          <a:stretch>
            <a:fillRect/>
          </a:stretch>
        </p:blipFill>
        <p:spPr>
          <a:xfrm>
            <a:off x="4365628" y="2302807"/>
            <a:ext cx="4339284" cy="1603787"/>
          </a:xfrm>
          <a:prstGeom prst="rect">
            <a:avLst/>
          </a:prstGeom>
        </p:spPr>
      </p:pic>
    </p:spTree>
    <p:extLst>
      <p:ext uri="{BB962C8B-B14F-4D97-AF65-F5344CB8AC3E}">
        <p14:creationId xmlns:p14="http://schemas.microsoft.com/office/powerpoint/2010/main" val="459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1AE0-704D-47F5-BA76-D62740E608D3}"/>
              </a:ext>
            </a:extLst>
          </p:cNvPr>
          <p:cNvSpPr>
            <a:spLocks noGrp="1"/>
          </p:cNvSpPr>
          <p:nvPr>
            <p:ph type="title"/>
          </p:nvPr>
        </p:nvSpPr>
        <p:spPr>
          <a:xfrm>
            <a:off x="2043953" y="524435"/>
            <a:ext cx="9036423" cy="658906"/>
          </a:xfrm>
        </p:spPr>
        <p:txBody>
          <a:bodyPr>
            <a:normAutofit/>
          </a:bodyPr>
          <a:lstStyle/>
          <a:p>
            <a:r>
              <a:rPr lang="en-US" sz="3200" b="1" dirty="0">
                <a:latin typeface="Times New Roman" panose="02020603050405020304" pitchFamily="18" charset="0"/>
                <a:cs typeface="Times New Roman" panose="02020603050405020304" pitchFamily="18" charset="0"/>
              </a:rPr>
              <a:t>Which Countries are Customers Based In?</a:t>
            </a:r>
          </a:p>
        </p:txBody>
      </p:sp>
      <p:pic>
        <p:nvPicPr>
          <p:cNvPr id="8" name="Content Placeholder 7">
            <a:extLst>
              <a:ext uri="{FF2B5EF4-FFF2-40B4-BE49-F238E27FC236}">
                <a16:creationId xmlns:a16="http://schemas.microsoft.com/office/drawing/2014/main" id="{C67C8C6F-E1CE-44BD-94AB-79E4479F1BCC}"/>
              </a:ext>
            </a:extLst>
          </p:cNvPr>
          <p:cNvPicPr>
            <a:picLocks noGrp="1" noChangeAspect="1"/>
          </p:cNvPicPr>
          <p:nvPr>
            <p:ph idx="1"/>
          </p:nvPr>
        </p:nvPicPr>
        <p:blipFill>
          <a:blip r:embed="rId2"/>
          <a:stretch>
            <a:fillRect/>
          </a:stretch>
        </p:blipFill>
        <p:spPr>
          <a:xfrm>
            <a:off x="2043954" y="1179889"/>
            <a:ext cx="9243166" cy="4510797"/>
          </a:xfrm>
        </p:spPr>
      </p:pic>
      <p:sp>
        <p:nvSpPr>
          <p:cNvPr id="9" name="TextBox 8">
            <a:extLst>
              <a:ext uri="{FF2B5EF4-FFF2-40B4-BE49-F238E27FC236}">
                <a16:creationId xmlns:a16="http://schemas.microsoft.com/office/drawing/2014/main" id="{D8BE706B-B1AF-4729-9716-FCC7D71F10D2}"/>
              </a:ext>
            </a:extLst>
          </p:cNvPr>
          <p:cNvSpPr txBox="1"/>
          <p:nvPr/>
        </p:nvSpPr>
        <p:spPr>
          <a:xfrm>
            <a:off x="2043953" y="5687234"/>
            <a:ext cx="9243167" cy="646331"/>
          </a:xfrm>
          <a:prstGeom prst="rect">
            <a:avLst/>
          </a:prstGeom>
          <a:noFill/>
        </p:spPr>
        <p:txBody>
          <a:bodyPr wrap="square">
            <a:spAutoFit/>
          </a:bodyPr>
          <a:lstStyle/>
          <a:p>
            <a:r>
              <a:rPr lang="en-US" sz="1800" kern="1200" dirty="0">
                <a:solidFill>
                  <a:schemeClr val="tx1"/>
                </a:solidFill>
                <a:latin typeface="Times New Roman" panose="02020603050405020304" pitchFamily="18" charset="0"/>
                <a:ea typeface="+mn-ea"/>
                <a:cs typeface="Times New Roman" panose="02020603050405020304" pitchFamily="18" charset="0"/>
              </a:rPr>
              <a:t>The map reveals the top ten countries where Rockbuster customers reside. Most customers are based in Asia. The top two countries are India and China. </a:t>
            </a:r>
          </a:p>
        </p:txBody>
      </p:sp>
    </p:spTree>
    <p:extLst>
      <p:ext uri="{BB962C8B-B14F-4D97-AF65-F5344CB8AC3E}">
        <p14:creationId xmlns:p14="http://schemas.microsoft.com/office/powerpoint/2010/main" val="107467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4FB9-0FF0-49B5-BD41-940051AC535D}"/>
              </a:ext>
            </a:extLst>
          </p:cNvPr>
          <p:cNvSpPr>
            <a:spLocks noGrp="1"/>
          </p:cNvSpPr>
          <p:nvPr>
            <p:ph type="title"/>
          </p:nvPr>
        </p:nvSpPr>
        <p:spPr>
          <a:xfrm>
            <a:off x="1925758" y="400012"/>
            <a:ext cx="9577267" cy="664995"/>
          </a:xfrm>
        </p:spPr>
        <p:txBody>
          <a:bodyPr>
            <a:normAutofit/>
          </a:bodyPr>
          <a:lstStyle/>
          <a:p>
            <a:r>
              <a:rPr lang="en-US" sz="3200" b="1" dirty="0">
                <a:latin typeface="Times New Roman" panose="02020603050405020304" pitchFamily="18" charset="0"/>
                <a:cs typeface="Times New Roman" panose="02020603050405020304" pitchFamily="18" charset="0"/>
              </a:rPr>
              <a:t>Where Do High Lifetime Value Customers Live? </a:t>
            </a:r>
            <a:endParaRPr lang="en-US" dirty="0"/>
          </a:p>
        </p:txBody>
      </p:sp>
      <p:pic>
        <p:nvPicPr>
          <p:cNvPr id="10" name="Content Placeholder 9">
            <a:extLst>
              <a:ext uri="{FF2B5EF4-FFF2-40B4-BE49-F238E27FC236}">
                <a16:creationId xmlns:a16="http://schemas.microsoft.com/office/drawing/2014/main" id="{AAAFC724-7B42-4DD2-9295-14DE6A28FDC6}"/>
              </a:ext>
            </a:extLst>
          </p:cNvPr>
          <p:cNvPicPr>
            <a:picLocks noGrp="1" noChangeAspect="1"/>
          </p:cNvPicPr>
          <p:nvPr>
            <p:ph idx="1"/>
          </p:nvPr>
        </p:nvPicPr>
        <p:blipFill>
          <a:blip r:embed="rId2"/>
          <a:stretch>
            <a:fillRect/>
          </a:stretch>
        </p:blipFill>
        <p:spPr>
          <a:xfrm>
            <a:off x="4303441" y="1473799"/>
            <a:ext cx="7199582" cy="4431508"/>
          </a:xfrm>
        </p:spPr>
      </p:pic>
      <p:sp>
        <p:nvSpPr>
          <p:cNvPr id="11" name="TextBox 10">
            <a:extLst>
              <a:ext uri="{FF2B5EF4-FFF2-40B4-BE49-F238E27FC236}">
                <a16:creationId xmlns:a16="http://schemas.microsoft.com/office/drawing/2014/main" id="{28ADBB42-1F2C-48A5-83A7-57232D6D9247}"/>
              </a:ext>
            </a:extLst>
          </p:cNvPr>
          <p:cNvSpPr txBox="1"/>
          <p:nvPr/>
        </p:nvSpPr>
        <p:spPr>
          <a:xfrm>
            <a:off x="1463040" y="4533167"/>
            <a:ext cx="2840402" cy="1384995"/>
          </a:xfrm>
          <a:prstGeom prst="rect">
            <a:avLst/>
          </a:prstGeom>
          <a:solidFill>
            <a:schemeClr val="accent1">
              <a:lumMod val="20000"/>
              <a:lumOff val="80000"/>
            </a:schemeClr>
          </a:solidFill>
        </p:spPr>
        <p:txBody>
          <a:bodyPr wrap="square">
            <a:spAutoFit/>
          </a:bodyPr>
          <a:lstStyle/>
          <a:p>
            <a:pPr marL="171450" indent="-171450" algn="just">
              <a:buFont typeface="Arial" panose="020B0604020202020204" pitchFamily="34" charset="0"/>
              <a:buChar char="•"/>
            </a:pPr>
            <a:r>
              <a:rPr lang="en-US" sz="1200" kern="1200" dirty="0">
                <a:solidFill>
                  <a:schemeClr val="tx1"/>
                </a:solidFill>
                <a:latin typeface="Times New Roman" panose="02020603050405020304" pitchFamily="18" charset="0"/>
                <a:ea typeface="+mn-ea"/>
                <a:cs typeface="Times New Roman" panose="02020603050405020304" pitchFamily="18" charset="0"/>
              </a:rPr>
              <a:t>The map shows the top ten cities where the top five Rockbuster customers reside. These cities are also located in the top ten countries.</a:t>
            </a:r>
          </a:p>
          <a:p>
            <a:pPr marL="171450" indent="-171450" algn="just">
              <a:buFont typeface="Arial" panose="020B0604020202020204" pitchFamily="34" charset="0"/>
              <a:buChar char="•"/>
            </a:pPr>
            <a:r>
              <a:rPr lang="en-US" sz="1200" kern="1200" dirty="0">
                <a:solidFill>
                  <a:schemeClr val="tx1"/>
                </a:solidFill>
                <a:latin typeface="Times New Roman" panose="02020603050405020304" pitchFamily="18" charset="0"/>
                <a:ea typeface="+mn-ea"/>
                <a:cs typeface="Times New Roman" panose="02020603050405020304" pitchFamily="18" charset="0"/>
              </a:rPr>
              <a:t>The top five customers are listed in the table. Two of the customers live in Asian cities. </a:t>
            </a:r>
          </a:p>
        </p:txBody>
      </p:sp>
      <p:graphicFrame>
        <p:nvGraphicFramePr>
          <p:cNvPr id="12" name="Table 7">
            <a:extLst>
              <a:ext uri="{FF2B5EF4-FFF2-40B4-BE49-F238E27FC236}">
                <a16:creationId xmlns:a16="http://schemas.microsoft.com/office/drawing/2014/main" id="{8E66BE64-B8DA-4280-991E-B2C3FD6B3084}"/>
              </a:ext>
            </a:extLst>
          </p:cNvPr>
          <p:cNvGraphicFramePr>
            <a:graphicFrameLocks noGrp="1"/>
          </p:cNvGraphicFramePr>
          <p:nvPr>
            <p:extLst>
              <p:ext uri="{D42A27DB-BD31-4B8C-83A1-F6EECF244321}">
                <p14:modId xmlns:p14="http://schemas.microsoft.com/office/powerpoint/2010/main" val="2844117958"/>
              </p:ext>
            </p:extLst>
          </p:nvPr>
        </p:nvGraphicFramePr>
        <p:xfrm>
          <a:off x="1463040" y="1460944"/>
          <a:ext cx="2840401" cy="2926080"/>
        </p:xfrm>
        <a:graphic>
          <a:graphicData uri="http://schemas.openxmlformats.org/drawingml/2006/table">
            <a:tbl>
              <a:tblPr firstRow="1" bandRow="1">
                <a:tableStyleId>{5C22544A-7EE6-4342-B048-85BDC9FD1C3A}</a:tableStyleId>
              </a:tblPr>
              <a:tblGrid>
                <a:gridCol w="1148810">
                  <a:extLst>
                    <a:ext uri="{9D8B030D-6E8A-4147-A177-3AD203B41FA5}">
                      <a16:colId xmlns:a16="http://schemas.microsoft.com/office/drawing/2014/main" val="1026103330"/>
                    </a:ext>
                  </a:extLst>
                </a:gridCol>
                <a:gridCol w="735829">
                  <a:extLst>
                    <a:ext uri="{9D8B030D-6E8A-4147-A177-3AD203B41FA5}">
                      <a16:colId xmlns:a16="http://schemas.microsoft.com/office/drawing/2014/main" val="3388121490"/>
                    </a:ext>
                  </a:extLst>
                </a:gridCol>
                <a:gridCol w="955762">
                  <a:extLst>
                    <a:ext uri="{9D8B030D-6E8A-4147-A177-3AD203B41FA5}">
                      <a16:colId xmlns:a16="http://schemas.microsoft.com/office/drawing/2014/main" val="2662972813"/>
                    </a:ext>
                  </a:extLst>
                </a:gridCol>
              </a:tblGrid>
              <a:tr h="598516">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Customer (First name, Last Name)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City, Country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Total Payment</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663243677"/>
                  </a:ext>
                </a:extLst>
              </a:tr>
              <a:tr h="432262">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Casey Mena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dirty="0" err="1">
                          <a:solidFill>
                            <a:schemeClr val="tx1"/>
                          </a:solidFill>
                          <a:effectLst/>
                          <a:latin typeface="Times New Roman" panose="02020603050405020304" pitchFamily="18" charset="0"/>
                          <a:ea typeface="+mn-ea"/>
                          <a:cs typeface="Times New Roman" panose="02020603050405020304" pitchFamily="18" charset="0"/>
                        </a:rPr>
                        <a:t>Tokat</a:t>
                      </a:r>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 Turkey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a:solidFill>
                            <a:schemeClr val="tx1"/>
                          </a:solidFill>
                          <a:effectLst/>
                          <a:latin typeface="Times New Roman" panose="02020603050405020304" pitchFamily="18" charset="0"/>
                          <a:ea typeface="+mn-ea"/>
                          <a:cs typeface="Times New Roman" panose="02020603050405020304" pitchFamily="18" charset="0"/>
                        </a:rPr>
                        <a:t>$ 130.68</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906399929"/>
                  </a:ext>
                </a:extLst>
              </a:tr>
              <a:tr h="432262">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Sara Perry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a:solidFill>
                            <a:schemeClr val="tx1"/>
                          </a:solidFill>
                          <a:effectLst/>
                          <a:latin typeface="Times New Roman" panose="02020603050405020304" pitchFamily="18" charset="0"/>
                          <a:ea typeface="+mn-ea"/>
                          <a:cs typeface="Times New Roman" panose="02020603050405020304" pitchFamily="18" charset="0"/>
                        </a:rPr>
                        <a:t>Atlixco, Mexico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$ 128.70</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240358663"/>
                  </a:ext>
                </a:extLst>
              </a:tr>
              <a:tr h="432262">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Leslie Seward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Pontianak, Indonesia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a:solidFill>
                            <a:schemeClr val="tx1"/>
                          </a:solidFill>
                          <a:effectLst/>
                          <a:latin typeface="Times New Roman" panose="02020603050405020304" pitchFamily="18" charset="0"/>
                          <a:ea typeface="+mn-ea"/>
                          <a:cs typeface="Times New Roman" panose="02020603050405020304" pitchFamily="18" charset="0"/>
                        </a:rPr>
                        <a:t>$ 123.72</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955058971"/>
                  </a:ext>
                </a:extLst>
              </a:tr>
              <a:tr h="432262">
                <a:tc>
                  <a:txBody>
                    <a:bodyPr/>
                    <a:lstStyle/>
                    <a:p>
                      <a:r>
                        <a:rPr lang="en-US" sz="1000" kern="1200" cap="none">
                          <a:solidFill>
                            <a:schemeClr val="tx1"/>
                          </a:solidFill>
                          <a:effectLst/>
                          <a:latin typeface="Times New Roman" panose="02020603050405020304" pitchFamily="18" charset="0"/>
                          <a:ea typeface="+mn-ea"/>
                          <a:cs typeface="Times New Roman" panose="02020603050405020304" pitchFamily="18" charset="0"/>
                        </a:rPr>
                        <a:t>Alan Kahn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a:solidFill>
                            <a:schemeClr val="tx1"/>
                          </a:solidFill>
                          <a:effectLst/>
                          <a:latin typeface="Times New Roman" panose="02020603050405020304" pitchFamily="18" charset="0"/>
                          <a:ea typeface="+mn-ea"/>
                          <a:cs typeface="Times New Roman" panose="02020603050405020304" pitchFamily="18" charset="0"/>
                        </a:rPr>
                        <a:t>Emeishan, China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$ 119.75</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4159635345"/>
                  </a:ext>
                </a:extLst>
              </a:tr>
              <a:tr h="598516">
                <a:tc>
                  <a:txBody>
                    <a:bodyPr/>
                    <a:lstStyle/>
                    <a:p>
                      <a:r>
                        <a:rPr lang="en-US" sz="1000" kern="1200" cap="none">
                          <a:solidFill>
                            <a:schemeClr val="tx1"/>
                          </a:solidFill>
                          <a:effectLst/>
                          <a:latin typeface="Times New Roman" panose="02020603050405020304" pitchFamily="18" charset="0"/>
                          <a:ea typeface="+mn-ea"/>
                          <a:cs typeface="Times New Roman" panose="02020603050405020304" pitchFamily="18" charset="0"/>
                        </a:rPr>
                        <a:t>Clinton Buford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Aurora, United States </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sz="1000" kern="1200" cap="none" dirty="0">
                          <a:solidFill>
                            <a:schemeClr val="tx1"/>
                          </a:solidFill>
                          <a:effectLst/>
                          <a:latin typeface="Times New Roman" panose="02020603050405020304" pitchFamily="18" charset="0"/>
                          <a:ea typeface="+mn-ea"/>
                          <a:cs typeface="Times New Roman" panose="02020603050405020304" pitchFamily="18" charset="0"/>
                        </a:rPr>
                        <a:t>$ 98.76</a:t>
                      </a:r>
                    </a:p>
                  </a:txBody>
                  <a:tcPr anchor="ct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123913502"/>
                  </a:ext>
                </a:extLst>
              </a:tr>
            </a:tbl>
          </a:graphicData>
        </a:graphic>
      </p:graphicFrame>
    </p:spTree>
    <p:extLst>
      <p:ext uri="{BB962C8B-B14F-4D97-AF65-F5344CB8AC3E}">
        <p14:creationId xmlns:p14="http://schemas.microsoft.com/office/powerpoint/2010/main" val="2389123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97</TotalTime>
  <Words>691</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Times New Roman</vt:lpstr>
      <vt:lpstr>Parallax</vt:lpstr>
      <vt:lpstr>Data Analysis Project </vt:lpstr>
      <vt:lpstr>Background </vt:lpstr>
      <vt:lpstr>Objective &amp; Key Questions </vt:lpstr>
      <vt:lpstr>Analysis </vt:lpstr>
      <vt:lpstr>Which Movies Generated the Most Revenue? </vt:lpstr>
      <vt:lpstr>Which Movies Generated the Least Revenue? </vt:lpstr>
      <vt:lpstr>What is the Average Movie Rental Duration? </vt:lpstr>
      <vt:lpstr>Which Countries are Customers Based In?</vt:lpstr>
      <vt:lpstr>Where Do High Lifetime Value Customers Live? </vt:lpstr>
      <vt:lpstr>Do Sales Values Differ Between Regions? </vt:lpstr>
      <vt:lpstr>Key Findings &amp; Recommendations </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Maham Rauf</dc:creator>
  <cp:lastModifiedBy>Maham Rauf</cp:lastModifiedBy>
  <cp:revision>29</cp:revision>
  <dcterms:created xsi:type="dcterms:W3CDTF">2025-02-27T17:18:03Z</dcterms:created>
  <dcterms:modified xsi:type="dcterms:W3CDTF">2025-02-27T18:55:33Z</dcterms:modified>
</cp:coreProperties>
</file>