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480" r:id="rId2"/>
    <p:sldId id="1479" r:id="rId3"/>
    <p:sldId id="1502" r:id="rId4"/>
    <p:sldId id="1503" r:id="rId5"/>
    <p:sldId id="1505" r:id="rId6"/>
    <p:sldId id="1506" r:id="rId7"/>
    <p:sldId id="1507" r:id="rId8"/>
    <p:sldId id="1508" r:id="rId9"/>
    <p:sldId id="1509" r:id="rId10"/>
    <p:sldId id="1510" r:id="rId11"/>
    <p:sldId id="1512" r:id="rId12"/>
    <p:sldId id="1513" r:id="rId13"/>
    <p:sldId id="1511" r:id="rId14"/>
    <p:sldId id="1514" r:id="rId15"/>
  </p:sldIdLst>
  <p:sldSz cx="12192000" cy="6858000"/>
  <p:notesSz cx="6858000" cy="9144000"/>
  <p:defaultTextStyle>
    <a:defPPr>
      <a:defRPr lang="fr-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30" autoAdjust="0"/>
    <p:restoredTop sz="94660"/>
  </p:normalViewPr>
  <p:slideViewPr>
    <p:cSldViewPr snapToGrid="0" showGuides="1">
      <p:cViewPr varScale="1">
        <p:scale>
          <a:sx n="82" d="100"/>
          <a:sy n="82" d="100"/>
        </p:scale>
        <p:origin x="107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F2437-274E-4786-9864-5F0C788B1C03}" type="datetimeFigureOut">
              <a:rPr lang="fr-FR" smtClean="0"/>
              <a:t>26/12/2024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40974-8964-4638-8B14-CA56F35697A1}" type="slidenum">
              <a:rPr lang="fr-FR" smtClean="0"/>
              <a:t>‹N°›</a:t>
            </a:fld>
            <a:endParaRPr lang="fr-FR"/>
          </a:p>
        </p:txBody>
      </p:sp>
    </p:spTree>
    <p:extLst>
      <p:ext uri="{BB962C8B-B14F-4D97-AF65-F5344CB8AC3E}">
        <p14:creationId xmlns:p14="http://schemas.microsoft.com/office/powerpoint/2010/main" val="254188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journaldunet.com/solutions/cloud-computing/iaa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journaldunet.com/solutions/intranet-extranet/saa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8140974-8964-4638-8B14-CA56F35697A1}" type="slidenum">
              <a:rPr lang="fr-FR" smtClean="0"/>
              <a:t>2</a:t>
            </a:fld>
            <a:endParaRPr lang="fr-FR"/>
          </a:p>
        </p:txBody>
      </p:sp>
    </p:spTree>
    <p:extLst>
      <p:ext uri="{BB962C8B-B14F-4D97-AF65-F5344CB8AC3E}">
        <p14:creationId xmlns:p14="http://schemas.microsoft.com/office/powerpoint/2010/main" val="28399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50000"/>
              </a:lnSpc>
            </a:pPr>
            <a:r>
              <a:rPr lang="fr-FR" sz="1200" b="1" u="sng" dirty="0">
                <a:solidFill>
                  <a:schemeClr val="tx1"/>
                </a:solidFill>
                <a:hlinkClick r:id="rId3" tooltip="IaaS">
                  <a:extLst>
                    <a:ext uri="{A12FA001-AC4F-418D-AE19-62706E023703}">
                      <ahyp:hlinkClr xmlns:ahyp="http://schemas.microsoft.com/office/drawing/2018/hyperlinkcolor" val="tx"/>
                    </a:ext>
                  </a:extLst>
                </a:hlinkClick>
              </a:rPr>
              <a:t>IaaS</a:t>
            </a:r>
            <a:r>
              <a:rPr lang="fr-FR" sz="1200" b="1" dirty="0">
                <a:solidFill>
                  <a:schemeClr val="tx1"/>
                </a:solidFill>
              </a:rPr>
              <a:t> - </a:t>
            </a:r>
            <a:r>
              <a:rPr lang="fr-FR" sz="1200" i="1" dirty="0"/>
              <a:t>Infrastructure as a Service </a:t>
            </a:r>
            <a:r>
              <a:rPr lang="fr-FR" sz="1200" dirty="0"/>
              <a:t>:  met à disposition ressources de calcul, de stockage et de bande passante.</a:t>
            </a:r>
          </a:p>
          <a:p>
            <a:pPr>
              <a:lnSpc>
                <a:spcPct val="150000"/>
              </a:lnSpc>
            </a:pPr>
            <a:r>
              <a:rPr lang="fr-FR" sz="1200" b="1" dirty="0"/>
              <a:t>PaaS </a:t>
            </a:r>
            <a:r>
              <a:rPr lang="fr-FR" sz="1200" dirty="0"/>
              <a:t>(Platform as a Service) : regroupe les services nécessaires pour faire tourner les applications</a:t>
            </a:r>
          </a:p>
          <a:p>
            <a:pPr>
              <a:lnSpc>
                <a:spcPct val="150000"/>
              </a:lnSpc>
            </a:pPr>
            <a:r>
              <a:rPr lang="fr-FR" sz="1200" b="1" u="sng" dirty="0">
                <a:solidFill>
                  <a:schemeClr val="tx1"/>
                </a:solidFill>
                <a:hlinkClick r:id="rId4" tooltip="SaaS">
                  <a:extLst>
                    <a:ext uri="{A12FA001-AC4F-418D-AE19-62706E023703}">
                      <ahyp:hlinkClr xmlns:ahyp="http://schemas.microsoft.com/office/drawing/2018/hyperlinkcolor" val="tx"/>
                    </a:ext>
                  </a:extLst>
                </a:hlinkClick>
              </a:rPr>
              <a:t>SaaS</a:t>
            </a:r>
            <a:r>
              <a:rPr lang="fr-FR" sz="1200" b="1" dirty="0">
                <a:solidFill>
                  <a:schemeClr val="tx1"/>
                </a:solidFill>
              </a:rPr>
              <a:t> </a:t>
            </a:r>
            <a:r>
              <a:rPr lang="fr-FR" sz="1200" dirty="0"/>
              <a:t>(Software as a Service) désigne justement les applications basées sur le cloud</a:t>
            </a:r>
          </a:p>
          <a:p>
            <a:endParaRPr lang="fr-FR" dirty="0"/>
          </a:p>
        </p:txBody>
      </p:sp>
      <p:sp>
        <p:nvSpPr>
          <p:cNvPr id="4" name="Espace réservé du numéro de diapositive 3"/>
          <p:cNvSpPr>
            <a:spLocks noGrp="1"/>
          </p:cNvSpPr>
          <p:nvPr>
            <p:ph type="sldNum" sz="quarter" idx="5"/>
          </p:nvPr>
        </p:nvSpPr>
        <p:spPr/>
        <p:txBody>
          <a:bodyPr/>
          <a:lstStyle/>
          <a:p>
            <a:fld id="{08140974-8964-4638-8B14-CA56F35697A1}" type="slidenum">
              <a:rPr lang="fr-FR" smtClean="0"/>
              <a:t>5</a:t>
            </a:fld>
            <a:endParaRPr lang="fr-FR"/>
          </a:p>
        </p:txBody>
      </p:sp>
    </p:spTree>
    <p:extLst>
      <p:ext uri="{BB962C8B-B14F-4D97-AF65-F5344CB8AC3E}">
        <p14:creationId xmlns:p14="http://schemas.microsoft.com/office/powerpoint/2010/main" val="3219235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AF85C-3C95-1063-C99F-25CB4FF28DD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C32DF52-9688-61C2-5DC2-980243ECC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E6540E4-109A-B7D7-2A5E-9EC20C65A1C0}"/>
              </a:ext>
            </a:extLst>
          </p:cNvPr>
          <p:cNvSpPr>
            <a:spLocks noGrp="1"/>
          </p:cNvSpPr>
          <p:nvPr>
            <p:ph type="dt" sz="half" idx="10"/>
          </p:nvPr>
        </p:nvSpPr>
        <p:spPr/>
        <p:txBody>
          <a:bodyPr/>
          <a:lstStyle/>
          <a:p>
            <a:fld id="{A2C64FD0-D56B-4E15-AB59-80323B357F83}" type="datetimeFigureOut">
              <a:rPr lang="fr-FR" smtClean="0"/>
              <a:t>26/12/2024</a:t>
            </a:fld>
            <a:endParaRPr lang="fr-FR"/>
          </a:p>
        </p:txBody>
      </p:sp>
      <p:sp>
        <p:nvSpPr>
          <p:cNvPr id="5" name="Espace réservé du pied de page 4">
            <a:extLst>
              <a:ext uri="{FF2B5EF4-FFF2-40B4-BE49-F238E27FC236}">
                <a16:creationId xmlns:a16="http://schemas.microsoft.com/office/drawing/2014/main" id="{B28D1881-DACD-0611-4963-4A8B07B45B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609864A-4F1E-494F-8DB8-1351B33AADF4}"/>
              </a:ext>
            </a:extLst>
          </p:cNvPr>
          <p:cNvSpPr>
            <a:spLocks noGrp="1"/>
          </p:cNvSpPr>
          <p:nvPr>
            <p:ph type="sldNum" sz="quarter" idx="12"/>
          </p:nvPr>
        </p:nvSpPr>
        <p:spPr/>
        <p:txBody>
          <a:bodyPr/>
          <a:lstStyle/>
          <a:p>
            <a:fld id="{4BC28FDF-9FB8-4042-B1B5-2E8011CEBCBA}" type="slidenum">
              <a:rPr lang="fr-FR" smtClean="0"/>
              <a:t>‹N°›</a:t>
            </a:fld>
            <a:endParaRPr lang="fr-FR"/>
          </a:p>
        </p:txBody>
      </p:sp>
    </p:spTree>
    <p:extLst>
      <p:ext uri="{BB962C8B-B14F-4D97-AF65-F5344CB8AC3E}">
        <p14:creationId xmlns:p14="http://schemas.microsoft.com/office/powerpoint/2010/main" val="4128398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5FD852-D497-3B18-3406-AA0265A9776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16CD7C8-191F-D751-0460-2B0072D7D08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3EE8960-231E-C8A9-6334-5989DC9CDCC3}"/>
              </a:ext>
            </a:extLst>
          </p:cNvPr>
          <p:cNvSpPr>
            <a:spLocks noGrp="1"/>
          </p:cNvSpPr>
          <p:nvPr>
            <p:ph type="dt" sz="half" idx="10"/>
          </p:nvPr>
        </p:nvSpPr>
        <p:spPr/>
        <p:txBody>
          <a:bodyPr/>
          <a:lstStyle/>
          <a:p>
            <a:fld id="{A2C64FD0-D56B-4E15-AB59-80323B357F83}" type="datetimeFigureOut">
              <a:rPr lang="fr-FR" smtClean="0"/>
              <a:t>26/12/2024</a:t>
            </a:fld>
            <a:endParaRPr lang="fr-FR"/>
          </a:p>
        </p:txBody>
      </p:sp>
      <p:sp>
        <p:nvSpPr>
          <p:cNvPr id="5" name="Espace réservé du pied de page 4">
            <a:extLst>
              <a:ext uri="{FF2B5EF4-FFF2-40B4-BE49-F238E27FC236}">
                <a16:creationId xmlns:a16="http://schemas.microsoft.com/office/drawing/2014/main" id="{A63C4C2D-34E8-602F-FFF1-F5A1F1E1020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B95CD8-3BAA-86F8-AA90-D951148145E8}"/>
              </a:ext>
            </a:extLst>
          </p:cNvPr>
          <p:cNvSpPr>
            <a:spLocks noGrp="1"/>
          </p:cNvSpPr>
          <p:nvPr>
            <p:ph type="sldNum" sz="quarter" idx="12"/>
          </p:nvPr>
        </p:nvSpPr>
        <p:spPr/>
        <p:txBody>
          <a:bodyPr/>
          <a:lstStyle/>
          <a:p>
            <a:fld id="{4BC28FDF-9FB8-4042-B1B5-2E8011CEBCBA}" type="slidenum">
              <a:rPr lang="fr-FR" smtClean="0"/>
              <a:t>‹N°›</a:t>
            </a:fld>
            <a:endParaRPr lang="fr-FR"/>
          </a:p>
        </p:txBody>
      </p:sp>
    </p:spTree>
    <p:extLst>
      <p:ext uri="{BB962C8B-B14F-4D97-AF65-F5344CB8AC3E}">
        <p14:creationId xmlns:p14="http://schemas.microsoft.com/office/powerpoint/2010/main" val="286224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5E0325F-F919-14CD-724D-D5DAD7DE14A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68E06E4-9A97-30FD-2823-9A73AE86F8F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27374DF-44F1-7677-E0EE-4C5244053801}"/>
              </a:ext>
            </a:extLst>
          </p:cNvPr>
          <p:cNvSpPr>
            <a:spLocks noGrp="1"/>
          </p:cNvSpPr>
          <p:nvPr>
            <p:ph type="dt" sz="half" idx="10"/>
          </p:nvPr>
        </p:nvSpPr>
        <p:spPr/>
        <p:txBody>
          <a:bodyPr/>
          <a:lstStyle/>
          <a:p>
            <a:fld id="{A2C64FD0-D56B-4E15-AB59-80323B357F83}" type="datetimeFigureOut">
              <a:rPr lang="fr-FR" smtClean="0"/>
              <a:t>26/12/2024</a:t>
            </a:fld>
            <a:endParaRPr lang="fr-FR"/>
          </a:p>
        </p:txBody>
      </p:sp>
      <p:sp>
        <p:nvSpPr>
          <p:cNvPr id="5" name="Espace réservé du pied de page 4">
            <a:extLst>
              <a:ext uri="{FF2B5EF4-FFF2-40B4-BE49-F238E27FC236}">
                <a16:creationId xmlns:a16="http://schemas.microsoft.com/office/drawing/2014/main" id="{06A643FC-1956-E822-AC21-8CC252CEAFF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91EAFAD-D139-4F3F-E93B-9AF7EC70249E}"/>
              </a:ext>
            </a:extLst>
          </p:cNvPr>
          <p:cNvSpPr>
            <a:spLocks noGrp="1"/>
          </p:cNvSpPr>
          <p:nvPr>
            <p:ph type="sldNum" sz="quarter" idx="12"/>
          </p:nvPr>
        </p:nvSpPr>
        <p:spPr/>
        <p:txBody>
          <a:bodyPr/>
          <a:lstStyle/>
          <a:p>
            <a:fld id="{4BC28FDF-9FB8-4042-B1B5-2E8011CEBCBA}" type="slidenum">
              <a:rPr lang="fr-FR" smtClean="0"/>
              <a:t>‹N°›</a:t>
            </a:fld>
            <a:endParaRPr lang="fr-FR"/>
          </a:p>
        </p:txBody>
      </p:sp>
    </p:spTree>
    <p:extLst>
      <p:ext uri="{BB962C8B-B14F-4D97-AF65-F5344CB8AC3E}">
        <p14:creationId xmlns:p14="http://schemas.microsoft.com/office/powerpoint/2010/main" val="3328849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a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50FB78-0B4E-4BE1-B9E8-AB48ADB3AB0E}"/>
              </a:ext>
            </a:extLst>
          </p:cNvPr>
          <p:cNvSpPr/>
          <p:nvPr userDrawn="1"/>
        </p:nvSpPr>
        <p:spPr>
          <a:xfrm>
            <a:off x="0" y="6652681"/>
            <a:ext cx="12192000" cy="206365"/>
          </a:xfrm>
          <a:prstGeom prst="rect">
            <a:avLst/>
          </a:prstGeom>
          <a:gradFill>
            <a:gsLst>
              <a:gs pos="0">
                <a:srgbClr val="BA1C6C"/>
              </a:gs>
              <a:gs pos="46000">
                <a:srgbClr val="895FA2"/>
              </a:gs>
              <a:gs pos="75000">
                <a:srgbClr val="6D79B7"/>
              </a:gs>
              <a:gs pos="100000">
                <a:srgbClr val="4092CA"/>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7275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9" name="Marcador de posición de imagen 8">
            <a:extLst>
              <a:ext uri="{FF2B5EF4-FFF2-40B4-BE49-F238E27FC236}">
                <a16:creationId xmlns:a16="http://schemas.microsoft.com/office/drawing/2014/main" id="{741CC13F-0F41-49E8-8C37-E212E96EE85D}"/>
              </a:ext>
            </a:extLst>
          </p:cNvPr>
          <p:cNvSpPr>
            <a:spLocks noGrp="1"/>
          </p:cNvSpPr>
          <p:nvPr>
            <p:ph type="pic" sz="quarter" idx="13" hasCustomPrompt="1"/>
          </p:nvPr>
        </p:nvSpPr>
        <p:spPr>
          <a:xfrm>
            <a:off x="0" y="0"/>
            <a:ext cx="12192000" cy="6858000"/>
          </a:xfrm>
          <a:prstGeom prst="rect">
            <a:avLst/>
          </a:prstGeom>
        </p:spPr>
        <p:txBody>
          <a:bodyPr/>
          <a:lstStyle>
            <a:lvl1pPr marL="0" indent="0">
              <a:buNone/>
              <a:defRPr/>
            </a:lvl1pPr>
          </a:lstStyle>
          <a:p>
            <a:r>
              <a:rPr lang="en-US" dirty="0"/>
              <a:t>Click to add an image </a:t>
            </a:r>
          </a:p>
        </p:txBody>
      </p:sp>
    </p:spTree>
    <p:extLst>
      <p:ext uri="{BB962C8B-B14F-4D97-AF65-F5344CB8AC3E}">
        <p14:creationId xmlns:p14="http://schemas.microsoft.com/office/powerpoint/2010/main" val="1952768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apositia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41354D-C72A-4B2E-ACF4-94A908F0D236}"/>
              </a:ext>
            </a:extLst>
          </p:cNvPr>
          <p:cNvSpPr>
            <a:spLocks noGrp="1"/>
          </p:cNvSpPr>
          <p:nvPr>
            <p:ph type="pic" sz="quarter" idx="10"/>
          </p:nvPr>
        </p:nvSpPr>
        <p:spPr>
          <a:xfrm>
            <a:off x="8701088" y="0"/>
            <a:ext cx="3490912" cy="6858000"/>
          </a:xfrm>
          <a:prstGeom prst="rect">
            <a:avLst/>
          </a:prstGeom>
        </p:spPr>
        <p:txBody>
          <a:bodyPr/>
          <a:lstStyle/>
          <a:p>
            <a:endParaRPr lang="en-US"/>
          </a:p>
        </p:txBody>
      </p:sp>
      <p:sp>
        <p:nvSpPr>
          <p:cNvPr id="6" name="Title 5">
            <a:extLst>
              <a:ext uri="{FF2B5EF4-FFF2-40B4-BE49-F238E27FC236}">
                <a16:creationId xmlns:a16="http://schemas.microsoft.com/office/drawing/2014/main" id="{613250CE-A017-4286-A0A4-ACBF163D6BB1}"/>
              </a:ext>
            </a:extLst>
          </p:cNvPr>
          <p:cNvSpPr>
            <a:spLocks noGrp="1"/>
          </p:cNvSpPr>
          <p:nvPr>
            <p:ph type="title"/>
          </p:nvPr>
        </p:nvSpPr>
        <p:spPr>
          <a:xfrm>
            <a:off x="373743" y="1265009"/>
            <a:ext cx="4459514" cy="2058761"/>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1498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7401A-23EF-D99F-FDE3-95A233EA61A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1BFE2BD-5AEE-9301-1B2E-6B65D0CC557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BEE85C3-AF52-9F83-4FD2-009C491E40C7}"/>
              </a:ext>
            </a:extLst>
          </p:cNvPr>
          <p:cNvSpPr>
            <a:spLocks noGrp="1"/>
          </p:cNvSpPr>
          <p:nvPr>
            <p:ph type="dt" sz="half" idx="10"/>
          </p:nvPr>
        </p:nvSpPr>
        <p:spPr/>
        <p:txBody>
          <a:bodyPr/>
          <a:lstStyle/>
          <a:p>
            <a:fld id="{A2C64FD0-D56B-4E15-AB59-80323B357F83}" type="datetimeFigureOut">
              <a:rPr lang="fr-FR" smtClean="0"/>
              <a:t>26/12/2024</a:t>
            </a:fld>
            <a:endParaRPr lang="fr-FR"/>
          </a:p>
        </p:txBody>
      </p:sp>
      <p:sp>
        <p:nvSpPr>
          <p:cNvPr id="5" name="Espace réservé du pied de page 4">
            <a:extLst>
              <a:ext uri="{FF2B5EF4-FFF2-40B4-BE49-F238E27FC236}">
                <a16:creationId xmlns:a16="http://schemas.microsoft.com/office/drawing/2014/main" id="{25CA5751-6D8E-255A-83D4-9F27AD24F3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178AA3-5B16-3620-CFB9-E2BC30052320}"/>
              </a:ext>
            </a:extLst>
          </p:cNvPr>
          <p:cNvSpPr>
            <a:spLocks noGrp="1"/>
          </p:cNvSpPr>
          <p:nvPr>
            <p:ph type="sldNum" sz="quarter" idx="12"/>
          </p:nvPr>
        </p:nvSpPr>
        <p:spPr/>
        <p:txBody>
          <a:bodyPr/>
          <a:lstStyle/>
          <a:p>
            <a:fld id="{4BC28FDF-9FB8-4042-B1B5-2E8011CEBCBA}" type="slidenum">
              <a:rPr lang="fr-FR" smtClean="0"/>
              <a:t>‹N°›</a:t>
            </a:fld>
            <a:endParaRPr lang="fr-FR"/>
          </a:p>
        </p:txBody>
      </p:sp>
    </p:spTree>
    <p:extLst>
      <p:ext uri="{BB962C8B-B14F-4D97-AF65-F5344CB8AC3E}">
        <p14:creationId xmlns:p14="http://schemas.microsoft.com/office/powerpoint/2010/main" val="49387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7F544-8294-D8C3-3CC0-B46B28A14CD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EA698B2-40F0-4E78-C2B2-F503A1BE5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C5D1B5A-07A9-EE39-1CFC-3F7DA9700D9D}"/>
              </a:ext>
            </a:extLst>
          </p:cNvPr>
          <p:cNvSpPr>
            <a:spLocks noGrp="1"/>
          </p:cNvSpPr>
          <p:nvPr>
            <p:ph type="dt" sz="half" idx="10"/>
          </p:nvPr>
        </p:nvSpPr>
        <p:spPr/>
        <p:txBody>
          <a:bodyPr/>
          <a:lstStyle/>
          <a:p>
            <a:fld id="{A2C64FD0-D56B-4E15-AB59-80323B357F83}" type="datetimeFigureOut">
              <a:rPr lang="fr-FR" smtClean="0"/>
              <a:t>26/12/2024</a:t>
            </a:fld>
            <a:endParaRPr lang="fr-FR"/>
          </a:p>
        </p:txBody>
      </p:sp>
      <p:sp>
        <p:nvSpPr>
          <p:cNvPr id="5" name="Espace réservé du pied de page 4">
            <a:extLst>
              <a:ext uri="{FF2B5EF4-FFF2-40B4-BE49-F238E27FC236}">
                <a16:creationId xmlns:a16="http://schemas.microsoft.com/office/drawing/2014/main" id="{D68C41B9-1C33-B9F3-B0A1-9DD13DE0D90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4CDBAF-67A3-D464-B880-51EE5D86476B}"/>
              </a:ext>
            </a:extLst>
          </p:cNvPr>
          <p:cNvSpPr>
            <a:spLocks noGrp="1"/>
          </p:cNvSpPr>
          <p:nvPr>
            <p:ph type="sldNum" sz="quarter" idx="12"/>
          </p:nvPr>
        </p:nvSpPr>
        <p:spPr/>
        <p:txBody>
          <a:bodyPr/>
          <a:lstStyle/>
          <a:p>
            <a:fld id="{4BC28FDF-9FB8-4042-B1B5-2E8011CEBCBA}" type="slidenum">
              <a:rPr lang="fr-FR" smtClean="0"/>
              <a:t>‹N°›</a:t>
            </a:fld>
            <a:endParaRPr lang="fr-FR"/>
          </a:p>
        </p:txBody>
      </p:sp>
    </p:spTree>
    <p:extLst>
      <p:ext uri="{BB962C8B-B14F-4D97-AF65-F5344CB8AC3E}">
        <p14:creationId xmlns:p14="http://schemas.microsoft.com/office/powerpoint/2010/main" val="312053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C86C89-60D0-2049-0839-6186BA39BF2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1D495D8-6384-2129-E29D-D3499358590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8A2CB7D-5E55-B74A-7197-5BA2F884BE2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670EA56-2449-385C-D662-D14E4EAEB4CD}"/>
              </a:ext>
            </a:extLst>
          </p:cNvPr>
          <p:cNvSpPr>
            <a:spLocks noGrp="1"/>
          </p:cNvSpPr>
          <p:nvPr>
            <p:ph type="dt" sz="half" idx="10"/>
          </p:nvPr>
        </p:nvSpPr>
        <p:spPr/>
        <p:txBody>
          <a:bodyPr/>
          <a:lstStyle/>
          <a:p>
            <a:fld id="{A2C64FD0-D56B-4E15-AB59-80323B357F83}" type="datetimeFigureOut">
              <a:rPr lang="fr-FR" smtClean="0"/>
              <a:t>26/12/2024</a:t>
            </a:fld>
            <a:endParaRPr lang="fr-FR"/>
          </a:p>
        </p:txBody>
      </p:sp>
      <p:sp>
        <p:nvSpPr>
          <p:cNvPr id="6" name="Espace réservé du pied de page 5">
            <a:extLst>
              <a:ext uri="{FF2B5EF4-FFF2-40B4-BE49-F238E27FC236}">
                <a16:creationId xmlns:a16="http://schemas.microsoft.com/office/drawing/2014/main" id="{62AAA1CA-DD73-A15A-6BAE-B5198F1BCE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27E3BC8-87FD-00EB-0BAA-94838C3C5AEA}"/>
              </a:ext>
            </a:extLst>
          </p:cNvPr>
          <p:cNvSpPr>
            <a:spLocks noGrp="1"/>
          </p:cNvSpPr>
          <p:nvPr>
            <p:ph type="sldNum" sz="quarter" idx="12"/>
          </p:nvPr>
        </p:nvSpPr>
        <p:spPr/>
        <p:txBody>
          <a:bodyPr/>
          <a:lstStyle/>
          <a:p>
            <a:fld id="{4BC28FDF-9FB8-4042-B1B5-2E8011CEBCBA}" type="slidenum">
              <a:rPr lang="fr-FR" smtClean="0"/>
              <a:t>‹N°›</a:t>
            </a:fld>
            <a:endParaRPr lang="fr-FR"/>
          </a:p>
        </p:txBody>
      </p:sp>
    </p:spTree>
    <p:extLst>
      <p:ext uri="{BB962C8B-B14F-4D97-AF65-F5344CB8AC3E}">
        <p14:creationId xmlns:p14="http://schemas.microsoft.com/office/powerpoint/2010/main" val="56877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37827-A349-0048-FA39-FCB63C80014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BA153D2-66B6-4044-80D4-16A3996638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541BEB7-FFF7-8E77-96DB-8DCE5C7214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9C76970-7222-8798-EA1E-FC7C40ACA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674E2C0-A16F-6AE5-6BC4-47F69023DD2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EB2FE34-DC12-B7B5-01B5-2AA8D29CD95C}"/>
              </a:ext>
            </a:extLst>
          </p:cNvPr>
          <p:cNvSpPr>
            <a:spLocks noGrp="1"/>
          </p:cNvSpPr>
          <p:nvPr>
            <p:ph type="dt" sz="half" idx="10"/>
          </p:nvPr>
        </p:nvSpPr>
        <p:spPr/>
        <p:txBody>
          <a:bodyPr/>
          <a:lstStyle/>
          <a:p>
            <a:fld id="{A2C64FD0-D56B-4E15-AB59-80323B357F83}" type="datetimeFigureOut">
              <a:rPr lang="fr-FR" smtClean="0"/>
              <a:t>26/12/2024</a:t>
            </a:fld>
            <a:endParaRPr lang="fr-FR"/>
          </a:p>
        </p:txBody>
      </p:sp>
      <p:sp>
        <p:nvSpPr>
          <p:cNvPr id="8" name="Espace réservé du pied de page 7">
            <a:extLst>
              <a:ext uri="{FF2B5EF4-FFF2-40B4-BE49-F238E27FC236}">
                <a16:creationId xmlns:a16="http://schemas.microsoft.com/office/drawing/2014/main" id="{B844B2E5-0A47-3925-343E-D9BC2C49A0C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12254B9-E9C7-7CC7-00DD-AE7F6F64B4E6}"/>
              </a:ext>
            </a:extLst>
          </p:cNvPr>
          <p:cNvSpPr>
            <a:spLocks noGrp="1"/>
          </p:cNvSpPr>
          <p:nvPr>
            <p:ph type="sldNum" sz="quarter" idx="12"/>
          </p:nvPr>
        </p:nvSpPr>
        <p:spPr/>
        <p:txBody>
          <a:bodyPr/>
          <a:lstStyle/>
          <a:p>
            <a:fld id="{4BC28FDF-9FB8-4042-B1B5-2E8011CEBCBA}" type="slidenum">
              <a:rPr lang="fr-FR" smtClean="0"/>
              <a:t>‹N°›</a:t>
            </a:fld>
            <a:endParaRPr lang="fr-FR"/>
          </a:p>
        </p:txBody>
      </p:sp>
    </p:spTree>
    <p:extLst>
      <p:ext uri="{BB962C8B-B14F-4D97-AF65-F5344CB8AC3E}">
        <p14:creationId xmlns:p14="http://schemas.microsoft.com/office/powerpoint/2010/main" val="1089202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B1421D-B41D-3FFC-17E2-0316D94E75E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FD382F8-88C9-8B07-A43D-3D9961A5C1A0}"/>
              </a:ext>
            </a:extLst>
          </p:cNvPr>
          <p:cNvSpPr>
            <a:spLocks noGrp="1"/>
          </p:cNvSpPr>
          <p:nvPr>
            <p:ph type="dt" sz="half" idx="10"/>
          </p:nvPr>
        </p:nvSpPr>
        <p:spPr/>
        <p:txBody>
          <a:bodyPr/>
          <a:lstStyle/>
          <a:p>
            <a:fld id="{A2C64FD0-D56B-4E15-AB59-80323B357F83}" type="datetimeFigureOut">
              <a:rPr lang="fr-FR" smtClean="0"/>
              <a:t>26/12/2024</a:t>
            </a:fld>
            <a:endParaRPr lang="fr-FR"/>
          </a:p>
        </p:txBody>
      </p:sp>
      <p:sp>
        <p:nvSpPr>
          <p:cNvPr id="4" name="Espace réservé du pied de page 3">
            <a:extLst>
              <a:ext uri="{FF2B5EF4-FFF2-40B4-BE49-F238E27FC236}">
                <a16:creationId xmlns:a16="http://schemas.microsoft.com/office/drawing/2014/main" id="{B98FC32B-57C9-23CD-F1F4-8671D27260B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7CD6337-AD1A-55B3-7DA2-BAA218A944C5}"/>
              </a:ext>
            </a:extLst>
          </p:cNvPr>
          <p:cNvSpPr>
            <a:spLocks noGrp="1"/>
          </p:cNvSpPr>
          <p:nvPr>
            <p:ph type="sldNum" sz="quarter" idx="12"/>
          </p:nvPr>
        </p:nvSpPr>
        <p:spPr/>
        <p:txBody>
          <a:bodyPr/>
          <a:lstStyle/>
          <a:p>
            <a:fld id="{4BC28FDF-9FB8-4042-B1B5-2E8011CEBCBA}" type="slidenum">
              <a:rPr lang="fr-FR" smtClean="0"/>
              <a:t>‹N°›</a:t>
            </a:fld>
            <a:endParaRPr lang="fr-FR"/>
          </a:p>
        </p:txBody>
      </p:sp>
    </p:spTree>
    <p:extLst>
      <p:ext uri="{BB962C8B-B14F-4D97-AF65-F5344CB8AC3E}">
        <p14:creationId xmlns:p14="http://schemas.microsoft.com/office/powerpoint/2010/main" val="340880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7740D88-28ED-56EF-5916-6F52709039A0}"/>
              </a:ext>
            </a:extLst>
          </p:cNvPr>
          <p:cNvSpPr>
            <a:spLocks noGrp="1"/>
          </p:cNvSpPr>
          <p:nvPr>
            <p:ph type="dt" sz="half" idx="10"/>
          </p:nvPr>
        </p:nvSpPr>
        <p:spPr/>
        <p:txBody>
          <a:bodyPr/>
          <a:lstStyle/>
          <a:p>
            <a:fld id="{A2C64FD0-D56B-4E15-AB59-80323B357F83}" type="datetimeFigureOut">
              <a:rPr lang="fr-FR" smtClean="0"/>
              <a:t>26/12/2024</a:t>
            </a:fld>
            <a:endParaRPr lang="fr-FR"/>
          </a:p>
        </p:txBody>
      </p:sp>
      <p:sp>
        <p:nvSpPr>
          <p:cNvPr id="3" name="Espace réservé du pied de page 2">
            <a:extLst>
              <a:ext uri="{FF2B5EF4-FFF2-40B4-BE49-F238E27FC236}">
                <a16:creationId xmlns:a16="http://schemas.microsoft.com/office/drawing/2014/main" id="{C638A7EB-5F95-6657-1862-60D50858508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AC8EB78-A2E2-6A50-2677-75C5916859B9}"/>
              </a:ext>
            </a:extLst>
          </p:cNvPr>
          <p:cNvSpPr>
            <a:spLocks noGrp="1"/>
          </p:cNvSpPr>
          <p:nvPr>
            <p:ph type="sldNum" sz="quarter" idx="12"/>
          </p:nvPr>
        </p:nvSpPr>
        <p:spPr/>
        <p:txBody>
          <a:bodyPr/>
          <a:lstStyle/>
          <a:p>
            <a:fld id="{4BC28FDF-9FB8-4042-B1B5-2E8011CEBCBA}" type="slidenum">
              <a:rPr lang="fr-FR" smtClean="0"/>
              <a:t>‹N°›</a:t>
            </a:fld>
            <a:endParaRPr lang="fr-FR"/>
          </a:p>
        </p:txBody>
      </p:sp>
    </p:spTree>
    <p:extLst>
      <p:ext uri="{BB962C8B-B14F-4D97-AF65-F5344CB8AC3E}">
        <p14:creationId xmlns:p14="http://schemas.microsoft.com/office/powerpoint/2010/main" val="4237870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382DB-2897-FF7E-9946-9960CEA3FF4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4B48C79-3F5A-A2D5-CAD5-F20B8F6189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E9A7A1A-DD8E-28CE-652A-3E117C8C7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89C4328-A826-E7D2-6C85-028AE4BA4D43}"/>
              </a:ext>
            </a:extLst>
          </p:cNvPr>
          <p:cNvSpPr>
            <a:spLocks noGrp="1"/>
          </p:cNvSpPr>
          <p:nvPr>
            <p:ph type="dt" sz="half" idx="10"/>
          </p:nvPr>
        </p:nvSpPr>
        <p:spPr/>
        <p:txBody>
          <a:bodyPr/>
          <a:lstStyle/>
          <a:p>
            <a:fld id="{A2C64FD0-D56B-4E15-AB59-80323B357F83}" type="datetimeFigureOut">
              <a:rPr lang="fr-FR" smtClean="0"/>
              <a:t>26/12/2024</a:t>
            </a:fld>
            <a:endParaRPr lang="fr-FR"/>
          </a:p>
        </p:txBody>
      </p:sp>
      <p:sp>
        <p:nvSpPr>
          <p:cNvPr id="6" name="Espace réservé du pied de page 5">
            <a:extLst>
              <a:ext uri="{FF2B5EF4-FFF2-40B4-BE49-F238E27FC236}">
                <a16:creationId xmlns:a16="http://schemas.microsoft.com/office/drawing/2014/main" id="{04B59B3C-DFE2-75CF-602A-02103DBA547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5354E09-4A68-356C-C30E-FE57B8847E14}"/>
              </a:ext>
            </a:extLst>
          </p:cNvPr>
          <p:cNvSpPr>
            <a:spLocks noGrp="1"/>
          </p:cNvSpPr>
          <p:nvPr>
            <p:ph type="sldNum" sz="quarter" idx="12"/>
          </p:nvPr>
        </p:nvSpPr>
        <p:spPr/>
        <p:txBody>
          <a:bodyPr/>
          <a:lstStyle/>
          <a:p>
            <a:fld id="{4BC28FDF-9FB8-4042-B1B5-2E8011CEBCBA}" type="slidenum">
              <a:rPr lang="fr-FR" smtClean="0"/>
              <a:t>‹N°›</a:t>
            </a:fld>
            <a:endParaRPr lang="fr-FR"/>
          </a:p>
        </p:txBody>
      </p:sp>
    </p:spTree>
    <p:extLst>
      <p:ext uri="{BB962C8B-B14F-4D97-AF65-F5344CB8AC3E}">
        <p14:creationId xmlns:p14="http://schemas.microsoft.com/office/powerpoint/2010/main" val="155199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41194C-E23D-7CD7-79F8-8FCA82AEB9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A54840F-2C98-362A-1FC4-3ABCFC7A3E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DFA038C-5324-15AE-969A-F8BCBD86E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A374120-B515-6F9D-E0D1-293EC80FDFC4}"/>
              </a:ext>
            </a:extLst>
          </p:cNvPr>
          <p:cNvSpPr>
            <a:spLocks noGrp="1"/>
          </p:cNvSpPr>
          <p:nvPr>
            <p:ph type="dt" sz="half" idx="10"/>
          </p:nvPr>
        </p:nvSpPr>
        <p:spPr/>
        <p:txBody>
          <a:bodyPr/>
          <a:lstStyle/>
          <a:p>
            <a:fld id="{A2C64FD0-D56B-4E15-AB59-80323B357F83}" type="datetimeFigureOut">
              <a:rPr lang="fr-FR" smtClean="0"/>
              <a:t>26/12/2024</a:t>
            </a:fld>
            <a:endParaRPr lang="fr-FR"/>
          </a:p>
        </p:txBody>
      </p:sp>
      <p:sp>
        <p:nvSpPr>
          <p:cNvPr id="6" name="Espace réservé du pied de page 5">
            <a:extLst>
              <a:ext uri="{FF2B5EF4-FFF2-40B4-BE49-F238E27FC236}">
                <a16:creationId xmlns:a16="http://schemas.microsoft.com/office/drawing/2014/main" id="{2CE39ADF-A04C-443E-885B-59138457C52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BEF8FD-D14D-DAAC-6665-9F06C4B596E5}"/>
              </a:ext>
            </a:extLst>
          </p:cNvPr>
          <p:cNvSpPr>
            <a:spLocks noGrp="1"/>
          </p:cNvSpPr>
          <p:nvPr>
            <p:ph type="sldNum" sz="quarter" idx="12"/>
          </p:nvPr>
        </p:nvSpPr>
        <p:spPr/>
        <p:txBody>
          <a:bodyPr/>
          <a:lstStyle/>
          <a:p>
            <a:fld id="{4BC28FDF-9FB8-4042-B1B5-2E8011CEBCBA}" type="slidenum">
              <a:rPr lang="fr-FR" smtClean="0"/>
              <a:t>‹N°›</a:t>
            </a:fld>
            <a:endParaRPr lang="fr-FR"/>
          </a:p>
        </p:txBody>
      </p:sp>
    </p:spTree>
    <p:extLst>
      <p:ext uri="{BB962C8B-B14F-4D97-AF65-F5344CB8AC3E}">
        <p14:creationId xmlns:p14="http://schemas.microsoft.com/office/powerpoint/2010/main" val="3364524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AC94B0B-8B3E-288D-AB5D-99DD3601BC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AA1CCC8-823C-F26C-F868-A8368D733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75B067-B02F-632F-7D6B-BE1348FC4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64FD0-D56B-4E15-AB59-80323B357F83}" type="datetimeFigureOut">
              <a:rPr lang="fr-FR" smtClean="0"/>
              <a:t>26/12/2024</a:t>
            </a:fld>
            <a:endParaRPr lang="fr-FR"/>
          </a:p>
        </p:txBody>
      </p:sp>
      <p:sp>
        <p:nvSpPr>
          <p:cNvPr id="5" name="Espace réservé du pied de page 4">
            <a:extLst>
              <a:ext uri="{FF2B5EF4-FFF2-40B4-BE49-F238E27FC236}">
                <a16:creationId xmlns:a16="http://schemas.microsoft.com/office/drawing/2014/main" id="{E4C96883-5E01-8332-F9A3-D7E5B1B040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0522BF3-F539-FFBE-916B-96FDFEFA2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28FDF-9FB8-4042-B1B5-2E8011CEBCBA}" type="slidenum">
              <a:rPr lang="fr-FR" smtClean="0"/>
              <a:t>‹N°›</a:t>
            </a:fld>
            <a:endParaRPr lang="fr-FR"/>
          </a:p>
        </p:txBody>
      </p:sp>
    </p:spTree>
    <p:extLst>
      <p:ext uri="{BB962C8B-B14F-4D97-AF65-F5344CB8AC3E}">
        <p14:creationId xmlns:p14="http://schemas.microsoft.com/office/powerpoint/2010/main" val="736513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8BE06B2F-C849-426C-B94F-FA13CF053228}"/>
              </a:ext>
            </a:extLst>
          </p:cNvPr>
          <p:cNvSpPr/>
          <p:nvPr/>
        </p:nvSpPr>
        <p:spPr>
          <a:xfrm>
            <a:off x="-144254" y="1119703"/>
            <a:ext cx="3453345" cy="213579"/>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70" name="TextBox 69">
            <a:extLst>
              <a:ext uri="{FF2B5EF4-FFF2-40B4-BE49-F238E27FC236}">
                <a16:creationId xmlns:a16="http://schemas.microsoft.com/office/drawing/2014/main" id="{6AF03655-7AB2-4113-812C-89DB21530A0B}"/>
              </a:ext>
            </a:extLst>
          </p:cNvPr>
          <p:cNvSpPr txBox="1"/>
          <p:nvPr/>
        </p:nvSpPr>
        <p:spPr>
          <a:xfrm>
            <a:off x="391512" y="554769"/>
            <a:ext cx="6870150" cy="523220"/>
          </a:xfrm>
          <a:prstGeom prst="rect">
            <a:avLst/>
          </a:prstGeom>
          <a:noFill/>
        </p:spPr>
        <p:txBody>
          <a:bodyPr wrap="none" rtlCol="0">
            <a:spAutoFit/>
          </a:bodyPr>
          <a:lstStyle/>
          <a:p>
            <a:r>
              <a:rPr lang="en-US" sz="2800" b="1" dirty="0">
                <a:solidFill>
                  <a:srgbClr val="0070C0"/>
                </a:solidFill>
              </a:rPr>
              <a:t>Exposé: </a:t>
            </a:r>
            <a:r>
              <a:rPr lang="en-US" sz="2800" dirty="0">
                <a:solidFill>
                  <a:srgbClr val="0070C0"/>
                </a:solidFill>
              </a:rPr>
              <a:t>Cloud computing &amp; </a:t>
            </a:r>
            <a:r>
              <a:rPr lang="fr-FR" sz="2800" dirty="0">
                <a:solidFill>
                  <a:srgbClr val="0070C0"/>
                </a:solidFill>
              </a:rPr>
              <a:t>système</a:t>
            </a:r>
            <a:r>
              <a:rPr lang="en-US" sz="2800" dirty="0">
                <a:solidFill>
                  <a:srgbClr val="0070C0"/>
                </a:solidFill>
              </a:rPr>
              <a:t> </a:t>
            </a:r>
            <a:r>
              <a:rPr lang="fr-FR" sz="2800" dirty="0">
                <a:solidFill>
                  <a:srgbClr val="0070C0"/>
                </a:solidFill>
              </a:rPr>
              <a:t>distribué</a:t>
            </a:r>
          </a:p>
        </p:txBody>
      </p:sp>
      <p:sp>
        <p:nvSpPr>
          <p:cNvPr id="75" name="TextBox 74">
            <a:extLst>
              <a:ext uri="{FF2B5EF4-FFF2-40B4-BE49-F238E27FC236}">
                <a16:creationId xmlns:a16="http://schemas.microsoft.com/office/drawing/2014/main" id="{6D87E459-2AB4-445A-B1A2-F74CD922C0BA}"/>
              </a:ext>
            </a:extLst>
          </p:cNvPr>
          <p:cNvSpPr txBox="1"/>
          <p:nvPr/>
        </p:nvSpPr>
        <p:spPr>
          <a:xfrm>
            <a:off x="101600" y="6166765"/>
            <a:ext cx="7505260" cy="523220"/>
          </a:xfrm>
          <a:prstGeom prst="rect">
            <a:avLst/>
          </a:prstGeom>
          <a:noFill/>
        </p:spPr>
        <p:txBody>
          <a:bodyPr wrap="square" rtlCol="0">
            <a:spAutoFit/>
          </a:bodyPr>
          <a:lstStyle/>
          <a:p>
            <a:r>
              <a:rPr lang="fr-FR" sz="2800" dirty="0">
                <a:solidFill>
                  <a:srgbClr val="0070C0"/>
                </a:solidFill>
                <a:latin typeface="Lato Black" panose="020F0A02020204030203" pitchFamily="34" charset="0"/>
              </a:rPr>
              <a:t>Enseignant</a:t>
            </a:r>
            <a:r>
              <a:rPr lang="en-US" sz="2800" dirty="0">
                <a:solidFill>
                  <a:srgbClr val="0070C0"/>
                </a:solidFill>
                <a:latin typeface="Lato Black" panose="020F0A02020204030203" pitchFamily="34" charset="0"/>
              </a:rPr>
              <a:t>: </a:t>
            </a:r>
            <a:r>
              <a:rPr lang="en-US" sz="2800" dirty="0">
                <a:solidFill>
                  <a:srgbClr val="0070C0"/>
                </a:solidFill>
              </a:rPr>
              <a:t>Dr Noura Ibrahim </a:t>
            </a:r>
            <a:r>
              <a:rPr lang="fr-FR" sz="2800" dirty="0">
                <a:solidFill>
                  <a:srgbClr val="0070C0"/>
                </a:solidFill>
              </a:rPr>
              <a:t>Ganaou</a:t>
            </a:r>
          </a:p>
        </p:txBody>
      </p:sp>
      <p:pic>
        <p:nvPicPr>
          <p:cNvPr id="26" name="Image 25">
            <a:extLst>
              <a:ext uri="{FF2B5EF4-FFF2-40B4-BE49-F238E27FC236}">
                <a16:creationId xmlns:a16="http://schemas.microsoft.com/office/drawing/2014/main" id="{F93CC9DD-2F66-65E7-61B3-EE168C6D62D8}"/>
              </a:ext>
            </a:extLst>
          </p:cNvPr>
          <p:cNvPicPr>
            <a:picLocks noChangeAspect="1"/>
          </p:cNvPicPr>
          <p:nvPr/>
        </p:nvPicPr>
        <p:blipFill>
          <a:blip r:embed="rId3">
            <a:extLst>
              <a:ext uri="{28A0092B-C50C-407E-A947-70E740481C1C}">
                <a14:useLocalDpi xmlns:a14="http://schemas.microsoft.com/office/drawing/2010/main" val="0"/>
              </a:ext>
            </a:extLst>
          </a:blip>
          <a:srcRect l="4411" t="18045" b="17795"/>
          <a:stretch/>
        </p:blipFill>
        <p:spPr>
          <a:xfrm>
            <a:off x="2296626" y="2425700"/>
            <a:ext cx="3545374" cy="2286001"/>
          </a:xfrm>
          <a:prstGeom prst="rect">
            <a:avLst/>
          </a:prstGeom>
        </p:spPr>
      </p:pic>
      <p:sp>
        <p:nvSpPr>
          <p:cNvPr id="74" name="TextBox 73">
            <a:extLst>
              <a:ext uri="{FF2B5EF4-FFF2-40B4-BE49-F238E27FC236}">
                <a16:creationId xmlns:a16="http://schemas.microsoft.com/office/drawing/2014/main" id="{408A6984-A801-4104-8087-F375D2785E8D}"/>
              </a:ext>
            </a:extLst>
          </p:cNvPr>
          <p:cNvSpPr txBox="1"/>
          <p:nvPr/>
        </p:nvSpPr>
        <p:spPr>
          <a:xfrm>
            <a:off x="2952289" y="3315114"/>
            <a:ext cx="2597611" cy="954107"/>
          </a:xfrm>
          <a:prstGeom prst="rect">
            <a:avLst/>
          </a:prstGeom>
          <a:noFill/>
        </p:spPr>
        <p:txBody>
          <a:bodyPr wrap="square" rtlCol="0">
            <a:spAutoFit/>
          </a:bodyPr>
          <a:lstStyle/>
          <a:p>
            <a:r>
              <a:rPr lang="es-CO" sz="2800" dirty="0">
                <a:solidFill>
                  <a:srgbClr val="0070C0"/>
                </a:solidFill>
              </a:rPr>
              <a:t>Halidou Zakoye Mahamadou</a:t>
            </a:r>
            <a:endParaRPr lang="en-US" sz="2800" dirty="0">
              <a:solidFill>
                <a:srgbClr val="0070C0"/>
              </a:solidFill>
            </a:endParaRPr>
          </a:p>
        </p:txBody>
      </p:sp>
      <p:pic>
        <p:nvPicPr>
          <p:cNvPr id="4" name="Image 3">
            <a:extLst>
              <a:ext uri="{FF2B5EF4-FFF2-40B4-BE49-F238E27FC236}">
                <a16:creationId xmlns:a16="http://schemas.microsoft.com/office/drawing/2014/main" id="{DF701366-A07F-17F4-B3B4-D6D25ACBD1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800" y="2452027"/>
            <a:ext cx="4510792" cy="2178587"/>
          </a:xfrm>
          <a:prstGeom prst="rect">
            <a:avLst/>
          </a:prstGeom>
        </p:spPr>
      </p:pic>
      <p:pic>
        <p:nvPicPr>
          <p:cNvPr id="2" name="Image 1">
            <a:extLst>
              <a:ext uri="{FF2B5EF4-FFF2-40B4-BE49-F238E27FC236}">
                <a16:creationId xmlns:a16="http://schemas.microsoft.com/office/drawing/2014/main" id="{2A6C611F-1731-BE2C-8A43-F1B13A883D07}"/>
              </a:ext>
            </a:extLst>
          </p:cNvPr>
          <p:cNvPicPr>
            <a:picLocks noChangeAspect="1"/>
          </p:cNvPicPr>
          <p:nvPr>
            <p:custDataLst>
              <p:tags r:id="rId1"/>
            </p:custDataLst>
          </p:nvPr>
        </p:nvPicPr>
        <p:blipFill rotWithShape="1">
          <a:blip r:embed="rId5">
            <a:extLst>
              <a:ext uri="{28A0092B-C50C-407E-A947-70E740481C1C}">
                <a14:useLocalDpi xmlns:a14="http://schemas.microsoft.com/office/drawing/2010/main" val="0"/>
              </a:ext>
            </a:extLst>
          </a:blip>
          <a:srcRect l="13003" t="38539" r="11375" b="37787"/>
          <a:stretch/>
        </p:blipFill>
        <p:spPr>
          <a:xfrm>
            <a:off x="8745415" y="128954"/>
            <a:ext cx="3349625" cy="831850"/>
          </a:xfrm>
          <a:prstGeom prst="rect">
            <a:avLst/>
          </a:prstGeom>
        </p:spPr>
      </p:pic>
    </p:spTree>
    <p:extLst>
      <p:ext uri="{BB962C8B-B14F-4D97-AF65-F5344CB8AC3E}">
        <p14:creationId xmlns:p14="http://schemas.microsoft.com/office/powerpoint/2010/main" val="127866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Page-1">
          <a:extLst>
            <a:ext uri="{FF2B5EF4-FFF2-40B4-BE49-F238E27FC236}">
              <a16:creationId xmlns:a16="http://schemas.microsoft.com/office/drawing/2014/main" id="{FB04AB67-AED8-3D5C-A186-93C8A733EAFF}"/>
            </a:ext>
          </a:extLst>
        </p:cNvPr>
        <p:cNvGrpSpPr/>
        <p:nvPr/>
      </p:nvGrpSpPr>
      <p:grpSpPr>
        <a:xfrm>
          <a:off x="0" y="0"/>
          <a:ext cx="0" cy="0"/>
          <a:chOff x="0" y="0"/>
          <a:chExt cx="0" cy="0"/>
        </a:xfrm>
      </p:grpSpPr>
      <p:sp>
        <p:nvSpPr>
          <p:cNvPr id="17" name="Title 59">
            <a:extLst>
              <a:ext uri="{FF2B5EF4-FFF2-40B4-BE49-F238E27FC236}">
                <a16:creationId xmlns:a16="http://schemas.microsoft.com/office/drawing/2014/main" id="{194A7A62-EE59-B59D-95D2-EE8D0F1A4744}"/>
              </a:ext>
            </a:extLst>
          </p:cNvPr>
          <p:cNvSpPr txBox="1">
            <a:spLocks/>
          </p:cNvSpPr>
          <p:nvPr/>
        </p:nvSpPr>
        <p:spPr>
          <a:xfrm>
            <a:off x="2403231" y="0"/>
            <a:ext cx="2579077" cy="5861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200" dirty="0"/>
              <a:t>Architecture</a:t>
            </a:r>
          </a:p>
        </p:txBody>
      </p:sp>
      <p:sp>
        <p:nvSpPr>
          <p:cNvPr id="9" name="ZoneTexte 8">
            <a:extLst>
              <a:ext uri="{FF2B5EF4-FFF2-40B4-BE49-F238E27FC236}">
                <a16:creationId xmlns:a16="http://schemas.microsoft.com/office/drawing/2014/main" id="{EABC3003-7560-E927-2907-4B7422A0C863}"/>
              </a:ext>
            </a:extLst>
          </p:cNvPr>
          <p:cNvSpPr txBox="1"/>
          <p:nvPr/>
        </p:nvSpPr>
        <p:spPr>
          <a:xfrm>
            <a:off x="5527430" y="117231"/>
            <a:ext cx="5351585" cy="1077218"/>
          </a:xfrm>
          <a:prstGeom prst="rect">
            <a:avLst/>
          </a:prstGeom>
          <a:noFill/>
        </p:spPr>
        <p:txBody>
          <a:bodyPr wrap="square">
            <a:spAutoFit/>
          </a:bodyPr>
          <a:lstStyle/>
          <a:p>
            <a:pPr algn="l">
              <a:spcAft>
                <a:spcPts val="1200"/>
              </a:spcAft>
            </a:pPr>
            <a:r>
              <a:rPr lang="en-US" b="1" i="0" dirty="0">
                <a:solidFill>
                  <a:srgbClr val="000000"/>
                </a:solidFill>
                <a:effectLst/>
                <a:latin typeface="Raleway" pitchFamily="2" charset="0"/>
              </a:rPr>
              <a:t>Architecture </a:t>
            </a:r>
            <a:r>
              <a:rPr lang="fr-FR" b="1" i="0" dirty="0">
                <a:solidFill>
                  <a:srgbClr val="000000"/>
                </a:solidFill>
                <a:effectLst/>
                <a:latin typeface="Raleway" pitchFamily="2" charset="0"/>
              </a:rPr>
              <a:t>conceptuelle</a:t>
            </a:r>
            <a:r>
              <a:rPr lang="en-US" b="1" i="0" dirty="0">
                <a:solidFill>
                  <a:srgbClr val="000000"/>
                </a:solidFill>
                <a:effectLst/>
                <a:latin typeface="Raleway" pitchFamily="2" charset="0"/>
              </a:rPr>
              <a:t> (source UnixArena)</a:t>
            </a:r>
          </a:p>
          <a:p>
            <a:r>
              <a:rPr lang="fr-FR" sz="1800" dirty="0">
                <a:effectLst/>
                <a:latin typeface="Calibri" panose="020F0502020204030204" pitchFamily="34" charset="0"/>
                <a:ea typeface="Calibri" panose="020F0502020204030204" pitchFamily="34" charset="0"/>
                <a:cs typeface="Times New Roman" panose="02020603050405020304" pitchFamily="18" charset="0"/>
              </a:rPr>
              <a:t>Le diagramme ci-dessous montre comment les composants d'OpenStack sont interconnectés.</a:t>
            </a:r>
            <a:endParaRPr lang="fr-FR" dirty="0"/>
          </a:p>
        </p:txBody>
      </p:sp>
      <p:sp>
        <p:nvSpPr>
          <p:cNvPr id="11" name="Flèche : droite 10">
            <a:extLst>
              <a:ext uri="{FF2B5EF4-FFF2-40B4-BE49-F238E27FC236}">
                <a16:creationId xmlns:a16="http://schemas.microsoft.com/office/drawing/2014/main" id="{6AC6D47F-17BA-ECE2-0C12-062A04F028DF}"/>
              </a:ext>
            </a:extLst>
          </p:cNvPr>
          <p:cNvSpPr/>
          <p:nvPr/>
        </p:nvSpPr>
        <p:spPr>
          <a:xfrm>
            <a:off x="5193323" y="644769"/>
            <a:ext cx="281354" cy="175846"/>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 name="Image 5">
            <a:extLst>
              <a:ext uri="{FF2B5EF4-FFF2-40B4-BE49-F238E27FC236}">
                <a16:creationId xmlns:a16="http://schemas.microsoft.com/office/drawing/2014/main" id="{3645D5E4-31BE-9B68-E641-10E5A1936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962" y="1488098"/>
            <a:ext cx="8044036" cy="5252671"/>
          </a:xfrm>
          <a:prstGeom prst="rect">
            <a:avLst/>
          </a:prstGeom>
        </p:spPr>
      </p:pic>
      <p:sp>
        <p:nvSpPr>
          <p:cNvPr id="8" name="ZoneTexte 7">
            <a:extLst>
              <a:ext uri="{FF2B5EF4-FFF2-40B4-BE49-F238E27FC236}">
                <a16:creationId xmlns:a16="http://schemas.microsoft.com/office/drawing/2014/main" id="{88317A51-3146-400E-D5DD-C308536F84C1}"/>
              </a:ext>
            </a:extLst>
          </p:cNvPr>
          <p:cNvSpPr txBox="1"/>
          <p:nvPr/>
        </p:nvSpPr>
        <p:spPr>
          <a:xfrm>
            <a:off x="0" y="610136"/>
            <a:ext cx="4302370" cy="6247864"/>
          </a:xfrm>
          <a:prstGeom prst="rect">
            <a:avLst/>
          </a:prstGeom>
          <a:noFill/>
        </p:spPr>
        <p:txBody>
          <a:bodyPr wrap="square">
            <a:spAutoFit/>
          </a:bodyPr>
          <a:lstStyle/>
          <a:p>
            <a:r>
              <a:rPr lang="fr-FR" sz="1600" b="1" dirty="0"/>
              <a:t>Heat</a:t>
            </a:r>
            <a:r>
              <a:rPr lang="fr-FR" sz="1600" dirty="0"/>
              <a:t> : Orchestre le cloud.</a:t>
            </a:r>
          </a:p>
          <a:p>
            <a:endParaRPr lang="fr-FR" sz="1600" b="1" dirty="0"/>
          </a:p>
          <a:p>
            <a:r>
              <a:rPr lang="fr-FR" sz="1600" b="1" dirty="0"/>
              <a:t>Horizon</a:t>
            </a:r>
            <a:r>
              <a:rPr lang="fr-FR" sz="1600" dirty="0"/>
              <a:t> : Fournit l'interface utilisateur (UI) et interagit avec tous les autres composants.</a:t>
            </a:r>
          </a:p>
          <a:p>
            <a:endParaRPr lang="fr-FR" sz="1600" dirty="0"/>
          </a:p>
          <a:p>
            <a:r>
              <a:rPr lang="fr-FR" sz="1600" b="1" dirty="0"/>
              <a:t>Neutron</a:t>
            </a:r>
            <a:r>
              <a:rPr lang="fr-FR" sz="1600" dirty="0"/>
              <a:t> : Fournit la connectivité réseau pour les machines virtuelles (VM).</a:t>
            </a:r>
          </a:p>
          <a:p>
            <a:endParaRPr lang="fr-FR" sz="1600" dirty="0"/>
          </a:p>
          <a:p>
            <a:r>
              <a:rPr lang="fr-FR" sz="1600" b="1" dirty="0"/>
              <a:t>Nova</a:t>
            </a:r>
            <a:r>
              <a:rPr lang="fr-FR" sz="1600" dirty="0"/>
              <a:t> : Provisionne les VM et interagit avec Neutron pour la connectivité réseau, </a:t>
            </a:r>
            <a:r>
              <a:rPr lang="fr-FR" sz="1600" dirty="0" err="1"/>
              <a:t>Cinder</a:t>
            </a:r>
            <a:r>
              <a:rPr lang="fr-FR" sz="1600" dirty="0"/>
              <a:t> pour les volumes, et </a:t>
            </a:r>
            <a:r>
              <a:rPr lang="fr-FR" sz="1600" dirty="0" err="1"/>
              <a:t>Glance</a:t>
            </a:r>
            <a:r>
              <a:rPr lang="fr-FR" sz="1600" dirty="0"/>
              <a:t> pour les images.</a:t>
            </a:r>
          </a:p>
          <a:p>
            <a:endParaRPr lang="fr-FR" sz="1600" dirty="0"/>
          </a:p>
          <a:p>
            <a:r>
              <a:rPr lang="fr-FR" sz="1600" b="1" dirty="0" err="1"/>
              <a:t>Cinder</a:t>
            </a:r>
            <a:r>
              <a:rPr lang="fr-FR" sz="1600" dirty="0"/>
              <a:t> : Fournit des volumes pour Nova et sauvegarde les volumes dans Swift.</a:t>
            </a:r>
          </a:p>
          <a:p>
            <a:endParaRPr lang="fr-FR" sz="1600" dirty="0"/>
          </a:p>
          <a:p>
            <a:r>
              <a:rPr lang="fr-FR" sz="1600" b="1" dirty="0" err="1"/>
              <a:t>Glance</a:t>
            </a:r>
            <a:r>
              <a:rPr lang="fr-FR" sz="1600" dirty="0"/>
              <a:t> : Fournit des images pour Nova et stocke les images dans Swift.</a:t>
            </a:r>
          </a:p>
          <a:p>
            <a:endParaRPr lang="fr-FR" sz="1600" dirty="0"/>
          </a:p>
          <a:p>
            <a:r>
              <a:rPr lang="fr-FR" sz="1600" b="1" dirty="0"/>
              <a:t>Swift</a:t>
            </a:r>
            <a:r>
              <a:rPr lang="fr-FR" sz="1600" dirty="0"/>
              <a:t> : Stocke les images et les volumes.</a:t>
            </a:r>
          </a:p>
          <a:p>
            <a:endParaRPr lang="fr-FR" sz="1600" dirty="0"/>
          </a:p>
          <a:p>
            <a:r>
              <a:rPr lang="fr-FR" sz="1600" b="1" dirty="0"/>
              <a:t>Keystone</a:t>
            </a:r>
            <a:r>
              <a:rPr lang="fr-FR" sz="1600" dirty="0"/>
              <a:t> : Fournit l'authentification pour tous les composants.</a:t>
            </a:r>
          </a:p>
          <a:p>
            <a:endParaRPr lang="fr-FR" sz="1600" dirty="0"/>
          </a:p>
          <a:p>
            <a:r>
              <a:rPr lang="fr-FR" sz="1600" b="1" dirty="0" err="1"/>
              <a:t>Ceilometer</a:t>
            </a:r>
            <a:r>
              <a:rPr lang="fr-FR" sz="1600" dirty="0"/>
              <a:t> : Surveille les composants et fournit des données de mesure.</a:t>
            </a:r>
          </a:p>
        </p:txBody>
      </p:sp>
    </p:spTree>
    <p:extLst>
      <p:ext uri="{BB962C8B-B14F-4D97-AF65-F5344CB8AC3E}">
        <p14:creationId xmlns:p14="http://schemas.microsoft.com/office/powerpoint/2010/main" val="3783210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Page-1">
          <a:extLst>
            <a:ext uri="{FF2B5EF4-FFF2-40B4-BE49-F238E27FC236}">
              <a16:creationId xmlns:a16="http://schemas.microsoft.com/office/drawing/2014/main" id="{6AE754C3-8742-C9B7-094D-703889DCAD3D}"/>
            </a:ext>
          </a:extLst>
        </p:cNvPr>
        <p:cNvGrpSpPr/>
        <p:nvPr/>
      </p:nvGrpSpPr>
      <p:grpSpPr>
        <a:xfrm>
          <a:off x="0" y="0"/>
          <a:ext cx="0" cy="0"/>
          <a:chOff x="0" y="0"/>
          <a:chExt cx="0" cy="0"/>
        </a:xfrm>
      </p:grpSpPr>
      <p:sp>
        <p:nvSpPr>
          <p:cNvPr id="9" name="ZoneTexte 8">
            <a:extLst>
              <a:ext uri="{FF2B5EF4-FFF2-40B4-BE49-F238E27FC236}">
                <a16:creationId xmlns:a16="http://schemas.microsoft.com/office/drawing/2014/main" id="{53D36C1D-FD4C-CE9B-C01E-3223203C28DE}"/>
              </a:ext>
            </a:extLst>
          </p:cNvPr>
          <p:cNvSpPr txBox="1"/>
          <p:nvPr/>
        </p:nvSpPr>
        <p:spPr>
          <a:xfrm>
            <a:off x="3440722" y="0"/>
            <a:ext cx="7578970" cy="369332"/>
          </a:xfrm>
          <a:prstGeom prst="rect">
            <a:avLst/>
          </a:prstGeom>
          <a:noFill/>
        </p:spPr>
        <p:txBody>
          <a:bodyPr wrap="square">
            <a:spAutoFit/>
          </a:bodyPr>
          <a:lstStyle/>
          <a:p>
            <a:pPr algn="l">
              <a:spcAft>
                <a:spcPts val="1200"/>
              </a:spcAft>
            </a:pPr>
            <a:r>
              <a:rPr lang="en-US" b="1" i="0" dirty="0">
                <a:solidFill>
                  <a:srgbClr val="000000"/>
                </a:solidFill>
                <a:effectLst/>
                <a:latin typeface="Raleway" pitchFamily="2" charset="0"/>
              </a:rPr>
              <a:t>Architecture </a:t>
            </a:r>
            <a:r>
              <a:rPr lang="fr-FR" b="1" i="0" dirty="0">
                <a:solidFill>
                  <a:srgbClr val="000000"/>
                </a:solidFill>
                <a:effectLst/>
                <a:latin typeface="Raleway" pitchFamily="2" charset="0"/>
              </a:rPr>
              <a:t>simple</a:t>
            </a:r>
            <a:r>
              <a:rPr lang="en-US" b="1" dirty="0">
                <a:solidFill>
                  <a:srgbClr val="000000"/>
                </a:solidFill>
                <a:latin typeface="Raleway" pitchFamily="2" charset="0"/>
              </a:rPr>
              <a:t> : </a:t>
            </a:r>
            <a:r>
              <a:rPr lang="fr-FR" sz="1800" dirty="0">
                <a:effectLst/>
                <a:latin typeface="Calibri" panose="020F0502020204030204" pitchFamily="34" charset="0"/>
                <a:ea typeface="Calibri" panose="020F0502020204030204" pitchFamily="34" charset="0"/>
                <a:cs typeface="Times New Roman" panose="02020603050405020304" pitchFamily="18" charset="0"/>
              </a:rPr>
              <a:t>Le diagramme ci-dessous montre l’architecture simple</a:t>
            </a:r>
            <a:endParaRPr lang="fr-FR" dirty="0"/>
          </a:p>
        </p:txBody>
      </p:sp>
      <p:pic>
        <p:nvPicPr>
          <p:cNvPr id="4" name="Image 3">
            <a:extLst>
              <a:ext uri="{FF2B5EF4-FFF2-40B4-BE49-F238E27FC236}">
                <a16:creationId xmlns:a16="http://schemas.microsoft.com/office/drawing/2014/main" id="{A0A0122F-6070-ED35-C7E9-C9577C816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409" y="1824344"/>
            <a:ext cx="7381042" cy="3464169"/>
          </a:xfrm>
          <a:prstGeom prst="rect">
            <a:avLst/>
          </a:prstGeom>
        </p:spPr>
      </p:pic>
      <p:sp>
        <p:nvSpPr>
          <p:cNvPr id="10" name="ZoneTexte 9">
            <a:extLst>
              <a:ext uri="{FF2B5EF4-FFF2-40B4-BE49-F238E27FC236}">
                <a16:creationId xmlns:a16="http://schemas.microsoft.com/office/drawing/2014/main" id="{7125F6AC-863F-5137-E186-6D1D9A0F8DF3}"/>
              </a:ext>
            </a:extLst>
          </p:cNvPr>
          <p:cNvSpPr txBox="1"/>
          <p:nvPr/>
        </p:nvSpPr>
        <p:spPr>
          <a:xfrm>
            <a:off x="105508" y="5478937"/>
            <a:ext cx="3493477" cy="1234697"/>
          </a:xfrm>
          <a:custGeom>
            <a:avLst/>
            <a:gdLst>
              <a:gd name="connsiteX0" fmla="*/ 0 w 3493477"/>
              <a:gd name="connsiteY0" fmla="*/ 0 h 1234697"/>
              <a:gd name="connsiteX1" fmla="*/ 512377 w 3493477"/>
              <a:gd name="connsiteY1" fmla="*/ 0 h 1234697"/>
              <a:gd name="connsiteX2" fmla="*/ 1059688 w 3493477"/>
              <a:gd name="connsiteY2" fmla="*/ 0 h 1234697"/>
              <a:gd name="connsiteX3" fmla="*/ 1537130 w 3493477"/>
              <a:gd name="connsiteY3" fmla="*/ 0 h 1234697"/>
              <a:gd name="connsiteX4" fmla="*/ 2189246 w 3493477"/>
              <a:gd name="connsiteY4" fmla="*/ 0 h 1234697"/>
              <a:gd name="connsiteX5" fmla="*/ 2771492 w 3493477"/>
              <a:gd name="connsiteY5" fmla="*/ 0 h 1234697"/>
              <a:gd name="connsiteX6" fmla="*/ 3493477 w 3493477"/>
              <a:gd name="connsiteY6" fmla="*/ 0 h 1234697"/>
              <a:gd name="connsiteX7" fmla="*/ 3493477 w 3493477"/>
              <a:gd name="connsiteY7" fmla="*/ 436260 h 1234697"/>
              <a:gd name="connsiteX8" fmla="*/ 3493477 w 3493477"/>
              <a:gd name="connsiteY8" fmla="*/ 847825 h 1234697"/>
              <a:gd name="connsiteX9" fmla="*/ 3493477 w 3493477"/>
              <a:gd name="connsiteY9" fmla="*/ 1234697 h 1234697"/>
              <a:gd name="connsiteX10" fmla="*/ 2911231 w 3493477"/>
              <a:gd name="connsiteY10" fmla="*/ 1234697 h 1234697"/>
              <a:gd name="connsiteX11" fmla="*/ 2259115 w 3493477"/>
              <a:gd name="connsiteY11" fmla="*/ 1234697 h 1234697"/>
              <a:gd name="connsiteX12" fmla="*/ 1781673 w 3493477"/>
              <a:gd name="connsiteY12" fmla="*/ 1234697 h 1234697"/>
              <a:gd name="connsiteX13" fmla="*/ 1234362 w 3493477"/>
              <a:gd name="connsiteY13" fmla="*/ 1234697 h 1234697"/>
              <a:gd name="connsiteX14" fmla="*/ 721985 w 3493477"/>
              <a:gd name="connsiteY14" fmla="*/ 1234697 h 1234697"/>
              <a:gd name="connsiteX15" fmla="*/ 0 w 3493477"/>
              <a:gd name="connsiteY15" fmla="*/ 1234697 h 1234697"/>
              <a:gd name="connsiteX16" fmla="*/ 0 w 3493477"/>
              <a:gd name="connsiteY16" fmla="*/ 860172 h 1234697"/>
              <a:gd name="connsiteX17" fmla="*/ 0 w 3493477"/>
              <a:gd name="connsiteY17" fmla="*/ 448607 h 1234697"/>
              <a:gd name="connsiteX18" fmla="*/ 0 w 3493477"/>
              <a:gd name="connsiteY18" fmla="*/ 0 h 1234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3477" h="1234697" extrusionOk="0">
                <a:moveTo>
                  <a:pt x="0" y="0"/>
                </a:moveTo>
                <a:cubicBezTo>
                  <a:pt x="199871" y="-15361"/>
                  <a:pt x="276852" y="5189"/>
                  <a:pt x="512377" y="0"/>
                </a:cubicBezTo>
                <a:cubicBezTo>
                  <a:pt x="747902" y="-5189"/>
                  <a:pt x="803156" y="25687"/>
                  <a:pt x="1059688" y="0"/>
                </a:cubicBezTo>
                <a:cubicBezTo>
                  <a:pt x="1316220" y="-25687"/>
                  <a:pt x="1429394" y="34417"/>
                  <a:pt x="1537130" y="0"/>
                </a:cubicBezTo>
                <a:cubicBezTo>
                  <a:pt x="1644866" y="-34417"/>
                  <a:pt x="2008948" y="59798"/>
                  <a:pt x="2189246" y="0"/>
                </a:cubicBezTo>
                <a:cubicBezTo>
                  <a:pt x="2369544" y="-59798"/>
                  <a:pt x="2481856" y="13836"/>
                  <a:pt x="2771492" y="0"/>
                </a:cubicBezTo>
                <a:cubicBezTo>
                  <a:pt x="3061128" y="-13836"/>
                  <a:pt x="3134353" y="37722"/>
                  <a:pt x="3493477" y="0"/>
                </a:cubicBezTo>
                <a:cubicBezTo>
                  <a:pt x="3500417" y="206563"/>
                  <a:pt x="3449878" y="291145"/>
                  <a:pt x="3493477" y="436260"/>
                </a:cubicBezTo>
                <a:cubicBezTo>
                  <a:pt x="3537076" y="581375"/>
                  <a:pt x="3490554" y="710250"/>
                  <a:pt x="3493477" y="847825"/>
                </a:cubicBezTo>
                <a:cubicBezTo>
                  <a:pt x="3496400" y="985401"/>
                  <a:pt x="3480776" y="1046868"/>
                  <a:pt x="3493477" y="1234697"/>
                </a:cubicBezTo>
                <a:cubicBezTo>
                  <a:pt x="3376922" y="1269897"/>
                  <a:pt x="3112903" y="1186927"/>
                  <a:pt x="2911231" y="1234697"/>
                </a:cubicBezTo>
                <a:cubicBezTo>
                  <a:pt x="2709559" y="1282467"/>
                  <a:pt x="2584907" y="1166667"/>
                  <a:pt x="2259115" y="1234697"/>
                </a:cubicBezTo>
                <a:cubicBezTo>
                  <a:pt x="1933323" y="1302727"/>
                  <a:pt x="1994324" y="1181388"/>
                  <a:pt x="1781673" y="1234697"/>
                </a:cubicBezTo>
                <a:cubicBezTo>
                  <a:pt x="1569022" y="1288006"/>
                  <a:pt x="1500428" y="1183131"/>
                  <a:pt x="1234362" y="1234697"/>
                </a:cubicBezTo>
                <a:cubicBezTo>
                  <a:pt x="968296" y="1286263"/>
                  <a:pt x="860936" y="1214661"/>
                  <a:pt x="721985" y="1234697"/>
                </a:cubicBezTo>
                <a:cubicBezTo>
                  <a:pt x="583034" y="1254733"/>
                  <a:pt x="252308" y="1202647"/>
                  <a:pt x="0" y="1234697"/>
                </a:cubicBezTo>
                <a:cubicBezTo>
                  <a:pt x="-21657" y="1047997"/>
                  <a:pt x="33323" y="970670"/>
                  <a:pt x="0" y="860172"/>
                </a:cubicBezTo>
                <a:cubicBezTo>
                  <a:pt x="-33323" y="749674"/>
                  <a:pt x="14504" y="648510"/>
                  <a:pt x="0" y="448607"/>
                </a:cubicBezTo>
                <a:cubicBezTo>
                  <a:pt x="-14504" y="248705"/>
                  <a:pt x="48919" y="90237"/>
                  <a:pt x="0" y="0"/>
                </a:cubicBezTo>
                <a:close/>
              </a:path>
            </a:pathLst>
          </a:custGeom>
          <a:noFill/>
          <a:ln>
            <a:solidFill>
              <a:schemeClr val="tx1"/>
            </a:solidFill>
            <a:extLst>
              <a:ext uri="{C807C97D-BFC1-408E-A445-0C87EB9F89A2}">
                <ask:lineSketchStyleProps xmlns:ask="http://schemas.microsoft.com/office/drawing/2018/sketchyshapes" sd="816371373">
                  <a:prstGeom prst="rect">
                    <a:avLst/>
                  </a:prstGeom>
                  <ask:type>
                    <ask:lineSketchScribble/>
                  </ask:type>
                </ask:lineSketchStyleProps>
              </a:ext>
            </a:extLst>
          </a:ln>
        </p:spPr>
        <p:txBody>
          <a:bodyPr wrap="square">
            <a:spAutoFit/>
          </a:bodyPr>
          <a:lstStyle/>
          <a:p>
            <a:pPr algn="just">
              <a:lnSpc>
                <a:spcPct val="107000"/>
              </a:lnSpc>
              <a:spcAft>
                <a:spcPts val="800"/>
              </a:spcAft>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La couche la plus basse représente le matériel physique sur lequel repose toute l'infrastructure. Il s'agit des serveurs physiques et autres équipements nécessaires.</a:t>
            </a:r>
          </a:p>
        </p:txBody>
      </p:sp>
      <p:sp>
        <p:nvSpPr>
          <p:cNvPr id="2" name="ZoneTexte 1">
            <a:extLst>
              <a:ext uri="{FF2B5EF4-FFF2-40B4-BE49-F238E27FC236}">
                <a16:creationId xmlns:a16="http://schemas.microsoft.com/office/drawing/2014/main" id="{286015CD-A6AE-4BB8-DDB2-E700ED0B46A7}"/>
              </a:ext>
            </a:extLst>
          </p:cNvPr>
          <p:cNvSpPr txBox="1"/>
          <p:nvPr/>
        </p:nvSpPr>
        <p:spPr>
          <a:xfrm>
            <a:off x="140677" y="3943215"/>
            <a:ext cx="3493477" cy="1234697"/>
          </a:xfrm>
          <a:custGeom>
            <a:avLst/>
            <a:gdLst>
              <a:gd name="connsiteX0" fmla="*/ 0 w 3493477"/>
              <a:gd name="connsiteY0" fmla="*/ 0 h 1234697"/>
              <a:gd name="connsiteX1" fmla="*/ 512377 w 3493477"/>
              <a:gd name="connsiteY1" fmla="*/ 0 h 1234697"/>
              <a:gd name="connsiteX2" fmla="*/ 1059688 w 3493477"/>
              <a:gd name="connsiteY2" fmla="*/ 0 h 1234697"/>
              <a:gd name="connsiteX3" fmla="*/ 1537130 w 3493477"/>
              <a:gd name="connsiteY3" fmla="*/ 0 h 1234697"/>
              <a:gd name="connsiteX4" fmla="*/ 2189246 w 3493477"/>
              <a:gd name="connsiteY4" fmla="*/ 0 h 1234697"/>
              <a:gd name="connsiteX5" fmla="*/ 2771492 w 3493477"/>
              <a:gd name="connsiteY5" fmla="*/ 0 h 1234697"/>
              <a:gd name="connsiteX6" fmla="*/ 3493477 w 3493477"/>
              <a:gd name="connsiteY6" fmla="*/ 0 h 1234697"/>
              <a:gd name="connsiteX7" fmla="*/ 3493477 w 3493477"/>
              <a:gd name="connsiteY7" fmla="*/ 436260 h 1234697"/>
              <a:gd name="connsiteX8" fmla="*/ 3493477 w 3493477"/>
              <a:gd name="connsiteY8" fmla="*/ 847825 h 1234697"/>
              <a:gd name="connsiteX9" fmla="*/ 3493477 w 3493477"/>
              <a:gd name="connsiteY9" fmla="*/ 1234697 h 1234697"/>
              <a:gd name="connsiteX10" fmla="*/ 2911231 w 3493477"/>
              <a:gd name="connsiteY10" fmla="*/ 1234697 h 1234697"/>
              <a:gd name="connsiteX11" fmla="*/ 2259115 w 3493477"/>
              <a:gd name="connsiteY11" fmla="*/ 1234697 h 1234697"/>
              <a:gd name="connsiteX12" fmla="*/ 1781673 w 3493477"/>
              <a:gd name="connsiteY12" fmla="*/ 1234697 h 1234697"/>
              <a:gd name="connsiteX13" fmla="*/ 1234362 w 3493477"/>
              <a:gd name="connsiteY13" fmla="*/ 1234697 h 1234697"/>
              <a:gd name="connsiteX14" fmla="*/ 721985 w 3493477"/>
              <a:gd name="connsiteY14" fmla="*/ 1234697 h 1234697"/>
              <a:gd name="connsiteX15" fmla="*/ 0 w 3493477"/>
              <a:gd name="connsiteY15" fmla="*/ 1234697 h 1234697"/>
              <a:gd name="connsiteX16" fmla="*/ 0 w 3493477"/>
              <a:gd name="connsiteY16" fmla="*/ 860172 h 1234697"/>
              <a:gd name="connsiteX17" fmla="*/ 0 w 3493477"/>
              <a:gd name="connsiteY17" fmla="*/ 448607 h 1234697"/>
              <a:gd name="connsiteX18" fmla="*/ 0 w 3493477"/>
              <a:gd name="connsiteY18" fmla="*/ 0 h 1234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93477" h="1234697" extrusionOk="0">
                <a:moveTo>
                  <a:pt x="0" y="0"/>
                </a:moveTo>
                <a:cubicBezTo>
                  <a:pt x="199871" y="-15361"/>
                  <a:pt x="276852" y="5189"/>
                  <a:pt x="512377" y="0"/>
                </a:cubicBezTo>
                <a:cubicBezTo>
                  <a:pt x="747902" y="-5189"/>
                  <a:pt x="803156" y="25687"/>
                  <a:pt x="1059688" y="0"/>
                </a:cubicBezTo>
                <a:cubicBezTo>
                  <a:pt x="1316220" y="-25687"/>
                  <a:pt x="1429394" y="34417"/>
                  <a:pt x="1537130" y="0"/>
                </a:cubicBezTo>
                <a:cubicBezTo>
                  <a:pt x="1644866" y="-34417"/>
                  <a:pt x="2008948" y="59798"/>
                  <a:pt x="2189246" y="0"/>
                </a:cubicBezTo>
                <a:cubicBezTo>
                  <a:pt x="2369544" y="-59798"/>
                  <a:pt x="2481856" y="13836"/>
                  <a:pt x="2771492" y="0"/>
                </a:cubicBezTo>
                <a:cubicBezTo>
                  <a:pt x="3061128" y="-13836"/>
                  <a:pt x="3134353" y="37722"/>
                  <a:pt x="3493477" y="0"/>
                </a:cubicBezTo>
                <a:cubicBezTo>
                  <a:pt x="3500417" y="206563"/>
                  <a:pt x="3449878" y="291145"/>
                  <a:pt x="3493477" y="436260"/>
                </a:cubicBezTo>
                <a:cubicBezTo>
                  <a:pt x="3537076" y="581375"/>
                  <a:pt x="3490554" y="710250"/>
                  <a:pt x="3493477" y="847825"/>
                </a:cubicBezTo>
                <a:cubicBezTo>
                  <a:pt x="3496400" y="985401"/>
                  <a:pt x="3480776" y="1046868"/>
                  <a:pt x="3493477" y="1234697"/>
                </a:cubicBezTo>
                <a:cubicBezTo>
                  <a:pt x="3376922" y="1269897"/>
                  <a:pt x="3112903" y="1186927"/>
                  <a:pt x="2911231" y="1234697"/>
                </a:cubicBezTo>
                <a:cubicBezTo>
                  <a:pt x="2709559" y="1282467"/>
                  <a:pt x="2584907" y="1166667"/>
                  <a:pt x="2259115" y="1234697"/>
                </a:cubicBezTo>
                <a:cubicBezTo>
                  <a:pt x="1933323" y="1302727"/>
                  <a:pt x="1994324" y="1181388"/>
                  <a:pt x="1781673" y="1234697"/>
                </a:cubicBezTo>
                <a:cubicBezTo>
                  <a:pt x="1569022" y="1288006"/>
                  <a:pt x="1500428" y="1183131"/>
                  <a:pt x="1234362" y="1234697"/>
                </a:cubicBezTo>
                <a:cubicBezTo>
                  <a:pt x="968296" y="1286263"/>
                  <a:pt x="860936" y="1214661"/>
                  <a:pt x="721985" y="1234697"/>
                </a:cubicBezTo>
                <a:cubicBezTo>
                  <a:pt x="583034" y="1254733"/>
                  <a:pt x="252308" y="1202647"/>
                  <a:pt x="0" y="1234697"/>
                </a:cubicBezTo>
                <a:cubicBezTo>
                  <a:pt x="-21657" y="1047997"/>
                  <a:pt x="33323" y="970670"/>
                  <a:pt x="0" y="860172"/>
                </a:cubicBezTo>
                <a:cubicBezTo>
                  <a:pt x="-33323" y="749674"/>
                  <a:pt x="14504" y="648510"/>
                  <a:pt x="0" y="448607"/>
                </a:cubicBezTo>
                <a:cubicBezTo>
                  <a:pt x="-14504" y="248705"/>
                  <a:pt x="48919" y="90237"/>
                  <a:pt x="0" y="0"/>
                </a:cubicBezTo>
                <a:close/>
              </a:path>
            </a:pathLst>
          </a:custGeom>
          <a:noFill/>
          <a:ln>
            <a:solidFill>
              <a:schemeClr val="tx1"/>
            </a:solidFill>
            <a:extLst>
              <a:ext uri="{C807C97D-BFC1-408E-A445-0C87EB9F89A2}">
                <ask:lineSketchStyleProps xmlns:ask="http://schemas.microsoft.com/office/drawing/2018/sketchyshapes" sd="816371373">
                  <a:prstGeom prst="rect">
                    <a:avLst/>
                  </a:prstGeom>
                  <ask:type>
                    <ask:lineSketchScribble/>
                  </ask:type>
                </ask:lineSketchStyleProps>
              </a:ext>
            </a:extLst>
          </a:ln>
        </p:spPr>
        <p:txBody>
          <a:bodyPr wrap="square">
            <a:spAutoFit/>
          </a:bodyPr>
          <a:lstStyle/>
          <a:p>
            <a:pPr algn="just">
              <a:lnSpc>
                <a:spcPct val="107000"/>
              </a:lnSpc>
              <a:spcAft>
                <a:spcPts val="800"/>
              </a:spcAft>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Au-dessus du matériel, on trouve les systèmes d'exploitation qui prennent en charge la virtualisation, tels que Ubuntu (KVM), </a:t>
            </a:r>
            <a:r>
              <a:rPr lang="fr-FR" sz="1400" kern="100" dirty="0" err="1">
                <a:effectLst/>
                <a:latin typeface="Calibri" panose="020F0502020204030204" pitchFamily="34" charset="0"/>
                <a:ea typeface="Calibri" panose="020F0502020204030204" pitchFamily="34" charset="0"/>
                <a:cs typeface="Times New Roman" panose="02020603050405020304" pitchFamily="18" charset="0"/>
              </a:rPr>
              <a:t>Redhat</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(KVM), VMware ESXi, Oracle Solaris, Debian (KVM), et Oracle Linux (XEN).</a:t>
            </a:r>
          </a:p>
        </p:txBody>
      </p:sp>
      <p:cxnSp>
        <p:nvCxnSpPr>
          <p:cNvPr id="6" name="Connecteur droit avec flèche 5">
            <a:extLst>
              <a:ext uri="{FF2B5EF4-FFF2-40B4-BE49-F238E27FC236}">
                <a16:creationId xmlns:a16="http://schemas.microsoft.com/office/drawing/2014/main" id="{5F7441B5-2AD7-D3AA-8B80-9B71DFB2244D}"/>
              </a:ext>
            </a:extLst>
          </p:cNvPr>
          <p:cNvCxnSpPr>
            <a:cxnSpLocks/>
            <a:stCxn id="2" idx="3"/>
          </p:cNvCxnSpPr>
          <p:nvPr/>
        </p:nvCxnSpPr>
        <p:spPr>
          <a:xfrm>
            <a:off x="3634154" y="4560564"/>
            <a:ext cx="1336431" cy="116944"/>
          </a:xfrm>
          <a:prstGeom prst="straightConnector1">
            <a:avLst/>
          </a:prstGeom>
          <a:ln w="28575">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8" name="Connecteur droit avec flèche 7">
            <a:extLst>
              <a:ext uri="{FF2B5EF4-FFF2-40B4-BE49-F238E27FC236}">
                <a16:creationId xmlns:a16="http://schemas.microsoft.com/office/drawing/2014/main" id="{F3526C3F-02A8-7C50-076C-6B6ADE30264B}"/>
              </a:ext>
            </a:extLst>
          </p:cNvPr>
          <p:cNvCxnSpPr>
            <a:cxnSpLocks/>
            <a:stCxn id="10" idx="3"/>
          </p:cNvCxnSpPr>
          <p:nvPr/>
        </p:nvCxnSpPr>
        <p:spPr>
          <a:xfrm flipV="1">
            <a:off x="3598985" y="5134708"/>
            <a:ext cx="1793630" cy="961578"/>
          </a:xfrm>
          <a:prstGeom prst="straightConnector1">
            <a:avLst/>
          </a:prstGeom>
          <a:ln w="28575">
            <a:prstDash val="sysDash"/>
            <a:tailEnd type="triangle"/>
          </a:ln>
        </p:spPr>
        <p:style>
          <a:lnRef idx="1">
            <a:schemeClr val="accent2"/>
          </a:lnRef>
          <a:fillRef idx="0">
            <a:schemeClr val="accent2"/>
          </a:fillRef>
          <a:effectRef idx="0">
            <a:schemeClr val="accent2"/>
          </a:effectRef>
          <a:fontRef idx="minor">
            <a:schemeClr val="tx1"/>
          </a:fontRef>
        </p:style>
      </p:cxnSp>
      <p:sp>
        <p:nvSpPr>
          <p:cNvPr id="15" name="ZoneTexte 14">
            <a:extLst>
              <a:ext uri="{FF2B5EF4-FFF2-40B4-BE49-F238E27FC236}">
                <a16:creationId xmlns:a16="http://schemas.microsoft.com/office/drawing/2014/main" id="{AC4F3BBA-5865-6DC8-E921-9A102EE380F6}"/>
              </a:ext>
            </a:extLst>
          </p:cNvPr>
          <p:cNvSpPr txBox="1"/>
          <p:nvPr/>
        </p:nvSpPr>
        <p:spPr>
          <a:xfrm>
            <a:off x="82062" y="906938"/>
            <a:ext cx="3634153" cy="2695033"/>
          </a:xfrm>
          <a:custGeom>
            <a:avLst/>
            <a:gdLst>
              <a:gd name="connsiteX0" fmla="*/ 0 w 3634153"/>
              <a:gd name="connsiteY0" fmla="*/ 0 h 2695033"/>
              <a:gd name="connsiteX1" fmla="*/ 446482 w 3634153"/>
              <a:gd name="connsiteY1" fmla="*/ 0 h 2695033"/>
              <a:gd name="connsiteX2" fmla="*/ 929305 w 3634153"/>
              <a:gd name="connsiteY2" fmla="*/ 0 h 2695033"/>
              <a:gd name="connsiteX3" fmla="*/ 1339445 w 3634153"/>
              <a:gd name="connsiteY3" fmla="*/ 0 h 2695033"/>
              <a:gd name="connsiteX4" fmla="*/ 1931293 w 3634153"/>
              <a:gd name="connsiteY4" fmla="*/ 0 h 2695033"/>
              <a:gd name="connsiteX5" fmla="*/ 2450457 w 3634153"/>
              <a:gd name="connsiteY5" fmla="*/ 0 h 2695033"/>
              <a:gd name="connsiteX6" fmla="*/ 2933281 w 3634153"/>
              <a:gd name="connsiteY6" fmla="*/ 0 h 2695033"/>
              <a:gd name="connsiteX7" fmla="*/ 3634153 w 3634153"/>
              <a:gd name="connsiteY7" fmla="*/ 0 h 2695033"/>
              <a:gd name="connsiteX8" fmla="*/ 3634153 w 3634153"/>
              <a:gd name="connsiteY8" fmla="*/ 592907 h 2695033"/>
              <a:gd name="connsiteX9" fmla="*/ 3634153 w 3634153"/>
              <a:gd name="connsiteY9" fmla="*/ 1051063 h 2695033"/>
              <a:gd name="connsiteX10" fmla="*/ 3634153 w 3634153"/>
              <a:gd name="connsiteY10" fmla="*/ 1590069 h 2695033"/>
              <a:gd name="connsiteX11" fmla="*/ 3634153 w 3634153"/>
              <a:gd name="connsiteY11" fmla="*/ 2129076 h 2695033"/>
              <a:gd name="connsiteX12" fmla="*/ 3634153 w 3634153"/>
              <a:gd name="connsiteY12" fmla="*/ 2695033 h 2695033"/>
              <a:gd name="connsiteX13" fmla="*/ 3224013 w 3634153"/>
              <a:gd name="connsiteY13" fmla="*/ 2695033 h 2695033"/>
              <a:gd name="connsiteX14" fmla="*/ 2777531 w 3634153"/>
              <a:gd name="connsiteY14" fmla="*/ 2695033 h 2695033"/>
              <a:gd name="connsiteX15" fmla="*/ 2222025 w 3634153"/>
              <a:gd name="connsiteY15" fmla="*/ 2695033 h 2695033"/>
              <a:gd name="connsiteX16" fmla="*/ 1811885 w 3634153"/>
              <a:gd name="connsiteY16" fmla="*/ 2695033 h 2695033"/>
              <a:gd name="connsiteX17" fmla="*/ 1401745 w 3634153"/>
              <a:gd name="connsiteY17" fmla="*/ 2695033 h 2695033"/>
              <a:gd name="connsiteX18" fmla="*/ 846238 w 3634153"/>
              <a:gd name="connsiteY18" fmla="*/ 2695033 h 2695033"/>
              <a:gd name="connsiteX19" fmla="*/ 0 w 3634153"/>
              <a:gd name="connsiteY19" fmla="*/ 2695033 h 2695033"/>
              <a:gd name="connsiteX20" fmla="*/ 0 w 3634153"/>
              <a:gd name="connsiteY20" fmla="*/ 2236877 h 2695033"/>
              <a:gd name="connsiteX21" fmla="*/ 0 w 3634153"/>
              <a:gd name="connsiteY21" fmla="*/ 1643970 h 2695033"/>
              <a:gd name="connsiteX22" fmla="*/ 0 w 3634153"/>
              <a:gd name="connsiteY22" fmla="*/ 1078013 h 2695033"/>
              <a:gd name="connsiteX23" fmla="*/ 0 w 3634153"/>
              <a:gd name="connsiteY23" fmla="*/ 512056 h 2695033"/>
              <a:gd name="connsiteX24" fmla="*/ 0 w 3634153"/>
              <a:gd name="connsiteY24" fmla="*/ 0 h 2695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634153" h="2695033" extrusionOk="0">
                <a:moveTo>
                  <a:pt x="0" y="0"/>
                </a:moveTo>
                <a:cubicBezTo>
                  <a:pt x="107626" y="-14348"/>
                  <a:pt x="273236" y="985"/>
                  <a:pt x="446482" y="0"/>
                </a:cubicBezTo>
                <a:cubicBezTo>
                  <a:pt x="619728" y="-985"/>
                  <a:pt x="820918" y="29093"/>
                  <a:pt x="929305" y="0"/>
                </a:cubicBezTo>
                <a:cubicBezTo>
                  <a:pt x="1037692" y="-29093"/>
                  <a:pt x="1198151" y="34171"/>
                  <a:pt x="1339445" y="0"/>
                </a:cubicBezTo>
                <a:cubicBezTo>
                  <a:pt x="1480739" y="-34171"/>
                  <a:pt x="1647292" y="42012"/>
                  <a:pt x="1931293" y="0"/>
                </a:cubicBezTo>
                <a:cubicBezTo>
                  <a:pt x="2215294" y="-42012"/>
                  <a:pt x="2318173" y="60011"/>
                  <a:pt x="2450457" y="0"/>
                </a:cubicBezTo>
                <a:cubicBezTo>
                  <a:pt x="2582741" y="-60011"/>
                  <a:pt x="2770996" y="9843"/>
                  <a:pt x="2933281" y="0"/>
                </a:cubicBezTo>
                <a:cubicBezTo>
                  <a:pt x="3095566" y="-9843"/>
                  <a:pt x="3288400" y="38572"/>
                  <a:pt x="3634153" y="0"/>
                </a:cubicBezTo>
                <a:cubicBezTo>
                  <a:pt x="3660409" y="161044"/>
                  <a:pt x="3617993" y="342276"/>
                  <a:pt x="3634153" y="592907"/>
                </a:cubicBezTo>
                <a:cubicBezTo>
                  <a:pt x="3650313" y="843538"/>
                  <a:pt x="3615359" y="921704"/>
                  <a:pt x="3634153" y="1051063"/>
                </a:cubicBezTo>
                <a:cubicBezTo>
                  <a:pt x="3652947" y="1180422"/>
                  <a:pt x="3632672" y="1384554"/>
                  <a:pt x="3634153" y="1590069"/>
                </a:cubicBezTo>
                <a:cubicBezTo>
                  <a:pt x="3635634" y="1795584"/>
                  <a:pt x="3578101" y="1957846"/>
                  <a:pt x="3634153" y="2129076"/>
                </a:cubicBezTo>
                <a:cubicBezTo>
                  <a:pt x="3690205" y="2300306"/>
                  <a:pt x="3602821" y="2421214"/>
                  <a:pt x="3634153" y="2695033"/>
                </a:cubicBezTo>
                <a:cubicBezTo>
                  <a:pt x="3456913" y="2715981"/>
                  <a:pt x="3312187" y="2647925"/>
                  <a:pt x="3224013" y="2695033"/>
                </a:cubicBezTo>
                <a:cubicBezTo>
                  <a:pt x="3135839" y="2742141"/>
                  <a:pt x="2932633" y="2643958"/>
                  <a:pt x="2777531" y="2695033"/>
                </a:cubicBezTo>
                <a:cubicBezTo>
                  <a:pt x="2622429" y="2746108"/>
                  <a:pt x="2413420" y="2666667"/>
                  <a:pt x="2222025" y="2695033"/>
                </a:cubicBezTo>
                <a:cubicBezTo>
                  <a:pt x="2030630" y="2723399"/>
                  <a:pt x="1896046" y="2649548"/>
                  <a:pt x="1811885" y="2695033"/>
                </a:cubicBezTo>
                <a:cubicBezTo>
                  <a:pt x="1727724" y="2740518"/>
                  <a:pt x="1574770" y="2662091"/>
                  <a:pt x="1401745" y="2695033"/>
                </a:cubicBezTo>
                <a:cubicBezTo>
                  <a:pt x="1228720" y="2727975"/>
                  <a:pt x="1061494" y="2666398"/>
                  <a:pt x="846238" y="2695033"/>
                </a:cubicBezTo>
                <a:cubicBezTo>
                  <a:pt x="630982" y="2723668"/>
                  <a:pt x="394566" y="2595124"/>
                  <a:pt x="0" y="2695033"/>
                </a:cubicBezTo>
                <a:cubicBezTo>
                  <a:pt x="-20720" y="2502514"/>
                  <a:pt x="37258" y="2430733"/>
                  <a:pt x="0" y="2236877"/>
                </a:cubicBezTo>
                <a:cubicBezTo>
                  <a:pt x="-37258" y="2043021"/>
                  <a:pt x="44863" y="1822418"/>
                  <a:pt x="0" y="1643970"/>
                </a:cubicBezTo>
                <a:cubicBezTo>
                  <a:pt x="-44863" y="1465522"/>
                  <a:pt x="59513" y="1277606"/>
                  <a:pt x="0" y="1078013"/>
                </a:cubicBezTo>
                <a:cubicBezTo>
                  <a:pt x="-59513" y="878420"/>
                  <a:pt x="26385" y="751656"/>
                  <a:pt x="0" y="512056"/>
                </a:cubicBezTo>
                <a:cubicBezTo>
                  <a:pt x="-26385" y="272456"/>
                  <a:pt x="26050" y="103943"/>
                  <a:pt x="0" y="0"/>
                </a:cubicBezTo>
                <a:close/>
              </a:path>
            </a:pathLst>
          </a:custGeom>
          <a:noFill/>
          <a:ln>
            <a:solidFill>
              <a:schemeClr val="tx1"/>
            </a:solidFill>
            <a:extLst>
              <a:ext uri="{C807C97D-BFC1-408E-A445-0C87EB9F89A2}">
                <ask:lineSketchStyleProps xmlns:ask="http://schemas.microsoft.com/office/drawing/2018/sketchyshapes" sd="816371373">
                  <a:prstGeom prst="rect">
                    <a:avLst/>
                  </a:prstGeom>
                  <ask:type>
                    <ask:lineSketchScribble/>
                  </ask:type>
                </ask:lineSketchStyleProps>
              </a:ext>
            </a:extLst>
          </a:ln>
        </p:spPr>
        <p:txBody>
          <a:bodyPr wrap="square">
            <a:spAutoFit/>
          </a:bodyPr>
          <a:lstStyle/>
          <a:p>
            <a:pPr algn="just">
              <a:lnSpc>
                <a:spcPct val="107000"/>
              </a:lnSpc>
              <a:spcAft>
                <a:spcPts val="800"/>
              </a:spcAft>
            </a:pP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Au-dessus de ces systèmes d'exploitation se trouvent les services OpenStack. Ces services sont divisés en trois catégories principales :</a:t>
            </a:r>
          </a:p>
          <a:p>
            <a:pPr algn="just">
              <a:lnSpc>
                <a:spcPct val="107000"/>
              </a:lnSpc>
              <a:spcAft>
                <a:spcPts val="800"/>
              </a:spcAft>
            </a:pPr>
            <a:r>
              <a:rPr lang="fr-FR" sz="1400" b="1" kern="100" dirty="0">
                <a:effectLst/>
                <a:latin typeface="Calibri" panose="020F0502020204030204" pitchFamily="34" charset="0"/>
                <a:ea typeface="Calibri" panose="020F0502020204030204" pitchFamily="34" charset="0"/>
                <a:cs typeface="Times New Roman" panose="02020603050405020304" pitchFamily="18" charset="0"/>
              </a:rPr>
              <a:t>Services de calcul (</a:t>
            </a:r>
            <a:r>
              <a:rPr lang="fr-FR" sz="1400" b="1" kern="100" dirty="0" err="1">
                <a:effectLst/>
                <a:latin typeface="Calibri" panose="020F0502020204030204" pitchFamily="34" charset="0"/>
                <a:ea typeface="Calibri" panose="020F0502020204030204" pitchFamily="34" charset="0"/>
                <a:cs typeface="Times New Roman" panose="02020603050405020304" pitchFamily="18" charset="0"/>
              </a:rPr>
              <a:t>Compute</a:t>
            </a:r>
            <a:r>
              <a:rPr lang="fr-FR" sz="1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Gèrent les machines virtuelles et les ressources de calcul.</a:t>
            </a:r>
          </a:p>
          <a:p>
            <a:pPr algn="just">
              <a:lnSpc>
                <a:spcPct val="107000"/>
              </a:lnSpc>
              <a:spcAft>
                <a:spcPts val="800"/>
              </a:spcAft>
            </a:pPr>
            <a:r>
              <a:rPr lang="fr-FR" sz="1400" b="1" kern="100" dirty="0">
                <a:effectLst/>
                <a:latin typeface="Calibri" panose="020F0502020204030204" pitchFamily="34" charset="0"/>
                <a:ea typeface="Calibri" panose="020F0502020204030204" pitchFamily="34" charset="0"/>
                <a:cs typeface="Times New Roman" panose="02020603050405020304" pitchFamily="18" charset="0"/>
              </a:rPr>
              <a:t>Services de réseau (Networking) : </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Fournissent la connectivité réseau pour les machines virtuelles.</a:t>
            </a:r>
          </a:p>
          <a:p>
            <a:pPr algn="just">
              <a:lnSpc>
                <a:spcPct val="107000"/>
              </a:lnSpc>
              <a:spcAft>
                <a:spcPts val="800"/>
              </a:spcAft>
            </a:pPr>
            <a:r>
              <a:rPr lang="fr-FR" sz="1400" b="1" kern="100" dirty="0">
                <a:effectLst/>
                <a:latin typeface="Calibri" panose="020F0502020204030204" pitchFamily="34" charset="0"/>
                <a:ea typeface="Calibri" panose="020F0502020204030204" pitchFamily="34" charset="0"/>
                <a:cs typeface="Times New Roman" panose="02020603050405020304" pitchFamily="18" charset="0"/>
              </a:rPr>
              <a:t>Services de stockage (Storage) : </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Gèrent les volumes de stockage et les objets.</a:t>
            </a:r>
          </a:p>
        </p:txBody>
      </p:sp>
      <p:cxnSp>
        <p:nvCxnSpPr>
          <p:cNvPr id="16" name="Connecteur droit avec flèche 15">
            <a:extLst>
              <a:ext uri="{FF2B5EF4-FFF2-40B4-BE49-F238E27FC236}">
                <a16:creationId xmlns:a16="http://schemas.microsoft.com/office/drawing/2014/main" id="{18B318C5-EB20-6947-63DC-BEFB4D26D654}"/>
              </a:ext>
            </a:extLst>
          </p:cNvPr>
          <p:cNvCxnSpPr>
            <a:cxnSpLocks/>
          </p:cNvCxnSpPr>
          <p:nvPr/>
        </p:nvCxnSpPr>
        <p:spPr>
          <a:xfrm>
            <a:off x="3024554" y="3587549"/>
            <a:ext cx="2414954" cy="339682"/>
          </a:xfrm>
          <a:prstGeom prst="straightConnector1">
            <a:avLst/>
          </a:prstGeom>
          <a:ln w="28575">
            <a:prstDash val="sysDash"/>
            <a:tailEnd type="triangle"/>
          </a:ln>
        </p:spPr>
        <p:style>
          <a:lnRef idx="1">
            <a:schemeClr val="accent2"/>
          </a:lnRef>
          <a:fillRef idx="0">
            <a:schemeClr val="accent2"/>
          </a:fillRef>
          <a:effectRef idx="0">
            <a:schemeClr val="accent2"/>
          </a:effectRef>
          <a:fontRef idx="minor">
            <a:schemeClr val="tx1"/>
          </a:fontRef>
        </p:style>
      </p:cxnSp>
      <p:sp>
        <p:nvSpPr>
          <p:cNvPr id="19" name="ZoneTexte 18">
            <a:extLst>
              <a:ext uri="{FF2B5EF4-FFF2-40B4-BE49-F238E27FC236}">
                <a16:creationId xmlns:a16="http://schemas.microsoft.com/office/drawing/2014/main" id="{F85FEE80-9E74-0D9D-116F-9DD6440F48F8}"/>
              </a:ext>
            </a:extLst>
          </p:cNvPr>
          <p:cNvSpPr txBox="1"/>
          <p:nvPr/>
        </p:nvSpPr>
        <p:spPr>
          <a:xfrm>
            <a:off x="3774831" y="367675"/>
            <a:ext cx="8417169" cy="1106778"/>
          </a:xfrm>
          <a:custGeom>
            <a:avLst/>
            <a:gdLst>
              <a:gd name="connsiteX0" fmla="*/ 0 w 8417169"/>
              <a:gd name="connsiteY0" fmla="*/ 0 h 1106778"/>
              <a:gd name="connsiteX1" fmla="*/ 392801 w 8417169"/>
              <a:gd name="connsiteY1" fmla="*/ 0 h 1106778"/>
              <a:gd name="connsiteX2" fmla="*/ 869774 w 8417169"/>
              <a:gd name="connsiteY2" fmla="*/ 0 h 1106778"/>
              <a:gd name="connsiteX3" fmla="*/ 1178404 w 8417169"/>
              <a:gd name="connsiteY3" fmla="*/ 0 h 1106778"/>
              <a:gd name="connsiteX4" fmla="*/ 1907892 w 8417169"/>
              <a:gd name="connsiteY4" fmla="*/ 0 h 1106778"/>
              <a:gd name="connsiteX5" fmla="*/ 2469036 w 8417169"/>
              <a:gd name="connsiteY5" fmla="*/ 0 h 1106778"/>
              <a:gd name="connsiteX6" fmla="*/ 2946009 w 8417169"/>
              <a:gd name="connsiteY6" fmla="*/ 0 h 1106778"/>
              <a:gd name="connsiteX7" fmla="*/ 3675497 w 8417169"/>
              <a:gd name="connsiteY7" fmla="*/ 0 h 1106778"/>
              <a:gd name="connsiteX8" fmla="*/ 4404985 w 8417169"/>
              <a:gd name="connsiteY8" fmla="*/ 0 h 1106778"/>
              <a:gd name="connsiteX9" fmla="*/ 4966130 w 8417169"/>
              <a:gd name="connsiteY9" fmla="*/ 0 h 1106778"/>
              <a:gd name="connsiteX10" fmla="*/ 5695618 w 8417169"/>
              <a:gd name="connsiteY10" fmla="*/ 0 h 1106778"/>
              <a:gd name="connsiteX11" fmla="*/ 6256762 w 8417169"/>
              <a:gd name="connsiteY11" fmla="*/ 0 h 1106778"/>
              <a:gd name="connsiteX12" fmla="*/ 6986250 w 8417169"/>
              <a:gd name="connsiteY12" fmla="*/ 0 h 1106778"/>
              <a:gd name="connsiteX13" fmla="*/ 7463223 w 8417169"/>
              <a:gd name="connsiteY13" fmla="*/ 0 h 1106778"/>
              <a:gd name="connsiteX14" fmla="*/ 8417169 w 8417169"/>
              <a:gd name="connsiteY14" fmla="*/ 0 h 1106778"/>
              <a:gd name="connsiteX15" fmla="*/ 8417169 w 8417169"/>
              <a:gd name="connsiteY15" fmla="*/ 564457 h 1106778"/>
              <a:gd name="connsiteX16" fmla="*/ 8417169 w 8417169"/>
              <a:gd name="connsiteY16" fmla="*/ 1106778 h 1106778"/>
              <a:gd name="connsiteX17" fmla="*/ 7940196 w 8417169"/>
              <a:gd name="connsiteY17" fmla="*/ 1106778 h 1106778"/>
              <a:gd name="connsiteX18" fmla="*/ 7294880 w 8417169"/>
              <a:gd name="connsiteY18" fmla="*/ 1106778 h 1106778"/>
              <a:gd name="connsiteX19" fmla="*/ 6986250 w 8417169"/>
              <a:gd name="connsiteY19" fmla="*/ 1106778 h 1106778"/>
              <a:gd name="connsiteX20" fmla="*/ 6677621 w 8417169"/>
              <a:gd name="connsiteY20" fmla="*/ 1106778 h 1106778"/>
              <a:gd name="connsiteX21" fmla="*/ 6032304 w 8417169"/>
              <a:gd name="connsiteY21" fmla="*/ 1106778 h 1106778"/>
              <a:gd name="connsiteX22" fmla="*/ 5302816 w 8417169"/>
              <a:gd name="connsiteY22" fmla="*/ 1106778 h 1106778"/>
              <a:gd name="connsiteX23" fmla="*/ 4573328 w 8417169"/>
              <a:gd name="connsiteY23" fmla="*/ 1106778 h 1106778"/>
              <a:gd name="connsiteX24" fmla="*/ 3843841 w 8417169"/>
              <a:gd name="connsiteY24" fmla="*/ 1106778 h 1106778"/>
              <a:gd name="connsiteX25" fmla="*/ 3282696 w 8417169"/>
              <a:gd name="connsiteY25" fmla="*/ 1106778 h 1106778"/>
              <a:gd name="connsiteX26" fmla="*/ 2889895 w 8417169"/>
              <a:gd name="connsiteY26" fmla="*/ 1106778 h 1106778"/>
              <a:gd name="connsiteX27" fmla="*/ 2328750 w 8417169"/>
              <a:gd name="connsiteY27" fmla="*/ 1106778 h 1106778"/>
              <a:gd name="connsiteX28" fmla="*/ 1851777 w 8417169"/>
              <a:gd name="connsiteY28" fmla="*/ 1106778 h 1106778"/>
              <a:gd name="connsiteX29" fmla="*/ 1122289 w 8417169"/>
              <a:gd name="connsiteY29" fmla="*/ 1106778 h 1106778"/>
              <a:gd name="connsiteX30" fmla="*/ 645316 w 8417169"/>
              <a:gd name="connsiteY30" fmla="*/ 1106778 h 1106778"/>
              <a:gd name="connsiteX31" fmla="*/ 0 w 8417169"/>
              <a:gd name="connsiteY31" fmla="*/ 1106778 h 1106778"/>
              <a:gd name="connsiteX32" fmla="*/ 0 w 8417169"/>
              <a:gd name="connsiteY32" fmla="*/ 553389 h 1106778"/>
              <a:gd name="connsiteX33" fmla="*/ 0 w 8417169"/>
              <a:gd name="connsiteY33" fmla="*/ 0 h 110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417169" h="1106778" extrusionOk="0">
                <a:moveTo>
                  <a:pt x="0" y="0"/>
                </a:moveTo>
                <a:cubicBezTo>
                  <a:pt x="109411" y="-31140"/>
                  <a:pt x="271649" y="26643"/>
                  <a:pt x="392801" y="0"/>
                </a:cubicBezTo>
                <a:cubicBezTo>
                  <a:pt x="513953" y="-26643"/>
                  <a:pt x="636048" y="400"/>
                  <a:pt x="869774" y="0"/>
                </a:cubicBezTo>
                <a:cubicBezTo>
                  <a:pt x="1103500" y="-400"/>
                  <a:pt x="1048948" y="12918"/>
                  <a:pt x="1178404" y="0"/>
                </a:cubicBezTo>
                <a:cubicBezTo>
                  <a:pt x="1307860" y="-12918"/>
                  <a:pt x="1760623" y="2259"/>
                  <a:pt x="1907892" y="0"/>
                </a:cubicBezTo>
                <a:cubicBezTo>
                  <a:pt x="2055161" y="-2259"/>
                  <a:pt x="2270126" y="35706"/>
                  <a:pt x="2469036" y="0"/>
                </a:cubicBezTo>
                <a:cubicBezTo>
                  <a:pt x="2667946" y="-35706"/>
                  <a:pt x="2751836" y="18547"/>
                  <a:pt x="2946009" y="0"/>
                </a:cubicBezTo>
                <a:cubicBezTo>
                  <a:pt x="3140182" y="-18547"/>
                  <a:pt x="3334695" y="48204"/>
                  <a:pt x="3675497" y="0"/>
                </a:cubicBezTo>
                <a:cubicBezTo>
                  <a:pt x="4016299" y="-48204"/>
                  <a:pt x="4230746" y="26484"/>
                  <a:pt x="4404985" y="0"/>
                </a:cubicBezTo>
                <a:cubicBezTo>
                  <a:pt x="4579224" y="-26484"/>
                  <a:pt x="4811875" y="51055"/>
                  <a:pt x="4966130" y="0"/>
                </a:cubicBezTo>
                <a:cubicBezTo>
                  <a:pt x="5120386" y="-51055"/>
                  <a:pt x="5363912" y="45944"/>
                  <a:pt x="5695618" y="0"/>
                </a:cubicBezTo>
                <a:cubicBezTo>
                  <a:pt x="6027324" y="-45944"/>
                  <a:pt x="6094813" y="9468"/>
                  <a:pt x="6256762" y="0"/>
                </a:cubicBezTo>
                <a:cubicBezTo>
                  <a:pt x="6418711" y="-9468"/>
                  <a:pt x="6717623" y="1364"/>
                  <a:pt x="6986250" y="0"/>
                </a:cubicBezTo>
                <a:cubicBezTo>
                  <a:pt x="7254877" y="-1364"/>
                  <a:pt x="7298958" y="5984"/>
                  <a:pt x="7463223" y="0"/>
                </a:cubicBezTo>
                <a:cubicBezTo>
                  <a:pt x="7627488" y="-5984"/>
                  <a:pt x="8017192" y="109060"/>
                  <a:pt x="8417169" y="0"/>
                </a:cubicBezTo>
                <a:cubicBezTo>
                  <a:pt x="8469919" y="235359"/>
                  <a:pt x="8381633" y="307477"/>
                  <a:pt x="8417169" y="564457"/>
                </a:cubicBezTo>
                <a:cubicBezTo>
                  <a:pt x="8452705" y="821437"/>
                  <a:pt x="8388423" y="980734"/>
                  <a:pt x="8417169" y="1106778"/>
                </a:cubicBezTo>
                <a:cubicBezTo>
                  <a:pt x="8268373" y="1137805"/>
                  <a:pt x="8176539" y="1090708"/>
                  <a:pt x="7940196" y="1106778"/>
                </a:cubicBezTo>
                <a:cubicBezTo>
                  <a:pt x="7703853" y="1122848"/>
                  <a:pt x="7429091" y="1061231"/>
                  <a:pt x="7294880" y="1106778"/>
                </a:cubicBezTo>
                <a:cubicBezTo>
                  <a:pt x="7160669" y="1152325"/>
                  <a:pt x="7107701" y="1092002"/>
                  <a:pt x="6986250" y="1106778"/>
                </a:cubicBezTo>
                <a:cubicBezTo>
                  <a:pt x="6864799" y="1121554"/>
                  <a:pt x="6779156" y="1091361"/>
                  <a:pt x="6677621" y="1106778"/>
                </a:cubicBezTo>
                <a:cubicBezTo>
                  <a:pt x="6576086" y="1122195"/>
                  <a:pt x="6294168" y="1035623"/>
                  <a:pt x="6032304" y="1106778"/>
                </a:cubicBezTo>
                <a:cubicBezTo>
                  <a:pt x="5770440" y="1177933"/>
                  <a:pt x="5526327" y="1087157"/>
                  <a:pt x="5302816" y="1106778"/>
                </a:cubicBezTo>
                <a:cubicBezTo>
                  <a:pt x="5079305" y="1126399"/>
                  <a:pt x="4723928" y="1056327"/>
                  <a:pt x="4573328" y="1106778"/>
                </a:cubicBezTo>
                <a:cubicBezTo>
                  <a:pt x="4422728" y="1157229"/>
                  <a:pt x="4089866" y="1060542"/>
                  <a:pt x="3843841" y="1106778"/>
                </a:cubicBezTo>
                <a:cubicBezTo>
                  <a:pt x="3597816" y="1153014"/>
                  <a:pt x="3478252" y="1061834"/>
                  <a:pt x="3282696" y="1106778"/>
                </a:cubicBezTo>
                <a:cubicBezTo>
                  <a:pt x="3087141" y="1151722"/>
                  <a:pt x="2995844" y="1067684"/>
                  <a:pt x="2889895" y="1106778"/>
                </a:cubicBezTo>
                <a:cubicBezTo>
                  <a:pt x="2783946" y="1145872"/>
                  <a:pt x="2565335" y="1070167"/>
                  <a:pt x="2328750" y="1106778"/>
                </a:cubicBezTo>
                <a:cubicBezTo>
                  <a:pt x="2092165" y="1143389"/>
                  <a:pt x="2031248" y="1090496"/>
                  <a:pt x="1851777" y="1106778"/>
                </a:cubicBezTo>
                <a:cubicBezTo>
                  <a:pt x="1672306" y="1123060"/>
                  <a:pt x="1389505" y="1040620"/>
                  <a:pt x="1122289" y="1106778"/>
                </a:cubicBezTo>
                <a:cubicBezTo>
                  <a:pt x="855073" y="1172936"/>
                  <a:pt x="748578" y="1051233"/>
                  <a:pt x="645316" y="1106778"/>
                </a:cubicBezTo>
                <a:cubicBezTo>
                  <a:pt x="542054" y="1162323"/>
                  <a:pt x="211171" y="1034527"/>
                  <a:pt x="0" y="1106778"/>
                </a:cubicBezTo>
                <a:cubicBezTo>
                  <a:pt x="-33678" y="970516"/>
                  <a:pt x="24331" y="708586"/>
                  <a:pt x="0" y="553389"/>
                </a:cubicBezTo>
                <a:cubicBezTo>
                  <a:pt x="-24331" y="398192"/>
                  <a:pt x="18010" y="235767"/>
                  <a:pt x="0" y="0"/>
                </a:cubicBezTo>
                <a:close/>
              </a:path>
            </a:pathLst>
          </a:custGeom>
          <a:noFill/>
          <a:ln>
            <a:solidFill>
              <a:schemeClr val="tx1"/>
            </a:solidFill>
            <a:extLst>
              <a:ext uri="{C807C97D-BFC1-408E-A445-0C87EB9F89A2}">
                <ask:lineSketchStyleProps xmlns:ask="http://schemas.microsoft.com/office/drawing/2018/sketchyshapes" sd="816371373">
                  <a:prstGeom prst="rect">
                    <a:avLst/>
                  </a:prstGeom>
                  <ask:type>
                    <ask:lineSketchScribble/>
                  </ask:type>
                </ask:lineSketchStyleProps>
              </a:ext>
            </a:extLst>
          </a:ln>
        </p:spPr>
        <p:txBody>
          <a:bodyPr wrap="square">
            <a:spAutoFit/>
          </a:bodyPr>
          <a:lstStyle/>
          <a:p>
            <a:pPr algn="just">
              <a:lnSpc>
                <a:spcPct val="107000"/>
              </a:lnSpc>
              <a:spcAft>
                <a:spcPts val="800"/>
              </a:spcAft>
            </a:pPr>
            <a:r>
              <a:rPr lang="fr-FR" sz="1400" b="1" kern="100" dirty="0">
                <a:effectLst/>
                <a:latin typeface="Calibri" panose="020F0502020204030204" pitchFamily="34" charset="0"/>
                <a:ea typeface="Calibri" panose="020F0502020204030204" pitchFamily="34" charset="0"/>
                <a:cs typeface="Times New Roman" panose="02020603050405020304" pitchFamily="18" charset="0"/>
              </a:rPr>
              <a:t>Tableau de bord OpenStack </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(OpenStack Dashboard) : Une interface utilisateur web, connue sous le nom de Horizon, qui permet aux utilisateurs d'interagir avec OpenStack de manière conviviale.</a:t>
            </a:r>
          </a:p>
          <a:p>
            <a:pPr algn="just">
              <a:lnSpc>
                <a:spcPct val="107000"/>
              </a:lnSpc>
              <a:spcAft>
                <a:spcPts val="800"/>
              </a:spcAft>
            </a:pPr>
            <a:r>
              <a:rPr lang="fr-FR" sz="1400" b="1" kern="100" dirty="0">
                <a:effectLst/>
                <a:latin typeface="Calibri" panose="020F0502020204030204" pitchFamily="34" charset="0"/>
                <a:ea typeface="Calibri" panose="020F0502020204030204" pitchFamily="34" charset="0"/>
                <a:cs typeface="Times New Roman" panose="02020603050405020304" pitchFamily="18" charset="0"/>
              </a:rPr>
              <a:t>API disponibles </a:t>
            </a:r>
            <a:r>
              <a:rPr lang="fr-FR" sz="1400" kern="100" dirty="0">
                <a:effectLst/>
                <a:latin typeface="Calibri" panose="020F0502020204030204" pitchFamily="34" charset="0"/>
                <a:ea typeface="Calibri" panose="020F0502020204030204" pitchFamily="34" charset="0"/>
                <a:cs typeface="Times New Roman" panose="02020603050405020304" pitchFamily="18" charset="0"/>
              </a:rPr>
              <a:t>: Un ensemble d'API permettant des actions programmatiques via la ligne de commande OpenStack. Ces API offrent une flexibilité et une automatisation accrues pour la gestion des ressources.</a:t>
            </a:r>
          </a:p>
        </p:txBody>
      </p:sp>
      <p:sp>
        <p:nvSpPr>
          <p:cNvPr id="20" name="Ellipse 19">
            <a:extLst>
              <a:ext uri="{FF2B5EF4-FFF2-40B4-BE49-F238E27FC236}">
                <a16:creationId xmlns:a16="http://schemas.microsoft.com/office/drawing/2014/main" id="{28B0E2C7-D525-4C7F-EB19-D63E58ECB513}"/>
              </a:ext>
            </a:extLst>
          </p:cNvPr>
          <p:cNvSpPr/>
          <p:nvPr/>
        </p:nvSpPr>
        <p:spPr>
          <a:xfrm rot="21127720">
            <a:off x="3645877" y="2192215"/>
            <a:ext cx="4900246" cy="8909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avec flèche 23">
            <a:extLst>
              <a:ext uri="{FF2B5EF4-FFF2-40B4-BE49-F238E27FC236}">
                <a16:creationId xmlns:a16="http://schemas.microsoft.com/office/drawing/2014/main" id="{7DA4BBD8-E30D-0A32-D763-09FB2109BB47}"/>
              </a:ext>
            </a:extLst>
          </p:cNvPr>
          <p:cNvCxnSpPr>
            <a:stCxn id="19" idx="2"/>
            <a:endCxn id="20" idx="0"/>
          </p:cNvCxnSpPr>
          <p:nvPr/>
        </p:nvCxnSpPr>
        <p:spPr>
          <a:xfrm flipH="1">
            <a:off x="6034992" y="1474453"/>
            <a:ext cx="1948424" cy="72195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9063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15"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Page-1">
          <a:extLst>
            <a:ext uri="{FF2B5EF4-FFF2-40B4-BE49-F238E27FC236}">
              <a16:creationId xmlns:a16="http://schemas.microsoft.com/office/drawing/2014/main" id="{461704E6-437D-64D3-5E9A-7007F5E960FA}"/>
            </a:ext>
          </a:extLst>
        </p:cNvPr>
        <p:cNvGrpSpPr/>
        <p:nvPr/>
      </p:nvGrpSpPr>
      <p:grpSpPr>
        <a:xfrm>
          <a:off x="0" y="0"/>
          <a:ext cx="0" cy="0"/>
          <a:chOff x="0" y="0"/>
          <a:chExt cx="0" cy="0"/>
        </a:xfrm>
      </p:grpSpPr>
      <p:sp>
        <p:nvSpPr>
          <p:cNvPr id="9" name="ZoneTexte 8">
            <a:extLst>
              <a:ext uri="{FF2B5EF4-FFF2-40B4-BE49-F238E27FC236}">
                <a16:creationId xmlns:a16="http://schemas.microsoft.com/office/drawing/2014/main" id="{5FF2D682-1B42-3773-9FDA-695C6128422A}"/>
              </a:ext>
            </a:extLst>
          </p:cNvPr>
          <p:cNvSpPr txBox="1"/>
          <p:nvPr/>
        </p:nvSpPr>
        <p:spPr>
          <a:xfrm>
            <a:off x="3440722" y="0"/>
            <a:ext cx="3546232" cy="369332"/>
          </a:xfrm>
          <a:prstGeom prst="rect">
            <a:avLst/>
          </a:prstGeom>
          <a:noFill/>
        </p:spPr>
        <p:txBody>
          <a:bodyPr wrap="square">
            <a:spAutoFit/>
          </a:bodyPr>
          <a:lstStyle/>
          <a:p>
            <a:pPr algn="l">
              <a:spcAft>
                <a:spcPts val="1200"/>
              </a:spcAft>
            </a:pPr>
            <a:r>
              <a:rPr lang="en-US" b="1" i="0" dirty="0">
                <a:solidFill>
                  <a:srgbClr val="000000"/>
                </a:solidFill>
                <a:effectLst/>
                <a:latin typeface="Raleway" pitchFamily="2" charset="0"/>
              </a:rPr>
              <a:t>Architecture </a:t>
            </a:r>
            <a:r>
              <a:rPr lang="fr-FR" b="1" i="0" dirty="0" err="1">
                <a:solidFill>
                  <a:srgbClr val="000000"/>
                </a:solidFill>
                <a:effectLst/>
                <a:latin typeface="Raleway" pitchFamily="2" charset="0"/>
              </a:rPr>
              <a:t>core</a:t>
            </a:r>
            <a:r>
              <a:rPr lang="fr-FR" b="1" i="0" dirty="0">
                <a:solidFill>
                  <a:srgbClr val="000000"/>
                </a:solidFill>
                <a:effectLst/>
                <a:latin typeface="Raleway" pitchFamily="2" charset="0"/>
              </a:rPr>
              <a:t> components</a:t>
            </a:r>
            <a:endParaRPr lang="fr-FR" dirty="0"/>
          </a:p>
        </p:txBody>
      </p:sp>
      <p:sp>
        <p:nvSpPr>
          <p:cNvPr id="15" name="ZoneTexte 14">
            <a:extLst>
              <a:ext uri="{FF2B5EF4-FFF2-40B4-BE49-F238E27FC236}">
                <a16:creationId xmlns:a16="http://schemas.microsoft.com/office/drawing/2014/main" id="{47A3A011-0E52-8736-FE85-C6BAA6E68AA0}"/>
              </a:ext>
            </a:extLst>
          </p:cNvPr>
          <p:cNvSpPr txBox="1"/>
          <p:nvPr/>
        </p:nvSpPr>
        <p:spPr>
          <a:xfrm>
            <a:off x="187569" y="1493119"/>
            <a:ext cx="4349261" cy="4949496"/>
          </a:xfrm>
          <a:custGeom>
            <a:avLst/>
            <a:gdLst>
              <a:gd name="connsiteX0" fmla="*/ 0 w 4349261"/>
              <a:gd name="connsiteY0" fmla="*/ 0 h 4949496"/>
              <a:gd name="connsiteX1" fmla="*/ 456672 w 4349261"/>
              <a:gd name="connsiteY1" fmla="*/ 0 h 4949496"/>
              <a:gd name="connsiteX2" fmla="*/ 956837 w 4349261"/>
              <a:gd name="connsiteY2" fmla="*/ 0 h 4949496"/>
              <a:gd name="connsiteX3" fmla="*/ 1370017 w 4349261"/>
              <a:gd name="connsiteY3" fmla="*/ 0 h 4949496"/>
              <a:gd name="connsiteX4" fmla="*/ 2000660 w 4349261"/>
              <a:gd name="connsiteY4" fmla="*/ 0 h 4949496"/>
              <a:gd name="connsiteX5" fmla="*/ 2544318 w 4349261"/>
              <a:gd name="connsiteY5" fmla="*/ 0 h 4949496"/>
              <a:gd name="connsiteX6" fmla="*/ 3044483 w 4349261"/>
              <a:gd name="connsiteY6" fmla="*/ 0 h 4949496"/>
              <a:gd name="connsiteX7" fmla="*/ 3675126 w 4349261"/>
              <a:gd name="connsiteY7" fmla="*/ 0 h 4949496"/>
              <a:gd name="connsiteX8" fmla="*/ 4349261 w 4349261"/>
              <a:gd name="connsiteY8" fmla="*/ 0 h 4949496"/>
              <a:gd name="connsiteX9" fmla="*/ 4349261 w 4349261"/>
              <a:gd name="connsiteY9" fmla="*/ 549944 h 4949496"/>
              <a:gd name="connsiteX10" fmla="*/ 4349261 w 4349261"/>
              <a:gd name="connsiteY10" fmla="*/ 1099888 h 4949496"/>
              <a:gd name="connsiteX11" fmla="*/ 4349261 w 4349261"/>
              <a:gd name="connsiteY11" fmla="*/ 1649832 h 4949496"/>
              <a:gd name="connsiteX12" fmla="*/ 4349261 w 4349261"/>
              <a:gd name="connsiteY12" fmla="*/ 2100786 h 4949496"/>
              <a:gd name="connsiteX13" fmla="*/ 4349261 w 4349261"/>
              <a:gd name="connsiteY13" fmla="*/ 2502245 h 4949496"/>
              <a:gd name="connsiteX14" fmla="*/ 4349261 w 4349261"/>
              <a:gd name="connsiteY14" fmla="*/ 2903704 h 4949496"/>
              <a:gd name="connsiteX15" fmla="*/ 4349261 w 4349261"/>
              <a:gd name="connsiteY15" fmla="*/ 3404153 h 4949496"/>
              <a:gd name="connsiteX16" fmla="*/ 4349261 w 4349261"/>
              <a:gd name="connsiteY16" fmla="*/ 3855107 h 4949496"/>
              <a:gd name="connsiteX17" fmla="*/ 4349261 w 4349261"/>
              <a:gd name="connsiteY17" fmla="*/ 4355556 h 4949496"/>
              <a:gd name="connsiteX18" fmla="*/ 4349261 w 4349261"/>
              <a:gd name="connsiteY18" fmla="*/ 4949496 h 4949496"/>
              <a:gd name="connsiteX19" fmla="*/ 3936081 w 4349261"/>
              <a:gd name="connsiteY19" fmla="*/ 4949496 h 4949496"/>
              <a:gd name="connsiteX20" fmla="*/ 3522901 w 4349261"/>
              <a:gd name="connsiteY20" fmla="*/ 4949496 h 4949496"/>
              <a:gd name="connsiteX21" fmla="*/ 2935751 w 4349261"/>
              <a:gd name="connsiteY21" fmla="*/ 4949496 h 4949496"/>
              <a:gd name="connsiteX22" fmla="*/ 2305108 w 4349261"/>
              <a:gd name="connsiteY22" fmla="*/ 4949496 h 4949496"/>
              <a:gd name="connsiteX23" fmla="*/ 1674465 w 4349261"/>
              <a:gd name="connsiteY23" fmla="*/ 4949496 h 4949496"/>
              <a:gd name="connsiteX24" fmla="*/ 1043823 w 4349261"/>
              <a:gd name="connsiteY24" fmla="*/ 4949496 h 4949496"/>
              <a:gd name="connsiteX25" fmla="*/ 500165 w 4349261"/>
              <a:gd name="connsiteY25" fmla="*/ 4949496 h 4949496"/>
              <a:gd name="connsiteX26" fmla="*/ 0 w 4349261"/>
              <a:gd name="connsiteY26" fmla="*/ 4949496 h 4949496"/>
              <a:gd name="connsiteX27" fmla="*/ 0 w 4349261"/>
              <a:gd name="connsiteY27" fmla="*/ 4399552 h 4949496"/>
              <a:gd name="connsiteX28" fmla="*/ 0 w 4349261"/>
              <a:gd name="connsiteY28" fmla="*/ 3899103 h 4949496"/>
              <a:gd name="connsiteX29" fmla="*/ 0 w 4349261"/>
              <a:gd name="connsiteY29" fmla="*/ 3448149 h 4949496"/>
              <a:gd name="connsiteX30" fmla="*/ 0 w 4349261"/>
              <a:gd name="connsiteY30" fmla="*/ 2898205 h 4949496"/>
              <a:gd name="connsiteX31" fmla="*/ 0 w 4349261"/>
              <a:gd name="connsiteY31" fmla="*/ 2397756 h 4949496"/>
              <a:gd name="connsiteX32" fmla="*/ 0 w 4349261"/>
              <a:gd name="connsiteY32" fmla="*/ 1897307 h 4949496"/>
              <a:gd name="connsiteX33" fmla="*/ 0 w 4349261"/>
              <a:gd name="connsiteY33" fmla="*/ 1248373 h 4949496"/>
              <a:gd name="connsiteX34" fmla="*/ 0 w 4349261"/>
              <a:gd name="connsiteY34" fmla="*/ 648934 h 4949496"/>
              <a:gd name="connsiteX35" fmla="*/ 0 w 4349261"/>
              <a:gd name="connsiteY35" fmla="*/ 0 h 494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349261" h="4949496" extrusionOk="0">
                <a:moveTo>
                  <a:pt x="0" y="0"/>
                </a:moveTo>
                <a:cubicBezTo>
                  <a:pt x="161455" y="-5832"/>
                  <a:pt x="290826" y="3711"/>
                  <a:pt x="456672" y="0"/>
                </a:cubicBezTo>
                <a:cubicBezTo>
                  <a:pt x="622518" y="-3711"/>
                  <a:pt x="761038" y="16460"/>
                  <a:pt x="956837" y="0"/>
                </a:cubicBezTo>
                <a:cubicBezTo>
                  <a:pt x="1152637" y="-16460"/>
                  <a:pt x="1186486" y="6739"/>
                  <a:pt x="1370017" y="0"/>
                </a:cubicBezTo>
                <a:cubicBezTo>
                  <a:pt x="1553548" y="-6739"/>
                  <a:pt x="1716839" y="25301"/>
                  <a:pt x="2000660" y="0"/>
                </a:cubicBezTo>
                <a:cubicBezTo>
                  <a:pt x="2284481" y="-25301"/>
                  <a:pt x="2432930" y="34009"/>
                  <a:pt x="2544318" y="0"/>
                </a:cubicBezTo>
                <a:cubicBezTo>
                  <a:pt x="2655706" y="-34009"/>
                  <a:pt x="2824157" y="24817"/>
                  <a:pt x="3044483" y="0"/>
                </a:cubicBezTo>
                <a:cubicBezTo>
                  <a:pt x="3264809" y="-24817"/>
                  <a:pt x="3433056" y="70710"/>
                  <a:pt x="3675126" y="0"/>
                </a:cubicBezTo>
                <a:cubicBezTo>
                  <a:pt x="3917196" y="-70710"/>
                  <a:pt x="4052901" y="23425"/>
                  <a:pt x="4349261" y="0"/>
                </a:cubicBezTo>
                <a:cubicBezTo>
                  <a:pt x="4403787" y="159589"/>
                  <a:pt x="4292295" y="376181"/>
                  <a:pt x="4349261" y="549944"/>
                </a:cubicBezTo>
                <a:cubicBezTo>
                  <a:pt x="4406227" y="723707"/>
                  <a:pt x="4338508" y="971849"/>
                  <a:pt x="4349261" y="1099888"/>
                </a:cubicBezTo>
                <a:cubicBezTo>
                  <a:pt x="4360014" y="1227927"/>
                  <a:pt x="4300792" y="1446485"/>
                  <a:pt x="4349261" y="1649832"/>
                </a:cubicBezTo>
                <a:cubicBezTo>
                  <a:pt x="4397730" y="1853179"/>
                  <a:pt x="4343948" y="1991596"/>
                  <a:pt x="4349261" y="2100786"/>
                </a:cubicBezTo>
                <a:cubicBezTo>
                  <a:pt x="4354574" y="2209976"/>
                  <a:pt x="4345015" y="2420339"/>
                  <a:pt x="4349261" y="2502245"/>
                </a:cubicBezTo>
                <a:cubicBezTo>
                  <a:pt x="4353507" y="2584151"/>
                  <a:pt x="4318157" y="2717493"/>
                  <a:pt x="4349261" y="2903704"/>
                </a:cubicBezTo>
                <a:cubicBezTo>
                  <a:pt x="4380365" y="3089915"/>
                  <a:pt x="4338978" y="3228009"/>
                  <a:pt x="4349261" y="3404153"/>
                </a:cubicBezTo>
                <a:cubicBezTo>
                  <a:pt x="4359544" y="3580297"/>
                  <a:pt x="4325276" y="3698083"/>
                  <a:pt x="4349261" y="3855107"/>
                </a:cubicBezTo>
                <a:cubicBezTo>
                  <a:pt x="4373246" y="4012131"/>
                  <a:pt x="4312923" y="4161004"/>
                  <a:pt x="4349261" y="4355556"/>
                </a:cubicBezTo>
                <a:cubicBezTo>
                  <a:pt x="4385599" y="4550108"/>
                  <a:pt x="4341167" y="4737969"/>
                  <a:pt x="4349261" y="4949496"/>
                </a:cubicBezTo>
                <a:cubicBezTo>
                  <a:pt x="4246248" y="4966580"/>
                  <a:pt x="4055432" y="4936560"/>
                  <a:pt x="3936081" y="4949496"/>
                </a:cubicBezTo>
                <a:cubicBezTo>
                  <a:pt x="3816730" y="4962432"/>
                  <a:pt x="3612050" y="4924274"/>
                  <a:pt x="3522901" y="4949496"/>
                </a:cubicBezTo>
                <a:cubicBezTo>
                  <a:pt x="3433752" y="4974718"/>
                  <a:pt x="3078858" y="4923055"/>
                  <a:pt x="2935751" y="4949496"/>
                </a:cubicBezTo>
                <a:cubicBezTo>
                  <a:pt x="2792644" y="4975937"/>
                  <a:pt x="2571760" y="4877885"/>
                  <a:pt x="2305108" y="4949496"/>
                </a:cubicBezTo>
                <a:cubicBezTo>
                  <a:pt x="2038456" y="5021107"/>
                  <a:pt x="1904470" y="4923988"/>
                  <a:pt x="1674465" y="4949496"/>
                </a:cubicBezTo>
                <a:cubicBezTo>
                  <a:pt x="1444460" y="4975004"/>
                  <a:pt x="1251530" y="4910310"/>
                  <a:pt x="1043823" y="4949496"/>
                </a:cubicBezTo>
                <a:cubicBezTo>
                  <a:pt x="836116" y="4988682"/>
                  <a:pt x="714230" y="4888214"/>
                  <a:pt x="500165" y="4949496"/>
                </a:cubicBezTo>
                <a:cubicBezTo>
                  <a:pt x="286100" y="5010778"/>
                  <a:pt x="100785" y="4902009"/>
                  <a:pt x="0" y="4949496"/>
                </a:cubicBezTo>
                <a:cubicBezTo>
                  <a:pt x="-20022" y="4749354"/>
                  <a:pt x="871" y="4550627"/>
                  <a:pt x="0" y="4399552"/>
                </a:cubicBezTo>
                <a:cubicBezTo>
                  <a:pt x="-871" y="4248477"/>
                  <a:pt x="50291" y="4021242"/>
                  <a:pt x="0" y="3899103"/>
                </a:cubicBezTo>
                <a:cubicBezTo>
                  <a:pt x="-50291" y="3776964"/>
                  <a:pt x="40221" y="3551470"/>
                  <a:pt x="0" y="3448149"/>
                </a:cubicBezTo>
                <a:cubicBezTo>
                  <a:pt x="-40221" y="3344828"/>
                  <a:pt x="3484" y="3095810"/>
                  <a:pt x="0" y="2898205"/>
                </a:cubicBezTo>
                <a:cubicBezTo>
                  <a:pt x="-3484" y="2700600"/>
                  <a:pt x="15030" y="2642113"/>
                  <a:pt x="0" y="2397756"/>
                </a:cubicBezTo>
                <a:cubicBezTo>
                  <a:pt x="-15030" y="2153399"/>
                  <a:pt x="45958" y="2091304"/>
                  <a:pt x="0" y="1897307"/>
                </a:cubicBezTo>
                <a:cubicBezTo>
                  <a:pt x="-45958" y="1703310"/>
                  <a:pt x="7063" y="1409936"/>
                  <a:pt x="0" y="1248373"/>
                </a:cubicBezTo>
                <a:cubicBezTo>
                  <a:pt x="-7063" y="1086810"/>
                  <a:pt x="65945" y="870964"/>
                  <a:pt x="0" y="648934"/>
                </a:cubicBezTo>
                <a:cubicBezTo>
                  <a:pt x="-65945" y="426904"/>
                  <a:pt x="19900" y="144201"/>
                  <a:pt x="0" y="0"/>
                </a:cubicBezTo>
                <a:close/>
              </a:path>
            </a:pathLst>
          </a:custGeom>
          <a:noFill/>
          <a:ln>
            <a:solidFill>
              <a:schemeClr val="tx1"/>
            </a:solidFill>
            <a:extLst>
              <a:ext uri="{C807C97D-BFC1-408E-A445-0C87EB9F89A2}">
                <ask:lineSketchStyleProps xmlns:ask="http://schemas.microsoft.com/office/drawing/2018/sketchyshapes" sd="816371373">
                  <a:prstGeom prst="rect">
                    <a:avLst/>
                  </a:prstGeom>
                  <ask:type>
                    <ask:lineSketchScribble/>
                  </ask:type>
                </ask:lineSketchStyleProps>
              </a:ext>
            </a:extLst>
          </a:ln>
        </p:spPr>
        <p:txBody>
          <a:bodyPr wrap="square">
            <a:spAutoFit/>
          </a:bodyPr>
          <a:lstStyle/>
          <a:p>
            <a:pPr algn="just">
              <a:lnSpc>
                <a:spcPct val="107000"/>
              </a:lnSpc>
              <a:spcAft>
                <a:spcPts val="800"/>
              </a:spcAft>
            </a:pPr>
            <a:r>
              <a:rPr lang="fr-FR" sz="1400" kern="100" dirty="0">
                <a:latin typeface="Calibri" panose="020F0502020204030204" pitchFamily="34" charset="0"/>
                <a:ea typeface="Calibri" panose="020F0502020204030204" pitchFamily="34" charset="0"/>
                <a:cs typeface="Times New Roman" panose="02020603050405020304" pitchFamily="18" charset="0"/>
              </a:rPr>
              <a:t>Au niveau des composants principaux (</a:t>
            </a:r>
            <a:r>
              <a:rPr lang="fr-FR" sz="1400" kern="100" dirty="0" err="1">
                <a:latin typeface="Calibri" panose="020F0502020204030204" pitchFamily="34" charset="0"/>
                <a:ea typeface="Calibri" panose="020F0502020204030204" pitchFamily="34" charset="0"/>
                <a:cs typeface="Times New Roman" panose="02020603050405020304" pitchFamily="18" charset="0"/>
              </a:rPr>
              <a:t>Core</a:t>
            </a:r>
            <a:r>
              <a:rPr lang="fr-FR" sz="1400" kern="100" dirty="0">
                <a:latin typeface="Calibri" panose="020F0502020204030204" pitchFamily="34" charset="0"/>
                <a:ea typeface="Calibri" panose="020F0502020204030204" pitchFamily="34" charset="0"/>
                <a:cs typeface="Times New Roman" panose="02020603050405020304" pitchFamily="18" charset="0"/>
              </a:rPr>
              <a:t>), nous avons le </a:t>
            </a:r>
            <a:r>
              <a:rPr lang="fr-FR" sz="1400" kern="100" dirty="0" err="1">
                <a:latin typeface="Calibri" panose="020F0502020204030204" pitchFamily="34" charset="0"/>
                <a:ea typeface="Calibri" panose="020F0502020204030204" pitchFamily="34" charset="0"/>
                <a:cs typeface="Times New Roman" panose="02020603050405020304" pitchFamily="18" charset="0"/>
              </a:rPr>
              <a:t>dashboard</a:t>
            </a:r>
            <a:r>
              <a:rPr lang="fr-FR" sz="1400" kern="100" dirty="0">
                <a:latin typeface="Calibri" panose="020F0502020204030204" pitchFamily="34" charset="0"/>
                <a:ea typeface="Calibri" panose="020F0502020204030204" pitchFamily="34" charset="0"/>
                <a:cs typeface="Times New Roman" panose="02020603050405020304" pitchFamily="18" charset="0"/>
              </a:rPr>
              <a:t>  qui fournit l'interface utilisateur pour interagir avec :</a:t>
            </a:r>
          </a:p>
          <a:p>
            <a:pPr algn="just">
              <a:lnSpc>
                <a:spcPct val="107000"/>
              </a:lnSpc>
              <a:spcAft>
                <a:spcPts val="800"/>
              </a:spcAft>
            </a:pPr>
            <a:r>
              <a:rPr lang="fr-FR" sz="1400" b="1" kern="100" dirty="0">
                <a:latin typeface="Calibri" panose="020F0502020204030204" pitchFamily="34" charset="0"/>
                <a:ea typeface="Calibri" panose="020F0502020204030204" pitchFamily="34" charset="0"/>
                <a:cs typeface="Times New Roman" panose="02020603050405020304" pitchFamily="18" charset="0"/>
              </a:rPr>
              <a:t>Service de réseau </a:t>
            </a:r>
            <a:r>
              <a:rPr lang="fr-FR" sz="1400" kern="100" dirty="0">
                <a:latin typeface="Calibri" panose="020F0502020204030204" pitchFamily="34" charset="0"/>
                <a:ea typeface="Calibri" panose="020F0502020204030204" pitchFamily="34" charset="0"/>
                <a:cs typeface="Times New Roman" panose="02020603050405020304" pitchFamily="18" charset="0"/>
              </a:rPr>
              <a:t>: Gère la connectivité réseau des machines virtuelles.</a:t>
            </a:r>
          </a:p>
          <a:p>
            <a:pPr algn="just">
              <a:lnSpc>
                <a:spcPct val="107000"/>
              </a:lnSpc>
              <a:spcAft>
                <a:spcPts val="800"/>
              </a:spcAft>
            </a:pPr>
            <a:r>
              <a:rPr lang="fr-FR" sz="1400" b="1" kern="100" dirty="0">
                <a:latin typeface="Calibri" panose="020F0502020204030204" pitchFamily="34" charset="0"/>
                <a:ea typeface="Calibri" panose="020F0502020204030204" pitchFamily="34" charset="0"/>
                <a:cs typeface="Times New Roman" panose="02020603050405020304" pitchFamily="18" charset="0"/>
              </a:rPr>
              <a:t>Service de calcul </a:t>
            </a:r>
            <a:r>
              <a:rPr lang="fr-FR" sz="1400" kern="100" dirty="0">
                <a:latin typeface="Calibri" panose="020F0502020204030204" pitchFamily="34" charset="0"/>
                <a:ea typeface="Calibri" panose="020F0502020204030204" pitchFamily="34" charset="0"/>
                <a:cs typeface="Times New Roman" panose="02020603050405020304" pitchFamily="18" charset="0"/>
              </a:rPr>
              <a:t>: Gère les ressources de calcul et les machines virtuelles.</a:t>
            </a:r>
          </a:p>
          <a:p>
            <a:pPr algn="just">
              <a:lnSpc>
                <a:spcPct val="107000"/>
              </a:lnSpc>
              <a:spcAft>
                <a:spcPts val="800"/>
              </a:spcAft>
            </a:pPr>
            <a:r>
              <a:rPr lang="fr-FR" sz="1400" b="1" kern="100" dirty="0">
                <a:latin typeface="Calibri" panose="020F0502020204030204" pitchFamily="34" charset="0"/>
                <a:ea typeface="Calibri" panose="020F0502020204030204" pitchFamily="34" charset="0"/>
                <a:cs typeface="Times New Roman" panose="02020603050405020304" pitchFamily="18" charset="0"/>
              </a:rPr>
              <a:t>Service d'image </a:t>
            </a:r>
            <a:r>
              <a:rPr lang="fr-FR" sz="1400" kern="100" dirty="0">
                <a:latin typeface="Calibri" panose="020F0502020204030204" pitchFamily="34" charset="0"/>
                <a:ea typeface="Calibri" panose="020F0502020204030204" pitchFamily="34" charset="0"/>
                <a:cs typeface="Times New Roman" panose="02020603050405020304" pitchFamily="18" charset="0"/>
              </a:rPr>
              <a:t>: Stocke les images préinstallées des machines virtuelles.</a:t>
            </a:r>
          </a:p>
          <a:p>
            <a:pPr algn="just">
              <a:lnSpc>
                <a:spcPct val="107000"/>
              </a:lnSpc>
              <a:spcAft>
                <a:spcPts val="800"/>
              </a:spcAft>
            </a:pPr>
            <a:r>
              <a:rPr lang="fr-FR" sz="1400" b="1" kern="100" dirty="0">
                <a:latin typeface="Calibri" panose="020F0502020204030204" pitchFamily="34" charset="0"/>
                <a:ea typeface="Calibri" panose="020F0502020204030204" pitchFamily="34" charset="0"/>
                <a:cs typeface="Times New Roman" panose="02020603050405020304" pitchFamily="18" charset="0"/>
              </a:rPr>
              <a:t>Service de stockage d'objets </a:t>
            </a:r>
            <a:r>
              <a:rPr lang="fr-FR" sz="1400" kern="100" dirty="0">
                <a:latin typeface="Calibri" panose="020F0502020204030204" pitchFamily="34" charset="0"/>
                <a:ea typeface="Calibri" panose="020F0502020204030204" pitchFamily="34" charset="0"/>
                <a:cs typeface="Times New Roman" panose="02020603050405020304" pitchFamily="18" charset="0"/>
              </a:rPr>
              <a:t>: Equivalent d'un Dropbox, permet de stocker des petits objets de stockage .</a:t>
            </a:r>
          </a:p>
          <a:p>
            <a:pPr algn="just">
              <a:lnSpc>
                <a:spcPct val="107000"/>
              </a:lnSpc>
              <a:spcAft>
                <a:spcPts val="800"/>
              </a:spcAft>
            </a:pPr>
            <a:r>
              <a:rPr lang="fr-FR" sz="1400" b="1" kern="100" dirty="0">
                <a:latin typeface="Calibri" panose="020F0502020204030204" pitchFamily="34" charset="0"/>
                <a:ea typeface="Calibri" panose="020F0502020204030204" pitchFamily="34" charset="0"/>
                <a:cs typeface="Times New Roman" panose="02020603050405020304" pitchFamily="18" charset="0"/>
              </a:rPr>
              <a:t>Blocs : </a:t>
            </a:r>
            <a:r>
              <a:rPr lang="fr-FR" sz="1400" kern="100" dirty="0">
                <a:latin typeface="Calibri" panose="020F0502020204030204" pitchFamily="34" charset="0"/>
                <a:ea typeface="Calibri" panose="020F0502020204030204" pitchFamily="34" charset="0"/>
                <a:cs typeface="Times New Roman" panose="02020603050405020304" pitchFamily="18" charset="0"/>
              </a:rPr>
              <a:t>Permet de créer des disques durs additionnels pour les machines virtuelles.</a:t>
            </a:r>
          </a:p>
          <a:p>
            <a:pPr algn="just">
              <a:lnSpc>
                <a:spcPct val="107000"/>
              </a:lnSpc>
              <a:spcAft>
                <a:spcPts val="800"/>
              </a:spcAft>
            </a:pPr>
            <a:r>
              <a:rPr lang="fr-FR" sz="1400" b="1" kern="100" dirty="0">
                <a:latin typeface="Calibri" panose="020F0502020204030204" pitchFamily="34" charset="0"/>
                <a:ea typeface="Calibri" panose="020F0502020204030204" pitchFamily="34" charset="0"/>
                <a:cs typeface="Times New Roman" panose="02020603050405020304" pitchFamily="18" charset="0"/>
              </a:rPr>
              <a:t>Service d'identification : </a:t>
            </a:r>
            <a:r>
              <a:rPr lang="fr-FR" sz="1400" kern="100" dirty="0">
                <a:latin typeface="Calibri" panose="020F0502020204030204" pitchFamily="34" charset="0"/>
                <a:ea typeface="Calibri" panose="020F0502020204030204" pitchFamily="34" charset="0"/>
                <a:cs typeface="Times New Roman" panose="02020603050405020304" pitchFamily="18" charset="0"/>
              </a:rPr>
              <a:t>Extrêmement central, car toute action sur OpenStack passe par un processus d'authentification et d'accréditation .</a:t>
            </a:r>
          </a:p>
          <a:p>
            <a:pPr algn="just">
              <a:lnSpc>
                <a:spcPct val="107000"/>
              </a:lnSpc>
              <a:spcAft>
                <a:spcPts val="800"/>
              </a:spcAft>
            </a:pPr>
            <a:r>
              <a:rPr lang="fr-FR" sz="1400" kern="100" dirty="0">
                <a:latin typeface="Calibri" panose="020F0502020204030204" pitchFamily="34" charset="0"/>
                <a:ea typeface="Calibri" panose="020F0502020204030204" pitchFamily="34" charset="0"/>
                <a:cs typeface="Times New Roman" panose="02020603050405020304" pitchFamily="18" charset="0"/>
              </a:rPr>
              <a:t>Cette architecture divise les services pour faciliter la scalabilité et la disponibilité. </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 6">
            <a:extLst>
              <a:ext uri="{FF2B5EF4-FFF2-40B4-BE49-F238E27FC236}">
                <a16:creationId xmlns:a16="http://schemas.microsoft.com/office/drawing/2014/main" id="{B32073D3-7EE8-5C4D-250F-FE1066685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2308" y="757173"/>
            <a:ext cx="7209692" cy="5343654"/>
          </a:xfrm>
          <a:prstGeom prst="rect">
            <a:avLst/>
          </a:prstGeom>
        </p:spPr>
      </p:pic>
      <p:sp>
        <p:nvSpPr>
          <p:cNvPr id="12" name="ZoneTexte 11">
            <a:extLst>
              <a:ext uri="{FF2B5EF4-FFF2-40B4-BE49-F238E27FC236}">
                <a16:creationId xmlns:a16="http://schemas.microsoft.com/office/drawing/2014/main" id="{1DE7D361-686A-3C16-FF40-CF1555730622}"/>
              </a:ext>
            </a:extLst>
          </p:cNvPr>
          <p:cNvSpPr txBox="1"/>
          <p:nvPr/>
        </p:nvSpPr>
        <p:spPr>
          <a:xfrm>
            <a:off x="275493" y="759042"/>
            <a:ext cx="6107722" cy="646331"/>
          </a:xfrm>
          <a:prstGeom prst="rect">
            <a:avLst/>
          </a:prstGeom>
          <a:noFill/>
        </p:spPr>
        <p:txBody>
          <a:bodyPr wrap="square">
            <a:spAutoFit/>
          </a:bodyPr>
          <a:lstStyle/>
          <a:p>
            <a:r>
              <a:rPr lang="fr-FR" sz="1800" kern="100" dirty="0">
                <a:latin typeface="Calibri" panose="020F0502020204030204" pitchFamily="34" charset="0"/>
                <a:ea typeface="Calibri" panose="020F0502020204030204" pitchFamily="34" charset="0"/>
                <a:cs typeface="Times New Roman" panose="02020603050405020304" pitchFamily="18" charset="0"/>
              </a:rPr>
              <a:t>Il s'agit d'une vue simplifiée des composants de base de l’architecture simple.</a:t>
            </a:r>
            <a:endParaRPr lang="fr-FR" dirty="0"/>
          </a:p>
        </p:txBody>
      </p:sp>
    </p:spTree>
    <p:extLst>
      <p:ext uri="{BB962C8B-B14F-4D97-AF65-F5344CB8AC3E}">
        <p14:creationId xmlns:p14="http://schemas.microsoft.com/office/powerpoint/2010/main" val="345143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Page-1">
          <a:extLst>
            <a:ext uri="{FF2B5EF4-FFF2-40B4-BE49-F238E27FC236}">
              <a16:creationId xmlns:a16="http://schemas.microsoft.com/office/drawing/2014/main" id="{0D90E7E3-9A1A-4616-FB8A-A65DA356E59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5FFE3890-767E-E9BE-7B0E-2ACA8F16A19A}"/>
              </a:ext>
            </a:extLst>
          </p:cNvPr>
          <p:cNvSpPr/>
          <p:nvPr/>
        </p:nvSpPr>
        <p:spPr>
          <a:xfrm>
            <a:off x="0" y="515815"/>
            <a:ext cx="12192000" cy="1770185"/>
          </a:xfrm>
          <a:prstGeom prst="rect">
            <a:avLst/>
          </a:prstGeom>
          <a:solidFill>
            <a:srgbClr val="BA1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endParaRPr lang="fr-FR"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b="1"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Pour concevoir, déployer et configurer OpenStack, les administrateurs doivent comprendre l’architecture logique;</a:t>
            </a:r>
          </a:p>
          <a:p>
            <a:pPr algn="just">
              <a:lnSpc>
                <a:spcPct val="107000"/>
              </a:lnSpc>
              <a:spcAft>
                <a:spcPts val="800"/>
              </a:spcAft>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Pour comprendre l’architecture logique il faut bien comprendre le </a:t>
            </a:r>
            <a:r>
              <a:rPr lang="fr-FR" sz="1800" b="1" kern="100" dirty="0" err="1">
                <a:effectLst/>
                <a:latin typeface="Calibri" panose="020F0502020204030204" pitchFamily="34" charset="0"/>
                <a:ea typeface="Calibri" panose="020F0502020204030204" pitchFamily="34" charset="0"/>
                <a:cs typeface="Times New Roman" panose="02020603050405020304" pitchFamily="18" charset="0"/>
              </a:rPr>
              <a:t>core</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 components. Pour l’architecture logique, nous avons décortiqué les composants afin de révéler les mécanismes subtils qui y sont implémentés. Le service de calcul a été divisé en </a:t>
            </a:r>
            <a:r>
              <a:rPr lang="fr-FR" sz="1800" b="1" kern="100" dirty="0" err="1">
                <a:effectLst/>
                <a:latin typeface="Calibri" panose="020F0502020204030204" pitchFamily="34" charset="0"/>
                <a:ea typeface="Calibri" panose="020F0502020204030204" pitchFamily="34" charset="0"/>
                <a:cs typeface="Times New Roman" panose="02020603050405020304" pitchFamily="18" charset="0"/>
              </a:rPr>
              <a:t>microservices</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 Ce ne sont plus seulement des services, mais maintenant des </a:t>
            </a:r>
            <a:r>
              <a:rPr lang="fr-FR" sz="1800" b="1" kern="100" dirty="0" err="1">
                <a:effectLst/>
                <a:latin typeface="Calibri" panose="020F0502020204030204" pitchFamily="34" charset="0"/>
                <a:ea typeface="Calibri" panose="020F0502020204030204" pitchFamily="34" charset="0"/>
                <a:cs typeface="Times New Roman" panose="02020603050405020304" pitchFamily="18" charset="0"/>
              </a:rPr>
              <a:t>microservices</a:t>
            </a: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fr-FR"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FR" sz="1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ZoneTexte 14">
            <a:extLst>
              <a:ext uri="{FF2B5EF4-FFF2-40B4-BE49-F238E27FC236}">
                <a16:creationId xmlns:a16="http://schemas.microsoft.com/office/drawing/2014/main" id="{61481B5D-1407-A04C-5BE9-943B2AE2A5E7}"/>
              </a:ext>
            </a:extLst>
          </p:cNvPr>
          <p:cNvSpPr txBox="1"/>
          <p:nvPr/>
        </p:nvSpPr>
        <p:spPr>
          <a:xfrm>
            <a:off x="2549768" y="105508"/>
            <a:ext cx="3546232" cy="369332"/>
          </a:xfrm>
          <a:prstGeom prst="rect">
            <a:avLst/>
          </a:prstGeom>
          <a:noFill/>
        </p:spPr>
        <p:txBody>
          <a:bodyPr wrap="square">
            <a:spAutoFit/>
          </a:bodyPr>
          <a:lstStyle/>
          <a:p>
            <a:pPr algn="l">
              <a:spcAft>
                <a:spcPts val="1200"/>
              </a:spcAft>
            </a:pPr>
            <a:r>
              <a:rPr lang="en-US" b="1" i="0" dirty="0">
                <a:solidFill>
                  <a:srgbClr val="000000"/>
                </a:solidFill>
                <a:effectLst/>
                <a:latin typeface="Raleway" pitchFamily="2" charset="0"/>
              </a:rPr>
              <a:t>Architecture </a:t>
            </a:r>
            <a:r>
              <a:rPr lang="fr-FR" b="1" i="0" dirty="0">
                <a:solidFill>
                  <a:srgbClr val="000000"/>
                </a:solidFill>
                <a:effectLst/>
                <a:latin typeface="Raleway" pitchFamily="2" charset="0"/>
              </a:rPr>
              <a:t>logique</a:t>
            </a:r>
            <a:endParaRPr lang="fr-FR" dirty="0"/>
          </a:p>
        </p:txBody>
      </p:sp>
      <p:pic>
        <p:nvPicPr>
          <p:cNvPr id="18" name="Image 17">
            <a:extLst>
              <a:ext uri="{FF2B5EF4-FFF2-40B4-BE49-F238E27FC236}">
                <a16:creationId xmlns:a16="http://schemas.microsoft.com/office/drawing/2014/main" id="{30067A70-51AB-DA47-A4E6-9AA2899C0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523" y="2378780"/>
            <a:ext cx="9132276" cy="4357599"/>
          </a:xfrm>
          <a:prstGeom prst="rect">
            <a:avLst/>
          </a:prstGeom>
        </p:spPr>
      </p:pic>
    </p:spTree>
    <p:extLst>
      <p:ext uri="{BB962C8B-B14F-4D97-AF65-F5344CB8AC3E}">
        <p14:creationId xmlns:p14="http://schemas.microsoft.com/office/powerpoint/2010/main" val="220850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Page-1">
          <a:extLst>
            <a:ext uri="{FF2B5EF4-FFF2-40B4-BE49-F238E27FC236}">
              <a16:creationId xmlns:a16="http://schemas.microsoft.com/office/drawing/2014/main" id="{939248B9-F0AE-5E31-77CC-0251C893B55B}"/>
            </a:ext>
          </a:extLst>
        </p:cNvPr>
        <p:cNvGrpSpPr/>
        <p:nvPr/>
      </p:nvGrpSpPr>
      <p:grpSpPr>
        <a:xfrm>
          <a:off x="0" y="0"/>
          <a:ext cx="0" cy="0"/>
          <a:chOff x="0" y="0"/>
          <a:chExt cx="0" cy="0"/>
        </a:xfrm>
      </p:grpSpPr>
      <p:sp>
        <p:nvSpPr>
          <p:cNvPr id="15" name="ZoneTexte 14">
            <a:extLst>
              <a:ext uri="{FF2B5EF4-FFF2-40B4-BE49-F238E27FC236}">
                <a16:creationId xmlns:a16="http://schemas.microsoft.com/office/drawing/2014/main" id="{5FECC2AA-3E09-268A-B55A-BABEBCD27C47}"/>
              </a:ext>
            </a:extLst>
          </p:cNvPr>
          <p:cNvSpPr txBox="1"/>
          <p:nvPr/>
        </p:nvSpPr>
        <p:spPr>
          <a:xfrm>
            <a:off x="2549768" y="105508"/>
            <a:ext cx="3546232" cy="369332"/>
          </a:xfrm>
          <a:prstGeom prst="rect">
            <a:avLst/>
          </a:prstGeom>
          <a:noFill/>
        </p:spPr>
        <p:txBody>
          <a:bodyPr wrap="square">
            <a:spAutoFit/>
          </a:bodyPr>
          <a:lstStyle/>
          <a:p>
            <a:pPr algn="l">
              <a:spcAft>
                <a:spcPts val="1200"/>
              </a:spcAft>
            </a:pPr>
            <a:r>
              <a:rPr lang="en-US" b="1" i="0" dirty="0">
                <a:solidFill>
                  <a:srgbClr val="000000"/>
                </a:solidFill>
                <a:effectLst/>
                <a:latin typeface="Raleway" pitchFamily="2" charset="0"/>
              </a:rPr>
              <a:t>Architecture </a:t>
            </a:r>
            <a:r>
              <a:rPr lang="fr-FR" b="1" i="0" dirty="0">
                <a:solidFill>
                  <a:srgbClr val="000000"/>
                </a:solidFill>
                <a:effectLst/>
                <a:latin typeface="Raleway" pitchFamily="2" charset="0"/>
              </a:rPr>
              <a:t>logique</a:t>
            </a:r>
            <a:endParaRPr lang="fr-FR" dirty="0"/>
          </a:p>
        </p:txBody>
      </p:sp>
      <p:pic>
        <p:nvPicPr>
          <p:cNvPr id="18" name="Image 17">
            <a:extLst>
              <a:ext uri="{FF2B5EF4-FFF2-40B4-BE49-F238E27FC236}">
                <a16:creationId xmlns:a16="http://schemas.microsoft.com/office/drawing/2014/main" id="{493CD7FD-2922-5208-07CF-4EF833E0A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56" y="586153"/>
            <a:ext cx="11891010" cy="6049109"/>
          </a:xfrm>
          <a:prstGeom prst="rect">
            <a:avLst/>
          </a:prstGeom>
        </p:spPr>
      </p:pic>
    </p:spTree>
    <p:extLst>
      <p:ext uri="{BB962C8B-B14F-4D97-AF65-F5344CB8AC3E}">
        <p14:creationId xmlns:p14="http://schemas.microsoft.com/office/powerpoint/2010/main" val="135778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C38F808-7771-4D8B-93BE-C6012B77623B}"/>
              </a:ext>
            </a:extLst>
          </p:cNvPr>
          <p:cNvSpPr/>
          <p:nvPr/>
        </p:nvSpPr>
        <p:spPr>
          <a:xfrm flipV="1">
            <a:off x="0" y="-1"/>
            <a:ext cx="12192000" cy="6858001"/>
          </a:xfrm>
          <a:prstGeom prst="rect">
            <a:avLst/>
          </a:prstGeom>
          <a:gradFill>
            <a:gsLst>
              <a:gs pos="0">
                <a:srgbClr val="BA1C6C"/>
              </a:gs>
              <a:gs pos="46000">
                <a:srgbClr val="895FA2"/>
              </a:gs>
              <a:gs pos="75000">
                <a:srgbClr val="6D79B7"/>
              </a:gs>
              <a:gs pos="100000">
                <a:srgbClr val="4092CA"/>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TextBox 125">
            <a:extLst>
              <a:ext uri="{FF2B5EF4-FFF2-40B4-BE49-F238E27FC236}">
                <a16:creationId xmlns:a16="http://schemas.microsoft.com/office/drawing/2014/main" id="{0C369D5B-26E9-4CD6-9441-C704E95C5DE8}"/>
              </a:ext>
            </a:extLst>
          </p:cNvPr>
          <p:cNvSpPr txBox="1">
            <a:spLocks noChangeArrowheads="1"/>
          </p:cNvSpPr>
          <p:nvPr/>
        </p:nvSpPr>
        <p:spPr bwMode="auto">
          <a:xfrm>
            <a:off x="1641232" y="1048174"/>
            <a:ext cx="4571999" cy="83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fr-FR" altLang="es-MX" sz="2400" b="1" dirty="0">
                <a:solidFill>
                  <a:schemeClr val="bg1"/>
                </a:solidFill>
                <a:latin typeface="Source Sans Pro" panose="020B0503030403020204" pitchFamily="34" charset="0"/>
              </a:rPr>
              <a:t>Qu’est ce que le cloud computing ?</a:t>
            </a:r>
          </a:p>
        </p:txBody>
      </p:sp>
      <p:sp>
        <p:nvSpPr>
          <p:cNvPr id="29" name="TextBox 28">
            <a:extLst>
              <a:ext uri="{FF2B5EF4-FFF2-40B4-BE49-F238E27FC236}">
                <a16:creationId xmlns:a16="http://schemas.microsoft.com/office/drawing/2014/main" id="{4A190E65-AA70-4A88-A093-246CBA4695EA}"/>
              </a:ext>
            </a:extLst>
          </p:cNvPr>
          <p:cNvSpPr txBox="1"/>
          <p:nvPr/>
        </p:nvSpPr>
        <p:spPr>
          <a:xfrm>
            <a:off x="94634" y="239276"/>
            <a:ext cx="5311169" cy="707886"/>
          </a:xfrm>
          <a:prstGeom prst="rect">
            <a:avLst/>
          </a:prstGeom>
          <a:noFill/>
        </p:spPr>
        <p:txBody>
          <a:bodyPr wrap="square" rtlCol="0">
            <a:spAutoFit/>
          </a:bodyPr>
          <a:lstStyle/>
          <a:p>
            <a:r>
              <a:rPr lang="es-CO" sz="4000" dirty="0">
                <a:solidFill>
                  <a:schemeClr val="bg1"/>
                </a:solidFill>
                <a:latin typeface="Lato Black" panose="020F0A02020204030203" pitchFamily="34" charset="0"/>
              </a:rPr>
              <a:t>PLAN</a:t>
            </a:r>
            <a:endParaRPr lang="en-US" sz="4000" dirty="0">
              <a:solidFill>
                <a:schemeClr val="bg1"/>
              </a:solidFill>
              <a:latin typeface="Lato Black" panose="020F0A02020204030203" pitchFamily="34" charset="0"/>
            </a:endParaRPr>
          </a:p>
        </p:txBody>
      </p:sp>
      <p:sp>
        <p:nvSpPr>
          <p:cNvPr id="31" name="TextBox 125">
            <a:extLst>
              <a:ext uri="{FF2B5EF4-FFF2-40B4-BE49-F238E27FC236}">
                <a16:creationId xmlns:a16="http://schemas.microsoft.com/office/drawing/2014/main" id="{81D366ED-DB6C-473B-B195-01D6132DB5CC}"/>
              </a:ext>
            </a:extLst>
          </p:cNvPr>
          <p:cNvSpPr txBox="1">
            <a:spLocks noChangeArrowheads="1"/>
          </p:cNvSpPr>
          <p:nvPr/>
        </p:nvSpPr>
        <p:spPr bwMode="auto">
          <a:xfrm>
            <a:off x="1705538" y="3061137"/>
            <a:ext cx="3223923" cy="46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fr-FR" altLang="es-MX" sz="2400" b="1" dirty="0">
                <a:solidFill>
                  <a:schemeClr val="bg1"/>
                </a:solidFill>
                <a:latin typeface="Source Sans Pro" panose="020B0503030403020204" pitchFamily="34" charset="0"/>
              </a:rPr>
              <a:t>Définitions OpenStack</a:t>
            </a:r>
          </a:p>
        </p:txBody>
      </p:sp>
      <p:sp>
        <p:nvSpPr>
          <p:cNvPr id="34" name="TextBox 125">
            <a:extLst>
              <a:ext uri="{FF2B5EF4-FFF2-40B4-BE49-F238E27FC236}">
                <a16:creationId xmlns:a16="http://schemas.microsoft.com/office/drawing/2014/main" id="{0664BBB5-3431-40C9-BEB3-8D8F22710ECE}"/>
              </a:ext>
            </a:extLst>
          </p:cNvPr>
          <p:cNvSpPr txBox="1">
            <a:spLocks noChangeArrowheads="1"/>
          </p:cNvSpPr>
          <p:nvPr/>
        </p:nvSpPr>
        <p:spPr bwMode="auto">
          <a:xfrm>
            <a:off x="1787598" y="4745622"/>
            <a:ext cx="3348957" cy="46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fr-FR" altLang="es-MX" sz="2400" b="1" dirty="0">
                <a:solidFill>
                  <a:schemeClr val="bg1"/>
                </a:solidFill>
                <a:latin typeface="Source Sans Pro" panose="020B0503030403020204" pitchFamily="34" charset="0"/>
              </a:rPr>
              <a:t>Ecosystème</a:t>
            </a:r>
            <a:r>
              <a:rPr lang="es-CO" altLang="es-MX" sz="2400" b="1" dirty="0">
                <a:solidFill>
                  <a:schemeClr val="bg1"/>
                </a:solidFill>
                <a:latin typeface="Source Sans Pro" panose="020B0503030403020204" pitchFamily="34" charset="0"/>
              </a:rPr>
              <a:t> </a:t>
            </a:r>
            <a:r>
              <a:rPr lang="fr-FR" altLang="es-MX" sz="2400" b="1" dirty="0">
                <a:solidFill>
                  <a:schemeClr val="bg1"/>
                </a:solidFill>
                <a:latin typeface="Source Sans Pro" panose="020B0503030403020204" pitchFamily="34" charset="0"/>
              </a:rPr>
              <a:t>OpenStack</a:t>
            </a:r>
          </a:p>
        </p:txBody>
      </p:sp>
      <p:sp>
        <p:nvSpPr>
          <p:cNvPr id="21" name="Freeform 13">
            <a:extLst>
              <a:ext uri="{FF2B5EF4-FFF2-40B4-BE49-F238E27FC236}">
                <a16:creationId xmlns:a16="http://schemas.microsoft.com/office/drawing/2014/main" id="{1A209DEA-D224-45CB-BFDC-9C5DC138974E}"/>
              </a:ext>
            </a:extLst>
          </p:cNvPr>
          <p:cNvSpPr>
            <a:spLocks noEditPoints="1"/>
          </p:cNvSpPr>
          <p:nvPr/>
        </p:nvSpPr>
        <p:spPr bwMode="auto">
          <a:xfrm>
            <a:off x="964188" y="4673041"/>
            <a:ext cx="586549" cy="630375"/>
          </a:xfrm>
          <a:custGeom>
            <a:avLst/>
            <a:gdLst>
              <a:gd name="T0" fmla="*/ 203 w 409"/>
              <a:gd name="T1" fmla="*/ 440 h 440"/>
              <a:gd name="T2" fmla="*/ 1 w 409"/>
              <a:gd name="T3" fmla="*/ 107 h 440"/>
              <a:gd name="T4" fmla="*/ 1 w 409"/>
              <a:gd name="T5" fmla="*/ 38 h 440"/>
              <a:gd name="T6" fmla="*/ 1 w 409"/>
              <a:gd name="T7" fmla="*/ 38 h 440"/>
              <a:gd name="T8" fmla="*/ 4 w 409"/>
              <a:gd name="T9" fmla="*/ 24 h 440"/>
              <a:gd name="T10" fmla="*/ 12 w 409"/>
              <a:gd name="T11" fmla="*/ 11 h 440"/>
              <a:gd name="T12" fmla="*/ 24 w 409"/>
              <a:gd name="T13" fmla="*/ 3 h 440"/>
              <a:gd name="T14" fmla="*/ 39 w 409"/>
              <a:gd name="T15" fmla="*/ 0 h 440"/>
              <a:gd name="T16" fmla="*/ 371 w 409"/>
              <a:gd name="T17" fmla="*/ 0 h 440"/>
              <a:gd name="T18" fmla="*/ 385 w 409"/>
              <a:gd name="T19" fmla="*/ 3 h 440"/>
              <a:gd name="T20" fmla="*/ 397 w 409"/>
              <a:gd name="T21" fmla="*/ 11 h 440"/>
              <a:gd name="T22" fmla="*/ 405 w 409"/>
              <a:gd name="T23" fmla="*/ 24 h 440"/>
              <a:gd name="T24" fmla="*/ 408 w 409"/>
              <a:gd name="T25" fmla="*/ 38 h 440"/>
              <a:gd name="T26" fmla="*/ 408 w 409"/>
              <a:gd name="T27" fmla="*/ 107 h 440"/>
              <a:gd name="T28" fmla="*/ 207 w 409"/>
              <a:gd name="T29" fmla="*/ 440 h 440"/>
              <a:gd name="T30" fmla="*/ 205 w 409"/>
              <a:gd name="T31" fmla="*/ 440 h 440"/>
              <a:gd name="T32" fmla="*/ 203 w 409"/>
              <a:gd name="T33" fmla="*/ 440 h 440"/>
              <a:gd name="T34" fmla="*/ 211 w 409"/>
              <a:gd name="T35" fmla="*/ 200 h 440"/>
              <a:gd name="T36" fmla="*/ 394 w 409"/>
              <a:gd name="T37" fmla="*/ 200 h 440"/>
              <a:gd name="T38" fmla="*/ 395 w 409"/>
              <a:gd name="T39" fmla="*/ 107 h 440"/>
              <a:gd name="T40" fmla="*/ 396 w 409"/>
              <a:gd name="T41" fmla="*/ 38 h 440"/>
              <a:gd name="T42" fmla="*/ 396 w 409"/>
              <a:gd name="T43" fmla="*/ 38 h 440"/>
              <a:gd name="T44" fmla="*/ 394 w 409"/>
              <a:gd name="T45" fmla="*/ 28 h 440"/>
              <a:gd name="T46" fmla="*/ 388 w 409"/>
              <a:gd name="T47" fmla="*/ 20 h 440"/>
              <a:gd name="T48" fmla="*/ 380 w 409"/>
              <a:gd name="T49" fmla="*/ 15 h 440"/>
              <a:gd name="T50" fmla="*/ 371 w 409"/>
              <a:gd name="T51" fmla="*/ 13 h 440"/>
              <a:gd name="T52" fmla="*/ 211 w 409"/>
              <a:gd name="T53" fmla="*/ 13 h 440"/>
              <a:gd name="T54" fmla="*/ 211 w 409"/>
              <a:gd name="T55" fmla="*/ 200 h 440"/>
              <a:gd name="T56" fmla="*/ 393 w 409"/>
              <a:gd name="T57" fmla="*/ 213 h 440"/>
              <a:gd name="T58" fmla="*/ 211 w 409"/>
              <a:gd name="T59" fmla="*/ 213 h 440"/>
              <a:gd name="T60" fmla="*/ 211 w 409"/>
              <a:gd name="T61" fmla="*/ 426 h 440"/>
              <a:gd name="T62" fmla="*/ 393 w 409"/>
              <a:gd name="T63" fmla="*/ 213 h 440"/>
              <a:gd name="T64" fmla="*/ 198 w 409"/>
              <a:gd name="T65" fmla="*/ 426 h 440"/>
              <a:gd name="T66" fmla="*/ 198 w 409"/>
              <a:gd name="T67" fmla="*/ 213 h 440"/>
              <a:gd name="T68" fmla="*/ 16 w 409"/>
              <a:gd name="T69" fmla="*/ 213 h 440"/>
              <a:gd name="T70" fmla="*/ 198 w 409"/>
              <a:gd name="T71" fmla="*/ 426 h 440"/>
              <a:gd name="T72" fmla="*/ 15 w 409"/>
              <a:gd name="T73" fmla="*/ 200 h 440"/>
              <a:gd name="T74" fmla="*/ 198 w 409"/>
              <a:gd name="T75" fmla="*/ 200 h 440"/>
              <a:gd name="T76" fmla="*/ 198 w 409"/>
              <a:gd name="T77" fmla="*/ 13 h 440"/>
              <a:gd name="T78" fmla="*/ 39 w 409"/>
              <a:gd name="T79" fmla="*/ 13 h 440"/>
              <a:gd name="T80" fmla="*/ 29 w 409"/>
              <a:gd name="T81" fmla="*/ 15 h 440"/>
              <a:gd name="T82" fmla="*/ 21 w 409"/>
              <a:gd name="T83" fmla="*/ 20 h 440"/>
              <a:gd name="T84" fmla="*/ 15 w 409"/>
              <a:gd name="T85" fmla="*/ 28 h 440"/>
              <a:gd name="T86" fmla="*/ 14 w 409"/>
              <a:gd name="T87" fmla="*/ 38 h 440"/>
              <a:gd name="T88" fmla="*/ 14 w 409"/>
              <a:gd name="T89" fmla="*/ 38 h 440"/>
              <a:gd name="T90" fmla="*/ 14 w 409"/>
              <a:gd name="T91" fmla="*/ 107 h 440"/>
              <a:gd name="T92" fmla="*/ 15 w 409"/>
              <a:gd name="T93" fmla="*/ 2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9" h="440">
                <a:moveTo>
                  <a:pt x="203" y="440"/>
                </a:moveTo>
                <a:cubicBezTo>
                  <a:pt x="0" y="391"/>
                  <a:pt x="1" y="276"/>
                  <a:pt x="1" y="107"/>
                </a:cubicBezTo>
                <a:cubicBezTo>
                  <a:pt x="1" y="85"/>
                  <a:pt x="2" y="62"/>
                  <a:pt x="1" y="38"/>
                </a:cubicBezTo>
                <a:cubicBezTo>
                  <a:pt x="1" y="38"/>
                  <a:pt x="1" y="38"/>
                  <a:pt x="1" y="38"/>
                </a:cubicBezTo>
                <a:cubicBezTo>
                  <a:pt x="1" y="33"/>
                  <a:pt x="2" y="28"/>
                  <a:pt x="4" y="24"/>
                </a:cubicBezTo>
                <a:cubicBezTo>
                  <a:pt x="6" y="19"/>
                  <a:pt x="8" y="15"/>
                  <a:pt x="12" y="11"/>
                </a:cubicBezTo>
                <a:cubicBezTo>
                  <a:pt x="16" y="8"/>
                  <a:pt x="20" y="5"/>
                  <a:pt x="24" y="3"/>
                </a:cubicBezTo>
                <a:cubicBezTo>
                  <a:pt x="29" y="1"/>
                  <a:pt x="33" y="0"/>
                  <a:pt x="39" y="0"/>
                </a:cubicBezTo>
                <a:cubicBezTo>
                  <a:pt x="371" y="0"/>
                  <a:pt x="371" y="0"/>
                  <a:pt x="371" y="0"/>
                </a:cubicBezTo>
                <a:cubicBezTo>
                  <a:pt x="376" y="0"/>
                  <a:pt x="381" y="1"/>
                  <a:pt x="385" y="3"/>
                </a:cubicBezTo>
                <a:cubicBezTo>
                  <a:pt x="390" y="5"/>
                  <a:pt x="394" y="8"/>
                  <a:pt x="397" y="11"/>
                </a:cubicBezTo>
                <a:cubicBezTo>
                  <a:pt x="401" y="15"/>
                  <a:pt x="404" y="19"/>
                  <a:pt x="405" y="24"/>
                </a:cubicBezTo>
                <a:cubicBezTo>
                  <a:pt x="407" y="28"/>
                  <a:pt x="408" y="33"/>
                  <a:pt x="408" y="38"/>
                </a:cubicBezTo>
                <a:cubicBezTo>
                  <a:pt x="408" y="62"/>
                  <a:pt x="408" y="85"/>
                  <a:pt x="408" y="107"/>
                </a:cubicBezTo>
                <a:cubicBezTo>
                  <a:pt x="409" y="276"/>
                  <a:pt x="409" y="391"/>
                  <a:pt x="207" y="440"/>
                </a:cubicBezTo>
                <a:cubicBezTo>
                  <a:pt x="206" y="440"/>
                  <a:pt x="205" y="440"/>
                  <a:pt x="205" y="440"/>
                </a:cubicBezTo>
                <a:cubicBezTo>
                  <a:pt x="204" y="440"/>
                  <a:pt x="203" y="440"/>
                  <a:pt x="203" y="440"/>
                </a:cubicBezTo>
                <a:close/>
                <a:moveTo>
                  <a:pt x="211" y="200"/>
                </a:moveTo>
                <a:cubicBezTo>
                  <a:pt x="394" y="200"/>
                  <a:pt x="394" y="200"/>
                  <a:pt x="394" y="200"/>
                </a:cubicBezTo>
                <a:cubicBezTo>
                  <a:pt x="396" y="172"/>
                  <a:pt x="396" y="140"/>
                  <a:pt x="395" y="107"/>
                </a:cubicBezTo>
                <a:cubicBezTo>
                  <a:pt x="395" y="85"/>
                  <a:pt x="395" y="62"/>
                  <a:pt x="396" y="38"/>
                </a:cubicBezTo>
                <a:cubicBezTo>
                  <a:pt x="396" y="38"/>
                  <a:pt x="396" y="38"/>
                  <a:pt x="396" y="38"/>
                </a:cubicBezTo>
                <a:cubicBezTo>
                  <a:pt x="396" y="35"/>
                  <a:pt x="395" y="31"/>
                  <a:pt x="394" y="28"/>
                </a:cubicBezTo>
                <a:cubicBezTo>
                  <a:pt x="393" y="25"/>
                  <a:pt x="391" y="23"/>
                  <a:pt x="388" y="20"/>
                </a:cubicBezTo>
                <a:cubicBezTo>
                  <a:pt x="386" y="18"/>
                  <a:pt x="383" y="16"/>
                  <a:pt x="380" y="15"/>
                </a:cubicBezTo>
                <a:cubicBezTo>
                  <a:pt x="377" y="13"/>
                  <a:pt x="374" y="13"/>
                  <a:pt x="371" y="13"/>
                </a:cubicBezTo>
                <a:cubicBezTo>
                  <a:pt x="211" y="13"/>
                  <a:pt x="211" y="13"/>
                  <a:pt x="211" y="13"/>
                </a:cubicBezTo>
                <a:cubicBezTo>
                  <a:pt x="211" y="200"/>
                  <a:pt x="211" y="200"/>
                  <a:pt x="211" y="200"/>
                </a:cubicBezTo>
                <a:close/>
                <a:moveTo>
                  <a:pt x="393" y="213"/>
                </a:moveTo>
                <a:cubicBezTo>
                  <a:pt x="211" y="213"/>
                  <a:pt x="211" y="213"/>
                  <a:pt x="211" y="213"/>
                </a:cubicBezTo>
                <a:cubicBezTo>
                  <a:pt x="211" y="426"/>
                  <a:pt x="211" y="426"/>
                  <a:pt x="211" y="426"/>
                </a:cubicBezTo>
                <a:cubicBezTo>
                  <a:pt x="352" y="389"/>
                  <a:pt x="386" y="317"/>
                  <a:pt x="393" y="213"/>
                </a:cubicBezTo>
                <a:close/>
                <a:moveTo>
                  <a:pt x="198" y="426"/>
                </a:moveTo>
                <a:cubicBezTo>
                  <a:pt x="198" y="213"/>
                  <a:pt x="198" y="213"/>
                  <a:pt x="198" y="213"/>
                </a:cubicBezTo>
                <a:cubicBezTo>
                  <a:pt x="16" y="213"/>
                  <a:pt x="16" y="213"/>
                  <a:pt x="16" y="213"/>
                </a:cubicBezTo>
                <a:cubicBezTo>
                  <a:pt x="23" y="317"/>
                  <a:pt x="57" y="389"/>
                  <a:pt x="198" y="426"/>
                </a:cubicBezTo>
                <a:close/>
                <a:moveTo>
                  <a:pt x="15" y="200"/>
                </a:moveTo>
                <a:cubicBezTo>
                  <a:pt x="198" y="200"/>
                  <a:pt x="198" y="200"/>
                  <a:pt x="198" y="200"/>
                </a:cubicBezTo>
                <a:cubicBezTo>
                  <a:pt x="198" y="13"/>
                  <a:pt x="198" y="13"/>
                  <a:pt x="198" y="13"/>
                </a:cubicBezTo>
                <a:cubicBezTo>
                  <a:pt x="39" y="13"/>
                  <a:pt x="39" y="13"/>
                  <a:pt x="39" y="13"/>
                </a:cubicBezTo>
                <a:cubicBezTo>
                  <a:pt x="35" y="13"/>
                  <a:pt x="32" y="13"/>
                  <a:pt x="29" y="15"/>
                </a:cubicBezTo>
                <a:cubicBezTo>
                  <a:pt x="26" y="16"/>
                  <a:pt x="23" y="18"/>
                  <a:pt x="21" y="20"/>
                </a:cubicBezTo>
                <a:cubicBezTo>
                  <a:pt x="18" y="23"/>
                  <a:pt x="17" y="25"/>
                  <a:pt x="15" y="28"/>
                </a:cubicBezTo>
                <a:cubicBezTo>
                  <a:pt x="14" y="31"/>
                  <a:pt x="14" y="35"/>
                  <a:pt x="14" y="38"/>
                </a:cubicBezTo>
                <a:cubicBezTo>
                  <a:pt x="14" y="38"/>
                  <a:pt x="14" y="38"/>
                  <a:pt x="14" y="38"/>
                </a:cubicBezTo>
                <a:cubicBezTo>
                  <a:pt x="14" y="62"/>
                  <a:pt x="14" y="85"/>
                  <a:pt x="14" y="107"/>
                </a:cubicBezTo>
                <a:cubicBezTo>
                  <a:pt x="14" y="140"/>
                  <a:pt x="14" y="172"/>
                  <a:pt x="15" y="20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25">
            <a:extLst>
              <a:ext uri="{FF2B5EF4-FFF2-40B4-BE49-F238E27FC236}">
                <a16:creationId xmlns:a16="http://schemas.microsoft.com/office/drawing/2014/main" id="{0AEC6C73-82E3-C8EB-90E3-89ACCDFE735E}"/>
              </a:ext>
            </a:extLst>
          </p:cNvPr>
          <p:cNvSpPr txBox="1">
            <a:spLocks noChangeArrowheads="1"/>
          </p:cNvSpPr>
          <p:nvPr/>
        </p:nvSpPr>
        <p:spPr bwMode="auto">
          <a:xfrm>
            <a:off x="8329077" y="1141959"/>
            <a:ext cx="1869386" cy="46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fr-FR" altLang="es-MX" sz="2400" b="1" dirty="0">
                <a:solidFill>
                  <a:schemeClr val="bg1"/>
                </a:solidFill>
                <a:latin typeface="Source Sans Pro" panose="020B0503030403020204" pitchFamily="34" charset="0"/>
              </a:rPr>
              <a:t>Architecture</a:t>
            </a:r>
          </a:p>
        </p:txBody>
      </p:sp>
      <p:pic>
        <p:nvPicPr>
          <p:cNvPr id="8" name="pic">
            <a:extLst>
              <a:ext uri="{FF2B5EF4-FFF2-40B4-BE49-F238E27FC236}">
                <a16:creationId xmlns:a16="http://schemas.microsoft.com/office/drawing/2014/main" id="{2048DF6A-7839-2EFB-8348-4878239C9E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2395055">
            <a:off x="1117783" y="3037872"/>
            <a:ext cx="355572" cy="661759"/>
          </a:xfrm>
          <a:prstGeom prst="rect">
            <a:avLst/>
          </a:prstGeom>
        </p:spPr>
      </p:pic>
      <p:pic>
        <p:nvPicPr>
          <p:cNvPr id="9" name="pic">
            <a:extLst>
              <a:ext uri="{FF2B5EF4-FFF2-40B4-BE49-F238E27FC236}">
                <a16:creationId xmlns:a16="http://schemas.microsoft.com/office/drawing/2014/main" id="{E659062A-AD48-F3EA-E392-CF42A3FBF05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41981" y="992609"/>
            <a:ext cx="552902" cy="947832"/>
          </a:xfrm>
          <a:prstGeom prst="rect">
            <a:avLst/>
          </a:prstGeom>
        </p:spPr>
      </p:pic>
      <p:pic>
        <p:nvPicPr>
          <p:cNvPr id="15" name="pic">
            <a:extLst>
              <a:ext uri="{FF2B5EF4-FFF2-40B4-BE49-F238E27FC236}">
                <a16:creationId xmlns:a16="http://schemas.microsoft.com/office/drawing/2014/main" id="{211B7BE0-ED6A-BCB1-58BD-6D3B270397E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7541759" y="1121464"/>
            <a:ext cx="698474" cy="698474"/>
          </a:xfrm>
          <a:prstGeom prst="rect">
            <a:avLst/>
          </a:prstGeom>
        </p:spPr>
      </p:pic>
      <p:sp>
        <p:nvSpPr>
          <p:cNvPr id="42" name="Rectangle 41">
            <a:extLst>
              <a:ext uri="{FF2B5EF4-FFF2-40B4-BE49-F238E27FC236}">
                <a16:creationId xmlns:a16="http://schemas.microsoft.com/office/drawing/2014/main" id="{B45994B5-1BEF-4E27-B8F2-B28E3445559A}"/>
              </a:ext>
            </a:extLst>
          </p:cNvPr>
          <p:cNvSpPr/>
          <p:nvPr/>
        </p:nvSpPr>
        <p:spPr>
          <a:xfrm>
            <a:off x="6026150" y="0"/>
            <a:ext cx="134144"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125">
            <a:extLst>
              <a:ext uri="{FF2B5EF4-FFF2-40B4-BE49-F238E27FC236}">
                <a16:creationId xmlns:a16="http://schemas.microsoft.com/office/drawing/2014/main" id="{3532BC1B-6E9F-F0C6-83BD-7C423854ECF5}"/>
              </a:ext>
            </a:extLst>
          </p:cNvPr>
          <p:cNvSpPr txBox="1">
            <a:spLocks noChangeArrowheads="1"/>
          </p:cNvSpPr>
          <p:nvPr/>
        </p:nvSpPr>
        <p:spPr bwMode="auto">
          <a:xfrm>
            <a:off x="2145325" y="1821897"/>
            <a:ext cx="2907322" cy="107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marL="285750" indent="-285750">
              <a:buFont typeface="Wingdings" panose="05000000000000000000" pitchFamily="2" charset="2"/>
              <a:buChar char="§"/>
            </a:pPr>
            <a:r>
              <a:rPr lang="fr-FR" altLang="es-MX" sz="1600" dirty="0">
                <a:solidFill>
                  <a:schemeClr val="bg1"/>
                </a:solidFill>
                <a:latin typeface="Source Sans Pro" panose="020B0503030403020204" pitchFamily="34" charset="0"/>
              </a:rPr>
              <a:t>Caractéristiques essentielles</a:t>
            </a:r>
          </a:p>
          <a:p>
            <a:pPr marL="285750" indent="-285750">
              <a:buFont typeface="Wingdings" panose="05000000000000000000" pitchFamily="2" charset="2"/>
              <a:buChar char="§"/>
            </a:pPr>
            <a:r>
              <a:rPr lang="fr-FR" altLang="es-MX" sz="1600" dirty="0">
                <a:solidFill>
                  <a:schemeClr val="bg1"/>
                </a:solidFill>
                <a:latin typeface="Source Sans Pro" panose="020B0503030403020204" pitchFamily="34" charset="0"/>
              </a:rPr>
              <a:t>Modèles de cloud </a:t>
            </a:r>
          </a:p>
          <a:p>
            <a:pPr marL="285750" indent="-285750">
              <a:buFont typeface="Wingdings" panose="05000000000000000000" pitchFamily="2" charset="2"/>
              <a:buChar char="§"/>
            </a:pPr>
            <a:r>
              <a:rPr lang="fr-FR" altLang="es-MX" sz="1600" dirty="0">
                <a:solidFill>
                  <a:schemeClr val="bg1"/>
                </a:solidFill>
                <a:latin typeface="Source Sans Pro" panose="020B0503030403020204" pitchFamily="34" charset="0"/>
              </a:rPr>
              <a:t>Types de cloud</a:t>
            </a:r>
          </a:p>
          <a:p>
            <a:pPr marL="285750" indent="-285750">
              <a:buFont typeface="Wingdings" panose="05000000000000000000" pitchFamily="2" charset="2"/>
              <a:buChar char="§"/>
            </a:pPr>
            <a:r>
              <a:rPr lang="fr-FR" altLang="es-MX" sz="1600" dirty="0">
                <a:solidFill>
                  <a:schemeClr val="bg1"/>
                </a:solidFill>
                <a:latin typeface="Source Sans Pro" panose="020B0503030403020204" pitchFamily="34" charset="0"/>
              </a:rPr>
              <a:t>Avantages &amp; Acteurs</a:t>
            </a:r>
          </a:p>
        </p:txBody>
      </p:sp>
      <p:sp>
        <p:nvSpPr>
          <p:cNvPr id="7" name="TextBox 125">
            <a:extLst>
              <a:ext uri="{FF2B5EF4-FFF2-40B4-BE49-F238E27FC236}">
                <a16:creationId xmlns:a16="http://schemas.microsoft.com/office/drawing/2014/main" id="{6560529A-5F33-96C6-6E64-F0B4AB140F7B}"/>
              </a:ext>
            </a:extLst>
          </p:cNvPr>
          <p:cNvSpPr txBox="1">
            <a:spLocks noChangeArrowheads="1"/>
          </p:cNvSpPr>
          <p:nvPr/>
        </p:nvSpPr>
        <p:spPr bwMode="auto">
          <a:xfrm>
            <a:off x="1875694" y="3429000"/>
            <a:ext cx="2907322" cy="107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marL="285750" indent="-285750">
              <a:buFont typeface="Wingdings" panose="05000000000000000000" pitchFamily="2" charset="2"/>
              <a:buChar char="§"/>
            </a:pPr>
            <a:r>
              <a:rPr lang="fr-FR" altLang="es-MX" sz="1600" dirty="0">
                <a:solidFill>
                  <a:schemeClr val="bg1"/>
                </a:solidFill>
                <a:latin typeface="Source Sans Pro" panose="020B0503030403020204" pitchFamily="34" charset="0"/>
              </a:rPr>
              <a:t>Caractéristiques essentielles</a:t>
            </a:r>
          </a:p>
          <a:p>
            <a:pPr marL="285750" indent="-285750">
              <a:buFont typeface="Wingdings" panose="05000000000000000000" pitchFamily="2" charset="2"/>
              <a:buChar char="§"/>
            </a:pPr>
            <a:r>
              <a:rPr lang="fr-FR" altLang="es-MX" sz="1600" dirty="0">
                <a:solidFill>
                  <a:schemeClr val="bg1"/>
                </a:solidFill>
                <a:latin typeface="Source Sans Pro" panose="020B0503030403020204" pitchFamily="34" charset="0"/>
              </a:rPr>
              <a:t>Modèles de cloud </a:t>
            </a:r>
          </a:p>
          <a:p>
            <a:pPr marL="285750" indent="-285750">
              <a:buFont typeface="Wingdings" panose="05000000000000000000" pitchFamily="2" charset="2"/>
              <a:buChar char="§"/>
            </a:pPr>
            <a:r>
              <a:rPr lang="fr-FR" altLang="es-MX" sz="1600" dirty="0">
                <a:solidFill>
                  <a:schemeClr val="bg1"/>
                </a:solidFill>
                <a:latin typeface="Source Sans Pro" panose="020B0503030403020204" pitchFamily="34" charset="0"/>
              </a:rPr>
              <a:t>Types de cloud</a:t>
            </a:r>
          </a:p>
          <a:p>
            <a:pPr marL="285750" indent="-285750">
              <a:buFont typeface="Wingdings" panose="05000000000000000000" pitchFamily="2" charset="2"/>
              <a:buChar char="§"/>
            </a:pPr>
            <a:r>
              <a:rPr lang="fr-FR" altLang="es-MX" sz="1600" dirty="0">
                <a:solidFill>
                  <a:schemeClr val="bg1"/>
                </a:solidFill>
                <a:latin typeface="Source Sans Pro" panose="020B0503030403020204" pitchFamily="34" charset="0"/>
              </a:rPr>
              <a:t>Avantages &amp; Acteurs</a:t>
            </a:r>
          </a:p>
        </p:txBody>
      </p:sp>
      <p:sp>
        <p:nvSpPr>
          <p:cNvPr id="12" name="TextBox 125">
            <a:extLst>
              <a:ext uri="{FF2B5EF4-FFF2-40B4-BE49-F238E27FC236}">
                <a16:creationId xmlns:a16="http://schemas.microsoft.com/office/drawing/2014/main" id="{0F4CA662-7245-7DD7-2082-1B03204A72FA}"/>
              </a:ext>
            </a:extLst>
          </p:cNvPr>
          <p:cNvSpPr txBox="1">
            <a:spLocks noChangeArrowheads="1"/>
          </p:cNvSpPr>
          <p:nvPr/>
        </p:nvSpPr>
        <p:spPr bwMode="auto">
          <a:xfrm>
            <a:off x="1746740" y="5222631"/>
            <a:ext cx="2907322" cy="107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marL="285750" indent="-285750">
              <a:buFont typeface="Wingdings" panose="05000000000000000000" pitchFamily="2" charset="2"/>
              <a:buChar char="§"/>
            </a:pPr>
            <a:r>
              <a:rPr lang="fr-FR" altLang="es-MX" sz="1600" dirty="0">
                <a:solidFill>
                  <a:schemeClr val="bg1"/>
                </a:solidFill>
                <a:latin typeface="Source Sans Pro" panose="020B0503030403020204" pitchFamily="34" charset="0"/>
              </a:rPr>
              <a:t>Historique</a:t>
            </a:r>
          </a:p>
          <a:p>
            <a:pPr marL="285750" indent="-285750">
              <a:buFont typeface="Wingdings" panose="05000000000000000000" pitchFamily="2" charset="2"/>
              <a:buChar char="§"/>
            </a:pPr>
            <a:r>
              <a:rPr lang="fr-FR" altLang="es-MX" sz="1600" dirty="0">
                <a:solidFill>
                  <a:schemeClr val="bg1"/>
                </a:solidFill>
                <a:latin typeface="Source Sans Pro" panose="020B0503030403020204" pitchFamily="34" charset="0"/>
              </a:rPr>
              <a:t>Objectif</a:t>
            </a:r>
          </a:p>
          <a:p>
            <a:pPr marL="285750" indent="-285750">
              <a:buFont typeface="Wingdings" panose="05000000000000000000" pitchFamily="2" charset="2"/>
              <a:buChar char="§"/>
            </a:pPr>
            <a:r>
              <a:rPr lang="fr-FR" altLang="es-MX" sz="1600" dirty="0">
                <a:solidFill>
                  <a:schemeClr val="bg1"/>
                </a:solidFill>
                <a:latin typeface="Source Sans Pro" panose="020B0503030403020204" pitchFamily="34" charset="0"/>
              </a:rPr>
              <a:t>Développement</a:t>
            </a:r>
          </a:p>
          <a:p>
            <a:pPr marL="285750" indent="-285750">
              <a:buFont typeface="Wingdings" panose="05000000000000000000" pitchFamily="2" charset="2"/>
              <a:buChar char="§"/>
            </a:pPr>
            <a:r>
              <a:rPr lang="fr-FR" altLang="es-MX" sz="1600" dirty="0">
                <a:solidFill>
                  <a:schemeClr val="bg1"/>
                </a:solidFill>
                <a:latin typeface="Source Sans Pro" panose="020B0503030403020204" pitchFamily="34" charset="0"/>
              </a:rPr>
              <a:t>Alternatives</a:t>
            </a:r>
          </a:p>
        </p:txBody>
      </p:sp>
      <p:sp>
        <p:nvSpPr>
          <p:cNvPr id="17" name="ZoneTexte 16">
            <a:extLst>
              <a:ext uri="{FF2B5EF4-FFF2-40B4-BE49-F238E27FC236}">
                <a16:creationId xmlns:a16="http://schemas.microsoft.com/office/drawing/2014/main" id="{19296898-B11F-BC5E-67DB-18501D7E702F}"/>
              </a:ext>
            </a:extLst>
          </p:cNvPr>
          <p:cNvSpPr txBox="1"/>
          <p:nvPr/>
        </p:nvSpPr>
        <p:spPr>
          <a:xfrm>
            <a:off x="8425962" y="1628745"/>
            <a:ext cx="3519853" cy="1441613"/>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
            </a:pPr>
            <a:r>
              <a:rPr lang="en-US" sz="1600" dirty="0">
                <a:solidFill>
                  <a:schemeClr val="bg1"/>
                </a:solidFill>
                <a:latin typeface="Source Sans Pro" panose="020B0503030403020204" pitchFamily="34" charset="0"/>
                <a:ea typeface="MS PGothic" panose="020B0600070205080204" pitchFamily="34" charset="-128"/>
              </a:rPr>
              <a:t>Architecture </a:t>
            </a:r>
            <a:r>
              <a:rPr lang="fr-FR" sz="1600" dirty="0">
                <a:solidFill>
                  <a:schemeClr val="bg1"/>
                </a:solidFill>
                <a:latin typeface="Source Sans Pro" panose="020B0503030403020204" pitchFamily="34" charset="0"/>
                <a:ea typeface="MS PGothic" panose="020B0600070205080204" pitchFamily="34" charset="-128"/>
              </a:rPr>
              <a:t>conceptuelle</a:t>
            </a:r>
            <a:endParaRPr lang="fr-NE" sz="1600" dirty="0">
              <a:solidFill>
                <a:schemeClr val="bg1"/>
              </a:solidFill>
              <a:latin typeface="Source Sans Pro" panose="020B0503030403020204" pitchFamily="34" charset="0"/>
              <a:ea typeface="MS PGothic" panose="020B0600070205080204" pitchFamily="34" charset="-128"/>
            </a:endParaRPr>
          </a:p>
          <a:p>
            <a:pPr marL="285750" indent="-285750">
              <a:lnSpc>
                <a:spcPct val="107000"/>
              </a:lnSpc>
              <a:spcAft>
                <a:spcPts val="800"/>
              </a:spcAft>
              <a:buFont typeface="Wingdings" panose="05000000000000000000" pitchFamily="2" charset="2"/>
              <a:buChar char="§"/>
            </a:pPr>
            <a:r>
              <a:rPr lang="en-US" sz="1600" dirty="0">
                <a:solidFill>
                  <a:schemeClr val="bg1"/>
                </a:solidFill>
                <a:latin typeface="Source Sans Pro" panose="020B0503030403020204" pitchFamily="34" charset="0"/>
                <a:ea typeface="MS PGothic" panose="020B0600070205080204" pitchFamily="34" charset="-128"/>
              </a:rPr>
              <a:t>Architecture </a:t>
            </a:r>
            <a:r>
              <a:rPr lang="fr-FR" sz="1600" dirty="0">
                <a:solidFill>
                  <a:schemeClr val="bg1"/>
                </a:solidFill>
                <a:latin typeface="Source Sans Pro" panose="020B0503030403020204" pitchFamily="34" charset="0"/>
                <a:ea typeface="MS PGothic" panose="020B0600070205080204" pitchFamily="34" charset="-128"/>
              </a:rPr>
              <a:t>simple</a:t>
            </a:r>
            <a:endParaRPr lang="fr-NE" sz="1600" dirty="0">
              <a:solidFill>
                <a:schemeClr val="bg1"/>
              </a:solidFill>
              <a:latin typeface="Source Sans Pro" panose="020B0503030403020204" pitchFamily="34" charset="0"/>
              <a:ea typeface="MS PGothic" panose="020B0600070205080204" pitchFamily="34" charset="-128"/>
            </a:endParaRPr>
          </a:p>
          <a:p>
            <a:pPr marL="285750" indent="-285750">
              <a:lnSpc>
                <a:spcPct val="107000"/>
              </a:lnSpc>
              <a:spcAft>
                <a:spcPts val="800"/>
              </a:spcAft>
              <a:buFont typeface="Wingdings" panose="05000000000000000000" pitchFamily="2" charset="2"/>
              <a:buChar char="§"/>
            </a:pPr>
            <a:r>
              <a:rPr lang="en-US" sz="1600" dirty="0">
                <a:solidFill>
                  <a:schemeClr val="bg1"/>
                </a:solidFill>
                <a:latin typeface="Source Sans Pro" panose="020B0503030403020204" pitchFamily="34" charset="0"/>
                <a:ea typeface="MS PGothic" panose="020B0600070205080204" pitchFamily="34" charset="-128"/>
              </a:rPr>
              <a:t>Architecture </a:t>
            </a:r>
            <a:r>
              <a:rPr lang="fr-FR" sz="1600" dirty="0" err="1">
                <a:solidFill>
                  <a:schemeClr val="bg1"/>
                </a:solidFill>
                <a:latin typeface="Source Sans Pro" panose="020B0503030403020204" pitchFamily="34" charset="0"/>
                <a:ea typeface="MS PGothic" panose="020B0600070205080204" pitchFamily="34" charset="-128"/>
              </a:rPr>
              <a:t>core</a:t>
            </a:r>
            <a:r>
              <a:rPr lang="fr-FR" sz="1600" dirty="0">
                <a:solidFill>
                  <a:schemeClr val="bg1"/>
                </a:solidFill>
                <a:latin typeface="Source Sans Pro" panose="020B0503030403020204" pitchFamily="34" charset="0"/>
                <a:ea typeface="MS PGothic" panose="020B0600070205080204" pitchFamily="34" charset="-128"/>
              </a:rPr>
              <a:t> components</a:t>
            </a:r>
            <a:endParaRPr lang="fr-NE" sz="1600" dirty="0">
              <a:solidFill>
                <a:schemeClr val="bg1"/>
              </a:solidFill>
              <a:latin typeface="Source Sans Pro" panose="020B0503030403020204" pitchFamily="34" charset="0"/>
              <a:ea typeface="MS PGothic" panose="020B0600070205080204" pitchFamily="34" charset="-128"/>
            </a:endParaRPr>
          </a:p>
          <a:p>
            <a:pPr marL="285750" indent="-285750">
              <a:lnSpc>
                <a:spcPct val="107000"/>
              </a:lnSpc>
              <a:spcAft>
                <a:spcPts val="800"/>
              </a:spcAft>
              <a:buFont typeface="Wingdings" panose="05000000000000000000" pitchFamily="2" charset="2"/>
              <a:buChar char="§"/>
            </a:pPr>
            <a:r>
              <a:rPr lang="en-US" sz="1600" dirty="0">
                <a:solidFill>
                  <a:schemeClr val="bg1"/>
                </a:solidFill>
                <a:latin typeface="Source Sans Pro" panose="020B0503030403020204" pitchFamily="34" charset="0"/>
                <a:ea typeface="MS PGothic" panose="020B0600070205080204" pitchFamily="34" charset="-128"/>
              </a:rPr>
              <a:t>Architecture </a:t>
            </a:r>
            <a:r>
              <a:rPr lang="fr-FR" sz="1600" dirty="0">
                <a:solidFill>
                  <a:schemeClr val="bg1"/>
                </a:solidFill>
                <a:latin typeface="Source Sans Pro" panose="020B0503030403020204" pitchFamily="34" charset="0"/>
                <a:ea typeface="MS PGothic" panose="020B0600070205080204" pitchFamily="34" charset="-128"/>
              </a:rPr>
              <a:t>logique</a:t>
            </a:r>
            <a:endParaRPr lang="fr-NE" sz="1600" dirty="0">
              <a:solidFill>
                <a:schemeClr val="bg1"/>
              </a:solidFill>
              <a:latin typeface="Source Sans Pro" panose="020B0503030403020204" pitchFamily="34" charset="0"/>
              <a:ea typeface="MS PGothic" panose="020B0600070205080204" pitchFamily="34" charset="-128"/>
            </a:endParaRPr>
          </a:p>
        </p:txBody>
      </p:sp>
    </p:spTree>
    <p:extLst>
      <p:ext uri="{BB962C8B-B14F-4D97-AF65-F5344CB8AC3E}">
        <p14:creationId xmlns:p14="http://schemas.microsoft.com/office/powerpoint/2010/main" val="297458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B634FEA2-7911-4D2A-93C1-5BD5F42C3359}"/>
              </a:ext>
            </a:extLst>
          </p:cNvPr>
          <p:cNvSpPr>
            <a:spLocks noGrp="1"/>
          </p:cNvSpPr>
          <p:nvPr>
            <p:ph type="title"/>
          </p:nvPr>
        </p:nvSpPr>
        <p:spPr>
          <a:xfrm>
            <a:off x="183242" y="368301"/>
            <a:ext cx="6166757" cy="774700"/>
          </a:xfrm>
        </p:spPr>
        <p:txBody>
          <a:bodyPr>
            <a:normAutofit/>
          </a:bodyPr>
          <a:lstStyle/>
          <a:p>
            <a:r>
              <a:rPr lang="fr-FR" sz="3200" dirty="0"/>
              <a:t>Qu’est ce que le cloud computing ?</a:t>
            </a:r>
          </a:p>
        </p:txBody>
      </p:sp>
      <p:sp>
        <p:nvSpPr>
          <p:cNvPr id="64" name="Marcador de texto 20">
            <a:extLst>
              <a:ext uri="{FF2B5EF4-FFF2-40B4-BE49-F238E27FC236}">
                <a16:creationId xmlns:a16="http://schemas.microsoft.com/office/drawing/2014/main" id="{DD611D6F-B946-4214-8514-96F993F7255B}"/>
              </a:ext>
            </a:extLst>
          </p:cNvPr>
          <p:cNvSpPr txBox="1">
            <a:spLocks/>
          </p:cNvSpPr>
          <p:nvPr/>
        </p:nvSpPr>
        <p:spPr>
          <a:xfrm>
            <a:off x="5656223" y="1930737"/>
            <a:ext cx="2667946" cy="2393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solidFill>
              </a:rPr>
              <a:t>Donec fringilla est orci. Orci varius natoque penatibus et magnis dis. Donec fringilla est orci</a:t>
            </a:r>
          </a:p>
          <a:p>
            <a:pPr marL="0" indent="0">
              <a:buNone/>
            </a:pPr>
            <a:endParaRPr lang="en-US" sz="1800" dirty="0">
              <a:solidFill>
                <a:schemeClr val="bg1"/>
              </a:solidFill>
            </a:endParaRPr>
          </a:p>
          <a:p>
            <a:pPr marL="0" indent="0">
              <a:buNone/>
            </a:pPr>
            <a:r>
              <a:rPr lang="en-US" sz="1800" dirty="0">
                <a:solidFill>
                  <a:schemeClr val="bg1"/>
                </a:solidFill>
              </a:rPr>
              <a:t>Donec fringilla est orci. Orci varius natoque penatibus et magnis dis. Donec fringilla est orci</a:t>
            </a:r>
          </a:p>
          <a:p>
            <a:endParaRPr lang="en-US" sz="1800" dirty="0">
              <a:solidFill>
                <a:schemeClr val="bg1"/>
              </a:solidFill>
            </a:endParaRPr>
          </a:p>
          <a:p>
            <a:endParaRPr lang="en-US" sz="1800" dirty="0">
              <a:solidFill>
                <a:schemeClr val="bg1"/>
              </a:solidFill>
            </a:endParaRPr>
          </a:p>
        </p:txBody>
      </p:sp>
      <p:sp>
        <p:nvSpPr>
          <p:cNvPr id="65" name="Marcador de texto 20">
            <a:extLst>
              <a:ext uri="{FF2B5EF4-FFF2-40B4-BE49-F238E27FC236}">
                <a16:creationId xmlns:a16="http://schemas.microsoft.com/office/drawing/2014/main" id="{5DB95B7F-BCBC-4721-A8A0-DCC806A5C124}"/>
              </a:ext>
            </a:extLst>
          </p:cNvPr>
          <p:cNvSpPr txBox="1">
            <a:spLocks/>
          </p:cNvSpPr>
          <p:nvPr/>
        </p:nvSpPr>
        <p:spPr>
          <a:xfrm>
            <a:off x="381000" y="1362867"/>
            <a:ext cx="11671300" cy="50379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400" dirty="0"/>
              <a:t>Le cloud computing est un modèle informatique permettant d'accéder à des ressources logicielles, des serveurs et du stockage via Internet. </a:t>
            </a:r>
          </a:p>
          <a:p>
            <a:pPr marL="0" indent="0" algn="just">
              <a:buNone/>
            </a:pPr>
            <a:endParaRPr lang="fr-FR" sz="2400" dirty="0"/>
          </a:p>
          <a:p>
            <a:pPr algn="just"/>
            <a:r>
              <a:rPr lang="fr-FR" sz="2400" dirty="0"/>
              <a:t>Ce modèle propose la mise à disposition de ressources informatiques telles que le stockage et l'infrastructure avec une tarification basée sur l'utilisation. </a:t>
            </a:r>
          </a:p>
          <a:p>
            <a:pPr marL="0" indent="0" algn="just">
              <a:buNone/>
            </a:pPr>
            <a:endParaRPr lang="fr-FR" sz="2400" dirty="0"/>
          </a:p>
          <a:p>
            <a:pPr algn="just"/>
            <a:r>
              <a:rPr lang="fr-FR" sz="2400" dirty="0"/>
              <a:t>Au lieu d'acheter, de posséder et de gérer des serveurs et des centres de données physiques, vous pouvez accéder aux services technologiques (comme la puissance de calcul, le stockage et les bases de données) fournis par un prestataire cloud selon vos besoins. </a:t>
            </a:r>
          </a:p>
          <a:p>
            <a:pPr marL="0" indent="0" algn="just">
              <a:buNone/>
            </a:pPr>
            <a:endParaRPr lang="fr-FR" sz="2400" dirty="0"/>
          </a:p>
          <a:p>
            <a:pPr algn="just"/>
            <a:r>
              <a:rPr lang="fr-FR" sz="2400" dirty="0"/>
              <a:t>Plusieurs fournisseurs offrent ce service, parmi lesquels OpenStack.</a:t>
            </a:r>
            <a:endParaRPr lang="en-US" sz="2400" dirty="0"/>
          </a:p>
          <a:p>
            <a:pPr algn="just"/>
            <a:endParaRPr lang="en-US" sz="2400" dirty="0"/>
          </a:p>
        </p:txBody>
      </p:sp>
    </p:spTree>
    <p:extLst>
      <p:ext uri="{BB962C8B-B14F-4D97-AF65-F5344CB8AC3E}">
        <p14:creationId xmlns:p14="http://schemas.microsoft.com/office/powerpoint/2010/main" val="61097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9C677-A4AF-F877-CBA9-E87969C8AA1F}"/>
            </a:ext>
          </a:extLst>
        </p:cNvPr>
        <p:cNvGrpSpPr/>
        <p:nvPr/>
      </p:nvGrpSpPr>
      <p:grpSpPr>
        <a:xfrm>
          <a:off x="0" y="0"/>
          <a:ext cx="0" cy="0"/>
          <a:chOff x="0" y="0"/>
          <a:chExt cx="0" cy="0"/>
        </a:xfrm>
      </p:grpSpPr>
      <p:sp>
        <p:nvSpPr>
          <p:cNvPr id="60" name="Title 59">
            <a:extLst>
              <a:ext uri="{FF2B5EF4-FFF2-40B4-BE49-F238E27FC236}">
                <a16:creationId xmlns:a16="http://schemas.microsoft.com/office/drawing/2014/main" id="{3BB1A096-F1D3-BE5F-1EC2-C903F9197CC1}"/>
              </a:ext>
            </a:extLst>
          </p:cNvPr>
          <p:cNvSpPr>
            <a:spLocks noGrp="1"/>
          </p:cNvSpPr>
          <p:nvPr>
            <p:ph type="title"/>
          </p:nvPr>
        </p:nvSpPr>
        <p:spPr>
          <a:xfrm>
            <a:off x="170543" y="495300"/>
            <a:ext cx="4033157" cy="979261"/>
          </a:xfrm>
        </p:spPr>
        <p:txBody>
          <a:bodyPr>
            <a:normAutofit/>
          </a:bodyPr>
          <a:lstStyle/>
          <a:p>
            <a:r>
              <a:rPr lang="fr-FR" sz="3200" dirty="0"/>
              <a:t>Qu’est ce que le cloud computing ?</a:t>
            </a:r>
          </a:p>
        </p:txBody>
      </p:sp>
      <p:sp>
        <p:nvSpPr>
          <p:cNvPr id="59" name="Rectangle 58">
            <a:extLst>
              <a:ext uri="{FF2B5EF4-FFF2-40B4-BE49-F238E27FC236}">
                <a16:creationId xmlns:a16="http://schemas.microsoft.com/office/drawing/2014/main" id="{0A16B6AD-00F8-0CFE-D3E2-A8461FC3B47A}"/>
              </a:ext>
            </a:extLst>
          </p:cNvPr>
          <p:cNvSpPr/>
          <p:nvPr/>
        </p:nvSpPr>
        <p:spPr>
          <a:xfrm>
            <a:off x="0" y="3127375"/>
            <a:ext cx="2273300" cy="1320800"/>
          </a:xfrm>
          <a:prstGeom prst="rect">
            <a:avLst/>
          </a:prstGeom>
          <a:solidFill>
            <a:srgbClr val="BA1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Marcador de texto 20">
            <a:extLst>
              <a:ext uri="{FF2B5EF4-FFF2-40B4-BE49-F238E27FC236}">
                <a16:creationId xmlns:a16="http://schemas.microsoft.com/office/drawing/2014/main" id="{19A2B18F-64E9-565A-B5C3-B73C1A8CD226}"/>
              </a:ext>
            </a:extLst>
          </p:cNvPr>
          <p:cNvSpPr txBox="1">
            <a:spLocks/>
          </p:cNvSpPr>
          <p:nvPr/>
        </p:nvSpPr>
        <p:spPr>
          <a:xfrm>
            <a:off x="-152400" y="3159126"/>
            <a:ext cx="2438400" cy="10907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000" dirty="0">
                <a:solidFill>
                  <a:schemeClr val="bg1"/>
                </a:solidFill>
              </a:rPr>
              <a:t>Le cloud computing présente cinq caractéristiques essentielles :</a:t>
            </a:r>
            <a:endParaRPr lang="en-US" sz="2000" dirty="0">
              <a:solidFill>
                <a:schemeClr val="bg1"/>
              </a:solidFill>
            </a:endParaRPr>
          </a:p>
        </p:txBody>
      </p:sp>
      <p:sp>
        <p:nvSpPr>
          <p:cNvPr id="3" name="TextBox 310">
            <a:extLst>
              <a:ext uri="{FF2B5EF4-FFF2-40B4-BE49-F238E27FC236}">
                <a16:creationId xmlns:a16="http://schemas.microsoft.com/office/drawing/2014/main" id="{A1F943A4-CD42-6688-2836-CD625F4332C8}"/>
              </a:ext>
            </a:extLst>
          </p:cNvPr>
          <p:cNvSpPr txBox="1">
            <a:spLocks noChangeArrowheads="1"/>
          </p:cNvSpPr>
          <p:nvPr/>
        </p:nvSpPr>
        <p:spPr bwMode="auto">
          <a:xfrm>
            <a:off x="5984875" y="5149850"/>
            <a:ext cx="2359025" cy="584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fr-FR" altLang="es-MX" sz="1600" b="1" dirty="0">
                <a:latin typeface="Source Sans Pro" panose="020B0503030403020204" pitchFamily="34" charset="0"/>
              </a:rPr>
              <a:t>Élasticité (évolution du service) </a:t>
            </a:r>
          </a:p>
        </p:txBody>
      </p:sp>
      <p:sp>
        <p:nvSpPr>
          <p:cNvPr id="4" name="TextBox 311">
            <a:extLst>
              <a:ext uri="{FF2B5EF4-FFF2-40B4-BE49-F238E27FC236}">
                <a16:creationId xmlns:a16="http://schemas.microsoft.com/office/drawing/2014/main" id="{7C73F76B-2C9D-2386-A942-C2E5B69A4FE7}"/>
              </a:ext>
            </a:extLst>
          </p:cNvPr>
          <p:cNvSpPr txBox="1">
            <a:spLocks noChangeArrowheads="1"/>
          </p:cNvSpPr>
          <p:nvPr/>
        </p:nvSpPr>
        <p:spPr bwMode="auto">
          <a:xfrm>
            <a:off x="2832100" y="3048000"/>
            <a:ext cx="3098800" cy="152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fr-FR" altLang="es-MX" sz="1400" dirty="0">
                <a:latin typeface="Calibri Light" panose="020F0302020204030204" pitchFamily="34" charset="0"/>
                <a:cs typeface="Calibri Light" panose="020F0302020204030204" pitchFamily="34" charset="0"/>
              </a:rPr>
              <a:t>Les utilisateurs peuvent accéder aux ressources informatiques sans interaction humaine avec le fournisseur de service. Il suffit de quelques clics pour déployer des serveurs, des bases de données, et plus encore.</a:t>
            </a:r>
            <a:endParaRPr lang="en-US" altLang="es-MX" sz="1400" dirty="0">
              <a:latin typeface="Calibri Light" panose="020F0302020204030204" pitchFamily="34" charset="0"/>
              <a:cs typeface="Calibri Light" panose="020F0302020204030204" pitchFamily="34" charset="0"/>
            </a:endParaRPr>
          </a:p>
        </p:txBody>
      </p:sp>
      <p:sp>
        <p:nvSpPr>
          <p:cNvPr id="5" name="Rectangle 4">
            <a:extLst>
              <a:ext uri="{FF2B5EF4-FFF2-40B4-BE49-F238E27FC236}">
                <a16:creationId xmlns:a16="http://schemas.microsoft.com/office/drawing/2014/main" id="{18B421DB-AFA0-1E6C-C4D0-318B86E29581}"/>
              </a:ext>
            </a:extLst>
          </p:cNvPr>
          <p:cNvSpPr/>
          <p:nvPr/>
        </p:nvSpPr>
        <p:spPr>
          <a:xfrm>
            <a:off x="6066632" y="4955382"/>
            <a:ext cx="2142331" cy="150019"/>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latin typeface="Calibri Light"/>
            </a:endParaRPr>
          </a:p>
        </p:txBody>
      </p:sp>
      <p:sp>
        <p:nvSpPr>
          <p:cNvPr id="9" name="TextBox 317">
            <a:extLst>
              <a:ext uri="{FF2B5EF4-FFF2-40B4-BE49-F238E27FC236}">
                <a16:creationId xmlns:a16="http://schemas.microsoft.com/office/drawing/2014/main" id="{8DF6091F-0EEE-ADA1-17E4-DFC2CCC29C4D}"/>
              </a:ext>
            </a:extLst>
          </p:cNvPr>
          <p:cNvSpPr txBox="1">
            <a:spLocks noChangeArrowheads="1"/>
          </p:cNvSpPr>
          <p:nvPr/>
        </p:nvSpPr>
        <p:spPr bwMode="auto">
          <a:xfrm>
            <a:off x="2864644" y="5149850"/>
            <a:ext cx="2456655" cy="584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1600" b="1" dirty="0">
                <a:latin typeface="Source Sans Pro" panose="020B0503030403020204" pitchFamily="34" charset="0"/>
              </a:rPr>
              <a:t>Service </a:t>
            </a:r>
            <a:r>
              <a:rPr lang="fr-FR" altLang="es-MX" sz="1600" b="1" dirty="0">
                <a:latin typeface="Source Sans Pro" panose="020B0503030403020204" pitchFamily="34" charset="0"/>
              </a:rPr>
              <a:t>mesurable</a:t>
            </a:r>
            <a:r>
              <a:rPr lang="en-US" altLang="es-MX" sz="1600" b="1" dirty="0">
                <a:latin typeface="Source Sans Pro" panose="020B0503030403020204" pitchFamily="34" charset="0"/>
              </a:rPr>
              <a:t> et </a:t>
            </a:r>
            <a:r>
              <a:rPr lang="fr-FR" altLang="es-MX" sz="1600" b="1" dirty="0">
                <a:latin typeface="Source Sans Pro" panose="020B0503030403020204" pitchFamily="34" charset="0"/>
              </a:rPr>
              <a:t>facturable</a:t>
            </a:r>
            <a:r>
              <a:rPr lang="en-US" altLang="es-MX" sz="1600" b="1" dirty="0">
                <a:latin typeface="Source Sans Pro" panose="020B0503030403020204" pitchFamily="34" charset="0"/>
              </a:rPr>
              <a:t> </a:t>
            </a:r>
            <a:endParaRPr lang="id-ID" altLang="es-MX" sz="1600" b="1" dirty="0">
              <a:latin typeface="Source Sans Pro" panose="020B0503030403020204" pitchFamily="34" charset="0"/>
            </a:endParaRPr>
          </a:p>
        </p:txBody>
      </p:sp>
      <p:sp>
        <p:nvSpPr>
          <p:cNvPr id="11" name="Rectangle 10">
            <a:extLst>
              <a:ext uri="{FF2B5EF4-FFF2-40B4-BE49-F238E27FC236}">
                <a16:creationId xmlns:a16="http://schemas.microsoft.com/office/drawing/2014/main" id="{9E9F0019-2F8C-556E-7507-C7AD639FBFDD}"/>
              </a:ext>
            </a:extLst>
          </p:cNvPr>
          <p:cNvSpPr/>
          <p:nvPr/>
        </p:nvSpPr>
        <p:spPr>
          <a:xfrm>
            <a:off x="2945607" y="4955382"/>
            <a:ext cx="2142331" cy="150019"/>
          </a:xfrm>
          <a:prstGeom prst="rect">
            <a:avLst/>
          </a:prstGeom>
          <a:solidFill>
            <a:srgbClr val="48606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latin typeface="Calibri Light"/>
            </a:endParaRPr>
          </a:p>
        </p:txBody>
      </p:sp>
      <p:sp>
        <p:nvSpPr>
          <p:cNvPr id="12" name="TextBox 320">
            <a:extLst>
              <a:ext uri="{FF2B5EF4-FFF2-40B4-BE49-F238E27FC236}">
                <a16:creationId xmlns:a16="http://schemas.microsoft.com/office/drawing/2014/main" id="{122078DB-F74D-D8DB-7491-CB64F78392A5}"/>
              </a:ext>
            </a:extLst>
          </p:cNvPr>
          <p:cNvSpPr txBox="1">
            <a:spLocks noChangeArrowheads="1"/>
          </p:cNvSpPr>
          <p:nvPr/>
        </p:nvSpPr>
        <p:spPr bwMode="auto">
          <a:xfrm>
            <a:off x="5959475" y="2520950"/>
            <a:ext cx="2333625" cy="584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fr-FR" altLang="es-MX" sz="1600" b="1" dirty="0">
                <a:latin typeface="Source Sans Pro" panose="020B0503030403020204" pitchFamily="34" charset="0"/>
              </a:rPr>
              <a:t>Mise en commun de ressources (</a:t>
            </a:r>
            <a:r>
              <a:rPr lang="fr-FR" altLang="es-MX" sz="1600" b="1" dirty="0" err="1">
                <a:latin typeface="Source Sans Pro" panose="020B0503030403020204" pitchFamily="34" charset="0"/>
              </a:rPr>
              <a:t>Pooling</a:t>
            </a:r>
            <a:r>
              <a:rPr lang="fr-FR" altLang="es-MX" sz="1600" b="1" dirty="0">
                <a:latin typeface="Source Sans Pro" panose="020B0503030403020204" pitchFamily="34" charset="0"/>
              </a:rPr>
              <a:t>) </a:t>
            </a:r>
            <a:endParaRPr lang="id-ID" altLang="es-MX" sz="1600" b="1" dirty="0">
              <a:latin typeface="Source Sans Pro" panose="020B0503030403020204" pitchFamily="34" charset="0"/>
            </a:endParaRPr>
          </a:p>
        </p:txBody>
      </p:sp>
      <p:sp>
        <p:nvSpPr>
          <p:cNvPr id="14" name="Rectangle 13">
            <a:extLst>
              <a:ext uri="{FF2B5EF4-FFF2-40B4-BE49-F238E27FC236}">
                <a16:creationId xmlns:a16="http://schemas.microsoft.com/office/drawing/2014/main" id="{DD841A77-EF70-8204-EEFB-D181D3C7D993}"/>
              </a:ext>
            </a:extLst>
          </p:cNvPr>
          <p:cNvSpPr/>
          <p:nvPr/>
        </p:nvSpPr>
        <p:spPr>
          <a:xfrm>
            <a:off x="6066632" y="2326482"/>
            <a:ext cx="2142331" cy="150019"/>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latin typeface="Calibri Light"/>
            </a:endParaRPr>
          </a:p>
        </p:txBody>
      </p:sp>
      <p:sp>
        <p:nvSpPr>
          <p:cNvPr id="15" name="TextBox 323">
            <a:extLst>
              <a:ext uri="{FF2B5EF4-FFF2-40B4-BE49-F238E27FC236}">
                <a16:creationId xmlns:a16="http://schemas.microsoft.com/office/drawing/2014/main" id="{6ACF8B8B-5183-A04D-89B3-A9CDB17C09A2}"/>
              </a:ext>
            </a:extLst>
          </p:cNvPr>
          <p:cNvSpPr txBox="1">
            <a:spLocks noChangeArrowheads="1"/>
          </p:cNvSpPr>
          <p:nvPr/>
        </p:nvSpPr>
        <p:spPr bwMode="auto">
          <a:xfrm>
            <a:off x="9332119" y="2520950"/>
            <a:ext cx="2786304" cy="33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fr-FR" altLang="es-MX" sz="1600" b="1" dirty="0">
                <a:latin typeface="Source Sans Pro" panose="020B0503030403020204" pitchFamily="34" charset="0"/>
              </a:rPr>
              <a:t>Accès universel via le réseau </a:t>
            </a:r>
            <a:endParaRPr lang="id-ID" altLang="es-MX" sz="1600" b="1" dirty="0">
              <a:latin typeface="Source Sans Pro" panose="020B0503030403020204" pitchFamily="34" charset="0"/>
            </a:endParaRPr>
          </a:p>
        </p:txBody>
      </p:sp>
      <p:sp>
        <p:nvSpPr>
          <p:cNvPr id="17" name="Rectangle 16">
            <a:extLst>
              <a:ext uri="{FF2B5EF4-FFF2-40B4-BE49-F238E27FC236}">
                <a16:creationId xmlns:a16="http://schemas.microsoft.com/office/drawing/2014/main" id="{9557E0E9-D4DC-8F73-3735-7F8370C8AFAF}"/>
              </a:ext>
            </a:extLst>
          </p:cNvPr>
          <p:cNvSpPr/>
          <p:nvPr/>
        </p:nvSpPr>
        <p:spPr>
          <a:xfrm>
            <a:off x="9413082" y="2326482"/>
            <a:ext cx="2142331" cy="150019"/>
          </a:xfrm>
          <a:prstGeom prst="rect">
            <a:avLst/>
          </a:prstGeom>
          <a:solidFill>
            <a:srgbClr val="BE457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latin typeface="Calibri Light"/>
            </a:endParaRPr>
          </a:p>
        </p:txBody>
      </p:sp>
      <p:sp>
        <p:nvSpPr>
          <p:cNvPr id="18" name="TextBox 326">
            <a:extLst>
              <a:ext uri="{FF2B5EF4-FFF2-40B4-BE49-F238E27FC236}">
                <a16:creationId xmlns:a16="http://schemas.microsoft.com/office/drawing/2014/main" id="{5A894F74-7C38-1E3F-1A16-BBCE842DCAAA}"/>
              </a:ext>
            </a:extLst>
          </p:cNvPr>
          <p:cNvSpPr txBox="1">
            <a:spLocks noChangeArrowheads="1"/>
          </p:cNvSpPr>
          <p:nvPr/>
        </p:nvSpPr>
        <p:spPr bwMode="auto">
          <a:xfrm>
            <a:off x="2864644" y="2520950"/>
            <a:ext cx="2253455" cy="584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fr-FR" altLang="es-MX" sz="1600" b="1" dirty="0">
                <a:latin typeface="Source Sans Pro" panose="020B0503030403020204" pitchFamily="34" charset="0"/>
              </a:rPr>
              <a:t>Accès libre-service à la demande </a:t>
            </a:r>
            <a:endParaRPr lang="id-ID" altLang="es-MX" sz="1600" b="1" dirty="0">
              <a:latin typeface="Source Sans Pro" panose="020B0503030403020204" pitchFamily="34" charset="0"/>
            </a:endParaRPr>
          </a:p>
        </p:txBody>
      </p:sp>
      <p:sp>
        <p:nvSpPr>
          <p:cNvPr id="20" name="Rectangle 19">
            <a:extLst>
              <a:ext uri="{FF2B5EF4-FFF2-40B4-BE49-F238E27FC236}">
                <a16:creationId xmlns:a16="http://schemas.microsoft.com/office/drawing/2014/main" id="{7FC2B407-EEEB-6662-F6AC-ED3EBB776D99}"/>
              </a:ext>
            </a:extLst>
          </p:cNvPr>
          <p:cNvSpPr/>
          <p:nvPr/>
        </p:nvSpPr>
        <p:spPr>
          <a:xfrm>
            <a:off x="2945607" y="2326482"/>
            <a:ext cx="2142331" cy="150019"/>
          </a:xfrm>
          <a:prstGeom prst="rect">
            <a:avLst/>
          </a:prstGeom>
          <a:solidFill>
            <a:srgbClr val="48606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latin typeface="Calibri Light"/>
            </a:endParaRPr>
          </a:p>
        </p:txBody>
      </p:sp>
      <p:sp>
        <p:nvSpPr>
          <p:cNvPr id="21" name="TextBox 329">
            <a:extLst>
              <a:ext uri="{FF2B5EF4-FFF2-40B4-BE49-F238E27FC236}">
                <a16:creationId xmlns:a16="http://schemas.microsoft.com/office/drawing/2014/main" id="{684E8501-C397-1190-0A36-758244F3E727}"/>
              </a:ext>
            </a:extLst>
          </p:cNvPr>
          <p:cNvSpPr txBox="1">
            <a:spLocks noChangeArrowheads="1"/>
          </p:cNvSpPr>
          <p:nvPr/>
        </p:nvSpPr>
        <p:spPr bwMode="auto">
          <a:xfrm>
            <a:off x="6881804" y="4316413"/>
            <a:ext cx="465156" cy="76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4400" dirty="0">
                <a:latin typeface="Source Sans Pro" panose="020B0503030403020204" pitchFamily="34" charset="0"/>
              </a:rPr>
              <a:t>5</a:t>
            </a:r>
            <a:endParaRPr lang="id-ID" altLang="es-MX" sz="4400" dirty="0">
              <a:latin typeface="Source Sans Pro" panose="020B0503030403020204" pitchFamily="34" charset="0"/>
            </a:endParaRPr>
          </a:p>
        </p:txBody>
      </p:sp>
      <p:sp>
        <p:nvSpPr>
          <p:cNvPr id="23" name="TextBox 331">
            <a:extLst>
              <a:ext uri="{FF2B5EF4-FFF2-40B4-BE49-F238E27FC236}">
                <a16:creationId xmlns:a16="http://schemas.microsoft.com/office/drawing/2014/main" id="{2672494D-5FA4-3ABF-D1A2-376C2598B6BF}"/>
              </a:ext>
            </a:extLst>
          </p:cNvPr>
          <p:cNvSpPr txBox="1">
            <a:spLocks noChangeArrowheads="1"/>
          </p:cNvSpPr>
          <p:nvPr/>
        </p:nvSpPr>
        <p:spPr bwMode="auto">
          <a:xfrm>
            <a:off x="3783004" y="4367213"/>
            <a:ext cx="465156" cy="76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4400" dirty="0">
                <a:latin typeface="Source Sans Pro" panose="020B0503030403020204" pitchFamily="34" charset="0"/>
              </a:rPr>
              <a:t>4</a:t>
            </a:r>
            <a:endParaRPr lang="id-ID" altLang="es-MX" sz="4400" dirty="0">
              <a:latin typeface="Source Sans Pro" panose="020B0503030403020204" pitchFamily="34" charset="0"/>
            </a:endParaRPr>
          </a:p>
        </p:txBody>
      </p:sp>
      <p:sp>
        <p:nvSpPr>
          <p:cNvPr id="276" name="TextBox 332">
            <a:extLst>
              <a:ext uri="{FF2B5EF4-FFF2-40B4-BE49-F238E27FC236}">
                <a16:creationId xmlns:a16="http://schemas.microsoft.com/office/drawing/2014/main" id="{B5D182BA-8A32-7CB8-AE8C-8797393AE7C9}"/>
              </a:ext>
            </a:extLst>
          </p:cNvPr>
          <p:cNvSpPr txBox="1">
            <a:spLocks noChangeArrowheads="1"/>
          </p:cNvSpPr>
          <p:nvPr/>
        </p:nvSpPr>
        <p:spPr bwMode="auto">
          <a:xfrm>
            <a:off x="6777029" y="1495425"/>
            <a:ext cx="465156" cy="76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4400">
                <a:latin typeface="Source Sans Pro" panose="020B0503030403020204" pitchFamily="34" charset="0"/>
              </a:rPr>
              <a:t>2</a:t>
            </a:r>
            <a:endParaRPr lang="id-ID" altLang="es-MX" sz="4400">
              <a:latin typeface="Source Sans Pro" panose="020B0503030403020204" pitchFamily="34" charset="0"/>
            </a:endParaRPr>
          </a:p>
        </p:txBody>
      </p:sp>
      <p:sp>
        <p:nvSpPr>
          <p:cNvPr id="277" name="TextBox 333">
            <a:extLst>
              <a:ext uri="{FF2B5EF4-FFF2-40B4-BE49-F238E27FC236}">
                <a16:creationId xmlns:a16="http://schemas.microsoft.com/office/drawing/2014/main" id="{EBE2FCBF-F0E8-951A-6A32-5E07CC48EB94}"/>
              </a:ext>
            </a:extLst>
          </p:cNvPr>
          <p:cNvSpPr txBox="1">
            <a:spLocks noChangeArrowheads="1"/>
          </p:cNvSpPr>
          <p:nvPr/>
        </p:nvSpPr>
        <p:spPr bwMode="auto">
          <a:xfrm>
            <a:off x="10132607" y="1495425"/>
            <a:ext cx="465156" cy="76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4400">
                <a:latin typeface="Source Sans Pro" panose="020B0503030403020204" pitchFamily="34" charset="0"/>
              </a:rPr>
              <a:t>3</a:t>
            </a:r>
            <a:endParaRPr lang="id-ID" altLang="es-MX" sz="4400">
              <a:latin typeface="Source Sans Pro" panose="020B0503030403020204" pitchFamily="34" charset="0"/>
            </a:endParaRPr>
          </a:p>
        </p:txBody>
      </p:sp>
      <p:sp>
        <p:nvSpPr>
          <p:cNvPr id="278" name="TextBox 334">
            <a:extLst>
              <a:ext uri="{FF2B5EF4-FFF2-40B4-BE49-F238E27FC236}">
                <a16:creationId xmlns:a16="http://schemas.microsoft.com/office/drawing/2014/main" id="{34E50800-BE48-C978-E33A-D7B7E5298098}"/>
              </a:ext>
            </a:extLst>
          </p:cNvPr>
          <p:cNvSpPr txBox="1">
            <a:spLocks noChangeArrowheads="1"/>
          </p:cNvSpPr>
          <p:nvPr/>
        </p:nvSpPr>
        <p:spPr bwMode="auto">
          <a:xfrm>
            <a:off x="3678229" y="1495425"/>
            <a:ext cx="465156" cy="76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2" tIns="45711" rIns="91422" bIns="4571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gn="ctr"/>
            <a:r>
              <a:rPr lang="en-US" altLang="es-MX" sz="4400">
                <a:latin typeface="Source Sans Pro" panose="020B0503030403020204" pitchFamily="34" charset="0"/>
              </a:rPr>
              <a:t>1</a:t>
            </a:r>
            <a:endParaRPr lang="id-ID" altLang="es-MX" sz="4400">
              <a:latin typeface="Source Sans Pro" panose="020B0503030403020204" pitchFamily="34" charset="0"/>
            </a:endParaRPr>
          </a:p>
        </p:txBody>
      </p:sp>
      <p:sp>
        <p:nvSpPr>
          <p:cNvPr id="284" name="TextBox 311">
            <a:extLst>
              <a:ext uri="{FF2B5EF4-FFF2-40B4-BE49-F238E27FC236}">
                <a16:creationId xmlns:a16="http://schemas.microsoft.com/office/drawing/2014/main" id="{507389B8-655B-AD27-8F6E-2872104E45C7}"/>
              </a:ext>
            </a:extLst>
          </p:cNvPr>
          <p:cNvSpPr txBox="1">
            <a:spLocks noChangeArrowheads="1"/>
          </p:cNvSpPr>
          <p:nvPr/>
        </p:nvSpPr>
        <p:spPr bwMode="auto">
          <a:xfrm>
            <a:off x="5981700" y="3124200"/>
            <a:ext cx="3098800" cy="128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fr-FR" altLang="es-MX" sz="1400" dirty="0">
                <a:latin typeface="Calibri Light" panose="020F0302020204030204" pitchFamily="34" charset="0"/>
                <a:cs typeface="Calibri Light" panose="020F0302020204030204" pitchFamily="34" charset="0"/>
              </a:rPr>
              <a:t>Les ressources informatiques sont partagées entre plusieurs clients grâce à la virtualisation, permettant une utilisation plus efficace des ressources physiques.</a:t>
            </a:r>
            <a:endParaRPr lang="en-US" altLang="es-MX" sz="1400" dirty="0">
              <a:latin typeface="Calibri Light" panose="020F0302020204030204" pitchFamily="34" charset="0"/>
              <a:cs typeface="Calibri Light" panose="020F0302020204030204" pitchFamily="34" charset="0"/>
            </a:endParaRPr>
          </a:p>
        </p:txBody>
      </p:sp>
      <p:sp>
        <p:nvSpPr>
          <p:cNvPr id="285" name="TextBox 311">
            <a:extLst>
              <a:ext uri="{FF2B5EF4-FFF2-40B4-BE49-F238E27FC236}">
                <a16:creationId xmlns:a16="http://schemas.microsoft.com/office/drawing/2014/main" id="{542E75A7-4863-D5EF-8118-01CE62A3CBD7}"/>
              </a:ext>
            </a:extLst>
          </p:cNvPr>
          <p:cNvSpPr txBox="1">
            <a:spLocks noChangeArrowheads="1"/>
          </p:cNvSpPr>
          <p:nvPr/>
        </p:nvSpPr>
        <p:spPr bwMode="auto">
          <a:xfrm>
            <a:off x="9309100" y="2972409"/>
            <a:ext cx="3098800" cy="104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fr-FR" altLang="es-MX" sz="1400" dirty="0">
                <a:latin typeface="Calibri Light" panose="020F0302020204030204" pitchFamily="34" charset="0"/>
                <a:cs typeface="Calibri Light" panose="020F0302020204030204" pitchFamily="34" charset="0"/>
              </a:rPr>
              <a:t>Les services cloud sont accessibles à partir de n'importe quel appareil connecté à Internet, offrant une accessibilité et une mobilité accrues.</a:t>
            </a:r>
            <a:endParaRPr lang="en-US" altLang="es-MX" sz="1400" dirty="0">
              <a:latin typeface="Calibri Light" panose="020F0302020204030204" pitchFamily="34" charset="0"/>
              <a:cs typeface="Calibri Light" panose="020F0302020204030204" pitchFamily="34" charset="0"/>
            </a:endParaRPr>
          </a:p>
        </p:txBody>
      </p:sp>
      <p:sp>
        <p:nvSpPr>
          <p:cNvPr id="286" name="TextBox 311">
            <a:extLst>
              <a:ext uri="{FF2B5EF4-FFF2-40B4-BE49-F238E27FC236}">
                <a16:creationId xmlns:a16="http://schemas.microsoft.com/office/drawing/2014/main" id="{B977800E-361C-50B4-6176-3358C6D7FD76}"/>
              </a:ext>
            </a:extLst>
          </p:cNvPr>
          <p:cNvSpPr txBox="1">
            <a:spLocks noChangeArrowheads="1"/>
          </p:cNvSpPr>
          <p:nvPr/>
        </p:nvSpPr>
        <p:spPr bwMode="auto">
          <a:xfrm>
            <a:off x="2819400" y="5574141"/>
            <a:ext cx="3098800" cy="128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fr-FR" altLang="es-MX" sz="1400" dirty="0">
                <a:latin typeface="Calibri Light" panose="020F0302020204030204" pitchFamily="34" charset="0"/>
                <a:cs typeface="Calibri Light" panose="020F0302020204030204" pitchFamily="34" charset="0"/>
              </a:rPr>
              <a:t>Les utilisateurs ne paient que pour les ressources qu'ils consomment, et des outils de mesure permettent de surveiller et de contrôler l'utilisation des services.</a:t>
            </a:r>
            <a:endParaRPr lang="en-US" altLang="es-MX" sz="1400" dirty="0">
              <a:latin typeface="Calibri Light" panose="020F0302020204030204" pitchFamily="34" charset="0"/>
              <a:cs typeface="Calibri Light" panose="020F0302020204030204" pitchFamily="34" charset="0"/>
            </a:endParaRPr>
          </a:p>
        </p:txBody>
      </p:sp>
      <p:sp>
        <p:nvSpPr>
          <p:cNvPr id="287" name="TextBox 311">
            <a:extLst>
              <a:ext uri="{FF2B5EF4-FFF2-40B4-BE49-F238E27FC236}">
                <a16:creationId xmlns:a16="http://schemas.microsoft.com/office/drawing/2014/main" id="{6F58CA1C-0C53-C23F-C4AF-FF7C02DBEB9F}"/>
              </a:ext>
            </a:extLst>
          </p:cNvPr>
          <p:cNvSpPr txBox="1">
            <a:spLocks noChangeArrowheads="1"/>
          </p:cNvSpPr>
          <p:nvPr/>
        </p:nvSpPr>
        <p:spPr bwMode="auto">
          <a:xfrm>
            <a:off x="6007100" y="5639409"/>
            <a:ext cx="3098800" cy="104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10" tIns="54855" rIns="109710" bIns="54855">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fr-FR" altLang="es-MX" sz="1400" dirty="0">
                <a:latin typeface="Calibri Light" panose="020F0302020204030204" pitchFamily="34" charset="0"/>
                <a:cs typeface="Calibri Light" panose="020F0302020204030204" pitchFamily="34" charset="0"/>
              </a:rPr>
              <a:t>Le cloud permet une évolutivité rapide des ressources selon les besoins des utilisateurs, que ce soit pour augmenter ou diminuer la capacité.</a:t>
            </a:r>
            <a:endParaRPr lang="en-US" altLang="es-MX"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91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BE835-78FF-0DF8-43BC-B3998A9ED804}"/>
            </a:ext>
          </a:extLst>
        </p:cNvPr>
        <p:cNvGrpSpPr/>
        <p:nvPr/>
      </p:nvGrpSpPr>
      <p:grpSpPr>
        <a:xfrm>
          <a:off x="0" y="0"/>
          <a:ext cx="0" cy="0"/>
          <a:chOff x="0" y="0"/>
          <a:chExt cx="0" cy="0"/>
        </a:xfrm>
      </p:grpSpPr>
      <p:sp>
        <p:nvSpPr>
          <p:cNvPr id="24" name="Rectangle : coins arrondis 23">
            <a:extLst>
              <a:ext uri="{FF2B5EF4-FFF2-40B4-BE49-F238E27FC236}">
                <a16:creationId xmlns:a16="http://schemas.microsoft.com/office/drawing/2014/main" id="{A61E4619-4C84-F9E2-21EF-F1BAFE24C1F0}"/>
              </a:ext>
            </a:extLst>
          </p:cNvPr>
          <p:cNvSpPr/>
          <p:nvPr/>
        </p:nvSpPr>
        <p:spPr>
          <a:xfrm>
            <a:off x="499585" y="1485398"/>
            <a:ext cx="2505075" cy="51199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0" name="Title 59">
            <a:extLst>
              <a:ext uri="{FF2B5EF4-FFF2-40B4-BE49-F238E27FC236}">
                <a16:creationId xmlns:a16="http://schemas.microsoft.com/office/drawing/2014/main" id="{6B24AC93-503A-5ECE-5740-A6CD3F428684}"/>
              </a:ext>
            </a:extLst>
          </p:cNvPr>
          <p:cNvSpPr>
            <a:spLocks noGrp="1"/>
          </p:cNvSpPr>
          <p:nvPr>
            <p:ph type="title"/>
          </p:nvPr>
        </p:nvSpPr>
        <p:spPr>
          <a:xfrm>
            <a:off x="0" y="471853"/>
            <a:ext cx="4033157" cy="979261"/>
          </a:xfrm>
        </p:spPr>
        <p:txBody>
          <a:bodyPr>
            <a:normAutofit/>
          </a:bodyPr>
          <a:lstStyle/>
          <a:p>
            <a:r>
              <a:rPr lang="fr-FR" sz="3200" dirty="0"/>
              <a:t>Qu’est ce que le cloud computing ?</a:t>
            </a:r>
          </a:p>
        </p:txBody>
      </p:sp>
      <p:sp>
        <p:nvSpPr>
          <p:cNvPr id="59" name="Rectangle 58">
            <a:extLst>
              <a:ext uri="{FF2B5EF4-FFF2-40B4-BE49-F238E27FC236}">
                <a16:creationId xmlns:a16="http://schemas.microsoft.com/office/drawing/2014/main" id="{391889DC-D504-E3A4-136C-A891C1F5184C}"/>
              </a:ext>
            </a:extLst>
          </p:cNvPr>
          <p:cNvSpPr/>
          <p:nvPr/>
        </p:nvSpPr>
        <p:spPr>
          <a:xfrm>
            <a:off x="4091354" y="231775"/>
            <a:ext cx="2449146" cy="471610"/>
          </a:xfrm>
          <a:prstGeom prst="rect">
            <a:avLst/>
          </a:prstGeom>
          <a:solidFill>
            <a:srgbClr val="BA1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Marcador de texto 20">
            <a:extLst>
              <a:ext uri="{FF2B5EF4-FFF2-40B4-BE49-F238E27FC236}">
                <a16:creationId xmlns:a16="http://schemas.microsoft.com/office/drawing/2014/main" id="{1E025CCC-59A4-6B27-C71D-D032288B9849}"/>
              </a:ext>
            </a:extLst>
          </p:cNvPr>
          <p:cNvSpPr txBox="1">
            <a:spLocks/>
          </p:cNvSpPr>
          <p:nvPr/>
        </p:nvSpPr>
        <p:spPr>
          <a:xfrm>
            <a:off x="4114800" y="286972"/>
            <a:ext cx="2438400" cy="4984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000" dirty="0">
                <a:solidFill>
                  <a:schemeClr val="bg1"/>
                </a:solidFill>
              </a:rPr>
              <a:t>Les modèles de cloud </a:t>
            </a:r>
            <a:endParaRPr lang="en-US" sz="2000" dirty="0">
              <a:solidFill>
                <a:schemeClr val="bg1"/>
              </a:solidFill>
            </a:endParaRPr>
          </a:p>
        </p:txBody>
      </p:sp>
      <p:sp>
        <p:nvSpPr>
          <p:cNvPr id="14" name="Rectangle 13">
            <a:extLst>
              <a:ext uri="{FF2B5EF4-FFF2-40B4-BE49-F238E27FC236}">
                <a16:creationId xmlns:a16="http://schemas.microsoft.com/office/drawing/2014/main" id="{423C15C1-0F1D-9672-B458-FFCC5A544729}"/>
              </a:ext>
            </a:extLst>
          </p:cNvPr>
          <p:cNvSpPr/>
          <p:nvPr/>
        </p:nvSpPr>
        <p:spPr>
          <a:xfrm>
            <a:off x="656435" y="2285415"/>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en-US" sz="1400" b="1">
                <a:latin typeface="Calibri Light"/>
              </a:rPr>
              <a:t>Applications</a:t>
            </a:r>
            <a:endParaRPr lang="en-US" sz="1400" b="1" dirty="0">
              <a:latin typeface="Calibri Light"/>
            </a:endParaRPr>
          </a:p>
        </p:txBody>
      </p:sp>
      <p:sp>
        <p:nvSpPr>
          <p:cNvPr id="6" name="Rectangle 5">
            <a:extLst>
              <a:ext uri="{FF2B5EF4-FFF2-40B4-BE49-F238E27FC236}">
                <a16:creationId xmlns:a16="http://schemas.microsoft.com/office/drawing/2014/main" id="{785F64D1-7161-42A2-B089-C85E1225A6D2}"/>
              </a:ext>
            </a:extLst>
          </p:cNvPr>
          <p:cNvSpPr/>
          <p:nvPr/>
        </p:nvSpPr>
        <p:spPr>
          <a:xfrm>
            <a:off x="657412" y="2731705"/>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en-US" sz="1400" b="1" dirty="0">
                <a:latin typeface="Calibri Light"/>
              </a:rPr>
              <a:t>Runtimes</a:t>
            </a:r>
          </a:p>
        </p:txBody>
      </p:sp>
      <p:sp>
        <p:nvSpPr>
          <p:cNvPr id="7" name="Rectangle 6">
            <a:extLst>
              <a:ext uri="{FF2B5EF4-FFF2-40B4-BE49-F238E27FC236}">
                <a16:creationId xmlns:a16="http://schemas.microsoft.com/office/drawing/2014/main" id="{CC07BAC3-4A51-60AE-A7B7-83EA6B698985}"/>
              </a:ext>
            </a:extLst>
          </p:cNvPr>
          <p:cNvSpPr/>
          <p:nvPr/>
        </p:nvSpPr>
        <p:spPr>
          <a:xfrm>
            <a:off x="650085" y="3144401"/>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fr-FR" sz="1400" b="1" dirty="0">
                <a:latin typeface="Calibri Light"/>
              </a:rPr>
              <a:t>Intégration SOA</a:t>
            </a:r>
            <a:endParaRPr lang="en-US" sz="1400" b="1" dirty="0">
              <a:latin typeface="Calibri Light"/>
            </a:endParaRPr>
          </a:p>
        </p:txBody>
      </p:sp>
      <p:sp>
        <p:nvSpPr>
          <p:cNvPr id="8" name="Rectangle 7">
            <a:extLst>
              <a:ext uri="{FF2B5EF4-FFF2-40B4-BE49-F238E27FC236}">
                <a16:creationId xmlns:a16="http://schemas.microsoft.com/office/drawing/2014/main" id="{BCDC2813-70A5-BC03-B6D0-5E0E5964719F}"/>
              </a:ext>
            </a:extLst>
          </p:cNvPr>
          <p:cNvSpPr/>
          <p:nvPr/>
        </p:nvSpPr>
        <p:spPr>
          <a:xfrm>
            <a:off x="651062" y="3574789"/>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en-US" sz="1400" b="1" dirty="0">
                <a:latin typeface="Calibri Light"/>
              </a:rPr>
              <a:t>Base de données</a:t>
            </a:r>
          </a:p>
        </p:txBody>
      </p:sp>
      <p:sp>
        <p:nvSpPr>
          <p:cNvPr id="10" name="Rectangle 9">
            <a:extLst>
              <a:ext uri="{FF2B5EF4-FFF2-40B4-BE49-F238E27FC236}">
                <a16:creationId xmlns:a16="http://schemas.microsoft.com/office/drawing/2014/main" id="{524CFCE4-0CEE-818C-3C87-E011470AA7FC}"/>
              </a:ext>
            </a:extLst>
          </p:cNvPr>
          <p:cNvSpPr/>
          <p:nvPr/>
        </p:nvSpPr>
        <p:spPr>
          <a:xfrm>
            <a:off x="653260" y="3995409"/>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en-US" sz="1400" b="1" dirty="0">
                <a:latin typeface="Calibri Light"/>
              </a:rPr>
              <a:t>Logiciel serveur</a:t>
            </a:r>
          </a:p>
        </p:txBody>
      </p:sp>
      <p:sp>
        <p:nvSpPr>
          <p:cNvPr id="13" name="Rectangle 12">
            <a:extLst>
              <a:ext uri="{FF2B5EF4-FFF2-40B4-BE49-F238E27FC236}">
                <a16:creationId xmlns:a16="http://schemas.microsoft.com/office/drawing/2014/main" id="{A9F7C94E-75AA-DEAB-4BBA-88E0768A8EB7}"/>
              </a:ext>
            </a:extLst>
          </p:cNvPr>
          <p:cNvSpPr/>
          <p:nvPr/>
        </p:nvSpPr>
        <p:spPr>
          <a:xfrm>
            <a:off x="654237" y="4425797"/>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fr-FR" sz="1400" b="1" dirty="0">
                <a:latin typeface="Calibri Light"/>
              </a:rPr>
              <a:t>Virtualisation</a:t>
            </a:r>
          </a:p>
        </p:txBody>
      </p:sp>
      <p:sp>
        <p:nvSpPr>
          <p:cNvPr id="16" name="Rectangle 15">
            <a:extLst>
              <a:ext uri="{FF2B5EF4-FFF2-40B4-BE49-F238E27FC236}">
                <a16:creationId xmlns:a16="http://schemas.microsoft.com/office/drawing/2014/main" id="{160C3E98-2902-65AA-02C8-D7030BBB0DCF}"/>
              </a:ext>
            </a:extLst>
          </p:cNvPr>
          <p:cNvSpPr/>
          <p:nvPr/>
        </p:nvSpPr>
        <p:spPr>
          <a:xfrm>
            <a:off x="646910" y="4846444"/>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fr-FR" sz="1400" b="1" dirty="0">
                <a:latin typeface="Calibri Light"/>
              </a:rPr>
              <a:t>Matériel  serveur</a:t>
            </a:r>
            <a:endParaRPr lang="en-US" sz="1400" b="1" dirty="0">
              <a:latin typeface="Calibri Light"/>
            </a:endParaRPr>
          </a:p>
        </p:txBody>
      </p:sp>
      <p:sp>
        <p:nvSpPr>
          <p:cNvPr id="19" name="Rectangle 18">
            <a:extLst>
              <a:ext uri="{FF2B5EF4-FFF2-40B4-BE49-F238E27FC236}">
                <a16:creationId xmlns:a16="http://schemas.microsoft.com/office/drawing/2014/main" id="{C93D7C4F-A195-B3C9-C6FD-CC21E396A49A}"/>
              </a:ext>
            </a:extLst>
          </p:cNvPr>
          <p:cNvSpPr/>
          <p:nvPr/>
        </p:nvSpPr>
        <p:spPr>
          <a:xfrm>
            <a:off x="647887" y="5260930"/>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en-US" sz="1400" b="1" dirty="0">
                <a:latin typeface="Calibri Light"/>
              </a:rPr>
              <a:t>Stockage</a:t>
            </a:r>
          </a:p>
        </p:txBody>
      </p:sp>
      <p:sp>
        <p:nvSpPr>
          <p:cNvPr id="22" name="Rectangle 21">
            <a:extLst>
              <a:ext uri="{FF2B5EF4-FFF2-40B4-BE49-F238E27FC236}">
                <a16:creationId xmlns:a16="http://schemas.microsoft.com/office/drawing/2014/main" id="{5A1059B3-75A2-A3FE-CB0C-1258D90B1824}"/>
              </a:ext>
            </a:extLst>
          </p:cNvPr>
          <p:cNvSpPr/>
          <p:nvPr/>
        </p:nvSpPr>
        <p:spPr>
          <a:xfrm>
            <a:off x="647887" y="5711834"/>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en-US" sz="1400" b="1" dirty="0">
                <a:latin typeface="Calibri Light"/>
              </a:rPr>
              <a:t>Réseaux</a:t>
            </a:r>
          </a:p>
        </p:txBody>
      </p:sp>
      <p:sp>
        <p:nvSpPr>
          <p:cNvPr id="25" name="Accolade ouvrante 24">
            <a:extLst>
              <a:ext uri="{FF2B5EF4-FFF2-40B4-BE49-F238E27FC236}">
                <a16:creationId xmlns:a16="http://schemas.microsoft.com/office/drawing/2014/main" id="{DC54FE8C-0D34-B6BD-201C-7BEACCF727C5}"/>
              </a:ext>
            </a:extLst>
          </p:cNvPr>
          <p:cNvSpPr/>
          <p:nvPr/>
        </p:nvSpPr>
        <p:spPr>
          <a:xfrm>
            <a:off x="195282" y="2370220"/>
            <a:ext cx="276726" cy="35733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6" name="Title 59">
            <a:extLst>
              <a:ext uri="{FF2B5EF4-FFF2-40B4-BE49-F238E27FC236}">
                <a16:creationId xmlns:a16="http://schemas.microsoft.com/office/drawing/2014/main" id="{107230E1-4319-39F1-C1B7-7E83E323EF8D}"/>
              </a:ext>
            </a:extLst>
          </p:cNvPr>
          <p:cNvSpPr txBox="1">
            <a:spLocks/>
          </p:cNvSpPr>
          <p:nvPr/>
        </p:nvSpPr>
        <p:spPr>
          <a:xfrm rot="16200000">
            <a:off x="-564329" y="3899542"/>
            <a:ext cx="1387642" cy="44655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a:solidFill>
                  <a:srgbClr val="0070C0"/>
                </a:solidFill>
              </a:rPr>
              <a:t>L’entreprise</a:t>
            </a:r>
          </a:p>
        </p:txBody>
      </p:sp>
      <p:sp>
        <p:nvSpPr>
          <p:cNvPr id="27" name="Title 59">
            <a:extLst>
              <a:ext uri="{FF2B5EF4-FFF2-40B4-BE49-F238E27FC236}">
                <a16:creationId xmlns:a16="http://schemas.microsoft.com/office/drawing/2014/main" id="{0C82EFD7-1EEC-0DBA-0ADE-76BB4B9AD340}"/>
              </a:ext>
            </a:extLst>
          </p:cNvPr>
          <p:cNvSpPr txBox="1">
            <a:spLocks/>
          </p:cNvSpPr>
          <p:nvPr/>
        </p:nvSpPr>
        <p:spPr>
          <a:xfrm>
            <a:off x="1055079" y="1606060"/>
            <a:ext cx="1289537" cy="63304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b="1" dirty="0"/>
              <a:t>Modèle </a:t>
            </a:r>
          </a:p>
          <a:p>
            <a:pPr algn="ctr"/>
            <a:r>
              <a:rPr lang="fr-FR" sz="2000" b="1" dirty="0"/>
              <a:t>classique</a:t>
            </a:r>
          </a:p>
        </p:txBody>
      </p:sp>
      <p:sp>
        <p:nvSpPr>
          <p:cNvPr id="28" name="Rectangle : coins arrondis 27">
            <a:extLst>
              <a:ext uri="{FF2B5EF4-FFF2-40B4-BE49-F238E27FC236}">
                <a16:creationId xmlns:a16="http://schemas.microsoft.com/office/drawing/2014/main" id="{7EBC1BA6-6DB0-2389-4DEF-30A0D3DA2FAA}"/>
              </a:ext>
            </a:extLst>
          </p:cNvPr>
          <p:cNvSpPr/>
          <p:nvPr/>
        </p:nvSpPr>
        <p:spPr>
          <a:xfrm>
            <a:off x="3535863" y="1461953"/>
            <a:ext cx="2505075" cy="51199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a:extLst>
              <a:ext uri="{FF2B5EF4-FFF2-40B4-BE49-F238E27FC236}">
                <a16:creationId xmlns:a16="http://schemas.microsoft.com/office/drawing/2014/main" id="{0CA15459-DA77-2BB9-3CE0-092DF728E6CF}"/>
              </a:ext>
            </a:extLst>
          </p:cNvPr>
          <p:cNvSpPr/>
          <p:nvPr/>
        </p:nvSpPr>
        <p:spPr>
          <a:xfrm>
            <a:off x="3692713" y="2261970"/>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en-US" sz="1400" b="1">
                <a:latin typeface="Calibri Light"/>
              </a:rPr>
              <a:t>Applications</a:t>
            </a:r>
            <a:endParaRPr lang="en-US" sz="1400" b="1" dirty="0">
              <a:latin typeface="Calibri Light"/>
            </a:endParaRPr>
          </a:p>
        </p:txBody>
      </p:sp>
      <p:sp>
        <p:nvSpPr>
          <p:cNvPr id="30" name="Rectangle 29">
            <a:extLst>
              <a:ext uri="{FF2B5EF4-FFF2-40B4-BE49-F238E27FC236}">
                <a16:creationId xmlns:a16="http://schemas.microsoft.com/office/drawing/2014/main" id="{636CC63B-CB53-B147-3039-BFF36C75BDA3}"/>
              </a:ext>
            </a:extLst>
          </p:cNvPr>
          <p:cNvSpPr/>
          <p:nvPr/>
        </p:nvSpPr>
        <p:spPr>
          <a:xfrm>
            <a:off x="3693690" y="2708260"/>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en-US" sz="1400" b="1" dirty="0">
                <a:latin typeface="Calibri Light"/>
              </a:rPr>
              <a:t>Runtimes</a:t>
            </a:r>
          </a:p>
        </p:txBody>
      </p:sp>
      <p:sp>
        <p:nvSpPr>
          <p:cNvPr id="31" name="Rectangle 30">
            <a:extLst>
              <a:ext uri="{FF2B5EF4-FFF2-40B4-BE49-F238E27FC236}">
                <a16:creationId xmlns:a16="http://schemas.microsoft.com/office/drawing/2014/main" id="{DDB22BD0-C5A0-D114-3D5E-98DBEA826A8C}"/>
              </a:ext>
            </a:extLst>
          </p:cNvPr>
          <p:cNvSpPr/>
          <p:nvPr/>
        </p:nvSpPr>
        <p:spPr>
          <a:xfrm>
            <a:off x="3686363" y="3120956"/>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fr-FR" sz="1400" b="1" dirty="0">
                <a:latin typeface="Calibri Light"/>
              </a:rPr>
              <a:t>Intégration SOA</a:t>
            </a:r>
            <a:endParaRPr lang="en-US" sz="1400" b="1" dirty="0">
              <a:latin typeface="Calibri Light"/>
            </a:endParaRPr>
          </a:p>
        </p:txBody>
      </p:sp>
      <p:sp>
        <p:nvSpPr>
          <p:cNvPr id="32" name="Rectangle 31">
            <a:extLst>
              <a:ext uri="{FF2B5EF4-FFF2-40B4-BE49-F238E27FC236}">
                <a16:creationId xmlns:a16="http://schemas.microsoft.com/office/drawing/2014/main" id="{210CC64C-8EC8-A973-33EC-E1F749799C99}"/>
              </a:ext>
            </a:extLst>
          </p:cNvPr>
          <p:cNvSpPr/>
          <p:nvPr/>
        </p:nvSpPr>
        <p:spPr>
          <a:xfrm>
            <a:off x="3687340" y="3551344"/>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en-US" sz="1400" b="1" dirty="0">
                <a:latin typeface="Calibri Light"/>
              </a:rPr>
              <a:t>Base de données</a:t>
            </a:r>
          </a:p>
        </p:txBody>
      </p:sp>
      <p:sp>
        <p:nvSpPr>
          <p:cNvPr id="33" name="Rectangle 32">
            <a:extLst>
              <a:ext uri="{FF2B5EF4-FFF2-40B4-BE49-F238E27FC236}">
                <a16:creationId xmlns:a16="http://schemas.microsoft.com/office/drawing/2014/main" id="{0FAD82A2-47D7-A336-18C3-0622A4E3E5BB}"/>
              </a:ext>
            </a:extLst>
          </p:cNvPr>
          <p:cNvSpPr/>
          <p:nvPr/>
        </p:nvSpPr>
        <p:spPr>
          <a:xfrm>
            <a:off x="3689538" y="3971964"/>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en-US" sz="1400" b="1" dirty="0">
                <a:latin typeface="Calibri Light"/>
              </a:rPr>
              <a:t>Logiciel serveur</a:t>
            </a:r>
          </a:p>
        </p:txBody>
      </p:sp>
      <p:sp>
        <p:nvSpPr>
          <p:cNvPr id="34" name="Rectangle 33">
            <a:extLst>
              <a:ext uri="{FF2B5EF4-FFF2-40B4-BE49-F238E27FC236}">
                <a16:creationId xmlns:a16="http://schemas.microsoft.com/office/drawing/2014/main" id="{304084D3-2976-161A-F735-60266D2E71D5}"/>
              </a:ext>
            </a:extLst>
          </p:cNvPr>
          <p:cNvSpPr/>
          <p:nvPr/>
        </p:nvSpPr>
        <p:spPr>
          <a:xfrm>
            <a:off x="3690515" y="4402352"/>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fr-FR" sz="1400" b="1" dirty="0">
                <a:latin typeface="Calibri Light"/>
              </a:rPr>
              <a:t>Virtualisation</a:t>
            </a:r>
          </a:p>
        </p:txBody>
      </p:sp>
      <p:sp>
        <p:nvSpPr>
          <p:cNvPr id="35" name="Rectangle 34">
            <a:extLst>
              <a:ext uri="{FF2B5EF4-FFF2-40B4-BE49-F238E27FC236}">
                <a16:creationId xmlns:a16="http://schemas.microsoft.com/office/drawing/2014/main" id="{9BA128B6-BD7A-3936-6543-7797575F5737}"/>
              </a:ext>
            </a:extLst>
          </p:cNvPr>
          <p:cNvSpPr/>
          <p:nvPr/>
        </p:nvSpPr>
        <p:spPr>
          <a:xfrm>
            <a:off x="3683188" y="4822999"/>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fr-FR" sz="1400" b="1" dirty="0">
                <a:latin typeface="Calibri Light"/>
              </a:rPr>
              <a:t>Matériel  serveur</a:t>
            </a:r>
            <a:endParaRPr lang="en-US" sz="1400" b="1" dirty="0">
              <a:latin typeface="Calibri Light"/>
            </a:endParaRPr>
          </a:p>
        </p:txBody>
      </p:sp>
      <p:sp>
        <p:nvSpPr>
          <p:cNvPr id="36" name="Rectangle 35">
            <a:extLst>
              <a:ext uri="{FF2B5EF4-FFF2-40B4-BE49-F238E27FC236}">
                <a16:creationId xmlns:a16="http://schemas.microsoft.com/office/drawing/2014/main" id="{F3E22199-AFA7-08B4-F8FA-F79B974135D9}"/>
              </a:ext>
            </a:extLst>
          </p:cNvPr>
          <p:cNvSpPr/>
          <p:nvPr/>
        </p:nvSpPr>
        <p:spPr>
          <a:xfrm>
            <a:off x="3684165" y="5237485"/>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en-US" sz="1400" b="1" dirty="0">
                <a:latin typeface="Calibri Light"/>
              </a:rPr>
              <a:t>Stockage</a:t>
            </a:r>
          </a:p>
        </p:txBody>
      </p:sp>
      <p:sp>
        <p:nvSpPr>
          <p:cNvPr id="37" name="Rectangle 36">
            <a:extLst>
              <a:ext uri="{FF2B5EF4-FFF2-40B4-BE49-F238E27FC236}">
                <a16:creationId xmlns:a16="http://schemas.microsoft.com/office/drawing/2014/main" id="{F1A875FF-4EBB-E408-A6F7-BE244F213423}"/>
              </a:ext>
            </a:extLst>
          </p:cNvPr>
          <p:cNvSpPr/>
          <p:nvPr/>
        </p:nvSpPr>
        <p:spPr>
          <a:xfrm>
            <a:off x="3684165" y="5688389"/>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en-US" sz="1400" b="1" dirty="0">
                <a:latin typeface="Calibri Light"/>
              </a:rPr>
              <a:t>Réseaux</a:t>
            </a:r>
          </a:p>
        </p:txBody>
      </p:sp>
      <p:sp>
        <p:nvSpPr>
          <p:cNvPr id="38" name="Accolade ouvrante 37">
            <a:extLst>
              <a:ext uri="{FF2B5EF4-FFF2-40B4-BE49-F238E27FC236}">
                <a16:creationId xmlns:a16="http://schemas.microsoft.com/office/drawing/2014/main" id="{9A8E7791-7455-21B7-C753-0253105F6A46}"/>
              </a:ext>
            </a:extLst>
          </p:cNvPr>
          <p:cNvSpPr/>
          <p:nvPr/>
        </p:nvSpPr>
        <p:spPr>
          <a:xfrm>
            <a:off x="3231560" y="2346776"/>
            <a:ext cx="320532" cy="18031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9" name="Title 59">
            <a:extLst>
              <a:ext uri="{FF2B5EF4-FFF2-40B4-BE49-F238E27FC236}">
                <a16:creationId xmlns:a16="http://schemas.microsoft.com/office/drawing/2014/main" id="{E278BCA4-1858-3210-2F50-9A05B2BFAED0}"/>
              </a:ext>
            </a:extLst>
          </p:cNvPr>
          <p:cNvSpPr txBox="1">
            <a:spLocks/>
          </p:cNvSpPr>
          <p:nvPr/>
        </p:nvSpPr>
        <p:spPr>
          <a:xfrm rot="16200000">
            <a:off x="2471949" y="2914805"/>
            <a:ext cx="1387642" cy="44655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a:solidFill>
                  <a:srgbClr val="0070C0"/>
                </a:solidFill>
              </a:rPr>
              <a:t>L’entreprise</a:t>
            </a:r>
          </a:p>
        </p:txBody>
      </p:sp>
      <p:sp>
        <p:nvSpPr>
          <p:cNvPr id="40" name="Title 59">
            <a:extLst>
              <a:ext uri="{FF2B5EF4-FFF2-40B4-BE49-F238E27FC236}">
                <a16:creationId xmlns:a16="http://schemas.microsoft.com/office/drawing/2014/main" id="{9AE0826F-21CC-906B-5442-4E9C0C14B18B}"/>
              </a:ext>
            </a:extLst>
          </p:cNvPr>
          <p:cNvSpPr txBox="1">
            <a:spLocks/>
          </p:cNvSpPr>
          <p:nvPr/>
        </p:nvSpPr>
        <p:spPr>
          <a:xfrm>
            <a:off x="4091357" y="1582615"/>
            <a:ext cx="1289537" cy="633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b="1" dirty="0"/>
              <a:t>IaaS</a:t>
            </a:r>
          </a:p>
        </p:txBody>
      </p:sp>
      <p:sp>
        <p:nvSpPr>
          <p:cNvPr id="41" name="Rectangle : coins arrondis 40">
            <a:extLst>
              <a:ext uri="{FF2B5EF4-FFF2-40B4-BE49-F238E27FC236}">
                <a16:creationId xmlns:a16="http://schemas.microsoft.com/office/drawing/2014/main" id="{964FD938-35B1-A8AE-5B63-E58269FE434C}"/>
              </a:ext>
            </a:extLst>
          </p:cNvPr>
          <p:cNvSpPr/>
          <p:nvPr/>
        </p:nvSpPr>
        <p:spPr>
          <a:xfrm>
            <a:off x="6595586" y="1473676"/>
            <a:ext cx="2505075" cy="51199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41">
            <a:extLst>
              <a:ext uri="{FF2B5EF4-FFF2-40B4-BE49-F238E27FC236}">
                <a16:creationId xmlns:a16="http://schemas.microsoft.com/office/drawing/2014/main" id="{2987C8CC-C070-550C-9912-1AEB6779E172}"/>
              </a:ext>
            </a:extLst>
          </p:cNvPr>
          <p:cNvSpPr/>
          <p:nvPr/>
        </p:nvSpPr>
        <p:spPr>
          <a:xfrm>
            <a:off x="6752436" y="2273693"/>
            <a:ext cx="2142331" cy="299487"/>
          </a:xfrm>
          <a:prstGeom prst="rect">
            <a:avLst/>
          </a:prstGeom>
          <a:solidFill>
            <a:srgbClr val="73AEC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en-US" sz="1400" b="1">
                <a:latin typeface="Calibri Light"/>
              </a:rPr>
              <a:t>Applications</a:t>
            </a:r>
            <a:endParaRPr lang="en-US" sz="1400" b="1" dirty="0">
              <a:latin typeface="Calibri Light"/>
            </a:endParaRPr>
          </a:p>
        </p:txBody>
      </p:sp>
      <p:sp>
        <p:nvSpPr>
          <p:cNvPr id="43" name="Rectangle 42">
            <a:extLst>
              <a:ext uri="{FF2B5EF4-FFF2-40B4-BE49-F238E27FC236}">
                <a16:creationId xmlns:a16="http://schemas.microsoft.com/office/drawing/2014/main" id="{2BDE006B-63A6-A399-F3E0-8AF3CF25A401}"/>
              </a:ext>
            </a:extLst>
          </p:cNvPr>
          <p:cNvSpPr/>
          <p:nvPr/>
        </p:nvSpPr>
        <p:spPr>
          <a:xfrm>
            <a:off x="6753413" y="2719983"/>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en-US" sz="1400" b="1" dirty="0">
                <a:latin typeface="Calibri Light"/>
              </a:rPr>
              <a:t>Runtimes</a:t>
            </a:r>
          </a:p>
        </p:txBody>
      </p:sp>
      <p:sp>
        <p:nvSpPr>
          <p:cNvPr id="44" name="Rectangle 43">
            <a:extLst>
              <a:ext uri="{FF2B5EF4-FFF2-40B4-BE49-F238E27FC236}">
                <a16:creationId xmlns:a16="http://schemas.microsoft.com/office/drawing/2014/main" id="{4A2440D5-87B3-B36A-AC11-8499A600210F}"/>
              </a:ext>
            </a:extLst>
          </p:cNvPr>
          <p:cNvSpPr/>
          <p:nvPr/>
        </p:nvSpPr>
        <p:spPr>
          <a:xfrm>
            <a:off x="6746086" y="3132679"/>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fr-FR" sz="1400" b="1" dirty="0">
                <a:latin typeface="Calibri Light"/>
              </a:rPr>
              <a:t>Intégration SOA</a:t>
            </a:r>
            <a:endParaRPr lang="en-US" sz="1400" b="1" dirty="0">
              <a:latin typeface="Calibri Light"/>
            </a:endParaRPr>
          </a:p>
        </p:txBody>
      </p:sp>
      <p:sp>
        <p:nvSpPr>
          <p:cNvPr id="45" name="Rectangle 44">
            <a:extLst>
              <a:ext uri="{FF2B5EF4-FFF2-40B4-BE49-F238E27FC236}">
                <a16:creationId xmlns:a16="http://schemas.microsoft.com/office/drawing/2014/main" id="{5A9B6431-B042-730E-14D8-5E15804E547B}"/>
              </a:ext>
            </a:extLst>
          </p:cNvPr>
          <p:cNvSpPr/>
          <p:nvPr/>
        </p:nvSpPr>
        <p:spPr>
          <a:xfrm>
            <a:off x="6747063" y="3563067"/>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en-US" sz="1400" b="1" dirty="0">
                <a:latin typeface="Calibri Light"/>
              </a:rPr>
              <a:t>Base de données</a:t>
            </a:r>
          </a:p>
        </p:txBody>
      </p:sp>
      <p:sp>
        <p:nvSpPr>
          <p:cNvPr id="46" name="Rectangle 45">
            <a:extLst>
              <a:ext uri="{FF2B5EF4-FFF2-40B4-BE49-F238E27FC236}">
                <a16:creationId xmlns:a16="http://schemas.microsoft.com/office/drawing/2014/main" id="{7E65E132-FD4D-5E3D-A324-8EF28682D900}"/>
              </a:ext>
            </a:extLst>
          </p:cNvPr>
          <p:cNvSpPr/>
          <p:nvPr/>
        </p:nvSpPr>
        <p:spPr>
          <a:xfrm>
            <a:off x="6749261" y="3983687"/>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en-US" sz="1400" b="1" dirty="0">
                <a:latin typeface="Calibri Light"/>
              </a:rPr>
              <a:t>Logiciel serveur</a:t>
            </a:r>
          </a:p>
        </p:txBody>
      </p:sp>
      <p:sp>
        <p:nvSpPr>
          <p:cNvPr id="47" name="Rectangle 46">
            <a:extLst>
              <a:ext uri="{FF2B5EF4-FFF2-40B4-BE49-F238E27FC236}">
                <a16:creationId xmlns:a16="http://schemas.microsoft.com/office/drawing/2014/main" id="{A01EA090-76D6-8B99-BEA4-F3A243C1BF8C}"/>
              </a:ext>
            </a:extLst>
          </p:cNvPr>
          <p:cNvSpPr/>
          <p:nvPr/>
        </p:nvSpPr>
        <p:spPr>
          <a:xfrm>
            <a:off x="6750238" y="4414075"/>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fr-FR" sz="1400" b="1" dirty="0">
                <a:latin typeface="Calibri Light"/>
              </a:rPr>
              <a:t>Virtualisation</a:t>
            </a:r>
          </a:p>
        </p:txBody>
      </p:sp>
      <p:sp>
        <p:nvSpPr>
          <p:cNvPr id="48" name="Rectangle 47">
            <a:extLst>
              <a:ext uri="{FF2B5EF4-FFF2-40B4-BE49-F238E27FC236}">
                <a16:creationId xmlns:a16="http://schemas.microsoft.com/office/drawing/2014/main" id="{B07E9252-EC42-ED11-F623-10C55B0CEAD9}"/>
              </a:ext>
            </a:extLst>
          </p:cNvPr>
          <p:cNvSpPr/>
          <p:nvPr/>
        </p:nvSpPr>
        <p:spPr>
          <a:xfrm>
            <a:off x="6742911" y="4834722"/>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fr-FR" sz="1400" b="1" dirty="0">
                <a:latin typeface="Calibri Light"/>
              </a:rPr>
              <a:t>Matériel  serveur</a:t>
            </a:r>
            <a:endParaRPr lang="en-US" sz="1400" b="1" dirty="0">
              <a:latin typeface="Calibri Light"/>
            </a:endParaRPr>
          </a:p>
        </p:txBody>
      </p:sp>
      <p:sp>
        <p:nvSpPr>
          <p:cNvPr id="49" name="Rectangle 48">
            <a:extLst>
              <a:ext uri="{FF2B5EF4-FFF2-40B4-BE49-F238E27FC236}">
                <a16:creationId xmlns:a16="http://schemas.microsoft.com/office/drawing/2014/main" id="{A07E34A5-B242-2183-7D99-C0A9D2B6E89F}"/>
              </a:ext>
            </a:extLst>
          </p:cNvPr>
          <p:cNvSpPr/>
          <p:nvPr/>
        </p:nvSpPr>
        <p:spPr>
          <a:xfrm>
            <a:off x="6743888" y="5249208"/>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en-US" sz="1400" b="1" dirty="0">
                <a:latin typeface="Calibri Light"/>
              </a:rPr>
              <a:t>Stockage</a:t>
            </a:r>
          </a:p>
        </p:txBody>
      </p:sp>
      <p:sp>
        <p:nvSpPr>
          <p:cNvPr id="50" name="Rectangle 49">
            <a:extLst>
              <a:ext uri="{FF2B5EF4-FFF2-40B4-BE49-F238E27FC236}">
                <a16:creationId xmlns:a16="http://schemas.microsoft.com/office/drawing/2014/main" id="{B5403197-10CF-FADC-BE99-FCA8499EFCF5}"/>
              </a:ext>
            </a:extLst>
          </p:cNvPr>
          <p:cNvSpPr/>
          <p:nvPr/>
        </p:nvSpPr>
        <p:spPr>
          <a:xfrm>
            <a:off x="6743888" y="5700112"/>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en-US" sz="1400" b="1" dirty="0">
                <a:latin typeface="Calibri Light"/>
              </a:rPr>
              <a:t>Réseaux</a:t>
            </a:r>
          </a:p>
        </p:txBody>
      </p:sp>
      <p:sp>
        <p:nvSpPr>
          <p:cNvPr id="51" name="Accolade ouvrante 50">
            <a:extLst>
              <a:ext uri="{FF2B5EF4-FFF2-40B4-BE49-F238E27FC236}">
                <a16:creationId xmlns:a16="http://schemas.microsoft.com/office/drawing/2014/main" id="{7FDE8CF6-7291-F067-F380-8F44908C8B7C}"/>
              </a:ext>
            </a:extLst>
          </p:cNvPr>
          <p:cNvSpPr/>
          <p:nvPr/>
        </p:nvSpPr>
        <p:spPr>
          <a:xfrm>
            <a:off x="6291282" y="2358499"/>
            <a:ext cx="308809" cy="2557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2" name="Title 59">
            <a:extLst>
              <a:ext uri="{FF2B5EF4-FFF2-40B4-BE49-F238E27FC236}">
                <a16:creationId xmlns:a16="http://schemas.microsoft.com/office/drawing/2014/main" id="{ECBEABD6-102C-7C79-8BC8-B51800CD15DF}"/>
              </a:ext>
            </a:extLst>
          </p:cNvPr>
          <p:cNvSpPr txBox="1">
            <a:spLocks/>
          </p:cNvSpPr>
          <p:nvPr/>
        </p:nvSpPr>
        <p:spPr>
          <a:xfrm rot="16200000">
            <a:off x="5519950" y="2141081"/>
            <a:ext cx="1387642" cy="44655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a:solidFill>
                  <a:srgbClr val="0070C0"/>
                </a:solidFill>
              </a:rPr>
              <a:t>L’entreprise</a:t>
            </a:r>
          </a:p>
        </p:txBody>
      </p:sp>
      <p:sp>
        <p:nvSpPr>
          <p:cNvPr id="53" name="Title 59">
            <a:extLst>
              <a:ext uri="{FF2B5EF4-FFF2-40B4-BE49-F238E27FC236}">
                <a16:creationId xmlns:a16="http://schemas.microsoft.com/office/drawing/2014/main" id="{6134AAF5-C3F0-3CE2-9613-4DFB8F4C860F}"/>
              </a:ext>
            </a:extLst>
          </p:cNvPr>
          <p:cNvSpPr txBox="1">
            <a:spLocks/>
          </p:cNvSpPr>
          <p:nvPr/>
        </p:nvSpPr>
        <p:spPr>
          <a:xfrm>
            <a:off x="7151080" y="1594338"/>
            <a:ext cx="1289537" cy="633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b="1" dirty="0"/>
              <a:t>PaaS</a:t>
            </a:r>
          </a:p>
        </p:txBody>
      </p:sp>
      <p:sp>
        <p:nvSpPr>
          <p:cNvPr id="54" name="Rectangle : coins arrondis 53">
            <a:extLst>
              <a:ext uri="{FF2B5EF4-FFF2-40B4-BE49-F238E27FC236}">
                <a16:creationId xmlns:a16="http://schemas.microsoft.com/office/drawing/2014/main" id="{46009864-8FDE-D64D-2F12-5CF859E520CD}"/>
              </a:ext>
            </a:extLst>
          </p:cNvPr>
          <p:cNvSpPr/>
          <p:nvPr/>
        </p:nvSpPr>
        <p:spPr>
          <a:xfrm>
            <a:off x="9667030" y="1473676"/>
            <a:ext cx="2505075" cy="511993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5" name="Rectangle 54">
            <a:extLst>
              <a:ext uri="{FF2B5EF4-FFF2-40B4-BE49-F238E27FC236}">
                <a16:creationId xmlns:a16="http://schemas.microsoft.com/office/drawing/2014/main" id="{B10602EC-7833-2B9A-E047-2FECA71A95E0}"/>
              </a:ext>
            </a:extLst>
          </p:cNvPr>
          <p:cNvSpPr/>
          <p:nvPr/>
        </p:nvSpPr>
        <p:spPr>
          <a:xfrm>
            <a:off x="9823880" y="2273693"/>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en-US" sz="1400" b="1">
                <a:latin typeface="Calibri Light"/>
              </a:rPr>
              <a:t>Applications</a:t>
            </a:r>
            <a:endParaRPr lang="en-US" sz="1400" b="1" dirty="0">
              <a:latin typeface="Calibri Light"/>
            </a:endParaRPr>
          </a:p>
        </p:txBody>
      </p:sp>
      <p:sp>
        <p:nvSpPr>
          <p:cNvPr id="56" name="Rectangle 55">
            <a:extLst>
              <a:ext uri="{FF2B5EF4-FFF2-40B4-BE49-F238E27FC236}">
                <a16:creationId xmlns:a16="http://schemas.microsoft.com/office/drawing/2014/main" id="{C03F7E59-6D47-39B9-E6D7-FB8802FC16E3}"/>
              </a:ext>
            </a:extLst>
          </p:cNvPr>
          <p:cNvSpPr/>
          <p:nvPr/>
        </p:nvSpPr>
        <p:spPr>
          <a:xfrm>
            <a:off x="9824857" y="2719983"/>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en-US" sz="1400" b="1" dirty="0">
                <a:latin typeface="Calibri Light"/>
              </a:rPr>
              <a:t>Runtimes</a:t>
            </a:r>
          </a:p>
        </p:txBody>
      </p:sp>
      <p:sp>
        <p:nvSpPr>
          <p:cNvPr id="57" name="Rectangle 56">
            <a:extLst>
              <a:ext uri="{FF2B5EF4-FFF2-40B4-BE49-F238E27FC236}">
                <a16:creationId xmlns:a16="http://schemas.microsoft.com/office/drawing/2014/main" id="{12629564-6BAC-E5BC-AA1B-EABC61B7843A}"/>
              </a:ext>
            </a:extLst>
          </p:cNvPr>
          <p:cNvSpPr/>
          <p:nvPr/>
        </p:nvSpPr>
        <p:spPr>
          <a:xfrm>
            <a:off x="9817530" y="3132679"/>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fr-FR" sz="1400" b="1" dirty="0">
                <a:latin typeface="Calibri Light"/>
              </a:rPr>
              <a:t>Intégration SOA</a:t>
            </a:r>
            <a:endParaRPr lang="en-US" sz="1400" b="1" dirty="0">
              <a:latin typeface="Calibri Light"/>
            </a:endParaRPr>
          </a:p>
        </p:txBody>
      </p:sp>
      <p:sp>
        <p:nvSpPr>
          <p:cNvPr id="58" name="Rectangle 57">
            <a:extLst>
              <a:ext uri="{FF2B5EF4-FFF2-40B4-BE49-F238E27FC236}">
                <a16:creationId xmlns:a16="http://schemas.microsoft.com/office/drawing/2014/main" id="{1A6564CA-8130-BCB1-476B-D28C3CBAEAAD}"/>
              </a:ext>
            </a:extLst>
          </p:cNvPr>
          <p:cNvSpPr/>
          <p:nvPr/>
        </p:nvSpPr>
        <p:spPr>
          <a:xfrm>
            <a:off x="9818507" y="3563067"/>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r>
              <a:rPr lang="en-US" sz="1400" b="1" dirty="0">
                <a:latin typeface="Calibri Light"/>
              </a:rPr>
              <a:t>Base de données</a:t>
            </a:r>
          </a:p>
        </p:txBody>
      </p:sp>
      <p:sp>
        <p:nvSpPr>
          <p:cNvPr id="61" name="Rectangle 60">
            <a:extLst>
              <a:ext uri="{FF2B5EF4-FFF2-40B4-BE49-F238E27FC236}">
                <a16:creationId xmlns:a16="http://schemas.microsoft.com/office/drawing/2014/main" id="{8EDC818E-FA4A-37B7-FFDD-7E1BA6CF4642}"/>
              </a:ext>
            </a:extLst>
          </p:cNvPr>
          <p:cNvSpPr/>
          <p:nvPr/>
        </p:nvSpPr>
        <p:spPr>
          <a:xfrm>
            <a:off x="9820705" y="3983687"/>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en-US" sz="1400" b="1" dirty="0">
                <a:latin typeface="Calibri Light"/>
              </a:rPr>
              <a:t>Logiciel serveur</a:t>
            </a:r>
          </a:p>
        </p:txBody>
      </p:sp>
      <p:sp>
        <p:nvSpPr>
          <p:cNvPr id="62" name="Rectangle 61">
            <a:extLst>
              <a:ext uri="{FF2B5EF4-FFF2-40B4-BE49-F238E27FC236}">
                <a16:creationId xmlns:a16="http://schemas.microsoft.com/office/drawing/2014/main" id="{386D45AC-1D4F-E3BF-30E1-8A06E9983444}"/>
              </a:ext>
            </a:extLst>
          </p:cNvPr>
          <p:cNvSpPr/>
          <p:nvPr/>
        </p:nvSpPr>
        <p:spPr>
          <a:xfrm>
            <a:off x="9821682" y="4414075"/>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fr-FR" sz="1400" b="1" dirty="0">
                <a:latin typeface="Calibri Light"/>
              </a:rPr>
              <a:t>Virtualisation</a:t>
            </a:r>
          </a:p>
        </p:txBody>
      </p:sp>
      <p:sp>
        <p:nvSpPr>
          <p:cNvPr id="63" name="Rectangle 62">
            <a:extLst>
              <a:ext uri="{FF2B5EF4-FFF2-40B4-BE49-F238E27FC236}">
                <a16:creationId xmlns:a16="http://schemas.microsoft.com/office/drawing/2014/main" id="{B766A8AB-E0E8-736E-E876-2154E298E234}"/>
              </a:ext>
            </a:extLst>
          </p:cNvPr>
          <p:cNvSpPr/>
          <p:nvPr/>
        </p:nvSpPr>
        <p:spPr>
          <a:xfrm>
            <a:off x="9814355" y="4834722"/>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fr-FR" sz="1400" b="1" dirty="0">
                <a:latin typeface="Calibri Light"/>
              </a:rPr>
              <a:t>Matériel  serveur</a:t>
            </a:r>
            <a:endParaRPr lang="en-US" sz="1400" b="1" dirty="0">
              <a:latin typeface="Calibri Light"/>
            </a:endParaRPr>
          </a:p>
        </p:txBody>
      </p:sp>
      <p:sp>
        <p:nvSpPr>
          <p:cNvPr id="256" name="Rectangle 255">
            <a:extLst>
              <a:ext uri="{FF2B5EF4-FFF2-40B4-BE49-F238E27FC236}">
                <a16:creationId xmlns:a16="http://schemas.microsoft.com/office/drawing/2014/main" id="{51C644A3-9CC3-92D0-97B3-5EF35EC3ACAB}"/>
              </a:ext>
            </a:extLst>
          </p:cNvPr>
          <p:cNvSpPr/>
          <p:nvPr/>
        </p:nvSpPr>
        <p:spPr>
          <a:xfrm>
            <a:off x="9815332" y="5249208"/>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en-US" sz="1400" b="1" dirty="0">
                <a:latin typeface="Calibri Light"/>
              </a:rPr>
              <a:t>Stockage</a:t>
            </a:r>
          </a:p>
        </p:txBody>
      </p:sp>
      <p:sp>
        <p:nvSpPr>
          <p:cNvPr id="257" name="Rectangle 256">
            <a:extLst>
              <a:ext uri="{FF2B5EF4-FFF2-40B4-BE49-F238E27FC236}">
                <a16:creationId xmlns:a16="http://schemas.microsoft.com/office/drawing/2014/main" id="{E331A1A7-16A5-E4F2-8A00-34D94089CF7B}"/>
              </a:ext>
            </a:extLst>
          </p:cNvPr>
          <p:cNvSpPr/>
          <p:nvPr/>
        </p:nvSpPr>
        <p:spPr>
          <a:xfrm>
            <a:off x="9815332" y="5700112"/>
            <a:ext cx="2142331" cy="299487"/>
          </a:xfrm>
          <a:prstGeom prst="rect">
            <a:avLst/>
          </a:prstGeom>
          <a:solidFill>
            <a:srgbClr val="C00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r>
              <a:rPr lang="en-US" sz="1400" b="1" dirty="0">
                <a:latin typeface="Calibri Light"/>
              </a:rPr>
              <a:t>Réseaux</a:t>
            </a:r>
          </a:p>
        </p:txBody>
      </p:sp>
      <p:sp>
        <p:nvSpPr>
          <p:cNvPr id="258" name="Accolade ouvrante 257">
            <a:extLst>
              <a:ext uri="{FF2B5EF4-FFF2-40B4-BE49-F238E27FC236}">
                <a16:creationId xmlns:a16="http://schemas.microsoft.com/office/drawing/2014/main" id="{A1DDE3D2-EBB7-F41A-BB86-F93BA7D9477E}"/>
              </a:ext>
            </a:extLst>
          </p:cNvPr>
          <p:cNvSpPr/>
          <p:nvPr/>
        </p:nvSpPr>
        <p:spPr>
          <a:xfrm>
            <a:off x="9362727" y="2358498"/>
            <a:ext cx="276726" cy="3573379"/>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9" name="Title 59">
            <a:extLst>
              <a:ext uri="{FF2B5EF4-FFF2-40B4-BE49-F238E27FC236}">
                <a16:creationId xmlns:a16="http://schemas.microsoft.com/office/drawing/2014/main" id="{1900D5D9-9229-D15A-3BAA-3858A95AA9B2}"/>
              </a:ext>
            </a:extLst>
          </p:cNvPr>
          <p:cNvSpPr txBox="1">
            <a:spLocks/>
          </p:cNvSpPr>
          <p:nvPr/>
        </p:nvSpPr>
        <p:spPr>
          <a:xfrm rot="16200000">
            <a:off x="8336416" y="3632843"/>
            <a:ext cx="1897597" cy="44655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a:solidFill>
                  <a:srgbClr val="C00000"/>
                </a:solidFill>
              </a:rPr>
              <a:t>Fournisseur Cloud</a:t>
            </a:r>
          </a:p>
        </p:txBody>
      </p:sp>
      <p:sp>
        <p:nvSpPr>
          <p:cNvPr id="260" name="Title 59">
            <a:extLst>
              <a:ext uri="{FF2B5EF4-FFF2-40B4-BE49-F238E27FC236}">
                <a16:creationId xmlns:a16="http://schemas.microsoft.com/office/drawing/2014/main" id="{9A13CB9F-05BF-4A1D-FCAA-820A4FADACAF}"/>
              </a:ext>
            </a:extLst>
          </p:cNvPr>
          <p:cNvSpPr txBox="1">
            <a:spLocks/>
          </p:cNvSpPr>
          <p:nvPr/>
        </p:nvSpPr>
        <p:spPr>
          <a:xfrm>
            <a:off x="10222524" y="1594338"/>
            <a:ext cx="1289537" cy="633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000" b="1" dirty="0"/>
              <a:t>SaaS</a:t>
            </a:r>
          </a:p>
        </p:txBody>
      </p:sp>
      <p:sp>
        <p:nvSpPr>
          <p:cNvPr id="261" name="Accolade ouvrante 260">
            <a:extLst>
              <a:ext uri="{FF2B5EF4-FFF2-40B4-BE49-F238E27FC236}">
                <a16:creationId xmlns:a16="http://schemas.microsoft.com/office/drawing/2014/main" id="{347D178F-E22B-DD94-A166-CEC8E8DFEC31}"/>
              </a:ext>
            </a:extLst>
          </p:cNvPr>
          <p:cNvSpPr/>
          <p:nvPr/>
        </p:nvSpPr>
        <p:spPr>
          <a:xfrm>
            <a:off x="3235569" y="4468651"/>
            <a:ext cx="433753" cy="1498395"/>
          </a:xfrm>
          <a:prstGeom prst="leftBrace">
            <a:avLst/>
          </a:prstGeom>
          <a:no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62" name="Title 59">
            <a:extLst>
              <a:ext uri="{FF2B5EF4-FFF2-40B4-BE49-F238E27FC236}">
                <a16:creationId xmlns:a16="http://schemas.microsoft.com/office/drawing/2014/main" id="{4D7EBA17-CEC1-D037-AB04-5C9EE0B33C1E}"/>
              </a:ext>
            </a:extLst>
          </p:cNvPr>
          <p:cNvSpPr txBox="1">
            <a:spLocks/>
          </p:cNvSpPr>
          <p:nvPr/>
        </p:nvSpPr>
        <p:spPr>
          <a:xfrm rot="16200000">
            <a:off x="2351789" y="4869627"/>
            <a:ext cx="1721749" cy="446557"/>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a:solidFill>
                  <a:srgbClr val="C00000"/>
                </a:solidFill>
              </a:rPr>
              <a:t>Fournisseur Cloud</a:t>
            </a:r>
          </a:p>
        </p:txBody>
      </p:sp>
      <p:sp>
        <p:nvSpPr>
          <p:cNvPr id="263" name="Accolade ouvrante 262">
            <a:extLst>
              <a:ext uri="{FF2B5EF4-FFF2-40B4-BE49-F238E27FC236}">
                <a16:creationId xmlns:a16="http://schemas.microsoft.com/office/drawing/2014/main" id="{0A3E5736-E07E-CE6C-E72D-7A7779D3BA10}"/>
              </a:ext>
            </a:extLst>
          </p:cNvPr>
          <p:cNvSpPr/>
          <p:nvPr/>
        </p:nvSpPr>
        <p:spPr>
          <a:xfrm>
            <a:off x="6213232" y="2850868"/>
            <a:ext cx="433753" cy="3034117"/>
          </a:xfrm>
          <a:prstGeom prst="leftBrace">
            <a:avLst/>
          </a:prstGeom>
          <a:no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64" name="Title 59">
            <a:extLst>
              <a:ext uri="{FF2B5EF4-FFF2-40B4-BE49-F238E27FC236}">
                <a16:creationId xmlns:a16="http://schemas.microsoft.com/office/drawing/2014/main" id="{AC34E74E-35EB-36D4-246C-3F12918AC3B5}"/>
              </a:ext>
            </a:extLst>
          </p:cNvPr>
          <p:cNvSpPr txBox="1">
            <a:spLocks/>
          </p:cNvSpPr>
          <p:nvPr/>
        </p:nvSpPr>
        <p:spPr>
          <a:xfrm rot="16200000">
            <a:off x="5319890" y="4392683"/>
            <a:ext cx="1764321" cy="44655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400" dirty="0">
                <a:solidFill>
                  <a:srgbClr val="C00000"/>
                </a:solidFill>
              </a:rPr>
              <a:t>Fournisseur Cloud</a:t>
            </a:r>
          </a:p>
        </p:txBody>
      </p:sp>
    </p:spTree>
    <p:extLst>
      <p:ext uri="{BB962C8B-B14F-4D97-AF65-F5344CB8AC3E}">
        <p14:creationId xmlns:p14="http://schemas.microsoft.com/office/powerpoint/2010/main" val="421127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Page-1"/>
        <p:cNvGrpSpPr/>
        <p:nvPr/>
      </p:nvGrpSpPr>
      <p:grpSpPr>
        <a:xfrm>
          <a:off x="0" y="0"/>
          <a:ext cx="0" cy="0"/>
          <a:chOff x="0" y="0"/>
          <a:chExt cx="0" cy="0"/>
        </a:xfrm>
      </p:grpSpPr>
      <p:grpSp>
        <p:nvGrpSpPr>
          <p:cNvPr id="106" name="Cloud connecté"/>
          <p:cNvGrpSpPr/>
          <p:nvPr/>
        </p:nvGrpSpPr>
        <p:grpSpPr>
          <a:xfrm>
            <a:off x="3388496" y="1668138"/>
            <a:ext cx="6154270" cy="3900473"/>
            <a:chOff x="1864496" y="1668137"/>
            <a:chExt cx="6154270" cy="3900473"/>
          </a:xfrm>
        </p:grpSpPr>
        <p:sp>
          <p:nvSpPr>
            <p:cNvPr id="107" name="Forme libre : forme 106"/>
            <p:cNvSpPr/>
            <p:nvPr/>
          </p:nvSpPr>
          <p:spPr>
            <a:xfrm>
              <a:off x="3219808" y="2418582"/>
              <a:ext cx="3133809" cy="3150028"/>
            </a:xfrm>
            <a:custGeom>
              <a:avLst/>
              <a:gdLst/>
              <a:ahLst/>
              <a:cxnLst/>
              <a:rect l="l" t="t" r="r" b="b"/>
              <a:pathLst>
                <a:path w="3133809" h="3150028" stroke="0">
                  <a:moveTo>
                    <a:pt x="0" y="1575014"/>
                  </a:moveTo>
                  <a:cubicBezTo>
                    <a:pt x="0" y="705159"/>
                    <a:pt x="701528" y="0"/>
                    <a:pt x="1566904" y="0"/>
                  </a:cubicBezTo>
                  <a:cubicBezTo>
                    <a:pt x="2432281" y="0"/>
                    <a:pt x="3133809" y="705159"/>
                    <a:pt x="3133809" y="1575014"/>
                  </a:cubicBezTo>
                  <a:cubicBezTo>
                    <a:pt x="3133809" y="2444869"/>
                    <a:pt x="2432281" y="3150028"/>
                    <a:pt x="1566904" y="3150028"/>
                  </a:cubicBezTo>
                  <a:cubicBezTo>
                    <a:pt x="701528" y="3150028"/>
                    <a:pt x="0" y="2444869"/>
                    <a:pt x="0" y="1575014"/>
                  </a:cubicBezTo>
                  <a:close/>
                </a:path>
                <a:path w="3133809" h="3150028" fill="none">
                  <a:moveTo>
                    <a:pt x="0" y="1575014"/>
                  </a:moveTo>
                  <a:cubicBezTo>
                    <a:pt x="0" y="705159"/>
                    <a:pt x="701528" y="0"/>
                    <a:pt x="1566904" y="0"/>
                  </a:cubicBezTo>
                  <a:cubicBezTo>
                    <a:pt x="2432281" y="0"/>
                    <a:pt x="3133809" y="705159"/>
                    <a:pt x="3133809" y="1575014"/>
                  </a:cubicBezTo>
                  <a:cubicBezTo>
                    <a:pt x="3133809" y="2444869"/>
                    <a:pt x="2432281" y="3150028"/>
                    <a:pt x="1566904" y="3150028"/>
                  </a:cubicBezTo>
                  <a:cubicBezTo>
                    <a:pt x="701528" y="3150028"/>
                    <a:pt x="0" y="2444869"/>
                    <a:pt x="0" y="1575014"/>
                  </a:cubicBezTo>
                  <a:close/>
                </a:path>
              </a:pathLst>
            </a:custGeom>
            <a:noFill/>
            <a:ln w="21600" cap="flat">
              <a:solidFill>
                <a:srgbClr val="717070"/>
              </a:solidFill>
              <a:custDash>
                <a:ds d="600000" sp="400000"/>
              </a:custDash>
              <a:miter/>
            </a:ln>
          </p:spPr>
        </p:sp>
        <p:sp>
          <p:nvSpPr>
            <p:cNvPr id="108" name="Cloud"/>
            <p:cNvSpPr/>
            <p:nvPr/>
          </p:nvSpPr>
          <p:spPr>
            <a:xfrm>
              <a:off x="1864495" y="2126112"/>
              <a:ext cx="2130618" cy="1377000"/>
            </a:xfrm>
            <a:custGeom>
              <a:avLst/>
              <a:gdLst/>
              <a:ahLst/>
              <a:cxnLst/>
              <a:rect l="l" t="t" r="r" b="b"/>
              <a:pathLst>
                <a:path w="2130618" h="1377000" stroke="0">
                  <a:moveTo>
                    <a:pt x="2130618" y="985807"/>
                  </a:moveTo>
                  <a:cubicBezTo>
                    <a:pt x="2130618" y="785360"/>
                    <a:pt x="1983910" y="620338"/>
                    <a:pt x="1794895" y="597556"/>
                  </a:cubicBezTo>
                  <a:cubicBezTo>
                    <a:pt x="1795076" y="591328"/>
                    <a:pt x="1795806" y="585225"/>
                    <a:pt x="1795806" y="578967"/>
                  </a:cubicBezTo>
                  <a:cubicBezTo>
                    <a:pt x="1795806" y="259220"/>
                    <a:pt x="1543695" y="0"/>
                    <a:pt x="1232714" y="0"/>
                  </a:cubicBezTo>
                  <a:cubicBezTo>
                    <a:pt x="1007782" y="0"/>
                    <a:pt x="814231" y="135947"/>
                    <a:pt x="724014" y="331951"/>
                  </a:cubicBezTo>
                  <a:cubicBezTo>
                    <a:pt x="677993" y="300186"/>
                    <a:pt x="622658" y="281658"/>
                    <a:pt x="563093" y="281658"/>
                  </a:cubicBezTo>
                  <a:cubicBezTo>
                    <a:pt x="410905" y="281658"/>
                    <a:pt x="286417" y="402647"/>
                    <a:pt x="275063" y="556151"/>
                  </a:cubicBezTo>
                  <a:cubicBezTo>
                    <a:pt x="114992" y="613891"/>
                    <a:pt x="0" y="770181"/>
                    <a:pt x="0" y="954512"/>
                  </a:cubicBezTo>
                  <a:cubicBezTo>
                    <a:pt x="0" y="1182561"/>
                    <a:pt x="175867" y="1367924"/>
                    <a:pt x="395686" y="1376218"/>
                  </a:cubicBezTo>
                  <a:lnTo>
                    <a:pt x="395686" y="1377000"/>
                  </a:lnTo>
                  <a:lnTo>
                    <a:pt x="1765368" y="1377000"/>
                  </a:lnTo>
                  <a:lnTo>
                    <a:pt x="1765368" y="1376218"/>
                  </a:lnTo>
                  <a:cubicBezTo>
                    <a:pt x="1968386" y="1367924"/>
                    <a:pt x="2130618" y="1196551"/>
                    <a:pt x="2130618" y="985807"/>
                  </a:cubicBezTo>
                </a:path>
                <a:path w="2130618" h="1377000" fill="none">
                  <a:moveTo>
                    <a:pt x="2130618" y="985807"/>
                  </a:moveTo>
                  <a:cubicBezTo>
                    <a:pt x="2130618" y="785360"/>
                    <a:pt x="1983910" y="620338"/>
                    <a:pt x="1794895" y="597556"/>
                  </a:cubicBezTo>
                  <a:cubicBezTo>
                    <a:pt x="1795076" y="591328"/>
                    <a:pt x="1795806" y="585225"/>
                    <a:pt x="1795806" y="578967"/>
                  </a:cubicBezTo>
                  <a:cubicBezTo>
                    <a:pt x="1795806" y="259220"/>
                    <a:pt x="1543695" y="0"/>
                    <a:pt x="1232714" y="0"/>
                  </a:cubicBezTo>
                  <a:cubicBezTo>
                    <a:pt x="1007782" y="0"/>
                    <a:pt x="814231" y="135947"/>
                    <a:pt x="724014" y="331951"/>
                  </a:cubicBezTo>
                  <a:cubicBezTo>
                    <a:pt x="677993" y="300186"/>
                    <a:pt x="622658" y="281658"/>
                    <a:pt x="563093" y="281658"/>
                  </a:cubicBezTo>
                  <a:cubicBezTo>
                    <a:pt x="410905" y="281658"/>
                    <a:pt x="286417" y="402647"/>
                    <a:pt x="275063" y="556151"/>
                  </a:cubicBezTo>
                  <a:cubicBezTo>
                    <a:pt x="114992" y="613891"/>
                    <a:pt x="0" y="770181"/>
                    <a:pt x="0" y="954512"/>
                  </a:cubicBezTo>
                  <a:cubicBezTo>
                    <a:pt x="0" y="1182561"/>
                    <a:pt x="175867" y="1367924"/>
                    <a:pt x="395686" y="1376218"/>
                  </a:cubicBezTo>
                  <a:lnTo>
                    <a:pt x="395686" y="1377000"/>
                  </a:lnTo>
                  <a:lnTo>
                    <a:pt x="1765368" y="1377000"/>
                  </a:lnTo>
                  <a:lnTo>
                    <a:pt x="1765368" y="1376218"/>
                  </a:lnTo>
                  <a:cubicBezTo>
                    <a:pt x="1968386" y="1367924"/>
                    <a:pt x="2130618" y="1196551"/>
                    <a:pt x="2130618" y="985807"/>
                  </a:cubicBezTo>
                </a:path>
              </a:pathLst>
            </a:custGeom>
            <a:solidFill>
              <a:srgbClr val="00A2FF"/>
            </a:solidFill>
            <a:ln w="8100" cap="flat">
              <a:solidFill>
                <a:srgbClr val="00A2FF"/>
              </a:solidFill>
              <a:miter/>
            </a:ln>
          </p:spPr>
        </p:sp>
        <p:sp>
          <p:nvSpPr>
            <p:cNvPr id="109" name="Cloud"/>
            <p:cNvSpPr/>
            <p:nvPr/>
          </p:nvSpPr>
          <p:spPr>
            <a:xfrm>
              <a:off x="4703904" y="1668137"/>
              <a:ext cx="1967584" cy="1271632"/>
            </a:xfrm>
            <a:custGeom>
              <a:avLst/>
              <a:gdLst/>
              <a:ahLst/>
              <a:cxnLst/>
              <a:rect l="l" t="t" r="r" b="b"/>
              <a:pathLst>
                <a:path w="1967584" h="1271632" stroke="0">
                  <a:moveTo>
                    <a:pt x="1967584" y="910373"/>
                  </a:moveTo>
                  <a:cubicBezTo>
                    <a:pt x="1967584" y="725264"/>
                    <a:pt x="1832102" y="572870"/>
                    <a:pt x="1657550" y="551831"/>
                  </a:cubicBezTo>
                  <a:cubicBezTo>
                    <a:pt x="1657717" y="546080"/>
                    <a:pt x="1658392" y="540444"/>
                    <a:pt x="1658392" y="534664"/>
                  </a:cubicBezTo>
                  <a:cubicBezTo>
                    <a:pt x="1658392" y="239385"/>
                    <a:pt x="1425572" y="0"/>
                    <a:pt x="1138387" y="0"/>
                  </a:cubicBezTo>
                  <a:cubicBezTo>
                    <a:pt x="930667" y="0"/>
                    <a:pt x="751926" y="125545"/>
                    <a:pt x="668613" y="306550"/>
                  </a:cubicBezTo>
                  <a:cubicBezTo>
                    <a:pt x="626113" y="277216"/>
                    <a:pt x="575013" y="260106"/>
                    <a:pt x="520005" y="260106"/>
                  </a:cubicBezTo>
                  <a:cubicBezTo>
                    <a:pt x="379462" y="260106"/>
                    <a:pt x="264500" y="371837"/>
                    <a:pt x="254015" y="513594"/>
                  </a:cubicBezTo>
                  <a:cubicBezTo>
                    <a:pt x="106193" y="566917"/>
                    <a:pt x="0" y="711247"/>
                    <a:pt x="0" y="881473"/>
                  </a:cubicBezTo>
                  <a:cubicBezTo>
                    <a:pt x="0" y="1092071"/>
                    <a:pt x="162410" y="1263251"/>
                    <a:pt x="365408" y="1270910"/>
                  </a:cubicBezTo>
                  <a:lnTo>
                    <a:pt x="365408" y="1271632"/>
                  </a:lnTo>
                  <a:lnTo>
                    <a:pt x="1630283" y="1271632"/>
                  </a:lnTo>
                  <a:lnTo>
                    <a:pt x="1630283" y="1270910"/>
                  </a:lnTo>
                  <a:cubicBezTo>
                    <a:pt x="1817766" y="1263251"/>
                    <a:pt x="1967584" y="1104991"/>
                    <a:pt x="1967584" y="910373"/>
                  </a:cubicBezTo>
                </a:path>
                <a:path w="1967584" h="1271632" fill="none">
                  <a:moveTo>
                    <a:pt x="1967584" y="910373"/>
                  </a:moveTo>
                  <a:cubicBezTo>
                    <a:pt x="1967584" y="725264"/>
                    <a:pt x="1832102" y="572870"/>
                    <a:pt x="1657550" y="551831"/>
                  </a:cubicBezTo>
                  <a:cubicBezTo>
                    <a:pt x="1657717" y="546080"/>
                    <a:pt x="1658392" y="540444"/>
                    <a:pt x="1658392" y="534664"/>
                  </a:cubicBezTo>
                  <a:cubicBezTo>
                    <a:pt x="1658392" y="239385"/>
                    <a:pt x="1425572" y="0"/>
                    <a:pt x="1138387" y="0"/>
                  </a:cubicBezTo>
                  <a:cubicBezTo>
                    <a:pt x="930667" y="0"/>
                    <a:pt x="751926" y="125545"/>
                    <a:pt x="668613" y="306550"/>
                  </a:cubicBezTo>
                  <a:cubicBezTo>
                    <a:pt x="626113" y="277216"/>
                    <a:pt x="575013" y="260106"/>
                    <a:pt x="520005" y="260106"/>
                  </a:cubicBezTo>
                  <a:cubicBezTo>
                    <a:pt x="379462" y="260106"/>
                    <a:pt x="264500" y="371837"/>
                    <a:pt x="254015" y="513594"/>
                  </a:cubicBezTo>
                  <a:cubicBezTo>
                    <a:pt x="106193" y="566917"/>
                    <a:pt x="0" y="711247"/>
                    <a:pt x="0" y="881473"/>
                  </a:cubicBezTo>
                  <a:cubicBezTo>
                    <a:pt x="0" y="1092071"/>
                    <a:pt x="162410" y="1263251"/>
                    <a:pt x="365408" y="1270910"/>
                  </a:cubicBezTo>
                  <a:lnTo>
                    <a:pt x="365408" y="1271632"/>
                  </a:lnTo>
                  <a:lnTo>
                    <a:pt x="1630283" y="1271632"/>
                  </a:lnTo>
                  <a:lnTo>
                    <a:pt x="1630283" y="1270910"/>
                  </a:lnTo>
                  <a:cubicBezTo>
                    <a:pt x="1817766" y="1263251"/>
                    <a:pt x="1967584" y="1104991"/>
                    <a:pt x="1967584" y="910373"/>
                  </a:cubicBezTo>
                </a:path>
              </a:pathLst>
            </a:custGeom>
            <a:solidFill>
              <a:srgbClr val="00A2FF"/>
            </a:solidFill>
            <a:ln w="8100" cap="flat">
              <a:solidFill>
                <a:srgbClr val="00A2FF"/>
              </a:solidFill>
              <a:miter/>
            </a:ln>
          </p:spPr>
        </p:sp>
        <p:sp>
          <p:nvSpPr>
            <p:cNvPr id="110" name="Cloud"/>
            <p:cNvSpPr/>
            <p:nvPr/>
          </p:nvSpPr>
          <p:spPr>
            <a:xfrm>
              <a:off x="5629468" y="3474311"/>
              <a:ext cx="2389298" cy="1317384"/>
            </a:xfrm>
            <a:custGeom>
              <a:avLst/>
              <a:gdLst/>
              <a:ahLst/>
              <a:cxnLst/>
              <a:rect l="l" t="t" r="r" b="b"/>
              <a:pathLst>
                <a:path w="2389298" h="1317384" stroke="0">
                  <a:moveTo>
                    <a:pt x="2389298" y="943127"/>
                  </a:moveTo>
                  <a:cubicBezTo>
                    <a:pt x="2389298" y="751358"/>
                    <a:pt x="2224778" y="593481"/>
                    <a:pt x="2012814" y="571685"/>
                  </a:cubicBezTo>
                  <a:cubicBezTo>
                    <a:pt x="2013017" y="565727"/>
                    <a:pt x="2013836" y="559888"/>
                    <a:pt x="2013836" y="553901"/>
                  </a:cubicBezTo>
                  <a:cubicBezTo>
                    <a:pt x="2013836" y="247998"/>
                    <a:pt x="1731115" y="0"/>
                    <a:pt x="1382378" y="0"/>
                  </a:cubicBezTo>
                  <a:cubicBezTo>
                    <a:pt x="1130138" y="0"/>
                    <a:pt x="913087" y="130062"/>
                    <a:pt x="811917" y="317579"/>
                  </a:cubicBezTo>
                  <a:cubicBezTo>
                    <a:pt x="760308" y="287190"/>
                    <a:pt x="698255" y="269464"/>
                    <a:pt x="631458" y="269464"/>
                  </a:cubicBezTo>
                  <a:cubicBezTo>
                    <a:pt x="460793" y="269464"/>
                    <a:pt x="321191" y="385215"/>
                    <a:pt x="308458" y="532073"/>
                  </a:cubicBezTo>
                  <a:cubicBezTo>
                    <a:pt x="128954" y="587314"/>
                    <a:pt x="0" y="736837"/>
                    <a:pt x="0" y="913187"/>
                  </a:cubicBezTo>
                  <a:cubicBezTo>
                    <a:pt x="0" y="1131363"/>
                    <a:pt x="197220" y="1308701"/>
                    <a:pt x="443726" y="1316636"/>
                  </a:cubicBezTo>
                  <a:lnTo>
                    <a:pt x="443726" y="1317384"/>
                  </a:lnTo>
                  <a:lnTo>
                    <a:pt x="1979703" y="1317384"/>
                  </a:lnTo>
                  <a:lnTo>
                    <a:pt x="1979703" y="1316636"/>
                  </a:lnTo>
                  <a:cubicBezTo>
                    <a:pt x="2207369" y="1308701"/>
                    <a:pt x="2389298" y="1144747"/>
                    <a:pt x="2389298" y="943127"/>
                  </a:cubicBezTo>
                </a:path>
                <a:path w="2389298" h="1317384" fill="none">
                  <a:moveTo>
                    <a:pt x="2389298" y="943127"/>
                  </a:moveTo>
                  <a:cubicBezTo>
                    <a:pt x="2389298" y="751358"/>
                    <a:pt x="2224778" y="593481"/>
                    <a:pt x="2012814" y="571685"/>
                  </a:cubicBezTo>
                  <a:cubicBezTo>
                    <a:pt x="2013017" y="565727"/>
                    <a:pt x="2013836" y="559888"/>
                    <a:pt x="2013836" y="553901"/>
                  </a:cubicBezTo>
                  <a:cubicBezTo>
                    <a:pt x="2013836" y="247998"/>
                    <a:pt x="1731115" y="0"/>
                    <a:pt x="1382378" y="0"/>
                  </a:cubicBezTo>
                  <a:cubicBezTo>
                    <a:pt x="1130138" y="0"/>
                    <a:pt x="913087" y="130062"/>
                    <a:pt x="811917" y="317579"/>
                  </a:cubicBezTo>
                  <a:cubicBezTo>
                    <a:pt x="760308" y="287190"/>
                    <a:pt x="698255" y="269464"/>
                    <a:pt x="631458" y="269464"/>
                  </a:cubicBezTo>
                  <a:cubicBezTo>
                    <a:pt x="460793" y="269464"/>
                    <a:pt x="321191" y="385215"/>
                    <a:pt x="308458" y="532073"/>
                  </a:cubicBezTo>
                  <a:cubicBezTo>
                    <a:pt x="128954" y="587314"/>
                    <a:pt x="0" y="736837"/>
                    <a:pt x="0" y="913187"/>
                  </a:cubicBezTo>
                  <a:cubicBezTo>
                    <a:pt x="0" y="1131363"/>
                    <a:pt x="197220" y="1308701"/>
                    <a:pt x="443726" y="1316636"/>
                  </a:cubicBezTo>
                  <a:lnTo>
                    <a:pt x="443726" y="1317384"/>
                  </a:lnTo>
                  <a:lnTo>
                    <a:pt x="1979703" y="1317384"/>
                  </a:lnTo>
                  <a:lnTo>
                    <a:pt x="1979703" y="1316636"/>
                  </a:lnTo>
                  <a:cubicBezTo>
                    <a:pt x="2207369" y="1308701"/>
                    <a:pt x="2389298" y="1144747"/>
                    <a:pt x="2389298" y="943127"/>
                  </a:cubicBezTo>
                </a:path>
              </a:pathLst>
            </a:custGeom>
            <a:solidFill>
              <a:srgbClr val="717070"/>
            </a:solidFill>
            <a:ln w="8100" cap="flat">
              <a:solidFill>
                <a:srgbClr val="717070"/>
              </a:solidFill>
              <a:miter/>
            </a:ln>
          </p:spPr>
        </p:sp>
      </p:grpSp>
      <p:sp>
        <p:nvSpPr>
          <p:cNvPr id="111" name="Cloud"/>
          <p:cNvSpPr/>
          <p:nvPr/>
        </p:nvSpPr>
        <p:spPr>
          <a:xfrm>
            <a:off x="3642424" y="3870528"/>
            <a:ext cx="2038373" cy="1317384"/>
          </a:xfrm>
          <a:custGeom>
            <a:avLst/>
            <a:gdLst/>
            <a:ahLst/>
            <a:cxnLst/>
            <a:rect l="l" t="t" r="r" b="b"/>
            <a:pathLst>
              <a:path w="2038373" h="1317384" stroke="0">
                <a:moveTo>
                  <a:pt x="2038373" y="943127"/>
                </a:moveTo>
                <a:cubicBezTo>
                  <a:pt x="2038373" y="751358"/>
                  <a:pt x="1898016" y="593481"/>
                  <a:pt x="1717184" y="571685"/>
                </a:cubicBezTo>
                <a:cubicBezTo>
                  <a:pt x="1717357" y="565727"/>
                  <a:pt x="1718057" y="559888"/>
                  <a:pt x="1718057" y="553901"/>
                </a:cubicBezTo>
                <a:cubicBezTo>
                  <a:pt x="1718057" y="247998"/>
                  <a:pt x="1476860" y="0"/>
                  <a:pt x="1179343" y="0"/>
                </a:cubicBezTo>
                <a:cubicBezTo>
                  <a:pt x="964150" y="0"/>
                  <a:pt x="778978" y="130062"/>
                  <a:pt x="692668" y="317579"/>
                </a:cubicBezTo>
                <a:cubicBezTo>
                  <a:pt x="648639" y="287190"/>
                  <a:pt x="595700" y="269464"/>
                  <a:pt x="538713" y="269464"/>
                </a:cubicBezTo>
                <a:cubicBezTo>
                  <a:pt x="393114" y="269464"/>
                  <a:pt x="274016" y="385215"/>
                  <a:pt x="263154" y="532073"/>
                </a:cubicBezTo>
                <a:cubicBezTo>
                  <a:pt x="110014" y="587314"/>
                  <a:pt x="0" y="736837"/>
                  <a:pt x="0" y="913187"/>
                </a:cubicBezTo>
                <a:cubicBezTo>
                  <a:pt x="0" y="1131363"/>
                  <a:pt x="168253" y="1308701"/>
                  <a:pt x="378554" y="1316636"/>
                </a:cubicBezTo>
                <a:lnTo>
                  <a:pt x="378554" y="1317384"/>
                </a:lnTo>
                <a:lnTo>
                  <a:pt x="1688936" y="1317384"/>
                </a:lnTo>
                <a:lnTo>
                  <a:pt x="1688936" y="1316636"/>
                </a:lnTo>
                <a:cubicBezTo>
                  <a:pt x="1883165" y="1308701"/>
                  <a:pt x="2038373" y="1144747"/>
                  <a:pt x="2038373" y="943127"/>
                </a:cubicBezTo>
              </a:path>
              <a:path w="2038373" h="1317384" fill="none">
                <a:moveTo>
                  <a:pt x="2038373" y="943127"/>
                </a:moveTo>
                <a:cubicBezTo>
                  <a:pt x="2038373" y="751358"/>
                  <a:pt x="1898016" y="593481"/>
                  <a:pt x="1717184" y="571685"/>
                </a:cubicBezTo>
                <a:cubicBezTo>
                  <a:pt x="1717357" y="565727"/>
                  <a:pt x="1718057" y="559888"/>
                  <a:pt x="1718057" y="553901"/>
                </a:cubicBezTo>
                <a:cubicBezTo>
                  <a:pt x="1718057" y="247998"/>
                  <a:pt x="1476860" y="0"/>
                  <a:pt x="1179343" y="0"/>
                </a:cubicBezTo>
                <a:cubicBezTo>
                  <a:pt x="964150" y="0"/>
                  <a:pt x="778978" y="130062"/>
                  <a:pt x="692668" y="317579"/>
                </a:cubicBezTo>
                <a:cubicBezTo>
                  <a:pt x="648639" y="287190"/>
                  <a:pt x="595700" y="269464"/>
                  <a:pt x="538713" y="269464"/>
                </a:cubicBezTo>
                <a:cubicBezTo>
                  <a:pt x="393114" y="269464"/>
                  <a:pt x="274016" y="385215"/>
                  <a:pt x="263154" y="532073"/>
                </a:cubicBezTo>
                <a:cubicBezTo>
                  <a:pt x="110014" y="587314"/>
                  <a:pt x="0" y="736837"/>
                  <a:pt x="0" y="913187"/>
                </a:cubicBezTo>
                <a:cubicBezTo>
                  <a:pt x="0" y="1131363"/>
                  <a:pt x="168253" y="1308701"/>
                  <a:pt x="378554" y="1316636"/>
                </a:cubicBezTo>
                <a:lnTo>
                  <a:pt x="378554" y="1317384"/>
                </a:lnTo>
                <a:lnTo>
                  <a:pt x="1688936" y="1317384"/>
                </a:lnTo>
                <a:lnTo>
                  <a:pt x="1688936" y="1316636"/>
                </a:lnTo>
                <a:cubicBezTo>
                  <a:pt x="1883165" y="1308701"/>
                  <a:pt x="2038373" y="1144747"/>
                  <a:pt x="2038373" y="943127"/>
                </a:cubicBezTo>
              </a:path>
            </a:pathLst>
          </a:custGeom>
          <a:solidFill>
            <a:srgbClr val="717070"/>
          </a:solidFill>
          <a:ln w="8100" cap="flat">
            <a:solidFill>
              <a:srgbClr val="717070"/>
            </a:solidFill>
            <a:miter/>
          </a:ln>
        </p:spPr>
      </p:sp>
      <p:sp>
        <p:nvSpPr>
          <p:cNvPr id="112" name="Rectangle"/>
          <p:cNvSpPr/>
          <p:nvPr/>
        </p:nvSpPr>
        <p:spPr>
          <a:xfrm>
            <a:off x="4000147" y="2365062"/>
            <a:ext cx="972000" cy="445500"/>
          </a:xfrm>
          <a:custGeom>
            <a:avLst/>
            <a:gdLst/>
            <a:ahLst/>
            <a:cxnLst/>
            <a:rect l="l" t="t" r="r" b="b"/>
            <a:pathLst>
              <a:path w="972000" h="445500" stroke="0">
                <a:moveTo>
                  <a:pt x="0" y="0"/>
                </a:moveTo>
                <a:lnTo>
                  <a:pt x="972000" y="0"/>
                </a:lnTo>
                <a:lnTo>
                  <a:pt x="972000" y="445500"/>
                </a:lnTo>
                <a:lnTo>
                  <a:pt x="0" y="445500"/>
                </a:lnTo>
                <a:lnTo>
                  <a:pt x="0" y="0"/>
                </a:lnTo>
                <a:close/>
              </a:path>
              <a:path w="972000" h="445500" fill="none">
                <a:moveTo>
                  <a:pt x="0" y="0"/>
                </a:moveTo>
                <a:lnTo>
                  <a:pt x="972000" y="0"/>
                </a:lnTo>
                <a:lnTo>
                  <a:pt x="972000" y="445500"/>
                </a:lnTo>
                <a:lnTo>
                  <a:pt x="0" y="445500"/>
                </a:lnTo>
                <a:lnTo>
                  <a:pt x="0" y="0"/>
                </a:lnTo>
                <a:close/>
              </a:path>
            </a:pathLst>
          </a:custGeom>
          <a:noFill/>
          <a:ln w="8100" cap="flat">
            <a:noFill/>
            <a:miter/>
          </a:ln>
        </p:spPr>
        <p:txBody>
          <a:bodyPr wrap="square" lIns="38100" tIns="38100" rIns="38100" bIns="38100" rtlCol="0" anchor="ctr"/>
          <a:lstStyle/>
          <a:p>
            <a:pPr algn="ctr"/>
            <a:r>
              <a:rPr lang="zh-CN" altLang="en-US" sz="2025" b="1" dirty="0">
                <a:solidFill>
                  <a:srgbClr val="FFFFFF"/>
                </a:solidFill>
                <a:latin typeface="Arial"/>
                <a:ea typeface="Arial"/>
                <a:cs typeface="Arial"/>
              </a:rPr>
              <a:t>Privé</a:t>
            </a:r>
          </a:p>
        </p:txBody>
      </p:sp>
      <p:sp>
        <p:nvSpPr>
          <p:cNvPr id="113" name="Rectangle"/>
          <p:cNvSpPr/>
          <p:nvPr/>
        </p:nvSpPr>
        <p:spPr>
          <a:xfrm>
            <a:off x="6725696" y="2049162"/>
            <a:ext cx="1255500" cy="761400"/>
          </a:xfrm>
          <a:custGeom>
            <a:avLst/>
            <a:gdLst/>
            <a:ahLst/>
            <a:cxnLst/>
            <a:rect l="l" t="t" r="r" b="b"/>
            <a:pathLst>
              <a:path w="1255500" h="761400" stroke="0">
                <a:moveTo>
                  <a:pt x="0" y="0"/>
                </a:moveTo>
                <a:lnTo>
                  <a:pt x="1255500" y="0"/>
                </a:lnTo>
                <a:lnTo>
                  <a:pt x="1255500" y="761400"/>
                </a:lnTo>
                <a:lnTo>
                  <a:pt x="0" y="761400"/>
                </a:lnTo>
                <a:lnTo>
                  <a:pt x="0" y="0"/>
                </a:lnTo>
                <a:close/>
              </a:path>
              <a:path w="1255500" h="761400" fill="none">
                <a:moveTo>
                  <a:pt x="0" y="0"/>
                </a:moveTo>
                <a:lnTo>
                  <a:pt x="1255500" y="0"/>
                </a:lnTo>
                <a:lnTo>
                  <a:pt x="1255500" y="761400"/>
                </a:lnTo>
                <a:lnTo>
                  <a:pt x="0" y="761400"/>
                </a:lnTo>
                <a:lnTo>
                  <a:pt x="0" y="0"/>
                </a:lnTo>
                <a:close/>
              </a:path>
            </a:pathLst>
          </a:custGeom>
          <a:noFill/>
          <a:ln w="8100" cap="flat">
            <a:noFill/>
            <a:miter/>
          </a:ln>
        </p:spPr>
        <p:txBody>
          <a:bodyPr wrap="square" lIns="38100" tIns="38100" rIns="38100" bIns="38100" rtlCol="0" anchor="ctr"/>
          <a:lstStyle/>
          <a:p>
            <a:pPr algn="ctr"/>
            <a:r>
              <a:rPr lang="zh-CN" altLang="en-US" sz="2025" b="1" dirty="0">
                <a:solidFill>
                  <a:srgbClr val="FFFFFF"/>
                </a:solidFill>
                <a:latin typeface="Arial"/>
                <a:ea typeface="Arial"/>
                <a:cs typeface="Arial"/>
              </a:rPr>
              <a:t>Hybride</a:t>
            </a:r>
          </a:p>
        </p:txBody>
      </p:sp>
      <p:sp>
        <p:nvSpPr>
          <p:cNvPr id="114" name="Rectangle"/>
          <p:cNvSpPr/>
          <p:nvPr/>
        </p:nvSpPr>
        <p:spPr>
          <a:xfrm>
            <a:off x="7827296" y="3738012"/>
            <a:ext cx="1255500" cy="761400"/>
          </a:xfrm>
          <a:custGeom>
            <a:avLst/>
            <a:gdLst/>
            <a:ahLst/>
            <a:cxnLst/>
            <a:rect l="l" t="t" r="r" b="b"/>
            <a:pathLst>
              <a:path w="1255500" h="761400" stroke="0">
                <a:moveTo>
                  <a:pt x="0" y="0"/>
                </a:moveTo>
                <a:lnTo>
                  <a:pt x="1255500" y="0"/>
                </a:lnTo>
                <a:lnTo>
                  <a:pt x="1255500" y="761400"/>
                </a:lnTo>
                <a:lnTo>
                  <a:pt x="0" y="761400"/>
                </a:lnTo>
                <a:lnTo>
                  <a:pt x="0" y="0"/>
                </a:lnTo>
                <a:close/>
              </a:path>
              <a:path w="1255500" h="761400" fill="none">
                <a:moveTo>
                  <a:pt x="0" y="0"/>
                </a:moveTo>
                <a:lnTo>
                  <a:pt x="1255500" y="0"/>
                </a:lnTo>
                <a:lnTo>
                  <a:pt x="1255500" y="761400"/>
                </a:lnTo>
                <a:lnTo>
                  <a:pt x="0" y="761400"/>
                </a:lnTo>
                <a:lnTo>
                  <a:pt x="0" y="0"/>
                </a:lnTo>
                <a:close/>
              </a:path>
            </a:pathLst>
          </a:custGeom>
          <a:noFill/>
          <a:ln w="8100" cap="flat">
            <a:noFill/>
            <a:miter/>
          </a:ln>
        </p:spPr>
        <p:txBody>
          <a:bodyPr wrap="square" lIns="38100" tIns="38100" rIns="38100" bIns="38100" rtlCol="0" anchor="ctr"/>
          <a:lstStyle/>
          <a:p>
            <a:pPr algn="ctr"/>
            <a:r>
              <a:rPr lang="zh-CN" altLang="en-US" sz="2025" b="1" dirty="0">
                <a:solidFill>
                  <a:srgbClr val="FFFFFF"/>
                </a:solidFill>
                <a:latin typeface="Arial"/>
                <a:ea typeface="Arial"/>
                <a:cs typeface="Arial"/>
              </a:rPr>
              <a:t>Public</a:t>
            </a:r>
          </a:p>
        </p:txBody>
      </p:sp>
      <p:sp>
        <p:nvSpPr>
          <p:cNvPr id="115" name="Rectangle"/>
          <p:cNvSpPr/>
          <p:nvPr/>
        </p:nvSpPr>
        <p:spPr>
          <a:xfrm>
            <a:off x="3642424" y="4279150"/>
            <a:ext cx="2038373" cy="761400"/>
          </a:xfrm>
          <a:custGeom>
            <a:avLst/>
            <a:gdLst/>
            <a:ahLst/>
            <a:cxnLst/>
            <a:rect l="l" t="t" r="r" b="b"/>
            <a:pathLst>
              <a:path w="2038373" h="761400" stroke="0">
                <a:moveTo>
                  <a:pt x="0" y="0"/>
                </a:moveTo>
                <a:lnTo>
                  <a:pt x="2038373" y="0"/>
                </a:lnTo>
                <a:lnTo>
                  <a:pt x="2038373" y="761400"/>
                </a:lnTo>
                <a:lnTo>
                  <a:pt x="0" y="761400"/>
                </a:lnTo>
                <a:lnTo>
                  <a:pt x="0" y="0"/>
                </a:lnTo>
                <a:close/>
              </a:path>
              <a:path w="2038373" h="761400" fill="none">
                <a:moveTo>
                  <a:pt x="0" y="0"/>
                </a:moveTo>
                <a:lnTo>
                  <a:pt x="2038373" y="0"/>
                </a:lnTo>
                <a:lnTo>
                  <a:pt x="2038373" y="761400"/>
                </a:lnTo>
                <a:lnTo>
                  <a:pt x="0" y="761400"/>
                </a:lnTo>
                <a:lnTo>
                  <a:pt x="0" y="0"/>
                </a:lnTo>
                <a:close/>
              </a:path>
            </a:pathLst>
          </a:custGeom>
          <a:noFill/>
          <a:ln w="8100" cap="flat">
            <a:noFill/>
            <a:miter/>
          </a:ln>
        </p:spPr>
        <p:txBody>
          <a:bodyPr wrap="square" lIns="38100" tIns="38100" rIns="38100" bIns="38100" rtlCol="0" anchor="ctr"/>
          <a:lstStyle/>
          <a:p>
            <a:pPr algn="ctr"/>
            <a:r>
              <a:rPr lang="zh-CN" altLang="en-US" sz="1701" b="1" dirty="0">
                <a:solidFill>
                  <a:srgbClr val="FFFFFF"/>
                </a:solidFill>
                <a:latin typeface="Arial"/>
                <a:ea typeface="Arial"/>
                <a:cs typeface="Arial"/>
              </a:rPr>
              <a:t>Communautaire</a:t>
            </a:r>
          </a:p>
        </p:txBody>
      </p:sp>
      <p:sp>
        <p:nvSpPr>
          <p:cNvPr id="116" name="Rectangle"/>
          <p:cNvSpPr/>
          <p:nvPr/>
        </p:nvSpPr>
        <p:spPr>
          <a:xfrm>
            <a:off x="2138467" y="603312"/>
            <a:ext cx="2473129" cy="1976400"/>
          </a:xfrm>
          <a:custGeom>
            <a:avLst/>
            <a:gdLst/>
            <a:ahLst/>
            <a:cxnLst/>
            <a:rect l="l" t="t" r="r" b="b"/>
            <a:pathLst>
              <a:path w="2473129" h="1976400" stroke="0">
                <a:moveTo>
                  <a:pt x="0" y="0"/>
                </a:moveTo>
                <a:lnTo>
                  <a:pt x="2473129" y="0"/>
                </a:lnTo>
                <a:lnTo>
                  <a:pt x="2473129" y="1976400"/>
                </a:lnTo>
                <a:lnTo>
                  <a:pt x="0" y="1976400"/>
                </a:lnTo>
                <a:lnTo>
                  <a:pt x="0" y="0"/>
                </a:lnTo>
                <a:close/>
              </a:path>
              <a:path w="2473129" h="1976400" fill="none">
                <a:moveTo>
                  <a:pt x="0" y="0"/>
                </a:moveTo>
                <a:lnTo>
                  <a:pt x="2473129" y="0"/>
                </a:lnTo>
                <a:lnTo>
                  <a:pt x="2473129" y="1976400"/>
                </a:lnTo>
                <a:lnTo>
                  <a:pt x="0" y="1976400"/>
                </a:lnTo>
                <a:lnTo>
                  <a:pt x="0" y="0"/>
                </a:lnTo>
                <a:close/>
              </a:path>
            </a:pathLst>
          </a:custGeom>
          <a:noFill/>
          <a:ln w="8100" cap="flat">
            <a:noFill/>
            <a:miter/>
          </a:ln>
        </p:spPr>
        <p:txBody>
          <a:bodyPr wrap="square" lIns="38100" tIns="38100" rIns="38100" bIns="38100" rtlCol="0" anchor="ctr"/>
          <a:lstStyle/>
          <a:p>
            <a:pPr algn="ctr"/>
            <a:r>
              <a:rPr lang="zh-CN" altLang="en-US" sz="1377" dirty="0">
                <a:solidFill>
                  <a:srgbClr val="191919"/>
                </a:solidFill>
                <a:latin typeface="Arial"/>
                <a:ea typeface="Arial"/>
                <a:cs typeface="Arial"/>
              </a:rPr>
              <a:t>Utilisé par une seule organisation, il peut être hébergé en interne (dans les locaux de l'organisation) ou en externe (chez un prestataire de services).</a:t>
            </a:r>
          </a:p>
        </p:txBody>
      </p:sp>
      <p:sp>
        <p:nvSpPr>
          <p:cNvPr id="117" name="Rectangle"/>
          <p:cNvSpPr/>
          <p:nvPr/>
        </p:nvSpPr>
        <p:spPr>
          <a:xfrm>
            <a:off x="7057797" y="498150"/>
            <a:ext cx="2473129" cy="1551012"/>
          </a:xfrm>
          <a:custGeom>
            <a:avLst/>
            <a:gdLst/>
            <a:ahLst/>
            <a:cxnLst/>
            <a:rect l="l" t="t" r="r" b="b"/>
            <a:pathLst>
              <a:path w="2473129" h="1551012" stroke="0">
                <a:moveTo>
                  <a:pt x="0" y="0"/>
                </a:moveTo>
                <a:lnTo>
                  <a:pt x="2473129" y="0"/>
                </a:lnTo>
                <a:lnTo>
                  <a:pt x="2473129" y="1551012"/>
                </a:lnTo>
                <a:lnTo>
                  <a:pt x="0" y="1551012"/>
                </a:lnTo>
                <a:lnTo>
                  <a:pt x="0" y="0"/>
                </a:lnTo>
                <a:close/>
              </a:path>
              <a:path w="2473129" h="1551012" fill="none">
                <a:moveTo>
                  <a:pt x="0" y="0"/>
                </a:moveTo>
                <a:lnTo>
                  <a:pt x="2473129" y="0"/>
                </a:lnTo>
                <a:lnTo>
                  <a:pt x="2473129" y="1551012"/>
                </a:lnTo>
                <a:lnTo>
                  <a:pt x="0" y="1551012"/>
                </a:lnTo>
                <a:lnTo>
                  <a:pt x="0" y="0"/>
                </a:lnTo>
                <a:close/>
              </a:path>
            </a:pathLst>
          </a:custGeom>
          <a:noFill/>
          <a:ln w="8100" cap="flat">
            <a:noFill/>
            <a:miter/>
          </a:ln>
        </p:spPr>
        <p:txBody>
          <a:bodyPr wrap="square" lIns="38100" tIns="38100" rIns="38100" bIns="38100" rtlCol="0" anchor="ctr"/>
          <a:lstStyle/>
          <a:p>
            <a:pPr algn="ctr"/>
            <a:r>
              <a:rPr lang="zh-CN" altLang="en-US" sz="1377" dirty="0">
                <a:solidFill>
                  <a:srgbClr val="191919"/>
                </a:solidFill>
                <a:latin typeface="Arial"/>
                <a:ea typeface="Arial"/>
                <a:cs typeface="Arial"/>
              </a:rPr>
              <a:t>Combinaison de plusieurs types de cloud (privé, public, etc.) connectés entre eux pour profiter des avantages de chacun.</a:t>
            </a:r>
          </a:p>
        </p:txBody>
      </p:sp>
      <p:sp>
        <p:nvSpPr>
          <p:cNvPr id="118" name="Rectangle"/>
          <p:cNvSpPr/>
          <p:nvPr/>
        </p:nvSpPr>
        <p:spPr>
          <a:xfrm>
            <a:off x="7827297" y="4894751"/>
            <a:ext cx="2389297" cy="1056123"/>
          </a:xfrm>
          <a:custGeom>
            <a:avLst/>
            <a:gdLst/>
            <a:ahLst/>
            <a:cxnLst/>
            <a:rect l="l" t="t" r="r" b="b"/>
            <a:pathLst>
              <a:path w="2389297" h="1056123" stroke="0">
                <a:moveTo>
                  <a:pt x="0" y="0"/>
                </a:moveTo>
                <a:lnTo>
                  <a:pt x="2389297" y="0"/>
                </a:lnTo>
                <a:lnTo>
                  <a:pt x="2389297" y="1056123"/>
                </a:lnTo>
                <a:lnTo>
                  <a:pt x="0" y="1056123"/>
                </a:lnTo>
                <a:lnTo>
                  <a:pt x="0" y="0"/>
                </a:lnTo>
                <a:close/>
              </a:path>
              <a:path w="2389297" h="1056123" fill="none">
                <a:moveTo>
                  <a:pt x="0" y="0"/>
                </a:moveTo>
                <a:lnTo>
                  <a:pt x="2389297" y="0"/>
                </a:lnTo>
                <a:lnTo>
                  <a:pt x="2389297" y="1056123"/>
                </a:lnTo>
                <a:lnTo>
                  <a:pt x="0" y="1056123"/>
                </a:lnTo>
                <a:lnTo>
                  <a:pt x="0" y="0"/>
                </a:lnTo>
                <a:close/>
              </a:path>
            </a:pathLst>
          </a:custGeom>
          <a:noFill/>
          <a:ln w="8100" cap="flat">
            <a:noFill/>
            <a:miter/>
          </a:ln>
        </p:spPr>
        <p:txBody>
          <a:bodyPr wrap="square" lIns="38100" tIns="38100" rIns="38100" bIns="38100" rtlCol="0" anchor="ctr"/>
          <a:lstStyle/>
          <a:p>
            <a:pPr algn="ctr"/>
            <a:r>
              <a:rPr lang="zh-CN" altLang="en-US" sz="1377" dirty="0">
                <a:solidFill>
                  <a:srgbClr val="191919"/>
                </a:solidFill>
                <a:latin typeface="Arial"/>
                <a:ea typeface="Arial"/>
                <a:cs typeface="Arial"/>
              </a:rPr>
              <a:t>Fournis par des prestataires tiers, ces services sont accessibles au grand public et partagés par de nombreux utilisateurs.</a:t>
            </a:r>
          </a:p>
        </p:txBody>
      </p:sp>
      <p:sp>
        <p:nvSpPr>
          <p:cNvPr id="120" name="Rectangle"/>
          <p:cNvSpPr/>
          <p:nvPr/>
        </p:nvSpPr>
        <p:spPr>
          <a:xfrm>
            <a:off x="1857596" y="5106912"/>
            <a:ext cx="3494585" cy="1297562"/>
          </a:xfrm>
          <a:custGeom>
            <a:avLst/>
            <a:gdLst/>
            <a:ahLst/>
            <a:cxnLst/>
            <a:rect l="l" t="t" r="r" b="b"/>
            <a:pathLst>
              <a:path w="3494585" h="1297562" stroke="0">
                <a:moveTo>
                  <a:pt x="0" y="0"/>
                </a:moveTo>
                <a:lnTo>
                  <a:pt x="3494585" y="0"/>
                </a:lnTo>
                <a:lnTo>
                  <a:pt x="3494585" y="1297562"/>
                </a:lnTo>
                <a:lnTo>
                  <a:pt x="0" y="1297562"/>
                </a:lnTo>
                <a:lnTo>
                  <a:pt x="0" y="0"/>
                </a:lnTo>
                <a:close/>
              </a:path>
              <a:path w="3494585" h="1297562" fill="none">
                <a:moveTo>
                  <a:pt x="0" y="0"/>
                </a:moveTo>
                <a:lnTo>
                  <a:pt x="3494585" y="0"/>
                </a:lnTo>
                <a:lnTo>
                  <a:pt x="3494585" y="1297562"/>
                </a:lnTo>
                <a:lnTo>
                  <a:pt x="0" y="1297562"/>
                </a:lnTo>
                <a:lnTo>
                  <a:pt x="0" y="0"/>
                </a:lnTo>
                <a:close/>
              </a:path>
            </a:pathLst>
          </a:custGeom>
          <a:noFill/>
          <a:ln w="8100" cap="flat">
            <a:noFill/>
            <a:miter/>
          </a:ln>
        </p:spPr>
        <p:txBody>
          <a:bodyPr wrap="square" lIns="38100" tIns="38100" rIns="38100" bIns="38100" rtlCol="0" anchor="ctr"/>
          <a:lstStyle/>
          <a:p>
            <a:pPr algn="ctr"/>
            <a:r>
              <a:rPr lang="zh-CN" altLang="en-US" sz="1377" dirty="0">
                <a:solidFill>
                  <a:srgbClr val="191919"/>
                </a:solidFill>
                <a:latin typeface="Arial"/>
                <a:ea typeface="Arial"/>
                <a:cs typeface="Arial"/>
              </a:rPr>
              <a:t>Partagé entre plusieurs organisations ayant des objectifs communs. Il est généralement hébergé en externe, mais peut aussi être hébergé en interne par l'une des organisations participantes.</a:t>
            </a:r>
          </a:p>
        </p:txBody>
      </p:sp>
      <p:sp>
        <p:nvSpPr>
          <p:cNvPr id="122" name="Line"/>
          <p:cNvSpPr/>
          <p:nvPr/>
        </p:nvSpPr>
        <p:spPr>
          <a:xfrm rot="2700000">
            <a:off x="2740313" y="2473226"/>
            <a:ext cx="756039" cy="8100"/>
          </a:xfrm>
          <a:custGeom>
            <a:avLst/>
            <a:gdLst/>
            <a:ahLst/>
            <a:cxnLst/>
            <a:rect l="l" t="t" r="r" b="b"/>
            <a:pathLst>
              <a:path w="756039" h="8100" fill="none">
                <a:moveTo>
                  <a:pt x="0" y="0"/>
                </a:moveTo>
                <a:lnTo>
                  <a:pt x="756039" y="0"/>
                </a:lnTo>
              </a:path>
            </a:pathLst>
          </a:custGeom>
          <a:noFill/>
          <a:ln w="8100" cap="flat">
            <a:solidFill>
              <a:srgbClr val="191919"/>
            </a:solidFill>
            <a:custDash>
              <a:ds d="1100000" sp="500000"/>
              <a:ds d="250000" sp="500000"/>
              <a:ds d="250000" sp="500000"/>
            </a:custDash>
            <a:miter/>
          </a:ln>
        </p:spPr>
      </p:sp>
      <p:sp>
        <p:nvSpPr>
          <p:cNvPr id="123" name="Line"/>
          <p:cNvSpPr/>
          <p:nvPr/>
        </p:nvSpPr>
        <p:spPr>
          <a:xfrm rot="-2700000">
            <a:off x="7978115" y="2088476"/>
            <a:ext cx="538391" cy="8100"/>
          </a:xfrm>
          <a:custGeom>
            <a:avLst/>
            <a:gdLst/>
            <a:ahLst/>
            <a:cxnLst/>
            <a:rect l="l" t="t" r="r" b="b"/>
            <a:pathLst>
              <a:path w="538391" h="8100" fill="none">
                <a:moveTo>
                  <a:pt x="0" y="0"/>
                </a:moveTo>
                <a:lnTo>
                  <a:pt x="538391" y="0"/>
                </a:lnTo>
              </a:path>
            </a:pathLst>
          </a:custGeom>
          <a:noFill/>
          <a:ln w="8100" cap="flat">
            <a:solidFill>
              <a:srgbClr val="191919"/>
            </a:solidFill>
            <a:custDash>
              <a:ds d="1100000" sp="500000"/>
              <a:ds d="250000" sp="500000"/>
              <a:ds d="250000" sp="500000"/>
            </a:custDash>
            <a:miter/>
          </a:ln>
        </p:spPr>
      </p:sp>
      <p:sp>
        <p:nvSpPr>
          <p:cNvPr id="124" name="Line"/>
          <p:cNvSpPr/>
          <p:nvPr/>
        </p:nvSpPr>
        <p:spPr>
          <a:xfrm rot="2700000">
            <a:off x="9462260" y="4765526"/>
            <a:ext cx="320744" cy="8100"/>
          </a:xfrm>
          <a:custGeom>
            <a:avLst/>
            <a:gdLst/>
            <a:ahLst/>
            <a:cxnLst/>
            <a:rect l="l" t="t" r="r" b="b"/>
            <a:pathLst>
              <a:path w="320744" h="8100" fill="none">
                <a:moveTo>
                  <a:pt x="0" y="0"/>
                </a:moveTo>
                <a:lnTo>
                  <a:pt x="320744" y="0"/>
                </a:lnTo>
              </a:path>
            </a:pathLst>
          </a:custGeom>
          <a:noFill/>
          <a:ln w="8100" cap="flat">
            <a:solidFill>
              <a:srgbClr val="191919"/>
            </a:solidFill>
            <a:custDash>
              <a:ds d="200000" sp="500000"/>
            </a:custDash>
            <a:miter/>
          </a:ln>
        </p:spPr>
      </p:sp>
      <p:sp>
        <p:nvSpPr>
          <p:cNvPr id="125" name="Line"/>
          <p:cNvSpPr/>
          <p:nvPr/>
        </p:nvSpPr>
        <p:spPr>
          <a:xfrm rot="9304128">
            <a:off x="2726512" y="4978091"/>
            <a:ext cx="958881" cy="8100"/>
          </a:xfrm>
          <a:custGeom>
            <a:avLst/>
            <a:gdLst/>
            <a:ahLst/>
            <a:cxnLst/>
            <a:rect l="l" t="t" r="r" b="b"/>
            <a:pathLst>
              <a:path w="958881" h="8100" fill="none">
                <a:moveTo>
                  <a:pt x="0" y="0"/>
                </a:moveTo>
                <a:lnTo>
                  <a:pt x="958881" y="0"/>
                </a:lnTo>
              </a:path>
            </a:pathLst>
          </a:custGeom>
          <a:noFill/>
          <a:ln w="8100" cap="flat">
            <a:solidFill>
              <a:srgbClr val="191919"/>
            </a:solidFill>
            <a:custDash>
              <a:ds d="1100000" sp="500000"/>
            </a:custDash>
            <a:miter/>
          </a:ln>
        </p:spPr>
      </p:sp>
      <p:sp>
        <p:nvSpPr>
          <p:cNvPr id="128" name="Rectangle"/>
          <p:cNvSpPr/>
          <p:nvPr/>
        </p:nvSpPr>
        <p:spPr>
          <a:xfrm>
            <a:off x="5680795" y="3389712"/>
            <a:ext cx="1255500" cy="955800"/>
          </a:xfrm>
          <a:custGeom>
            <a:avLst/>
            <a:gdLst/>
            <a:ahLst/>
            <a:cxnLst/>
            <a:rect l="l" t="t" r="r" b="b"/>
            <a:pathLst>
              <a:path w="1255500" h="955800" stroke="0">
                <a:moveTo>
                  <a:pt x="0" y="0"/>
                </a:moveTo>
                <a:lnTo>
                  <a:pt x="1255500" y="0"/>
                </a:lnTo>
                <a:lnTo>
                  <a:pt x="1255500" y="955800"/>
                </a:lnTo>
                <a:lnTo>
                  <a:pt x="0" y="955800"/>
                </a:lnTo>
                <a:lnTo>
                  <a:pt x="0" y="0"/>
                </a:lnTo>
                <a:close/>
              </a:path>
              <a:path w="1255500" h="955800" fill="none">
                <a:moveTo>
                  <a:pt x="0" y="0"/>
                </a:moveTo>
                <a:lnTo>
                  <a:pt x="1255500" y="0"/>
                </a:lnTo>
                <a:lnTo>
                  <a:pt x="1255500" y="955800"/>
                </a:lnTo>
                <a:lnTo>
                  <a:pt x="0" y="955800"/>
                </a:lnTo>
                <a:lnTo>
                  <a:pt x="0" y="0"/>
                </a:lnTo>
                <a:close/>
              </a:path>
            </a:pathLst>
          </a:custGeom>
          <a:noFill/>
          <a:ln w="8100" cap="flat">
            <a:noFill/>
            <a:miter/>
          </a:ln>
        </p:spPr>
        <p:txBody>
          <a:bodyPr wrap="square" lIns="38100" tIns="38100" rIns="38100" bIns="38100" rtlCol="0" anchor="ctr"/>
          <a:lstStyle/>
          <a:p>
            <a:pPr algn="ctr"/>
            <a:r>
              <a:rPr lang="zh-CN" altLang="en-US" sz="1701" b="1" dirty="0">
                <a:solidFill>
                  <a:srgbClr val="191919"/>
                </a:solidFill>
                <a:latin typeface="Arial"/>
                <a:ea typeface="Arial"/>
                <a:cs typeface="Arial"/>
              </a:rPr>
              <a:t>Types de cloud</a:t>
            </a:r>
          </a:p>
        </p:txBody>
      </p:sp>
      <p:sp>
        <p:nvSpPr>
          <p:cNvPr id="2" name="Title 59">
            <a:extLst>
              <a:ext uri="{FF2B5EF4-FFF2-40B4-BE49-F238E27FC236}">
                <a16:creationId xmlns:a16="http://schemas.microsoft.com/office/drawing/2014/main" id="{CA2F514D-A6AD-4A20-E279-6B4490AE5334}"/>
              </a:ext>
            </a:extLst>
          </p:cNvPr>
          <p:cNvSpPr txBox="1">
            <a:spLocks/>
          </p:cNvSpPr>
          <p:nvPr/>
        </p:nvSpPr>
        <p:spPr>
          <a:xfrm>
            <a:off x="-87365" y="363415"/>
            <a:ext cx="6183365" cy="5861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200" dirty="0"/>
              <a:t>Qu’est ce que le cloud computing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Page-1">
          <a:extLst>
            <a:ext uri="{FF2B5EF4-FFF2-40B4-BE49-F238E27FC236}">
              <a16:creationId xmlns:a16="http://schemas.microsoft.com/office/drawing/2014/main" id="{B74AC199-5E8D-B599-2047-1703AF12604B}"/>
            </a:ext>
          </a:extLst>
        </p:cNvPr>
        <p:cNvGrpSpPr/>
        <p:nvPr/>
      </p:nvGrpSpPr>
      <p:grpSpPr>
        <a:xfrm>
          <a:off x="0" y="0"/>
          <a:ext cx="0" cy="0"/>
          <a:chOff x="0" y="0"/>
          <a:chExt cx="0" cy="0"/>
        </a:xfrm>
      </p:grpSpPr>
      <p:sp>
        <p:nvSpPr>
          <p:cNvPr id="2" name="Title 59">
            <a:extLst>
              <a:ext uri="{FF2B5EF4-FFF2-40B4-BE49-F238E27FC236}">
                <a16:creationId xmlns:a16="http://schemas.microsoft.com/office/drawing/2014/main" id="{2490C412-CF37-244F-1612-F9E0397AC42E}"/>
              </a:ext>
            </a:extLst>
          </p:cNvPr>
          <p:cNvSpPr txBox="1">
            <a:spLocks/>
          </p:cNvSpPr>
          <p:nvPr/>
        </p:nvSpPr>
        <p:spPr>
          <a:xfrm>
            <a:off x="0" y="527538"/>
            <a:ext cx="4161692" cy="5861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200" dirty="0"/>
              <a:t>Avantages</a:t>
            </a:r>
          </a:p>
        </p:txBody>
      </p:sp>
      <p:sp>
        <p:nvSpPr>
          <p:cNvPr id="5" name="Rectangle 4">
            <a:extLst>
              <a:ext uri="{FF2B5EF4-FFF2-40B4-BE49-F238E27FC236}">
                <a16:creationId xmlns:a16="http://schemas.microsoft.com/office/drawing/2014/main" id="{5D37DFE2-3ABD-7608-16E2-15E86DF75EC9}"/>
              </a:ext>
            </a:extLst>
          </p:cNvPr>
          <p:cNvSpPr/>
          <p:nvPr/>
        </p:nvSpPr>
        <p:spPr>
          <a:xfrm>
            <a:off x="0" y="1066801"/>
            <a:ext cx="6096000" cy="5791200"/>
          </a:xfrm>
          <a:prstGeom prst="rect">
            <a:avLst/>
          </a:prstGeom>
          <a:solidFill>
            <a:srgbClr val="BA1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endParaRPr lang="fr-FR"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Ressources et outils disponibles en ligne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 Le cloud offre des outils de déploiement et de développement directement accessibles en ligne. Par exemple, des plateformes comme OpenStack permettent aux développeurs de créer, tester et déployer des applications en temps réel, sans avoir besoin d'installer de logiciels supplémentaires.</a:t>
            </a:r>
            <a:endParaRPr lang="fr-N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ZoneTexte 8">
            <a:extLst>
              <a:ext uri="{FF2B5EF4-FFF2-40B4-BE49-F238E27FC236}">
                <a16:creationId xmlns:a16="http://schemas.microsoft.com/office/drawing/2014/main" id="{6A5FA785-4D49-72E9-E607-7AC02F751AC6}"/>
              </a:ext>
            </a:extLst>
          </p:cNvPr>
          <p:cNvSpPr txBox="1"/>
          <p:nvPr/>
        </p:nvSpPr>
        <p:spPr>
          <a:xfrm>
            <a:off x="0" y="1044094"/>
            <a:ext cx="6096000" cy="2256323"/>
          </a:xfrm>
          <a:prstGeom prst="rect">
            <a:avLst/>
          </a:prstGeom>
          <a:noFill/>
        </p:spPr>
        <p:txBody>
          <a:bodyPr wrap="square">
            <a:spAutoFit/>
          </a:bodyPr>
          <a:lstStyle/>
          <a:p>
            <a:pPr algn="just">
              <a:lnSpc>
                <a:spcPct val="107000"/>
              </a:lnSpc>
              <a:spcAft>
                <a:spcPts val="800"/>
              </a:spcAft>
            </a:pPr>
            <a:r>
              <a:rPr lang="fr-FR"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Efficacité, fiabilité et flexibilité</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Le cloud permet de s'adapter rapidement aux besoins changeants. Par exemple, une entreprise peut facilement augmenter ses capacités de stockage pendant une période de forte demande, puis réduire ces capacités une fois la demande passée, sans avoir à acheter de nouveaux équipements.</a:t>
            </a:r>
          </a:p>
          <a:p>
            <a:pPr algn="just">
              <a:lnSpc>
                <a:spcPct val="107000"/>
              </a:lnSpc>
              <a:spcAft>
                <a:spcPts val="800"/>
              </a:spcAft>
            </a:pPr>
            <a:endParaRPr lang="fr-NE"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ZoneTexte 11">
            <a:extLst>
              <a:ext uri="{FF2B5EF4-FFF2-40B4-BE49-F238E27FC236}">
                <a16:creationId xmlns:a16="http://schemas.microsoft.com/office/drawing/2014/main" id="{6494405A-64AA-D430-0B30-F8234A50E892}"/>
              </a:ext>
            </a:extLst>
          </p:cNvPr>
          <p:cNvSpPr txBox="1"/>
          <p:nvPr/>
        </p:nvSpPr>
        <p:spPr>
          <a:xfrm>
            <a:off x="0" y="5296995"/>
            <a:ext cx="6096000" cy="1561005"/>
          </a:xfrm>
          <a:prstGeom prst="rect">
            <a:avLst/>
          </a:prstGeom>
          <a:noFill/>
        </p:spPr>
        <p:txBody>
          <a:bodyPr wrap="square">
            <a:spAutoFit/>
          </a:bodyPr>
          <a:lstStyle/>
          <a:p>
            <a:pPr algn="just">
              <a:lnSpc>
                <a:spcPct val="107000"/>
              </a:lnSpc>
              <a:spcAft>
                <a:spcPts val="800"/>
              </a:spcAft>
            </a:pPr>
            <a:r>
              <a:rPr lang="fr-FR"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Rentable et économique :</a:t>
            </a:r>
            <a:r>
              <a:rPr lang="fr-FR"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En utilisant des services cloud, les entreprises paient uniquement pour les ressources qu'elles consomment. Par exemple, une entreprise peut éviter les coûts élevés d'achat et de maintenance de serveurs physiques en utilisant des services de stockage en ligne.</a:t>
            </a:r>
            <a:endParaRPr lang="fr-NE"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itle 59">
            <a:extLst>
              <a:ext uri="{FF2B5EF4-FFF2-40B4-BE49-F238E27FC236}">
                <a16:creationId xmlns:a16="http://schemas.microsoft.com/office/drawing/2014/main" id="{7AAEE128-C57C-3EF9-5BBD-60C9C1AE5F3F}"/>
              </a:ext>
            </a:extLst>
          </p:cNvPr>
          <p:cNvSpPr txBox="1">
            <a:spLocks/>
          </p:cNvSpPr>
          <p:nvPr/>
        </p:nvSpPr>
        <p:spPr>
          <a:xfrm>
            <a:off x="2579077" y="-128954"/>
            <a:ext cx="4161692" cy="586154"/>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200" dirty="0"/>
              <a:t>Qu’est ce que le cloud computing ?</a:t>
            </a:r>
          </a:p>
        </p:txBody>
      </p:sp>
      <p:sp>
        <p:nvSpPr>
          <p:cNvPr id="18" name="Title 59">
            <a:extLst>
              <a:ext uri="{FF2B5EF4-FFF2-40B4-BE49-F238E27FC236}">
                <a16:creationId xmlns:a16="http://schemas.microsoft.com/office/drawing/2014/main" id="{890DD37C-0332-68F7-A125-15A0218B1DCD}"/>
              </a:ext>
            </a:extLst>
          </p:cNvPr>
          <p:cNvSpPr txBox="1">
            <a:spLocks/>
          </p:cNvSpPr>
          <p:nvPr/>
        </p:nvSpPr>
        <p:spPr>
          <a:xfrm>
            <a:off x="7291754" y="504092"/>
            <a:ext cx="4161692" cy="5861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200" dirty="0"/>
              <a:t>Acteurs</a:t>
            </a:r>
          </a:p>
        </p:txBody>
      </p:sp>
      <p:pic>
        <p:nvPicPr>
          <p:cNvPr id="20" name="Image 19">
            <a:extLst>
              <a:ext uri="{FF2B5EF4-FFF2-40B4-BE49-F238E27FC236}">
                <a16:creationId xmlns:a16="http://schemas.microsoft.com/office/drawing/2014/main" id="{A0584157-C68C-AF1C-3AF6-999F9E769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888" y="2623572"/>
            <a:ext cx="6005112" cy="2818399"/>
          </a:xfrm>
          <a:prstGeom prst="rect">
            <a:avLst/>
          </a:prstGeom>
        </p:spPr>
      </p:pic>
      <p:sp>
        <p:nvSpPr>
          <p:cNvPr id="22" name="ZoneTexte 21">
            <a:extLst>
              <a:ext uri="{FF2B5EF4-FFF2-40B4-BE49-F238E27FC236}">
                <a16:creationId xmlns:a16="http://schemas.microsoft.com/office/drawing/2014/main" id="{98A3B56F-B498-5C20-323F-E43C4CA5E246}"/>
              </a:ext>
            </a:extLst>
          </p:cNvPr>
          <p:cNvSpPr txBox="1"/>
          <p:nvPr/>
        </p:nvSpPr>
        <p:spPr>
          <a:xfrm>
            <a:off x="7643447" y="1294620"/>
            <a:ext cx="3856892" cy="923330"/>
          </a:xfrm>
          <a:prstGeom prst="rect">
            <a:avLst/>
          </a:prstGeom>
          <a:noFill/>
        </p:spPr>
        <p:txBody>
          <a:bodyPr wrap="square">
            <a:spAutoFit/>
          </a:bodyPr>
          <a:lstStyle/>
          <a:p>
            <a:r>
              <a:rPr lang="fr-FR" dirty="0"/>
              <a:t>Ces acteurs offre des plateformes open source permettant de créer et de gérer des clouds privés et publics.</a:t>
            </a:r>
          </a:p>
        </p:txBody>
      </p:sp>
    </p:spTree>
    <p:extLst>
      <p:ext uri="{BB962C8B-B14F-4D97-AF65-F5344CB8AC3E}">
        <p14:creationId xmlns:p14="http://schemas.microsoft.com/office/powerpoint/2010/main" val="305407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Page-1">
          <a:extLst>
            <a:ext uri="{FF2B5EF4-FFF2-40B4-BE49-F238E27FC236}">
              <a16:creationId xmlns:a16="http://schemas.microsoft.com/office/drawing/2014/main" id="{3CFE25D5-3EA7-CB5B-E6C4-7F7453459D3C}"/>
            </a:ext>
          </a:extLst>
        </p:cNvPr>
        <p:cNvGrpSpPr/>
        <p:nvPr/>
      </p:nvGrpSpPr>
      <p:grpSpPr>
        <a:xfrm>
          <a:off x="0" y="0"/>
          <a:ext cx="0" cy="0"/>
          <a:chOff x="0" y="0"/>
          <a:chExt cx="0" cy="0"/>
        </a:xfrm>
      </p:grpSpPr>
      <p:sp>
        <p:nvSpPr>
          <p:cNvPr id="17" name="Title 59">
            <a:extLst>
              <a:ext uri="{FF2B5EF4-FFF2-40B4-BE49-F238E27FC236}">
                <a16:creationId xmlns:a16="http://schemas.microsoft.com/office/drawing/2014/main" id="{7A4A0DDA-9349-0BEF-AAC1-CE0383EC8F82}"/>
              </a:ext>
            </a:extLst>
          </p:cNvPr>
          <p:cNvSpPr txBox="1">
            <a:spLocks/>
          </p:cNvSpPr>
          <p:nvPr/>
        </p:nvSpPr>
        <p:spPr>
          <a:xfrm>
            <a:off x="2063262" y="0"/>
            <a:ext cx="4161692" cy="5861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200" dirty="0"/>
              <a:t>Définitions</a:t>
            </a:r>
          </a:p>
        </p:txBody>
      </p:sp>
      <p:sp>
        <p:nvSpPr>
          <p:cNvPr id="22" name="ZoneTexte 21">
            <a:extLst>
              <a:ext uri="{FF2B5EF4-FFF2-40B4-BE49-F238E27FC236}">
                <a16:creationId xmlns:a16="http://schemas.microsoft.com/office/drawing/2014/main" id="{F901EA4A-308F-BCE4-71D1-C32BCF9B7493}"/>
              </a:ext>
            </a:extLst>
          </p:cNvPr>
          <p:cNvSpPr txBox="1"/>
          <p:nvPr/>
        </p:nvSpPr>
        <p:spPr>
          <a:xfrm>
            <a:off x="1606061" y="1646313"/>
            <a:ext cx="10269416" cy="954107"/>
          </a:xfrm>
          <a:prstGeom prst="rect">
            <a:avLst/>
          </a:prstGeom>
          <a:noFill/>
          <a:ln>
            <a:solidFill>
              <a:srgbClr val="C00000"/>
            </a:solidFill>
          </a:ln>
        </p:spPr>
        <p:txBody>
          <a:bodyPr wrap="square">
            <a:spAutoFit/>
          </a:bodyPr>
          <a:lstStyle/>
          <a:p>
            <a:pPr algn="just"/>
            <a:r>
              <a:rPr lang="fr-FR" sz="2800" dirty="0"/>
              <a:t>OpenStack est un ensemble de logiciels open source permettant de déployer des infrastructures de cloud computing IaaS).</a:t>
            </a:r>
          </a:p>
        </p:txBody>
      </p:sp>
      <p:sp>
        <p:nvSpPr>
          <p:cNvPr id="4" name="ZoneTexte 3">
            <a:extLst>
              <a:ext uri="{FF2B5EF4-FFF2-40B4-BE49-F238E27FC236}">
                <a16:creationId xmlns:a16="http://schemas.microsoft.com/office/drawing/2014/main" id="{40CA0CF6-9BF2-1025-B955-73B60FDF812C}"/>
              </a:ext>
            </a:extLst>
          </p:cNvPr>
          <p:cNvSpPr txBox="1"/>
          <p:nvPr/>
        </p:nvSpPr>
        <p:spPr>
          <a:xfrm>
            <a:off x="2063256" y="3615789"/>
            <a:ext cx="9823939" cy="2677656"/>
          </a:xfrm>
          <a:prstGeom prst="rect">
            <a:avLst/>
          </a:prstGeom>
          <a:noFill/>
          <a:ln>
            <a:solidFill>
              <a:srgbClr val="C00000"/>
            </a:solidFill>
          </a:ln>
        </p:spPr>
        <p:txBody>
          <a:bodyPr wrap="square">
            <a:spAutoFit/>
          </a:bodyPr>
          <a:lstStyle>
            <a:defPPr>
              <a:defRPr lang="fr-NE"/>
            </a:defPPr>
            <a:lvl1pPr>
              <a:defRPr sz="2800"/>
            </a:lvl1pPr>
          </a:lstStyle>
          <a:p>
            <a:pPr algn="just"/>
            <a:r>
              <a:rPr lang="fr-FR" dirty="0"/>
              <a:t>OpenStack est un système d'exploitation cloud qui contrôle de</a:t>
            </a:r>
          </a:p>
          <a:p>
            <a:pPr algn="just"/>
            <a:r>
              <a:rPr lang="fr-FR" dirty="0"/>
              <a:t>grands pools de ressources de calcul, de stockage et de mise en</a:t>
            </a:r>
          </a:p>
          <a:p>
            <a:pPr algn="just"/>
            <a:r>
              <a:rPr lang="fr-FR" dirty="0"/>
              <a:t>réseau dans un centre de données, le tout géré via un tableau de</a:t>
            </a:r>
          </a:p>
          <a:p>
            <a:pPr algn="just"/>
            <a:r>
              <a:rPr lang="fr-FR" dirty="0"/>
              <a:t>bord qui donne aux administrateurs le contrôle tout en</a:t>
            </a:r>
          </a:p>
          <a:p>
            <a:pPr algn="just"/>
            <a:r>
              <a:rPr lang="fr-FR" dirty="0"/>
              <a:t>permettant à leurs utilisateurs de provisionner des ressources via</a:t>
            </a:r>
          </a:p>
          <a:p>
            <a:pPr algn="just"/>
            <a:r>
              <a:rPr lang="fr-FR" dirty="0"/>
              <a:t>une interface Web.</a:t>
            </a:r>
          </a:p>
        </p:txBody>
      </p:sp>
      <p:sp>
        <p:nvSpPr>
          <p:cNvPr id="7" name="ZoneTexte 6">
            <a:extLst>
              <a:ext uri="{FF2B5EF4-FFF2-40B4-BE49-F238E27FC236}">
                <a16:creationId xmlns:a16="http://schemas.microsoft.com/office/drawing/2014/main" id="{E6AA0775-0280-3009-3357-3AAC8B2CF08C}"/>
              </a:ext>
            </a:extLst>
          </p:cNvPr>
          <p:cNvSpPr txBox="1"/>
          <p:nvPr/>
        </p:nvSpPr>
        <p:spPr>
          <a:xfrm>
            <a:off x="46892" y="2039034"/>
            <a:ext cx="1559168" cy="461665"/>
          </a:xfrm>
          <a:prstGeom prst="rect">
            <a:avLst/>
          </a:prstGeom>
          <a:noFill/>
          <a:ln>
            <a:solidFill>
              <a:srgbClr val="C00000"/>
            </a:solidFill>
          </a:ln>
        </p:spPr>
        <p:txBody>
          <a:bodyPr wrap="square">
            <a:spAutoFit/>
          </a:bodyPr>
          <a:lstStyle/>
          <a:p>
            <a:r>
              <a:rPr lang="en-US" sz="2400" b="1" i="0" dirty="0">
                <a:solidFill>
                  <a:srgbClr val="000000"/>
                </a:solidFill>
                <a:effectLst/>
                <a:latin typeface="CIDFont+F2"/>
              </a:rPr>
              <a:t>Wikipedia</a:t>
            </a:r>
            <a:r>
              <a:rPr lang="en-US" sz="2400" dirty="0"/>
              <a:t> </a:t>
            </a:r>
            <a:endParaRPr lang="fr-FR" sz="2400" dirty="0"/>
          </a:p>
        </p:txBody>
      </p:sp>
      <p:sp>
        <p:nvSpPr>
          <p:cNvPr id="10" name="ZoneTexte 9">
            <a:extLst>
              <a:ext uri="{FF2B5EF4-FFF2-40B4-BE49-F238E27FC236}">
                <a16:creationId xmlns:a16="http://schemas.microsoft.com/office/drawing/2014/main" id="{936AE0A8-A2CA-AAA8-9E92-7ECE316D9413}"/>
              </a:ext>
            </a:extLst>
          </p:cNvPr>
          <p:cNvSpPr txBox="1"/>
          <p:nvPr/>
        </p:nvSpPr>
        <p:spPr>
          <a:xfrm>
            <a:off x="0" y="4536047"/>
            <a:ext cx="2063261" cy="707886"/>
          </a:xfrm>
          <a:prstGeom prst="rect">
            <a:avLst/>
          </a:prstGeom>
          <a:noFill/>
          <a:ln>
            <a:solidFill>
              <a:srgbClr val="C00000"/>
            </a:solidFill>
          </a:ln>
        </p:spPr>
        <p:txBody>
          <a:bodyPr wrap="square">
            <a:spAutoFit/>
          </a:bodyPr>
          <a:lstStyle/>
          <a:p>
            <a:r>
              <a:rPr lang="en-US" sz="2000" b="1" i="0" dirty="0">
                <a:solidFill>
                  <a:srgbClr val="000000"/>
                </a:solidFill>
                <a:effectLst/>
                <a:latin typeface="CIDFont+F2"/>
              </a:rPr>
              <a:t>Openstack.org</a:t>
            </a:r>
            <a:r>
              <a:rPr lang="en-US" sz="2000" dirty="0"/>
              <a:t> </a:t>
            </a:r>
            <a:br>
              <a:rPr lang="en-US" sz="2000" dirty="0"/>
            </a:br>
            <a:endParaRPr lang="fr-FR" sz="2000" dirty="0"/>
          </a:p>
        </p:txBody>
      </p:sp>
    </p:spTree>
    <p:extLst>
      <p:ext uri="{BB962C8B-B14F-4D97-AF65-F5344CB8AC3E}">
        <p14:creationId xmlns:p14="http://schemas.microsoft.com/office/powerpoint/2010/main" val="141113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Page-1">
          <a:extLst>
            <a:ext uri="{FF2B5EF4-FFF2-40B4-BE49-F238E27FC236}">
              <a16:creationId xmlns:a16="http://schemas.microsoft.com/office/drawing/2014/main" id="{F48E6B8B-B5EF-B801-1785-27AA3E207641}"/>
            </a:ext>
          </a:extLst>
        </p:cNvPr>
        <p:cNvGrpSpPr/>
        <p:nvPr/>
      </p:nvGrpSpPr>
      <p:grpSpPr>
        <a:xfrm>
          <a:off x="0" y="0"/>
          <a:ext cx="0" cy="0"/>
          <a:chOff x="0" y="0"/>
          <a:chExt cx="0" cy="0"/>
        </a:xfrm>
      </p:grpSpPr>
      <p:sp>
        <p:nvSpPr>
          <p:cNvPr id="17" name="Title 59">
            <a:extLst>
              <a:ext uri="{FF2B5EF4-FFF2-40B4-BE49-F238E27FC236}">
                <a16:creationId xmlns:a16="http://schemas.microsoft.com/office/drawing/2014/main" id="{1A49783F-3D44-C920-1199-389E2064C01A}"/>
              </a:ext>
            </a:extLst>
          </p:cNvPr>
          <p:cNvSpPr txBox="1">
            <a:spLocks/>
          </p:cNvSpPr>
          <p:nvPr/>
        </p:nvSpPr>
        <p:spPr>
          <a:xfrm>
            <a:off x="2403231" y="0"/>
            <a:ext cx="4161692" cy="5861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200" dirty="0"/>
              <a:t>Ecosystème OpenStack</a:t>
            </a:r>
          </a:p>
        </p:txBody>
      </p:sp>
      <p:pic>
        <p:nvPicPr>
          <p:cNvPr id="5" name="Image 4">
            <a:extLst>
              <a:ext uri="{FF2B5EF4-FFF2-40B4-BE49-F238E27FC236}">
                <a16:creationId xmlns:a16="http://schemas.microsoft.com/office/drawing/2014/main" id="{C4F209AB-1795-9F88-97D7-834A7CC25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1" y="2643789"/>
            <a:ext cx="1395197" cy="673841"/>
          </a:xfrm>
          <a:prstGeom prst="rect">
            <a:avLst/>
          </a:prstGeom>
        </p:spPr>
      </p:pic>
      <p:sp>
        <p:nvSpPr>
          <p:cNvPr id="2" name="Organigramme : Données stockées 1">
            <a:extLst>
              <a:ext uri="{FF2B5EF4-FFF2-40B4-BE49-F238E27FC236}">
                <a16:creationId xmlns:a16="http://schemas.microsoft.com/office/drawing/2014/main" id="{B12D52C8-B1EC-5121-FE27-963334A7CACA}"/>
              </a:ext>
            </a:extLst>
          </p:cNvPr>
          <p:cNvSpPr/>
          <p:nvPr/>
        </p:nvSpPr>
        <p:spPr>
          <a:xfrm rot="10800000">
            <a:off x="1406768" y="844061"/>
            <a:ext cx="124856" cy="5087815"/>
          </a:xfrm>
          <a:prstGeom prst="flowChartOnlineStorag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6887DFAD-51A9-2417-8452-82A6B5280C81}"/>
              </a:ext>
            </a:extLst>
          </p:cNvPr>
          <p:cNvSpPr txBox="1"/>
          <p:nvPr/>
        </p:nvSpPr>
        <p:spPr>
          <a:xfrm>
            <a:off x="1658815" y="936880"/>
            <a:ext cx="8874370" cy="768287"/>
          </a:xfrm>
          <a:prstGeom prst="rect">
            <a:avLst/>
          </a:prstGeom>
          <a:noFill/>
        </p:spPr>
        <p:txBody>
          <a:bodyPr wrap="square">
            <a:spAutoFit/>
          </a:bodyPr>
          <a:lstStyle/>
          <a:p>
            <a:pPr>
              <a:lnSpc>
                <a:spcPct val="107000"/>
              </a:lnSpc>
              <a:spcAft>
                <a:spcPts val="800"/>
              </a:spcAft>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Historique</a:t>
            </a:r>
            <a:endParaRPr lang="fr-NE"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fr-FR" sz="1800" dirty="0">
                <a:effectLst/>
                <a:latin typeface="Calibri" panose="020F0502020204030204" pitchFamily="34" charset="0"/>
                <a:ea typeface="Calibri" panose="020F0502020204030204" pitchFamily="34" charset="0"/>
                <a:cs typeface="Times New Roman" panose="02020603050405020304" pitchFamily="18" charset="0"/>
              </a:rPr>
              <a:t>OpenStack est un projet open source lancé en 2010 par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Rackspace</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Hosting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Inc. et la NASA.</a:t>
            </a:r>
            <a:endParaRPr lang="fr-FR" dirty="0"/>
          </a:p>
        </p:txBody>
      </p:sp>
      <p:sp>
        <p:nvSpPr>
          <p:cNvPr id="11" name="Flèche : droite 10">
            <a:extLst>
              <a:ext uri="{FF2B5EF4-FFF2-40B4-BE49-F238E27FC236}">
                <a16:creationId xmlns:a16="http://schemas.microsoft.com/office/drawing/2014/main" id="{4E05DCEF-A505-F448-C536-BDECE631A9DD}"/>
              </a:ext>
            </a:extLst>
          </p:cNvPr>
          <p:cNvSpPr/>
          <p:nvPr/>
        </p:nvSpPr>
        <p:spPr>
          <a:xfrm>
            <a:off x="1547446" y="1090246"/>
            <a:ext cx="152400" cy="128954"/>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DBD3B9A5-6828-6E16-C3EC-4495E3FFD1D2}"/>
              </a:ext>
            </a:extLst>
          </p:cNvPr>
          <p:cNvSpPr txBox="1"/>
          <p:nvPr/>
        </p:nvSpPr>
        <p:spPr>
          <a:xfrm>
            <a:off x="1641232" y="1873656"/>
            <a:ext cx="10421814" cy="1070871"/>
          </a:xfrm>
          <a:prstGeom prst="rect">
            <a:avLst/>
          </a:prstGeom>
          <a:noFill/>
        </p:spPr>
        <p:txBody>
          <a:bodyPr wrap="square">
            <a:spAutoFit/>
          </a:bodyPr>
          <a:lstStyle/>
          <a:p>
            <a:pPr>
              <a:lnSpc>
                <a:spcPct val="107000"/>
              </a:lnSpc>
              <a:spcAft>
                <a:spcPts val="800"/>
              </a:spcAft>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Objectif </a:t>
            </a:r>
            <a:endParaRPr lang="fr-NE"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Permettre à toute organisation de créer et d'offrir des services de cloud computing en utilisant du matériel standard.</a:t>
            </a:r>
            <a:endParaRPr lang="fr-N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Flèche : droite 14">
            <a:extLst>
              <a:ext uri="{FF2B5EF4-FFF2-40B4-BE49-F238E27FC236}">
                <a16:creationId xmlns:a16="http://schemas.microsoft.com/office/drawing/2014/main" id="{93E20584-8077-67C8-D982-83AC6973C3F3}"/>
              </a:ext>
            </a:extLst>
          </p:cNvPr>
          <p:cNvSpPr/>
          <p:nvPr/>
        </p:nvSpPr>
        <p:spPr>
          <a:xfrm>
            <a:off x="1535724" y="2016364"/>
            <a:ext cx="152400" cy="128954"/>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ZoneTexte 18">
            <a:extLst>
              <a:ext uri="{FF2B5EF4-FFF2-40B4-BE49-F238E27FC236}">
                <a16:creationId xmlns:a16="http://schemas.microsoft.com/office/drawing/2014/main" id="{EB638ED1-4F76-ECF9-83A3-427C62E1045D}"/>
              </a:ext>
            </a:extLst>
          </p:cNvPr>
          <p:cNvSpPr txBox="1"/>
          <p:nvPr/>
        </p:nvSpPr>
        <p:spPr>
          <a:xfrm>
            <a:off x="1652954" y="3053448"/>
            <a:ext cx="2590800" cy="375552"/>
          </a:xfrm>
          <a:prstGeom prst="rect">
            <a:avLst/>
          </a:prstGeom>
          <a:noFill/>
        </p:spPr>
        <p:txBody>
          <a:bodyPr wrap="square">
            <a:spAutoFit/>
          </a:bodyPr>
          <a:lstStyle/>
          <a:p>
            <a:pPr>
              <a:lnSpc>
                <a:spcPct val="107000"/>
              </a:lnSpc>
              <a:spcAft>
                <a:spcPts val="800"/>
              </a:spcAft>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Cycle de vie des versions</a:t>
            </a:r>
            <a:endParaRPr lang="fr-N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Flèche : droite 19">
            <a:extLst>
              <a:ext uri="{FF2B5EF4-FFF2-40B4-BE49-F238E27FC236}">
                <a16:creationId xmlns:a16="http://schemas.microsoft.com/office/drawing/2014/main" id="{9D0C4972-91AA-3198-9E83-1F93E9189F60}"/>
              </a:ext>
            </a:extLst>
          </p:cNvPr>
          <p:cNvSpPr/>
          <p:nvPr/>
        </p:nvSpPr>
        <p:spPr>
          <a:xfrm>
            <a:off x="1547448" y="3188667"/>
            <a:ext cx="152400" cy="128954"/>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3" name="Image 22">
            <a:extLst>
              <a:ext uri="{FF2B5EF4-FFF2-40B4-BE49-F238E27FC236}">
                <a16:creationId xmlns:a16="http://schemas.microsoft.com/office/drawing/2014/main" id="{C3AC99C5-4F06-B7FD-7EBB-A7B2DF2177A9}"/>
              </a:ext>
            </a:extLst>
          </p:cNvPr>
          <p:cNvPicPr>
            <a:picLocks noChangeAspect="1"/>
          </p:cNvPicPr>
          <p:nvPr/>
        </p:nvPicPr>
        <p:blipFill>
          <a:blip r:embed="rId3">
            <a:extLst>
              <a:ext uri="{28A0092B-C50C-407E-A947-70E740481C1C}">
                <a14:useLocalDpi xmlns:a14="http://schemas.microsoft.com/office/drawing/2010/main" val="0"/>
              </a:ext>
            </a:extLst>
          </a:blip>
          <a:srcRect t="1" b="8205"/>
          <a:stretch/>
        </p:blipFill>
        <p:spPr>
          <a:xfrm>
            <a:off x="1579653" y="3446586"/>
            <a:ext cx="10506840" cy="234827"/>
          </a:xfrm>
          <a:prstGeom prst="rect">
            <a:avLst/>
          </a:prstGeom>
        </p:spPr>
      </p:pic>
      <p:sp>
        <p:nvSpPr>
          <p:cNvPr id="24" name="ZoneTexte 23">
            <a:extLst>
              <a:ext uri="{FF2B5EF4-FFF2-40B4-BE49-F238E27FC236}">
                <a16:creationId xmlns:a16="http://schemas.microsoft.com/office/drawing/2014/main" id="{851D8453-FB2F-3BD3-508F-0C472B3985B5}"/>
              </a:ext>
            </a:extLst>
          </p:cNvPr>
          <p:cNvSpPr txBox="1"/>
          <p:nvPr/>
        </p:nvSpPr>
        <p:spPr>
          <a:xfrm>
            <a:off x="1652955" y="5140149"/>
            <a:ext cx="4865076" cy="774507"/>
          </a:xfrm>
          <a:prstGeom prst="rect">
            <a:avLst/>
          </a:prstGeom>
          <a:noFill/>
        </p:spPr>
        <p:txBody>
          <a:bodyPr wrap="square">
            <a:spAutoFit/>
          </a:bodyPr>
          <a:lstStyle/>
          <a:p>
            <a:pPr>
              <a:lnSpc>
                <a:spcPct val="107000"/>
              </a:lnSpc>
              <a:spcAft>
                <a:spcPts val="800"/>
              </a:spcAft>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Alternatives</a:t>
            </a:r>
          </a:p>
          <a:p>
            <a:pPr>
              <a:lnSpc>
                <a:spcPct val="107000"/>
              </a:lnSpc>
              <a:spcAft>
                <a:spcPts val="800"/>
              </a:spcAft>
            </a:pPr>
            <a:r>
              <a:rPr lang="fr-FR" b="1" kern="100" dirty="0">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Cloud stack ; Eucalyptus; Open </a:t>
            </a:r>
            <a:r>
              <a:rPr lang="fr-FR" sz="1800" kern="100" dirty="0" err="1">
                <a:effectLst/>
                <a:latin typeface="Calibri" panose="020F0502020204030204" pitchFamily="34" charset="0"/>
                <a:ea typeface="Calibri" panose="020F0502020204030204" pitchFamily="34" charset="0"/>
                <a:cs typeface="Times New Roman" panose="02020603050405020304" pitchFamily="18" charset="0"/>
              </a:rPr>
              <a:t>Nebula</a:t>
            </a:r>
            <a:endParaRPr lang="fr-N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Flèche : droite 24">
            <a:extLst>
              <a:ext uri="{FF2B5EF4-FFF2-40B4-BE49-F238E27FC236}">
                <a16:creationId xmlns:a16="http://schemas.microsoft.com/office/drawing/2014/main" id="{83ED19B0-C4B6-DD49-F065-8EA61A0CEF81}"/>
              </a:ext>
            </a:extLst>
          </p:cNvPr>
          <p:cNvSpPr/>
          <p:nvPr/>
        </p:nvSpPr>
        <p:spPr>
          <a:xfrm>
            <a:off x="1524003" y="5275368"/>
            <a:ext cx="152400" cy="128954"/>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B9177C85-A260-DB78-AE14-FEF25F6BAC1C}"/>
              </a:ext>
            </a:extLst>
          </p:cNvPr>
          <p:cNvSpPr txBox="1"/>
          <p:nvPr/>
        </p:nvSpPr>
        <p:spPr>
          <a:xfrm>
            <a:off x="1664679" y="3979572"/>
            <a:ext cx="5838090" cy="774507"/>
          </a:xfrm>
          <a:prstGeom prst="rect">
            <a:avLst/>
          </a:prstGeom>
          <a:noFill/>
        </p:spPr>
        <p:txBody>
          <a:bodyPr wrap="square">
            <a:spAutoFit/>
          </a:bodyPr>
          <a:lstStyle/>
          <a:p>
            <a:pPr>
              <a:lnSpc>
                <a:spcPct val="107000"/>
              </a:lnSpc>
              <a:spcAft>
                <a:spcPts val="800"/>
              </a:spcAft>
            </a:pPr>
            <a:r>
              <a:rPr lang="fr-FR" sz="1800" b="1" kern="100" dirty="0">
                <a:effectLst/>
                <a:latin typeface="Calibri" panose="020F0502020204030204" pitchFamily="34" charset="0"/>
                <a:ea typeface="Calibri" panose="020F0502020204030204" pitchFamily="34" charset="0"/>
                <a:cs typeface="Times New Roman" panose="02020603050405020304" pitchFamily="18" charset="0"/>
              </a:rPr>
              <a:t>Développement</a:t>
            </a:r>
          </a:p>
          <a:p>
            <a:pPr>
              <a:lnSpc>
                <a:spcPct val="107000"/>
              </a:lnSpc>
              <a:spcAft>
                <a:spcPts val="800"/>
              </a:spcAft>
            </a:pPr>
            <a:r>
              <a:rPr lang="fr-FR" b="1" kern="100" dirty="0">
                <a:latin typeface="Calibri" panose="020F0502020204030204" pitchFamily="34" charset="0"/>
                <a:ea typeface="Calibri" panose="020F0502020204030204" pitchFamily="34" charset="0"/>
                <a:cs typeface="Times New Roman" panose="02020603050405020304" pitchFamily="18" charset="0"/>
              </a:rPr>
              <a:t>  </a:t>
            </a:r>
            <a:r>
              <a:rPr lang="fr-FR" sz="1800" kern="100" dirty="0">
                <a:effectLst/>
                <a:latin typeface="Calibri" panose="020F0502020204030204" pitchFamily="34" charset="0"/>
                <a:ea typeface="Calibri" panose="020F0502020204030204" pitchFamily="34" charset="0"/>
                <a:cs typeface="Times New Roman" panose="02020603050405020304" pitchFamily="18" charset="0"/>
              </a:rPr>
              <a:t>Ecrit en Python et distribué sous License Apache 2.0 </a:t>
            </a:r>
            <a:endParaRPr lang="fr-N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Flèche : droite 26">
            <a:extLst>
              <a:ext uri="{FF2B5EF4-FFF2-40B4-BE49-F238E27FC236}">
                <a16:creationId xmlns:a16="http://schemas.microsoft.com/office/drawing/2014/main" id="{B5EF3785-CBF5-7D6C-58D0-32318F8D0D14}"/>
              </a:ext>
            </a:extLst>
          </p:cNvPr>
          <p:cNvSpPr/>
          <p:nvPr/>
        </p:nvSpPr>
        <p:spPr>
          <a:xfrm>
            <a:off x="1535727" y="4114791"/>
            <a:ext cx="152400" cy="128954"/>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Arc 3">
            <a:extLst>
              <a:ext uri="{FF2B5EF4-FFF2-40B4-BE49-F238E27FC236}">
                <a16:creationId xmlns:a16="http://schemas.microsoft.com/office/drawing/2014/main" id="{D56F3A1C-D62E-7E1D-C812-8551CC907155}"/>
              </a:ext>
            </a:extLst>
          </p:cNvPr>
          <p:cNvSpPr/>
          <p:nvPr/>
        </p:nvSpPr>
        <p:spPr>
          <a:xfrm rot="6345832">
            <a:off x="10787960" y="2823287"/>
            <a:ext cx="1445040" cy="1115143"/>
          </a:xfrm>
          <a:prstGeom prst="arc">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fr-FR"/>
          </a:p>
        </p:txBody>
      </p:sp>
      <p:pic>
        <p:nvPicPr>
          <p:cNvPr id="7" name="Image 6">
            <a:extLst>
              <a:ext uri="{FF2B5EF4-FFF2-40B4-BE49-F238E27FC236}">
                <a16:creationId xmlns:a16="http://schemas.microsoft.com/office/drawing/2014/main" id="{0769B395-4F59-C6F3-51D5-F8897D7622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34" y="3866053"/>
            <a:ext cx="3060769" cy="792396"/>
          </a:xfrm>
          <a:prstGeom prst="rect">
            <a:avLst/>
          </a:prstGeom>
        </p:spPr>
      </p:pic>
      <p:sp>
        <p:nvSpPr>
          <p:cNvPr id="10" name="ZoneTexte 9">
            <a:extLst>
              <a:ext uri="{FF2B5EF4-FFF2-40B4-BE49-F238E27FC236}">
                <a16:creationId xmlns:a16="http://schemas.microsoft.com/office/drawing/2014/main" id="{EA340617-A9DD-2294-C60A-832A9DA97A5D}"/>
              </a:ext>
            </a:extLst>
          </p:cNvPr>
          <p:cNvSpPr txBox="1"/>
          <p:nvPr/>
        </p:nvSpPr>
        <p:spPr>
          <a:xfrm>
            <a:off x="9667982" y="4767881"/>
            <a:ext cx="1985480" cy="1107996"/>
          </a:xfrm>
          <a:prstGeom prst="rect">
            <a:avLst/>
          </a:prstGeom>
          <a:noFill/>
        </p:spPr>
        <p:txBody>
          <a:bodyPr wrap="square">
            <a:spAutoFit/>
          </a:bodyPr>
          <a:lstStyle/>
          <a:p>
            <a:pPr algn="l" rtl="0">
              <a:spcBef>
                <a:spcPts val="3000"/>
              </a:spcBef>
              <a:spcAft>
                <a:spcPts val="3000"/>
              </a:spcAft>
            </a:pPr>
            <a:r>
              <a:rPr lang="fr-FR" sz="1100" b="0" i="0" dirty="0">
                <a:solidFill>
                  <a:srgbClr val="2A4E68"/>
                </a:solidFill>
                <a:effectLst/>
                <a:latin typeface="Open Sans" panose="020B0606030504020204" pitchFamily="34" charset="0"/>
              </a:rPr>
              <a:t>OpenStack </a:t>
            </a:r>
            <a:r>
              <a:rPr lang="fr-FR" sz="1100" b="0" i="0" dirty="0" err="1">
                <a:solidFill>
                  <a:srgbClr val="2A4E68"/>
                </a:solidFill>
                <a:effectLst/>
                <a:latin typeface="Open Sans" panose="020B0606030504020204" pitchFamily="34" charset="0"/>
              </a:rPr>
              <a:t>Dalmatian</a:t>
            </a:r>
            <a:r>
              <a:rPr lang="fr-FR" sz="1100" b="0" i="0" dirty="0">
                <a:solidFill>
                  <a:srgbClr val="2A4E68"/>
                </a:solidFill>
                <a:effectLst/>
                <a:latin typeface="Open Sans" panose="020B0606030504020204" pitchFamily="34" charset="0"/>
              </a:rPr>
              <a:t> 2024.2 ajoute des améliorations pour les charges de travail de l'IA, la sécurité et l'expérience utilisateur</a:t>
            </a:r>
          </a:p>
        </p:txBody>
      </p:sp>
    </p:spTree>
    <p:extLst>
      <p:ext uri="{BB962C8B-B14F-4D97-AF65-F5344CB8AC3E}">
        <p14:creationId xmlns:p14="http://schemas.microsoft.com/office/powerpoint/2010/main" val="12792386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TotalTime>
  <Words>1976</Words>
  <Application>Microsoft Office PowerPoint</Application>
  <PresentationFormat>Grand écran</PresentationFormat>
  <Paragraphs>190</Paragraphs>
  <Slides>14</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14</vt:i4>
      </vt:variant>
    </vt:vector>
  </HeadingPairs>
  <TitlesOfParts>
    <vt:vector size="24" baseType="lpstr">
      <vt:lpstr>Arial</vt:lpstr>
      <vt:lpstr>Calibri</vt:lpstr>
      <vt:lpstr>Calibri Light</vt:lpstr>
      <vt:lpstr>CIDFont+F2</vt:lpstr>
      <vt:lpstr>Lato Black</vt:lpstr>
      <vt:lpstr>Open Sans</vt:lpstr>
      <vt:lpstr>Raleway</vt:lpstr>
      <vt:lpstr>Source Sans Pro</vt:lpstr>
      <vt:lpstr>Wingdings</vt:lpstr>
      <vt:lpstr>Thème Office</vt:lpstr>
      <vt:lpstr>Présentation PowerPoint</vt:lpstr>
      <vt:lpstr>Présentation PowerPoint</vt:lpstr>
      <vt:lpstr>Qu’est ce que le cloud computing ?</vt:lpstr>
      <vt:lpstr>Qu’est ce que le cloud computing ?</vt:lpstr>
      <vt:lpstr>Qu’est ce que le cloud computing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Mahamadou</dc:creator>
  <cp:lastModifiedBy>Mahamadou</cp:lastModifiedBy>
  <cp:revision>35</cp:revision>
  <dcterms:created xsi:type="dcterms:W3CDTF">2024-12-19T11:34:58Z</dcterms:created>
  <dcterms:modified xsi:type="dcterms:W3CDTF">2024-12-26T11:02:43Z</dcterms:modified>
</cp:coreProperties>
</file>