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14684705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a:t>
            </a:r>
            <a:r>
              <a:rPr lang="en-US" sz="2000" b="1" dirty="0" err="1" smtClean="0">
                <a:solidFill>
                  <a:schemeClr val="accent1">
                    <a:lumMod val="75000"/>
                  </a:schemeClr>
                </a:solidFill>
                <a:latin typeface="Arial"/>
                <a:cs typeface="Arial"/>
              </a:rPr>
              <a:t>Maharajan</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.P</a:t>
            </a:r>
          </a:p>
          <a:p>
            <a:r>
              <a:rPr lang="en-US" sz="2000" b="1" dirty="0">
                <a:solidFill>
                  <a:schemeClr val="accent1">
                    <a:lumMod val="75000"/>
                  </a:schemeClr>
                </a:solidFill>
                <a:latin typeface="Arial"/>
                <a:cs typeface="Arial"/>
              </a:rPr>
              <a:t>Dept name     : Information Technology</a:t>
            </a:r>
          </a:p>
          <a:p>
            <a:r>
              <a:rPr lang="en-US" sz="2000" b="1" dirty="0">
                <a:solidFill>
                  <a:schemeClr val="accent1">
                    <a:lumMod val="75000"/>
                  </a:schemeClr>
                </a:solidFill>
                <a:latin typeface="Arial"/>
                <a:cs typeface="Arial"/>
              </a:rPr>
              <a:t>College name : Kings engineering college</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400" b="0" i="0" dirty="0">
                <a:solidFill>
                  <a:srgbClr val="0D0D0D"/>
                </a:solidFill>
                <a:effectLst/>
                <a:latin typeface="Söhne"/>
              </a:rPr>
              <a:t>In conclusion, keyloggers represent a significant threat in today's digital age, posing risks to both individuals and organizations. These stealthy software tools silently capture and record keystrokes, enabling attackers to access sensitive information such as passwords and financial data. The deployment of keyloggers requires careful planning to evade detection and maintain persistence on targeted systems. Mitigating this threat involves a multi-layered approach, including the use of anti-keylogger software, user education, secure authentication practices, and continuous monitoring for suspicious activities. By implementing proactive measures and staying vigilant against evolving threats, individuals and organizations can better protect themselves from the damaging consequences of keyloggers.</a:t>
            </a:r>
            <a:endParaRPr lang="en-IN" sz="2400" dirty="0"/>
          </a:p>
        </p:txBody>
      </p:sp>
    </p:spTree>
    <p:extLst>
      <p:ext uri="{BB962C8B-B14F-4D97-AF65-F5344CB8AC3E}">
        <p14:creationId xmlns:p14="http://schemas.microsoft.com/office/powerpoint/2010/main" xmlns=""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In the future, keyloggers may evolve with more advanced evasion techniques, targeting new platforms like IoT and mobile devices. They could employ enhanced data exfiltration methods and integrate with other malware. Legal and ethical considerations may increase, prompting stricter regulations. Defense strategies will need to adapt accordingly with improved anti-keylogger technology and security awareness training.</a:t>
            </a:r>
            <a:endParaRPr lang="en-US" sz="28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dirty="0"/>
              <a:t>Creating or using keyloggers is illegal and unethical. It's important to prioritize ethical and legal practices in cybersecurity. If you're interested in learning about defensive strategies against keyloggers, consider reputable sources such as cybersecurity organizations, academic research papers, and ethical hacking training courses</a:t>
            </a:r>
            <a:r>
              <a:rPr lang="en-US" dirty="0"/>
              <a:t>.</a:t>
            </a:r>
            <a:endParaRPr lang="en-IN" dirty="0"/>
          </a:p>
        </p:txBody>
      </p:sp>
    </p:spTree>
    <p:extLst>
      <p:ext uri="{BB962C8B-B14F-4D97-AF65-F5344CB8AC3E}">
        <p14:creationId xmlns:p14="http://schemas.microsoft.com/office/powerpoint/2010/main" xmlns=""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buFont typeface="+mj-lt"/>
              <a:buAutoNum type="arabicPeriod"/>
            </a:pPr>
            <a:r>
              <a:rPr lang="en-US" b="1" i="0" dirty="0">
                <a:solidFill>
                  <a:srgbClr val="0D0D0D"/>
                </a:solidFill>
                <a:effectLst/>
                <a:latin typeface="Söhne"/>
              </a:rPr>
              <a:t>Anti-Keylogger Software</a:t>
            </a:r>
            <a:r>
              <a:rPr lang="en-US" b="0" i="0" dirty="0">
                <a:solidFill>
                  <a:srgbClr val="0D0D0D"/>
                </a:solidFill>
                <a:effectLst/>
                <a:latin typeface="Söhne"/>
              </a:rPr>
              <a:t>: Use reputable anti-keylogger tools to detect and remove threats.</a:t>
            </a:r>
          </a:p>
          <a:p>
            <a:pPr algn="l">
              <a:buFont typeface="+mj-lt"/>
              <a:buAutoNum type="arabicPeriod"/>
            </a:pPr>
            <a:r>
              <a:rPr lang="en-US" b="1" i="0" dirty="0">
                <a:solidFill>
                  <a:srgbClr val="0D0D0D"/>
                </a:solidFill>
                <a:effectLst/>
                <a:latin typeface="Söhne"/>
              </a:rPr>
              <a:t>Real-Time Monitoring</a:t>
            </a:r>
            <a:r>
              <a:rPr lang="en-US" b="0" i="0" dirty="0">
                <a:solidFill>
                  <a:srgbClr val="0D0D0D"/>
                </a:solidFill>
                <a:effectLst/>
                <a:latin typeface="Söhne"/>
              </a:rPr>
              <a:t>: Employ systems that continuously scan for suspicious activities.</a:t>
            </a:r>
          </a:p>
          <a:p>
            <a:pPr algn="l">
              <a:buFont typeface="+mj-lt"/>
              <a:buAutoNum type="arabicPeriod"/>
            </a:pPr>
            <a:r>
              <a:rPr lang="en-US" b="1" i="0" dirty="0">
                <a:solidFill>
                  <a:srgbClr val="0D0D0D"/>
                </a:solidFill>
                <a:effectLst/>
                <a:latin typeface="Söhne"/>
              </a:rPr>
              <a:t>Secure Authentication</a:t>
            </a:r>
            <a:r>
              <a:rPr lang="en-US" b="0" i="0" dirty="0">
                <a:solidFill>
                  <a:srgbClr val="0D0D0D"/>
                </a:solidFill>
                <a:effectLst/>
                <a:latin typeface="Söhne"/>
              </a:rPr>
              <a:t>: Encourage strong, unique passwords and multi-factor authentication.</a:t>
            </a:r>
          </a:p>
          <a:p>
            <a:pPr algn="l">
              <a:buFont typeface="+mj-lt"/>
              <a:buAutoNum type="arabicPeriod"/>
            </a:pPr>
            <a:r>
              <a:rPr lang="en-US" b="1" i="0" dirty="0">
                <a:solidFill>
                  <a:srgbClr val="0D0D0D"/>
                </a:solidFill>
                <a:effectLst/>
                <a:latin typeface="Söhne"/>
              </a:rPr>
              <a:t>Regular Updates</a:t>
            </a:r>
            <a:r>
              <a:rPr lang="en-US" b="0" i="0" dirty="0">
                <a:solidFill>
                  <a:srgbClr val="0D0D0D"/>
                </a:solidFill>
                <a:effectLst/>
                <a:latin typeface="Söhne"/>
              </a:rPr>
              <a:t>: Keep systems and software up to date to patch vulnerabilities.</a:t>
            </a:r>
          </a:p>
          <a:p>
            <a:pPr algn="l">
              <a:buFont typeface="+mj-lt"/>
              <a:buAutoNum type="arabicPeriod"/>
            </a:pPr>
            <a:r>
              <a:rPr lang="en-US" b="1" i="0" dirty="0">
                <a:solidFill>
                  <a:srgbClr val="0D0D0D"/>
                </a:solidFill>
                <a:effectLst/>
                <a:latin typeface="Söhne"/>
              </a:rPr>
              <a:t>Browser Security</a:t>
            </a:r>
            <a:r>
              <a:rPr lang="en-US" b="0" i="0" dirty="0">
                <a:solidFill>
                  <a:srgbClr val="0D0D0D"/>
                </a:solidFill>
                <a:effectLst/>
                <a:latin typeface="Söhne"/>
              </a:rPr>
              <a:t>: Configure browsers for enhanced security against keyloggers.</a:t>
            </a:r>
          </a:p>
          <a:p>
            <a:pPr algn="l">
              <a:buFont typeface="+mj-lt"/>
              <a:buAutoNum type="arabicPeriod"/>
            </a:pPr>
            <a:r>
              <a:rPr lang="en-US" b="1" i="0" dirty="0">
                <a:solidFill>
                  <a:srgbClr val="0D0D0D"/>
                </a:solidFill>
                <a:effectLst/>
                <a:latin typeface="Söhne"/>
              </a:rPr>
              <a:t>Firewalls and IDS</a:t>
            </a:r>
            <a:r>
              <a:rPr lang="en-US" b="0" i="0" dirty="0">
                <a:solidFill>
                  <a:srgbClr val="0D0D0D"/>
                </a:solidFill>
                <a:effectLst/>
                <a:latin typeface="Söhne"/>
              </a:rPr>
              <a:t>: Use firewalls and IDS to monitor and block suspicious network traffic.</a:t>
            </a:r>
          </a:p>
          <a:p>
            <a:pPr algn="l">
              <a:buFont typeface="+mj-lt"/>
              <a:buAutoNum type="arabicPeriod"/>
            </a:pPr>
            <a:r>
              <a:rPr lang="en-US" b="1" i="0" dirty="0">
                <a:solidFill>
                  <a:srgbClr val="0D0D0D"/>
                </a:solidFill>
                <a:effectLst/>
                <a:latin typeface="Söhne"/>
              </a:rPr>
              <a:t>User Education</a:t>
            </a:r>
            <a:r>
              <a:rPr lang="en-US" b="0" i="0" dirty="0">
                <a:solidFill>
                  <a:srgbClr val="0D0D0D"/>
                </a:solidFill>
                <a:effectLst/>
                <a:latin typeface="Söhne"/>
              </a:rPr>
              <a:t>: Train users to recognize and avoid keylogger threats.</a:t>
            </a:r>
          </a:p>
          <a:p>
            <a:pPr algn="l">
              <a:buFont typeface="+mj-lt"/>
              <a:buAutoNum type="arabicPeriod"/>
            </a:pPr>
            <a:r>
              <a:rPr lang="en-US" b="1" i="0" dirty="0">
                <a:solidFill>
                  <a:srgbClr val="0D0D0D"/>
                </a:solidFill>
                <a:effectLst/>
                <a:latin typeface="Söhne"/>
              </a:rPr>
              <a:t>Endpoint Security</a:t>
            </a:r>
            <a:r>
              <a:rPr lang="en-US" b="0" i="0" dirty="0">
                <a:solidFill>
                  <a:srgbClr val="0D0D0D"/>
                </a:solidFill>
                <a:effectLst/>
                <a:latin typeface="Söhne"/>
              </a:rPr>
              <a:t>: Utilize endpoint security solutions for real-time protection.</a:t>
            </a:r>
          </a:p>
          <a:p>
            <a:pPr algn="l">
              <a:buFont typeface="+mj-lt"/>
              <a:buAutoNum type="arabicPeriod"/>
            </a:pPr>
            <a:r>
              <a:rPr lang="en-US" b="1" i="0" dirty="0">
                <a:solidFill>
                  <a:srgbClr val="0D0D0D"/>
                </a:solidFill>
                <a:effectLst/>
                <a:latin typeface="Söhne"/>
              </a:rPr>
              <a:t>Encryption</a:t>
            </a:r>
            <a:r>
              <a:rPr lang="en-US" b="0" i="0" dirty="0">
                <a:solidFill>
                  <a:srgbClr val="0D0D0D"/>
                </a:solidFill>
                <a:effectLst/>
                <a:latin typeface="Söhne"/>
              </a:rPr>
              <a:t>: Encrypt sensitive data to prevent keyloggers from capturing it.</a:t>
            </a:r>
          </a:p>
          <a:p>
            <a:pPr algn="l">
              <a:buFont typeface="+mj-lt"/>
              <a:buAutoNum type="arabicPeriod"/>
            </a:pPr>
            <a:r>
              <a:rPr lang="en-US" b="1" i="0" dirty="0">
                <a:solidFill>
                  <a:srgbClr val="0D0D0D"/>
                </a:solidFill>
                <a:effectLst/>
                <a:latin typeface="Söhne"/>
              </a:rPr>
              <a:t>Audits and Testing</a:t>
            </a:r>
            <a:r>
              <a:rPr lang="en-US" b="0" i="0" dirty="0">
                <a:solidFill>
                  <a:srgbClr val="0D0D0D"/>
                </a:solidFill>
                <a:effectLst/>
                <a:latin typeface="Söhne"/>
              </a:rPr>
              <a:t>: Conduct regular security audits and penetration testing to identify vulnerabilities.</a:t>
            </a: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keylogger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lnSpcReduction="20000"/>
          </a:bodyPr>
          <a:lstStyle/>
          <a:p>
            <a:pPr marL="0" indent="0" algn="l">
              <a:buNone/>
            </a:pPr>
            <a:r>
              <a:rPr lang="en-US" b="1" i="0" dirty="0">
                <a:solidFill>
                  <a:schemeClr val="accent1">
                    <a:lumMod val="75000"/>
                  </a:schemeClr>
                </a:solidFill>
                <a:effectLst/>
                <a:latin typeface="Söhne"/>
              </a:rPr>
              <a:t>ALGORITHM :</a:t>
            </a:r>
          </a:p>
          <a:p>
            <a:pPr algn="l">
              <a:buFont typeface="+mj-lt"/>
              <a:buAutoNum type="arabicPeriod"/>
            </a:pPr>
            <a:r>
              <a:rPr lang="en-US" b="1" i="0" dirty="0">
                <a:solidFill>
                  <a:srgbClr val="0D0D0D"/>
                </a:solidFill>
                <a:effectLst/>
                <a:latin typeface="Söhne"/>
              </a:rPr>
              <a:t>Keystroke Capture</a:t>
            </a:r>
            <a:r>
              <a:rPr lang="en-US" b="0" i="0" dirty="0">
                <a:solidFill>
                  <a:srgbClr val="0D0D0D"/>
                </a:solidFill>
                <a:effectLst/>
                <a:latin typeface="Söhne"/>
              </a:rPr>
              <a:t>: Continuously monitor keyboard input to capture keystrokes.</a:t>
            </a:r>
          </a:p>
          <a:p>
            <a:pPr algn="l">
              <a:buFont typeface="+mj-lt"/>
              <a:buAutoNum type="arabicPeriod"/>
            </a:pPr>
            <a:r>
              <a:rPr lang="en-US" b="1" i="0" dirty="0">
                <a:solidFill>
                  <a:srgbClr val="0D0D0D"/>
                </a:solidFill>
                <a:effectLst/>
                <a:latin typeface="Söhne"/>
              </a:rPr>
              <a:t>Data Storage</a:t>
            </a:r>
            <a:r>
              <a:rPr lang="en-US" b="0" i="0" dirty="0">
                <a:solidFill>
                  <a:srgbClr val="0D0D0D"/>
                </a:solidFill>
                <a:effectLst/>
                <a:latin typeface="Söhne"/>
              </a:rPr>
              <a:t>: Securely store captured keystrokes, encrypting them for protection.</a:t>
            </a:r>
          </a:p>
          <a:p>
            <a:pPr algn="l">
              <a:buFont typeface="+mj-lt"/>
              <a:buAutoNum type="arabicPeriod"/>
            </a:pPr>
            <a:r>
              <a:rPr lang="en-US" b="1" i="0" dirty="0">
                <a:solidFill>
                  <a:srgbClr val="0D0D0D"/>
                </a:solidFill>
                <a:effectLst/>
                <a:latin typeface="Söhne"/>
              </a:rPr>
              <a:t>Stealth Mechanisms</a:t>
            </a:r>
            <a:r>
              <a:rPr lang="en-US" b="0" i="0" dirty="0">
                <a:solidFill>
                  <a:srgbClr val="0D0D0D"/>
                </a:solidFill>
                <a:effectLst/>
                <a:latin typeface="Söhne"/>
              </a:rPr>
              <a:t>: Employ techniques to avoid detection by antivirus software and system monitoring tools.</a:t>
            </a:r>
          </a:p>
          <a:p>
            <a:pPr algn="l">
              <a:buFont typeface="+mj-lt"/>
              <a:buAutoNum type="arabicPeriod"/>
            </a:pPr>
            <a:r>
              <a:rPr lang="en-US" b="1" i="0" dirty="0">
                <a:solidFill>
                  <a:srgbClr val="0D0D0D"/>
                </a:solidFill>
                <a:effectLst/>
                <a:latin typeface="Söhne"/>
              </a:rPr>
              <a:t>Data Exfiltration</a:t>
            </a:r>
            <a:r>
              <a:rPr lang="en-US" b="0" i="0" dirty="0">
                <a:solidFill>
                  <a:srgbClr val="0D0D0D"/>
                </a:solidFill>
                <a:effectLst/>
                <a:latin typeface="Söhne"/>
              </a:rPr>
              <a:t>: Periodically send captured data to a remote server or store it locally for retrieval by the attacker.</a:t>
            </a:r>
          </a:p>
          <a:p>
            <a:pPr marL="0" indent="0" algn="l">
              <a:buNone/>
            </a:pPr>
            <a:r>
              <a:rPr lang="en-US" b="1" i="0" dirty="0">
                <a:solidFill>
                  <a:schemeClr val="accent1">
                    <a:lumMod val="75000"/>
                  </a:schemeClr>
                </a:solidFill>
                <a:effectLst/>
                <a:latin typeface="Söhne"/>
              </a:rPr>
              <a:t>DEPLOY</a:t>
            </a:r>
            <a:r>
              <a:rPr lang="en-US" b="1" dirty="0">
                <a:solidFill>
                  <a:schemeClr val="accent1">
                    <a:lumMod val="75000"/>
                  </a:schemeClr>
                </a:solidFill>
                <a:latin typeface="Söhne"/>
              </a:rPr>
              <a:t>MENT :</a:t>
            </a:r>
            <a:endParaRPr lang="en-US" b="1" i="0" dirty="0">
              <a:solidFill>
                <a:schemeClr val="accent1">
                  <a:lumMod val="75000"/>
                </a:schemeClr>
              </a:solidFill>
              <a:effectLst/>
              <a:latin typeface="Söhne"/>
            </a:endParaRPr>
          </a:p>
          <a:p>
            <a:pPr algn="l">
              <a:buFont typeface="+mj-lt"/>
              <a:buAutoNum type="arabicPeriod"/>
            </a:pPr>
            <a:r>
              <a:rPr lang="en-US" b="1" i="0" dirty="0">
                <a:solidFill>
                  <a:srgbClr val="0D0D0D"/>
                </a:solidFill>
                <a:effectLst/>
                <a:latin typeface="Söhne"/>
              </a:rPr>
              <a:t>Installation</a:t>
            </a:r>
            <a:r>
              <a:rPr lang="en-US" b="0" i="0" dirty="0">
                <a:solidFill>
                  <a:srgbClr val="0D0D0D"/>
                </a:solidFill>
                <a:effectLst/>
                <a:latin typeface="Söhne"/>
              </a:rPr>
              <a:t>: Manually install the keylogger or distribute it via malicious software or phishing emails.</a:t>
            </a:r>
          </a:p>
          <a:p>
            <a:pPr algn="l">
              <a:buFont typeface="+mj-lt"/>
              <a:buAutoNum type="arabicPeriod"/>
            </a:pPr>
            <a:r>
              <a:rPr lang="en-US" b="1" i="0" dirty="0">
                <a:solidFill>
                  <a:srgbClr val="0D0D0D"/>
                </a:solidFill>
                <a:effectLst/>
                <a:latin typeface="Söhne"/>
              </a:rPr>
              <a:t>Persistence</a:t>
            </a:r>
            <a:r>
              <a:rPr lang="en-US" b="0" i="0" dirty="0">
                <a:solidFill>
                  <a:srgbClr val="0D0D0D"/>
                </a:solidFill>
                <a:effectLst/>
                <a:latin typeface="Söhne"/>
              </a:rPr>
              <a:t>: Ensure the keylogger persists across system reboots by adding registry entries or scheduled tasks.</a:t>
            </a:r>
          </a:p>
          <a:p>
            <a:pPr algn="l">
              <a:buFont typeface="+mj-lt"/>
              <a:buAutoNum type="arabicPeriod"/>
            </a:pPr>
            <a:r>
              <a:rPr lang="en-US" b="1" i="0" dirty="0">
                <a:solidFill>
                  <a:srgbClr val="0D0D0D"/>
                </a:solidFill>
                <a:effectLst/>
                <a:latin typeface="Söhne"/>
              </a:rPr>
              <a:t>Remote Access</a:t>
            </a:r>
            <a:r>
              <a:rPr lang="en-US" b="0" i="0" dirty="0">
                <a:solidFill>
                  <a:srgbClr val="0D0D0D"/>
                </a:solidFill>
                <a:effectLst/>
                <a:latin typeface="Söhne"/>
              </a:rPr>
              <a:t>: Set up communication channels for sending captured data to the attacker's server.</a:t>
            </a:r>
          </a:p>
          <a:p>
            <a:pPr algn="l">
              <a:buFont typeface="+mj-lt"/>
              <a:buAutoNum type="arabicPeriod"/>
            </a:pPr>
            <a:r>
              <a:rPr lang="en-US" b="1" i="0" dirty="0">
                <a:solidFill>
                  <a:srgbClr val="0D0D0D"/>
                </a:solidFill>
                <a:effectLst/>
                <a:latin typeface="Söhne"/>
              </a:rPr>
              <a:t>Evasion Techniques</a:t>
            </a:r>
            <a:r>
              <a:rPr lang="en-US" b="0" i="0" dirty="0">
                <a:solidFill>
                  <a:srgbClr val="0D0D0D"/>
                </a:solidFill>
                <a:effectLst/>
                <a:latin typeface="Söhne"/>
              </a:rPr>
              <a:t>: Use obfuscation and anti-analysis techniques to evade detection.</a:t>
            </a:r>
          </a:p>
          <a:p>
            <a:pPr algn="l">
              <a:buFont typeface="+mj-lt"/>
              <a:buAutoNum type="arabicPeriod"/>
            </a:pPr>
            <a:r>
              <a:rPr lang="en-US" b="1" i="0" dirty="0">
                <a:solidFill>
                  <a:srgbClr val="0D0D0D"/>
                </a:solidFill>
                <a:effectLst/>
                <a:latin typeface="Söhne"/>
              </a:rPr>
              <a:t>Command and Control</a:t>
            </a:r>
            <a:r>
              <a:rPr lang="en-US" b="0" i="0" dirty="0">
                <a:solidFill>
                  <a:srgbClr val="0D0D0D"/>
                </a:solidFill>
                <a:effectLst/>
                <a:latin typeface="Söhne"/>
              </a:rPr>
              <a:t>: Establish a control infrastructure for remotely controlling the keylogger.</a:t>
            </a:r>
          </a:p>
          <a:p>
            <a:pPr algn="l">
              <a:buFont typeface="+mj-lt"/>
              <a:buAutoNum type="arabicPeriod"/>
            </a:pPr>
            <a:r>
              <a:rPr lang="en-US" b="1" i="0" dirty="0">
                <a:solidFill>
                  <a:srgbClr val="0D0D0D"/>
                </a:solidFill>
                <a:effectLst/>
                <a:latin typeface="Söhne"/>
              </a:rPr>
              <a:t>Monitoring</a:t>
            </a:r>
            <a:r>
              <a:rPr lang="en-US" b="0" i="0" dirty="0">
                <a:solidFill>
                  <a:srgbClr val="0D0D0D"/>
                </a:solidFill>
                <a:effectLst/>
                <a:latin typeface="Söhne"/>
              </a:rPr>
              <a:t>: Continuously monitor the target system for changes and attempts to remove the keylogger.</a:t>
            </a:r>
          </a:p>
          <a:p>
            <a:pPr algn="l">
              <a:buFont typeface="+mj-lt"/>
              <a:buAutoNum type="arabicPeriod"/>
            </a:pPr>
            <a:r>
              <a:rPr lang="en-US" b="1" i="0" dirty="0">
                <a:solidFill>
                  <a:srgbClr val="0D0D0D"/>
                </a:solidFill>
                <a:effectLst/>
                <a:latin typeface="Söhne"/>
              </a:rPr>
              <a:t>Updates</a:t>
            </a:r>
            <a:r>
              <a:rPr lang="en-US" b="0" i="0" dirty="0">
                <a:solidFill>
                  <a:srgbClr val="0D0D0D"/>
                </a:solidFill>
                <a:effectLst/>
                <a:latin typeface="Söhne"/>
              </a:rPr>
              <a:t>: Maintain the keylogger with regular updates to evade new security measures.</a:t>
            </a:r>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175E07-F2D7-7345-30A5-971FF7865498}"/>
              </a:ext>
            </a:extLst>
          </p:cNvPr>
          <p:cNvSpPr>
            <a:spLocks noGrp="1"/>
          </p:cNvSpPr>
          <p:nvPr>
            <p:ph type="title"/>
          </p:nvPr>
        </p:nvSpPr>
        <p:spPr/>
        <p:txBody>
          <a:bodyPr/>
          <a:lstStyle/>
          <a:p>
            <a:r>
              <a:rPr lang="en-US" dirty="0">
                <a:solidFill>
                  <a:schemeClr val="accent1"/>
                </a:solidFill>
              </a:rPr>
              <a:t>Output image :</a:t>
            </a:r>
            <a:endParaRPr lang="en-IN" dirty="0">
              <a:solidFill>
                <a:schemeClr val="accent1"/>
              </a:solidFill>
            </a:endParaRPr>
          </a:p>
        </p:txBody>
      </p:sp>
      <p:pic>
        <p:nvPicPr>
          <p:cNvPr id="5" name="Content Placeholder 4">
            <a:extLst>
              <a:ext uri="{FF2B5EF4-FFF2-40B4-BE49-F238E27FC236}">
                <a16:creationId xmlns:a16="http://schemas.microsoft.com/office/drawing/2014/main" xmlns="" id="{4997E36C-F302-02FB-DEBF-D35F8A5BD29A}"/>
              </a:ext>
            </a:extLst>
          </p:cNvPr>
          <p:cNvPicPr>
            <a:picLocks noGrp="1" noChangeAspect="1"/>
          </p:cNvPicPr>
          <p:nvPr>
            <p:ph idx="1"/>
          </p:nvPr>
        </p:nvPicPr>
        <p:blipFill>
          <a:blip r:embed="rId2"/>
          <a:stretch>
            <a:fillRect/>
          </a:stretch>
        </p:blipFill>
        <p:spPr>
          <a:xfrm>
            <a:off x="2336087" y="1958108"/>
            <a:ext cx="5668166" cy="3315163"/>
          </a:xfrm>
        </p:spPr>
      </p:pic>
    </p:spTree>
    <p:extLst>
      <p:ext uri="{BB962C8B-B14F-4D97-AF65-F5344CB8AC3E}">
        <p14:creationId xmlns:p14="http://schemas.microsoft.com/office/powerpoint/2010/main" xmlns="" val="3078124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8A22E8-1493-8070-36C4-C607789FB67F}"/>
              </a:ext>
            </a:extLst>
          </p:cNvPr>
          <p:cNvSpPr>
            <a:spLocks noGrp="1"/>
          </p:cNvSpPr>
          <p:nvPr>
            <p:ph type="title"/>
          </p:nvPr>
        </p:nvSpPr>
        <p:spPr/>
        <p:txBody>
          <a:bodyPr/>
          <a:lstStyle/>
          <a:p>
            <a:r>
              <a:rPr lang="en-US" dirty="0">
                <a:solidFill>
                  <a:schemeClr val="accent1"/>
                </a:solidFill>
              </a:rPr>
              <a:t>Output image :</a:t>
            </a:r>
            <a:endParaRPr lang="en-IN" dirty="0"/>
          </a:p>
        </p:txBody>
      </p:sp>
      <p:pic>
        <p:nvPicPr>
          <p:cNvPr id="5" name="Content Placeholder 4">
            <a:extLst>
              <a:ext uri="{FF2B5EF4-FFF2-40B4-BE49-F238E27FC236}">
                <a16:creationId xmlns:a16="http://schemas.microsoft.com/office/drawing/2014/main" xmlns="" id="{593C1948-8270-E389-C412-6ABCED733036}"/>
              </a:ext>
            </a:extLst>
          </p:cNvPr>
          <p:cNvPicPr>
            <a:picLocks noGrp="1" noChangeAspect="1"/>
          </p:cNvPicPr>
          <p:nvPr>
            <p:ph idx="1"/>
          </p:nvPr>
        </p:nvPicPr>
        <p:blipFill>
          <a:blip r:embed="rId2"/>
          <a:stretch>
            <a:fillRect/>
          </a:stretch>
        </p:blipFill>
        <p:spPr>
          <a:xfrm>
            <a:off x="581025" y="2625173"/>
            <a:ext cx="11029950" cy="2026753"/>
          </a:xfrm>
        </p:spPr>
      </p:pic>
    </p:spTree>
    <p:extLst>
      <p:ext uri="{BB962C8B-B14F-4D97-AF65-F5344CB8AC3E}">
        <p14:creationId xmlns:p14="http://schemas.microsoft.com/office/powerpoint/2010/main" xmlns="" val="398230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706922" y="1324886"/>
            <a:ext cx="11029615" cy="4673324"/>
          </a:xfrm>
        </p:spPr>
        <p:txBody>
          <a:bodyPr>
            <a:normAutofit/>
          </a:bodyPr>
          <a:lstStyle/>
          <a:p>
            <a:pPr marL="0" indent="0">
              <a:buNone/>
            </a:pPr>
            <a:r>
              <a:rPr lang="en-US" sz="2400" b="0" i="0" dirty="0">
                <a:solidFill>
                  <a:srgbClr val="0D0D0D"/>
                </a:solidFill>
                <a:effectLst/>
                <a:latin typeface="Söhne"/>
              </a:rPr>
              <a:t>The implementation of a keylogger results in the capture and logging of keystrokes typed by users on a targeted device. This captured information can include sensitive data such as passwords, credit card details, and other personal information. The logged keystrokes are typically stored locally or transmitted to a remote server controlled by the attacker. This compromised data can lead to identity theft, financial loss, and privacy breaches for individuals and organizations.</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686</Words>
  <Application>Microsoft Office PowerPoint</Application>
  <PresentationFormat>Custom</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System  Approach</vt:lpstr>
      <vt:lpstr>Algorithm &amp; Deployment</vt:lpstr>
      <vt:lpstr>Output image :</vt:lpstr>
      <vt:lpstr>Output image :</vt:lpstr>
      <vt:lpstr>Result</vt:lpstr>
      <vt:lpstr>Conclusion</vt:lpstr>
      <vt:lpstr>Slide 11</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25</cp:revision>
  <dcterms:created xsi:type="dcterms:W3CDTF">2021-05-26T16:50:10Z</dcterms:created>
  <dcterms:modified xsi:type="dcterms:W3CDTF">2024-04-25T05:19:31Z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