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338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9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70" r:id="rId27"/>
    <p:sldId id="271" r:id="rId28"/>
    <p:sldId id="272" r:id="rId29"/>
    <p:sldId id="273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7" r:id="rId45"/>
    <p:sldId id="306" r:id="rId46"/>
    <p:sldId id="280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37" r:id="rId75"/>
    <p:sldId id="339" r:id="rId76"/>
    <p:sldId id="340" r:id="rId77"/>
    <p:sldId id="341" r:id="rId78"/>
    <p:sldId id="342" r:id="rId79"/>
    <p:sldId id="343" r:id="rId80"/>
    <p:sldId id="344" r:id="rId81"/>
    <p:sldId id="345" r:id="rId82"/>
    <p:sldId id="346" r:id="rId83"/>
    <p:sldId id="347" r:id="rId84"/>
    <p:sldId id="348" r:id="rId85"/>
    <p:sldId id="349" r:id="rId86"/>
    <p:sldId id="350" r:id="rId87"/>
    <p:sldId id="351" r:id="rId88"/>
    <p:sldId id="352" r:id="rId89"/>
    <p:sldId id="353" r:id="rId90"/>
    <p:sldId id="354" r:id="rId91"/>
    <p:sldId id="355" r:id="rId92"/>
    <p:sldId id="356" r:id="rId93"/>
    <p:sldId id="357" r:id="rId94"/>
    <p:sldId id="358" r:id="rId95"/>
    <p:sldId id="359" r:id="rId96"/>
    <p:sldId id="360" r:id="rId97"/>
    <p:sldId id="361" r:id="rId98"/>
    <p:sldId id="362" r:id="rId99"/>
    <p:sldId id="363" r:id="rId100"/>
    <p:sldId id="364" r:id="rId101"/>
    <p:sldId id="365" r:id="rId102"/>
    <p:sldId id="366" r:id="rId103"/>
    <p:sldId id="367" r:id="rId104"/>
    <p:sldId id="368" r:id="rId105"/>
    <p:sldId id="369" r:id="rId106"/>
    <p:sldId id="370" r:id="rId107"/>
    <p:sldId id="371" r:id="rId108"/>
    <p:sldId id="372" r:id="rId109"/>
    <p:sldId id="373" r:id="rId110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48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60037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77419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456956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200422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596122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491495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79640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92131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1519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55806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1834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544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0264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1008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9184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909152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30051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5786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21132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23134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30688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0695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423715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8078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81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9560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5420047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44178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833612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995879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877397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969397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785727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81538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407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5642" y="606546"/>
            <a:ext cx="7812715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accent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75917"/>
            <a:ext cx="8072119" cy="326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.my/data/ms_MY/dataset/f72882f5-9954-47f1-aa64-4851bd12a69b/resource/29d366b0-bce7-46c6-8c44-74eed2506e94/download/penumpangmengikutlapanganterbangtidaktermasukpenumpangtransit.xlsx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.my/data/dataset/b5cd948f-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/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740" y="2827207"/>
            <a:ext cx="421322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400" spc="-25" dirty="0" smtClean="0">
                <a:latin typeface="Calibri"/>
                <a:cs typeface="Calibri"/>
              </a:rPr>
              <a:t>R </a:t>
            </a:r>
            <a:r>
              <a:rPr lang="en-US" sz="4400" spc="-25" dirty="0" smtClean="0">
                <a:latin typeface="Calibri"/>
                <a:cs typeface="Calibri"/>
              </a:rPr>
              <a:t>Training</a:t>
            </a:r>
            <a:endParaRPr sz="4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37130">
              <a:lnSpc>
                <a:spcPct val="100000"/>
              </a:lnSpc>
            </a:pPr>
            <a:r>
              <a:rPr spc="-30" dirty="0">
                <a:solidFill>
                  <a:srgbClr val="000000"/>
                </a:solidFill>
              </a:rPr>
              <a:t>UCSC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25" dirty="0">
                <a:solidFill>
                  <a:srgbClr val="000000"/>
                </a:solidFill>
              </a:rPr>
              <a:t>y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30" dirty="0">
                <a:solidFill>
                  <a:srgbClr val="000000"/>
                </a:solidFill>
              </a:rPr>
              <a:t>Q</a:t>
            </a:r>
            <a:r>
              <a:rPr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199645" y="1600200"/>
            <a:ext cx="8744708" cy="4672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1523" y="1612910"/>
            <a:ext cx="1765299" cy="80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2068123" y="1639496"/>
            <a:ext cx="1671638" cy="707708"/>
          </a:xfrm>
          <a:custGeom>
            <a:avLst/>
            <a:gdLst/>
            <a:ahLst/>
            <a:cxnLst/>
            <a:rect l="l" t="t" r="r" b="b"/>
            <a:pathLst>
              <a:path w="2228850" h="943610">
                <a:moveTo>
                  <a:pt x="2071692" y="0"/>
                </a:moveTo>
                <a:lnTo>
                  <a:pt x="149757" y="171"/>
                </a:lnTo>
                <a:lnTo>
                  <a:pt x="107482" y="8015"/>
                </a:lnTo>
                <a:lnTo>
                  <a:pt x="70006" y="26364"/>
                </a:lnTo>
                <a:lnTo>
                  <a:pt x="38960" y="53587"/>
                </a:lnTo>
                <a:lnTo>
                  <a:pt x="15973" y="88051"/>
                </a:lnTo>
                <a:lnTo>
                  <a:pt x="2676" y="128126"/>
                </a:lnTo>
                <a:lnTo>
                  <a:pt x="0" y="157154"/>
                </a:lnTo>
                <a:lnTo>
                  <a:pt x="172" y="793236"/>
                </a:lnTo>
                <a:lnTo>
                  <a:pt x="8020" y="835510"/>
                </a:lnTo>
                <a:lnTo>
                  <a:pt x="26370" y="872985"/>
                </a:lnTo>
                <a:lnTo>
                  <a:pt x="53591" y="904030"/>
                </a:lnTo>
                <a:lnTo>
                  <a:pt x="88055" y="927016"/>
                </a:lnTo>
                <a:lnTo>
                  <a:pt x="128132" y="940313"/>
                </a:lnTo>
                <a:lnTo>
                  <a:pt x="157164" y="942990"/>
                </a:lnTo>
                <a:lnTo>
                  <a:pt x="2079115" y="942817"/>
                </a:lnTo>
                <a:lnTo>
                  <a:pt x="2121388" y="934970"/>
                </a:lnTo>
                <a:lnTo>
                  <a:pt x="2158859" y="916618"/>
                </a:lnTo>
                <a:lnTo>
                  <a:pt x="2189898" y="889392"/>
                </a:lnTo>
                <a:lnTo>
                  <a:pt x="2212878" y="854923"/>
                </a:lnTo>
                <a:lnTo>
                  <a:pt x="2226171" y="814840"/>
                </a:lnTo>
                <a:lnTo>
                  <a:pt x="2228846" y="785804"/>
                </a:lnTo>
                <a:lnTo>
                  <a:pt x="2228675" y="149757"/>
                </a:lnTo>
                <a:lnTo>
                  <a:pt x="2220836" y="107488"/>
                </a:lnTo>
                <a:lnTo>
                  <a:pt x="2202492" y="70013"/>
                </a:lnTo>
                <a:lnTo>
                  <a:pt x="2175274" y="38965"/>
                </a:lnTo>
                <a:lnTo>
                  <a:pt x="2140810" y="15976"/>
                </a:lnTo>
                <a:lnTo>
                  <a:pt x="2100728" y="2677"/>
                </a:lnTo>
                <a:lnTo>
                  <a:pt x="207169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2068123" y="1639496"/>
            <a:ext cx="1671638" cy="707708"/>
          </a:xfrm>
          <a:custGeom>
            <a:avLst/>
            <a:gdLst/>
            <a:ahLst/>
            <a:cxnLst/>
            <a:rect l="l" t="t" r="r" b="b"/>
            <a:pathLst>
              <a:path w="2228850" h="943610">
                <a:moveTo>
                  <a:pt x="0" y="157154"/>
                </a:moveTo>
                <a:lnTo>
                  <a:pt x="5931" y="114245"/>
                </a:lnTo>
                <a:lnTo>
                  <a:pt x="22639" y="75859"/>
                </a:lnTo>
                <a:lnTo>
                  <a:pt x="48494" y="43627"/>
                </a:lnTo>
                <a:lnTo>
                  <a:pt x="81864" y="19181"/>
                </a:lnTo>
                <a:lnTo>
                  <a:pt x="121121" y="4153"/>
                </a:lnTo>
                <a:lnTo>
                  <a:pt x="2071692" y="0"/>
                </a:lnTo>
                <a:lnTo>
                  <a:pt x="2086401" y="679"/>
                </a:lnTo>
                <a:lnTo>
                  <a:pt x="2127993" y="10386"/>
                </a:lnTo>
                <a:lnTo>
                  <a:pt x="2164510" y="30326"/>
                </a:lnTo>
                <a:lnTo>
                  <a:pt x="2194325" y="58869"/>
                </a:lnTo>
                <a:lnTo>
                  <a:pt x="2215808" y="94383"/>
                </a:lnTo>
                <a:lnTo>
                  <a:pt x="2227330" y="135235"/>
                </a:lnTo>
                <a:lnTo>
                  <a:pt x="2228846" y="785804"/>
                </a:lnTo>
                <a:lnTo>
                  <a:pt x="2228167" y="800513"/>
                </a:lnTo>
                <a:lnTo>
                  <a:pt x="2218466" y="842105"/>
                </a:lnTo>
                <a:lnTo>
                  <a:pt x="2198534" y="878626"/>
                </a:lnTo>
                <a:lnTo>
                  <a:pt x="2170000" y="908448"/>
                </a:lnTo>
                <a:lnTo>
                  <a:pt x="2134492" y="929939"/>
                </a:lnTo>
                <a:lnTo>
                  <a:pt x="2093639" y="941469"/>
                </a:lnTo>
                <a:lnTo>
                  <a:pt x="157164" y="942990"/>
                </a:lnTo>
                <a:lnTo>
                  <a:pt x="142457" y="942311"/>
                </a:lnTo>
                <a:lnTo>
                  <a:pt x="100871" y="932606"/>
                </a:lnTo>
                <a:lnTo>
                  <a:pt x="64355" y="912668"/>
                </a:lnTo>
                <a:lnTo>
                  <a:pt x="34538" y="884128"/>
                </a:lnTo>
                <a:lnTo>
                  <a:pt x="13050" y="848615"/>
                </a:lnTo>
                <a:lnTo>
                  <a:pt x="1521" y="807760"/>
                </a:lnTo>
                <a:lnTo>
                  <a:pt x="0" y="157154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501515" y="1908912"/>
            <a:ext cx="805815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inpu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t$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nu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76425" y="4797424"/>
            <a:ext cx="2117725" cy="790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882774" y="4892675"/>
            <a:ext cx="2105024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896657" y="4818458"/>
            <a:ext cx="2035969" cy="707231"/>
          </a:xfrm>
          <a:custGeom>
            <a:avLst/>
            <a:gdLst/>
            <a:ahLst/>
            <a:cxnLst/>
            <a:rect l="l" t="t" r="r" b="b"/>
            <a:pathLst>
              <a:path w="2714625" h="942975">
                <a:moveTo>
                  <a:pt x="2557473" y="0"/>
                </a:moveTo>
                <a:lnTo>
                  <a:pt x="149741" y="172"/>
                </a:lnTo>
                <a:lnTo>
                  <a:pt x="107469" y="8020"/>
                </a:lnTo>
                <a:lnTo>
                  <a:pt x="69996" y="26370"/>
                </a:lnTo>
                <a:lnTo>
                  <a:pt x="38954" y="53593"/>
                </a:lnTo>
                <a:lnTo>
                  <a:pt x="15970" y="88060"/>
                </a:lnTo>
                <a:lnTo>
                  <a:pt x="2676" y="128141"/>
                </a:lnTo>
                <a:lnTo>
                  <a:pt x="0" y="157176"/>
                </a:lnTo>
                <a:lnTo>
                  <a:pt x="171" y="793232"/>
                </a:lnTo>
                <a:lnTo>
                  <a:pt x="8017" y="835504"/>
                </a:lnTo>
                <a:lnTo>
                  <a:pt x="26366" y="872976"/>
                </a:lnTo>
                <a:lnTo>
                  <a:pt x="53589" y="904019"/>
                </a:lnTo>
                <a:lnTo>
                  <a:pt x="88056" y="927003"/>
                </a:lnTo>
                <a:lnTo>
                  <a:pt x="128137" y="940298"/>
                </a:lnTo>
                <a:lnTo>
                  <a:pt x="157173" y="942974"/>
                </a:lnTo>
                <a:lnTo>
                  <a:pt x="2564877" y="942803"/>
                </a:lnTo>
                <a:lnTo>
                  <a:pt x="2607155" y="934961"/>
                </a:lnTo>
                <a:lnTo>
                  <a:pt x="2644630" y="916614"/>
                </a:lnTo>
                <a:lnTo>
                  <a:pt x="2675673" y="889393"/>
                </a:lnTo>
                <a:lnTo>
                  <a:pt x="2698657" y="854928"/>
                </a:lnTo>
                <a:lnTo>
                  <a:pt x="2711952" y="814848"/>
                </a:lnTo>
                <a:lnTo>
                  <a:pt x="2714627" y="785814"/>
                </a:lnTo>
                <a:lnTo>
                  <a:pt x="2714456" y="149759"/>
                </a:lnTo>
                <a:lnTo>
                  <a:pt x="2706612" y="107481"/>
                </a:lnTo>
                <a:lnTo>
                  <a:pt x="2688268" y="70004"/>
                </a:lnTo>
                <a:lnTo>
                  <a:pt x="2661049" y="38958"/>
                </a:lnTo>
                <a:lnTo>
                  <a:pt x="2626587" y="15972"/>
                </a:lnTo>
                <a:lnTo>
                  <a:pt x="2586508" y="2676"/>
                </a:lnTo>
                <a:lnTo>
                  <a:pt x="2557473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1997026" y="4985009"/>
            <a:ext cx="183546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471964">
              <a:lnSpc>
                <a:spcPts val="1598"/>
              </a:lnSpc>
            </a:pPr>
            <a:r>
              <a:rPr sz="1350" b="1" spc="-19" dirty="0">
                <a:latin typeface="Calibri"/>
                <a:cs typeface="Calibri"/>
              </a:rPr>
              <a:t>r</a:t>
            </a:r>
            <a:r>
              <a:rPr sz="1350" b="1" spc="-8" dirty="0">
                <a:latin typeface="Calibri"/>
                <a:cs typeface="Calibri"/>
              </a:rPr>
              <a:t>e</a:t>
            </a:r>
            <a:r>
              <a:rPr sz="1350" b="1" spc="-11" dirty="0">
                <a:latin typeface="Calibri"/>
                <a:cs typeface="Calibri"/>
              </a:rPr>
              <a:t>nd</a:t>
            </a:r>
            <a:r>
              <a:rPr sz="1350" b="1" spc="-8" dirty="0">
                <a:latin typeface="Calibri"/>
                <a:cs typeface="Calibri"/>
              </a:rPr>
              <a:t>e</a:t>
            </a:r>
            <a:r>
              <a:rPr sz="1350" b="1" spc="-4" dirty="0">
                <a:latin typeface="Calibri"/>
                <a:cs typeface="Calibri"/>
              </a:rPr>
              <a:t>r</a:t>
            </a:r>
            <a:r>
              <a:rPr sz="1350" b="1" spc="4" dirty="0">
                <a:latin typeface="Calibri"/>
                <a:cs typeface="Calibri"/>
              </a:rPr>
              <a:t>P</a:t>
            </a:r>
            <a:r>
              <a:rPr sz="1350" b="1" spc="-11" dirty="0">
                <a:latin typeface="Calibri"/>
                <a:cs typeface="Calibri"/>
              </a:rPr>
              <a:t>lot</a:t>
            </a:r>
            <a:r>
              <a:rPr sz="1350" b="1" spc="-8" dirty="0">
                <a:latin typeface="Calibri"/>
                <a:cs typeface="Calibri"/>
              </a:rPr>
              <a:t>({</a:t>
            </a:r>
            <a:r>
              <a:rPr sz="1350" b="1" spc="-4" dirty="0">
                <a:latin typeface="Times New Roman"/>
                <a:cs typeface="Times New Roman"/>
              </a:rPr>
              <a:t> </a:t>
            </a:r>
            <a:r>
              <a:rPr sz="1350" b="1" spc="-11" dirty="0">
                <a:latin typeface="Calibri"/>
                <a:cs typeface="Calibri"/>
              </a:rPr>
              <a:t>hi</a:t>
            </a:r>
            <a:r>
              <a:rPr sz="1350" b="1" spc="-30" dirty="0">
                <a:latin typeface="Calibri"/>
                <a:cs typeface="Calibri"/>
              </a:rPr>
              <a:t>s</a:t>
            </a:r>
            <a:r>
              <a:rPr sz="1350" b="1" spc="-8" dirty="0">
                <a:latin typeface="Calibri"/>
                <a:cs typeface="Calibri"/>
              </a:rPr>
              <a:t>t(</a:t>
            </a:r>
            <a:r>
              <a:rPr sz="1350" b="1" spc="-4" dirty="0">
                <a:latin typeface="Calibri"/>
                <a:cs typeface="Calibri"/>
              </a:rPr>
              <a:t>rn</a:t>
            </a:r>
            <a:r>
              <a:rPr sz="1350" b="1" spc="-15" dirty="0">
                <a:latin typeface="Calibri"/>
                <a:cs typeface="Calibri"/>
              </a:rPr>
              <a:t>o</a:t>
            </a:r>
            <a:r>
              <a:rPr sz="1350" b="1" spc="-4" dirty="0">
                <a:latin typeface="Calibri"/>
                <a:cs typeface="Calibri"/>
              </a:rPr>
              <a:t>rm</a:t>
            </a:r>
            <a:r>
              <a:rPr sz="1350" b="1" spc="-8" dirty="0">
                <a:latin typeface="Calibri"/>
                <a:cs typeface="Calibri"/>
              </a:rPr>
              <a:t>(</a:t>
            </a:r>
            <a:r>
              <a:rPr sz="1350" b="1" spc="-11" dirty="0">
                <a:latin typeface="Calibri"/>
                <a:cs typeface="Calibri"/>
              </a:rPr>
              <a:t>inpu</a:t>
            </a:r>
            <a:r>
              <a:rPr sz="1350" b="1" spc="-8" dirty="0">
                <a:latin typeface="Calibri"/>
                <a:cs typeface="Calibri"/>
              </a:rPr>
              <a:t>t$</a:t>
            </a:r>
            <a:r>
              <a:rPr sz="1350" b="1" spc="-11" dirty="0">
                <a:latin typeface="Calibri"/>
                <a:cs typeface="Calibri"/>
              </a:rPr>
              <a:t>nu</a:t>
            </a:r>
            <a:r>
              <a:rPr sz="1350" b="1" spc="-8" dirty="0">
                <a:latin typeface="Calibri"/>
                <a:cs typeface="Calibri"/>
              </a:rPr>
              <a:t>m))</a:t>
            </a:r>
            <a:r>
              <a:rPr sz="1350" b="1" spc="-4" dirty="0">
                <a:latin typeface="Calibri"/>
                <a:cs typeface="Calibri"/>
              </a:rPr>
              <a:t>}</a:t>
            </a:r>
            <a:r>
              <a:rPr sz="1350" b="1" spc="-8" dirty="0">
                <a:latin typeface="Calibri"/>
                <a:cs typeface="Calibri"/>
              </a:rPr>
              <a:t>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78918" y="2452101"/>
            <a:ext cx="450056" cy="2293144"/>
          </a:xfrm>
          <a:custGeom>
            <a:avLst/>
            <a:gdLst/>
            <a:ahLst/>
            <a:cxnLst/>
            <a:rect l="l" t="t" r="r" b="b"/>
            <a:pathLst>
              <a:path w="600075" h="3057525">
                <a:moveTo>
                  <a:pt x="600059" y="2757488"/>
                </a:moveTo>
                <a:lnTo>
                  <a:pt x="0" y="2757488"/>
                </a:lnTo>
                <a:lnTo>
                  <a:pt x="300045" y="3057524"/>
                </a:lnTo>
                <a:lnTo>
                  <a:pt x="600059" y="2757488"/>
                </a:lnTo>
                <a:close/>
              </a:path>
              <a:path w="600075" h="3057525">
                <a:moveTo>
                  <a:pt x="450067" y="0"/>
                </a:moveTo>
                <a:lnTo>
                  <a:pt x="150022" y="0"/>
                </a:lnTo>
                <a:lnTo>
                  <a:pt x="150022" y="2757488"/>
                </a:lnTo>
                <a:lnTo>
                  <a:pt x="450067" y="2757488"/>
                </a:lnTo>
                <a:lnTo>
                  <a:pt x="45006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678918" y="2452101"/>
            <a:ext cx="450056" cy="2293144"/>
          </a:xfrm>
          <a:custGeom>
            <a:avLst/>
            <a:gdLst/>
            <a:ahLst/>
            <a:cxnLst/>
            <a:rect l="l" t="t" r="r" b="b"/>
            <a:pathLst>
              <a:path w="600075" h="3057525">
                <a:moveTo>
                  <a:pt x="0" y="2757488"/>
                </a:moveTo>
                <a:lnTo>
                  <a:pt x="150022" y="2757488"/>
                </a:lnTo>
                <a:lnTo>
                  <a:pt x="150022" y="0"/>
                </a:lnTo>
                <a:lnTo>
                  <a:pt x="450067" y="0"/>
                </a:lnTo>
                <a:lnTo>
                  <a:pt x="450067" y="2757488"/>
                </a:lnTo>
                <a:lnTo>
                  <a:pt x="600059" y="2757488"/>
                </a:lnTo>
                <a:lnTo>
                  <a:pt x="300045" y="3057524"/>
                </a:lnTo>
                <a:lnTo>
                  <a:pt x="0" y="275748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301726" y="1852018"/>
            <a:ext cx="4481519" cy="33861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 txBox="1"/>
          <p:nvPr/>
        </p:nvSpPr>
        <p:spPr>
          <a:xfrm>
            <a:off x="195982" y="1767465"/>
            <a:ext cx="174212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99800"/>
              </a:lnSpc>
            </a:pP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34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350" b="1" spc="-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23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es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350" b="1" spc="8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35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t</a:t>
            </a:r>
            <a:r>
              <a:rPr sz="1350" spc="4" dirty="0">
                <a:latin typeface="Calibri"/>
                <a:cs typeface="Calibri"/>
              </a:rPr>
              <a:t>h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f</a:t>
            </a:r>
            <a:r>
              <a:rPr sz="1350" spc="4" dirty="0">
                <a:latin typeface="Calibri"/>
                <a:cs typeface="Calibri"/>
              </a:rPr>
              <a:t>un</a:t>
            </a:r>
            <a:r>
              <a:rPr sz="1350" spc="-8" dirty="0">
                <a:latin typeface="Calibri"/>
                <a:cs typeface="Calibri"/>
              </a:rPr>
              <a:t>c</a:t>
            </a:r>
            <a:r>
              <a:rPr sz="1350" spc="-4" dirty="0">
                <a:latin typeface="Calibri"/>
                <a:cs typeface="Calibri"/>
              </a:rPr>
              <a:t>ti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4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t</a:t>
            </a:r>
            <a:r>
              <a:rPr sz="1350" spc="4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8" dirty="0">
                <a:latin typeface="Calibri"/>
                <a:cs typeface="Calibri"/>
              </a:rPr>
              <a:t>t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spc="4" dirty="0">
                <a:latin typeface="Calibri"/>
                <a:cs typeface="Calibri"/>
              </a:rPr>
              <a:t>u</a:t>
            </a:r>
            <a:r>
              <a:rPr sz="1350" spc="-11" dirty="0">
                <a:latin typeface="Calibri"/>
                <a:cs typeface="Calibri"/>
              </a:rPr>
              <a:t>se</a:t>
            </a:r>
            <a:r>
              <a:rPr sz="1350" spc="-8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t</a:t>
            </a:r>
            <a:r>
              <a:rPr sz="1350" spc="4" dirty="0">
                <a:latin typeface="Calibri"/>
                <a:cs typeface="Calibri"/>
              </a:rPr>
              <a:t>h</a:t>
            </a:r>
            <a:r>
              <a:rPr sz="1350" spc="-4" dirty="0">
                <a:latin typeface="Calibri"/>
                <a:cs typeface="Calibri"/>
              </a:rPr>
              <a:t>e</a:t>
            </a:r>
            <a:r>
              <a:rPr sz="1350" spc="-11" dirty="0">
                <a:latin typeface="Calibri"/>
                <a:cs typeface="Calibri"/>
              </a:rPr>
              <a:t>m</a:t>
            </a:r>
            <a:r>
              <a:rPr sz="1350" spc="-30" dirty="0">
                <a:latin typeface="Times New Roman"/>
                <a:cs typeface="Times New Roman"/>
              </a:rPr>
              <a:t> </a:t>
            </a:r>
            <a:r>
              <a:rPr sz="1350" spc="-11" dirty="0">
                <a:latin typeface="Calibri"/>
                <a:cs typeface="Calibri"/>
              </a:rPr>
              <a:t>w</a:t>
            </a:r>
            <a:r>
              <a:rPr sz="1350" spc="4" dirty="0">
                <a:latin typeface="Calibri"/>
                <a:cs typeface="Calibri"/>
              </a:rPr>
              <a:t>h</a:t>
            </a:r>
            <a:r>
              <a:rPr sz="1350" spc="-4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n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t</a:t>
            </a:r>
            <a:r>
              <a:rPr sz="1350" spc="4" dirty="0">
                <a:latin typeface="Calibri"/>
                <a:cs typeface="Calibri"/>
              </a:rPr>
              <a:t>h</a:t>
            </a:r>
            <a:r>
              <a:rPr sz="1350" spc="-15" dirty="0">
                <a:latin typeface="Calibri"/>
                <a:cs typeface="Calibri"/>
              </a:rPr>
              <a:t>e</a:t>
            </a:r>
            <a:r>
              <a:rPr sz="1350" spc="-8" dirty="0">
                <a:latin typeface="Calibri"/>
                <a:cs typeface="Calibri"/>
              </a:rPr>
              <a:t>y</a:t>
            </a:r>
            <a:r>
              <a:rPr sz="1350" spc="-4" dirty="0">
                <a:latin typeface="Times New Roman"/>
                <a:cs typeface="Times New Roman"/>
              </a:rPr>
              <a:t> </a:t>
            </a:r>
            <a:r>
              <a:rPr sz="1350" spc="-8" dirty="0">
                <a:latin typeface="Calibri"/>
                <a:cs typeface="Calibri"/>
              </a:rPr>
              <a:t>be</a:t>
            </a:r>
            <a:r>
              <a:rPr sz="1350" spc="-19" dirty="0">
                <a:latin typeface="Calibri"/>
                <a:cs typeface="Calibri"/>
              </a:rPr>
              <a:t>c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-11" dirty="0">
                <a:latin typeface="Calibri"/>
                <a:cs typeface="Calibri"/>
              </a:rPr>
              <a:t>me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i</a:t>
            </a:r>
            <a:r>
              <a:rPr sz="1350" spc="-19" dirty="0">
                <a:latin typeface="Calibri"/>
                <a:cs typeface="Calibri"/>
              </a:rPr>
              <a:t>n</a:t>
            </a:r>
            <a:r>
              <a:rPr sz="1350" spc="-26" dirty="0">
                <a:latin typeface="Calibri"/>
                <a:cs typeface="Calibri"/>
              </a:rPr>
              <a:t>v</a:t>
            </a:r>
            <a:r>
              <a:rPr sz="1350" spc="-4" dirty="0">
                <a:latin typeface="Calibri"/>
                <a:cs typeface="Calibri"/>
              </a:rPr>
              <a:t>ali</a:t>
            </a:r>
            <a:r>
              <a:rPr sz="1350" dirty="0"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100</a:t>
            </a:fld>
            <a:endParaRPr spc="-8" dirty="0"/>
          </a:p>
        </p:txBody>
      </p:sp>
      <p:sp>
        <p:nvSpPr>
          <p:cNvPr id="14" name="object 14"/>
          <p:cNvSpPr txBox="1"/>
          <p:nvPr/>
        </p:nvSpPr>
        <p:spPr>
          <a:xfrm>
            <a:off x="80477" y="4884380"/>
            <a:ext cx="1560195" cy="623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99500"/>
              </a:lnSpc>
            </a:pP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2.</a:t>
            </a:r>
            <a:r>
              <a:rPr sz="1350" b="1" spc="-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T</a:t>
            </a:r>
            <a:r>
              <a:rPr sz="1350" spc="4" dirty="0">
                <a:latin typeface="Calibri"/>
                <a:cs typeface="Calibri"/>
              </a:rPr>
              <a:t>h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dirty="0">
                <a:latin typeface="Calibri"/>
                <a:cs typeface="Calibri"/>
              </a:rPr>
              <a:t>o</a:t>
            </a:r>
            <a:r>
              <a:rPr sz="1350" spc="4" dirty="0">
                <a:latin typeface="Calibri"/>
                <a:cs typeface="Calibri"/>
              </a:rPr>
              <a:t>b</a:t>
            </a:r>
            <a:r>
              <a:rPr sz="1350" spc="-8" dirty="0">
                <a:latin typeface="Calibri"/>
                <a:cs typeface="Calibri"/>
              </a:rPr>
              <a:t>jec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s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spc="-8" dirty="0">
                <a:latin typeface="Calibri"/>
                <a:cs typeface="Calibri"/>
              </a:rPr>
              <a:t>c</a:t>
            </a:r>
            <a:r>
              <a:rPr sz="1350" spc="-30" dirty="0">
                <a:latin typeface="Calibri"/>
                <a:cs typeface="Calibri"/>
              </a:rPr>
              <a:t>r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15" dirty="0">
                <a:latin typeface="Calibri"/>
                <a:cs typeface="Calibri"/>
              </a:rPr>
              <a:t>a</a:t>
            </a:r>
            <a:r>
              <a:rPr sz="1350" spc="-26" dirty="0">
                <a:latin typeface="Calibri"/>
                <a:cs typeface="Calibri"/>
              </a:rPr>
              <a:t>t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dirty="0">
                <a:latin typeface="Calibri"/>
                <a:cs typeface="Calibri"/>
              </a:rPr>
              <a:t>d</a:t>
            </a:r>
            <a:r>
              <a:rPr sz="1350" dirty="0">
                <a:latin typeface="Times New Roman"/>
                <a:cs typeface="Times New Roman"/>
              </a:rPr>
              <a:t> </a:t>
            </a:r>
            <a:r>
              <a:rPr sz="1350" spc="-4" dirty="0">
                <a:latin typeface="Calibri"/>
                <a:cs typeface="Calibri"/>
              </a:rPr>
              <a:t>b</a:t>
            </a:r>
            <a:r>
              <a:rPr sz="1350" dirty="0">
                <a:latin typeface="Calibri"/>
                <a:cs typeface="Calibri"/>
              </a:rPr>
              <a:t>y</a:t>
            </a:r>
            <a:r>
              <a:rPr sz="1350" spc="-34" dirty="0">
                <a:latin typeface="Times New Roman"/>
                <a:cs typeface="Times New Roman"/>
              </a:rPr>
              <a:t> </a:t>
            </a:r>
            <a:r>
              <a:rPr sz="1350" spc="-11" dirty="0">
                <a:latin typeface="Calibri"/>
                <a:cs typeface="Calibri"/>
              </a:rPr>
              <a:t>t</a:t>
            </a:r>
            <a:r>
              <a:rPr sz="1350" dirty="0">
                <a:latin typeface="Calibri"/>
                <a:cs typeface="Calibri"/>
              </a:rPr>
              <a:t>h</a:t>
            </a:r>
            <a:r>
              <a:rPr sz="1350" spc="-8" dirty="0">
                <a:latin typeface="Calibri"/>
                <a:cs typeface="Calibri"/>
              </a:rPr>
              <a:t>e</a:t>
            </a:r>
            <a:r>
              <a:rPr sz="1350" spc="-26" dirty="0">
                <a:latin typeface="Times New Roman"/>
                <a:cs typeface="Times New Roman"/>
              </a:rPr>
              <a:t> </a:t>
            </a:r>
            <a:r>
              <a:rPr sz="1350" b="1" spc="-19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b="1" spc="-11" dirty="0">
                <a:solidFill>
                  <a:srgbClr val="00B050"/>
                </a:solidFill>
                <a:latin typeface="Calibri"/>
                <a:cs typeface="Calibri"/>
              </a:rPr>
              <a:t>a</a:t>
            </a:r>
            <a:r>
              <a:rPr sz="1350" b="1" spc="-4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ti</a:t>
            </a:r>
            <a:r>
              <a:rPr sz="1350" b="1" spc="-15" dirty="0">
                <a:solidFill>
                  <a:srgbClr val="00B050"/>
                </a:solidFill>
                <a:latin typeface="Calibri"/>
                <a:cs typeface="Calibri"/>
              </a:rPr>
              <a:t>v</a:t>
            </a:r>
            <a:r>
              <a:rPr sz="1350" b="1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b="1" spc="4" dirty="0">
                <a:solidFill>
                  <a:srgbClr val="00B050"/>
                </a:solidFill>
                <a:latin typeface="Calibri"/>
                <a:cs typeface="Calibri"/>
              </a:rPr>
              <a:t>f</a:t>
            </a:r>
            <a:r>
              <a:rPr sz="1350" b="1" spc="-4" dirty="0">
                <a:solidFill>
                  <a:srgbClr val="00B050"/>
                </a:solidFill>
                <a:latin typeface="Calibri"/>
                <a:cs typeface="Calibri"/>
              </a:rPr>
              <a:t>u</a:t>
            </a:r>
            <a:r>
              <a:rPr sz="1350" b="1" spc="-11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350" b="1" spc="-4" dirty="0">
                <a:solidFill>
                  <a:srgbClr val="00B050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ti</a:t>
            </a:r>
            <a:r>
              <a:rPr sz="1350" b="1" spc="-1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b="1" spc="-3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1350" b="1" spc="-19" dirty="0">
                <a:solidFill>
                  <a:srgbClr val="00B050"/>
                </a:solidFill>
                <a:latin typeface="Calibri"/>
                <a:cs typeface="Calibri"/>
              </a:rPr>
              <a:t>r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e</a:t>
            </a:r>
            <a:r>
              <a:rPr sz="1350" b="1" spc="-15" dirty="0">
                <a:solidFill>
                  <a:srgbClr val="00B050"/>
                </a:solidFill>
                <a:latin typeface="Calibri"/>
                <a:cs typeface="Calibri"/>
              </a:rPr>
              <a:t>s</a:t>
            </a:r>
            <a:r>
              <a:rPr sz="1350" b="1" spc="-11" dirty="0">
                <a:solidFill>
                  <a:srgbClr val="00B050"/>
                </a:solidFill>
                <a:latin typeface="Calibri"/>
                <a:cs typeface="Calibri"/>
              </a:rPr>
              <a:t>p</a:t>
            </a:r>
            <a:r>
              <a:rPr sz="1350" b="1" spc="-15" dirty="0">
                <a:solidFill>
                  <a:srgbClr val="00B050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00B050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00B050"/>
                </a:solidFill>
                <a:latin typeface="Calibri"/>
                <a:cs typeface="Calibri"/>
              </a:rPr>
              <a:t>d</a:t>
            </a:r>
            <a:endParaRPr sz="135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60458" y="1086608"/>
            <a:ext cx="382238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v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38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ss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95235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74512"/>
            <a:ext cx="7924800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3" dirty="0"/>
              <a:t>R</a:t>
            </a:r>
            <a:r>
              <a:rPr spc="-19" dirty="0"/>
              <a:t>unning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and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D</a:t>
            </a:r>
            <a:r>
              <a:rPr dirty="0"/>
              <a:t>e</a:t>
            </a:r>
            <a:r>
              <a:rPr spc="-15" dirty="0"/>
              <a:t>pl</a:t>
            </a:r>
            <a:r>
              <a:rPr spc="-8" dirty="0"/>
              <a:t>o</a:t>
            </a:r>
            <a:r>
              <a:rPr spc="-19" dirty="0"/>
              <a:t>y</a:t>
            </a:r>
            <a:r>
              <a:rPr spc="-15" dirty="0"/>
              <a:t>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ap</a:t>
            </a:r>
            <a:r>
              <a:rPr spc="-30" dirty="0"/>
              <a:t>p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5"/>
            <a:ext cx="4198144" cy="3052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35756" indent="-171450">
              <a:lnSpc>
                <a:spcPts val="2250"/>
              </a:lnSpc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Ma</a:t>
            </a:r>
            <a:r>
              <a:rPr sz="2100" spc="-79" dirty="0">
                <a:latin typeface="Calibri"/>
                <a:cs typeface="Calibri"/>
              </a:rPr>
              <a:t>k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su</a:t>
            </a:r>
            <a:r>
              <a:rPr sz="2100" spc="-3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38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ne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or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fil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spc="4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ee</a:t>
            </a:r>
            <a:r>
              <a:rPr sz="2100" spc="4" dirty="0">
                <a:latin typeface="Calibri"/>
                <a:cs typeface="Calibri"/>
              </a:rPr>
              <a:t>ds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marR="309563" lvl="1" indent="-171450">
              <a:lnSpc>
                <a:spcPts val="1950"/>
              </a:lnSpc>
              <a:spcBef>
                <a:spcPts val="390"/>
              </a:spcBef>
              <a:buClr>
                <a:srgbClr val="FF0000"/>
              </a:buClr>
              <a:buFont typeface="Arial"/>
              <a:buChar char="•"/>
              <a:tabLst>
                <a:tab pos="523875" algn="l"/>
              </a:tabLst>
            </a:pP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app</a:t>
            </a:r>
            <a:r>
              <a:rPr b="1" spc="-4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b="1" spc="-1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b="1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i="1" spc="-4" dirty="0">
                <a:latin typeface="Calibri"/>
                <a:cs typeface="Calibri"/>
              </a:rPr>
              <a:t>(</a:t>
            </a:r>
            <a:r>
              <a:rPr i="1" dirty="0">
                <a:latin typeface="Calibri"/>
                <a:cs typeface="Calibri"/>
              </a:rPr>
              <a:t>y</a:t>
            </a:r>
            <a:r>
              <a:rPr i="1" spc="4" dirty="0">
                <a:latin typeface="Calibri"/>
                <a:cs typeface="Calibri"/>
              </a:rPr>
              <a:t>o</a:t>
            </a:r>
            <a:r>
              <a:rPr i="1" dirty="0">
                <a:latin typeface="Calibri"/>
                <a:cs typeface="Calibri"/>
              </a:rPr>
              <a:t>u</a:t>
            </a:r>
            <a:r>
              <a:rPr i="1" spc="-8" dirty="0">
                <a:latin typeface="Calibri"/>
                <a:cs typeface="Calibri"/>
              </a:rPr>
              <a:t>r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sc</a:t>
            </a:r>
            <a:r>
              <a:rPr i="1" spc="-8" dirty="0">
                <a:latin typeface="Calibri"/>
                <a:cs typeface="Calibri"/>
              </a:rPr>
              <a:t>r</a:t>
            </a:r>
            <a:r>
              <a:rPr i="1" spc="-4" dirty="0">
                <a:latin typeface="Calibri"/>
                <a:cs typeface="Calibri"/>
              </a:rPr>
              <a:t>ip</a:t>
            </a:r>
            <a:r>
              <a:rPr i="1" spc="-8" dirty="0">
                <a:latin typeface="Calibri"/>
                <a:cs typeface="Calibri"/>
              </a:rPr>
              <a:t>t</a:t>
            </a:r>
            <a:r>
              <a:rPr i="1" spc="-53" dirty="0">
                <a:latin typeface="Times New Roman"/>
                <a:cs typeface="Times New Roman"/>
              </a:rPr>
              <a:t> </a:t>
            </a:r>
            <a:r>
              <a:rPr i="1" spc="-19" dirty="0">
                <a:latin typeface="Calibri"/>
                <a:cs typeface="Calibri"/>
              </a:rPr>
              <a:t>w</a:t>
            </a:r>
            <a:r>
              <a:rPr i="1" dirty="0">
                <a:latin typeface="Calibri"/>
                <a:cs typeface="Calibri"/>
              </a:rPr>
              <a:t>h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dirty="0">
                <a:latin typeface="Calibri"/>
                <a:cs typeface="Calibri"/>
              </a:rPr>
              <a:t>ch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spc="-11" dirty="0">
                <a:latin typeface="Calibri"/>
                <a:cs typeface="Calibri"/>
              </a:rPr>
              <a:t>e</a:t>
            </a:r>
            <a:r>
              <a:rPr i="1" dirty="0">
                <a:latin typeface="Calibri"/>
                <a:cs typeface="Calibri"/>
              </a:rPr>
              <a:t>nds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spc="-19" dirty="0">
                <a:latin typeface="Calibri"/>
                <a:cs typeface="Calibri"/>
              </a:rPr>
              <a:t>w</a:t>
            </a:r>
            <a:r>
              <a:rPr i="1" spc="-4" dirty="0">
                <a:latin typeface="Calibri"/>
                <a:cs typeface="Calibri"/>
              </a:rPr>
              <a:t>i</a:t>
            </a:r>
            <a:r>
              <a:rPr i="1" spc="-11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h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a</a:t>
            </a:r>
            <a:r>
              <a:rPr i="1" dirty="0">
                <a:latin typeface="Times New Roman"/>
                <a:cs typeface="Times New Roman"/>
              </a:rPr>
              <a:t> </a:t>
            </a:r>
            <a:r>
              <a:rPr i="1" spc="-11" dirty="0">
                <a:latin typeface="Calibri"/>
                <a:cs typeface="Calibri"/>
              </a:rPr>
              <a:t>c</a:t>
            </a:r>
            <a:r>
              <a:rPr i="1" dirty="0">
                <a:latin typeface="Calibri"/>
                <a:cs typeface="Calibri"/>
              </a:rPr>
              <a:t>all</a:t>
            </a:r>
            <a:r>
              <a:rPr i="1" spc="-49" dirty="0">
                <a:latin typeface="Times New Roman"/>
                <a:cs typeface="Times New Roman"/>
              </a:rPr>
              <a:t> </a:t>
            </a:r>
            <a:r>
              <a:rPr i="1" spc="-34" dirty="0">
                <a:latin typeface="Calibri"/>
                <a:cs typeface="Calibri"/>
              </a:rPr>
              <a:t>t</a:t>
            </a:r>
            <a:r>
              <a:rPr i="1" dirty="0">
                <a:latin typeface="Calibri"/>
                <a:cs typeface="Calibri"/>
              </a:rPr>
              <a:t>o</a:t>
            </a:r>
            <a:r>
              <a:rPr i="1" spc="-45" dirty="0">
                <a:latin typeface="Times New Roman"/>
                <a:cs typeface="Times New Roman"/>
              </a:rPr>
              <a:t> </a:t>
            </a:r>
            <a:r>
              <a:rPr i="1" dirty="0">
                <a:latin typeface="Calibri"/>
                <a:cs typeface="Calibri"/>
              </a:rPr>
              <a:t>shi</a:t>
            </a:r>
            <a:r>
              <a:rPr i="1" spc="-30" dirty="0">
                <a:latin typeface="Calibri"/>
                <a:cs typeface="Calibri"/>
              </a:rPr>
              <a:t>n</a:t>
            </a:r>
            <a:r>
              <a:rPr i="1" dirty="0">
                <a:latin typeface="Calibri"/>
                <a:cs typeface="Calibri"/>
              </a:rPr>
              <a:t>y</a:t>
            </a:r>
            <a:r>
              <a:rPr i="1" spc="-15" dirty="0">
                <a:latin typeface="Calibri"/>
                <a:cs typeface="Calibri"/>
              </a:rPr>
              <a:t>A</a:t>
            </a:r>
            <a:r>
              <a:rPr i="1" dirty="0">
                <a:latin typeface="Calibri"/>
                <a:cs typeface="Calibri"/>
              </a:rPr>
              <a:t>pp</a:t>
            </a:r>
            <a:r>
              <a:rPr i="1" spc="-4" dirty="0">
                <a:latin typeface="Calibri"/>
                <a:cs typeface="Calibri"/>
              </a:rPr>
              <a:t>())</a:t>
            </a:r>
            <a:endParaRPr>
              <a:latin typeface="Calibri"/>
              <a:cs typeface="Calibri"/>
            </a:endParaRPr>
          </a:p>
          <a:p>
            <a:pPr marL="523875" marR="274796" lvl="1" indent="-171450">
              <a:lnSpc>
                <a:spcPts val="1927"/>
              </a:lnSpc>
              <a:spcBef>
                <a:spcPts val="390"/>
              </a:spcBef>
              <a:buClr>
                <a:srgbClr val="FF0000"/>
              </a:buClr>
              <a:buFont typeface="Arial"/>
              <a:buChar char="•"/>
              <a:tabLst>
                <a:tab pos="523875" algn="l"/>
              </a:tabLst>
            </a:pPr>
            <a:r>
              <a:rPr spc="-15"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y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u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a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cs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p</a:t>
            </a:r>
            <a:r>
              <a:rPr spc="-8" dirty="0">
                <a:latin typeface="Calibri"/>
                <a:cs typeface="Calibri"/>
              </a:rPr>
              <a:t>er</a:t>
            </a:r>
            <a:r>
              <a:rPr spc="-8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p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e</a:t>
            </a:r>
            <a:r>
              <a:rPr spc="-34" dirty="0">
                <a:latin typeface="Calibri"/>
                <a:cs typeface="Calibri"/>
              </a:rPr>
              <a:t>t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.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ol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er</a:t>
            </a:r>
            <a:endParaRPr>
              <a:latin typeface="Calibri"/>
              <a:cs typeface="Calibri"/>
            </a:endParaRPr>
          </a:p>
          <a:p>
            <a:pPr marL="180975" marR="324326" indent="-171450">
              <a:lnSpc>
                <a:spcPts val="2273"/>
              </a:lnSpc>
              <a:spcBef>
                <a:spcPts val="746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un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spc="-11" dirty="0">
                <a:latin typeface="Calibri"/>
                <a:cs typeface="Calibri"/>
              </a:rPr>
              <a:t>ck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Run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Ap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bu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180975" marR="4286" indent="-171450">
              <a:lnSpc>
                <a:spcPts val="2273"/>
              </a:lnSpc>
              <a:spcBef>
                <a:spcPts val="727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spc="-11" dirty="0">
                <a:latin typeface="Calibri"/>
                <a:cs typeface="Calibri"/>
              </a:rPr>
              <a:t>ck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4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pub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bu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sub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sh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n</a:t>
            </a:r>
            <a:r>
              <a:rPr sz="2100" u="heavy" spc="-49" dirty="0">
                <a:solidFill>
                  <a:srgbClr val="0563C1"/>
                </a:solidFill>
                <a:latin typeface="Calibri"/>
                <a:cs typeface="Calibri"/>
              </a:rPr>
              <a:t>y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s.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65005" y="4110619"/>
            <a:ext cx="3186112" cy="1379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211371" y="2125264"/>
            <a:ext cx="3815837" cy="1625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101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21518012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22065"/>
            <a:ext cx="8077200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E</a:t>
            </a:r>
            <a:r>
              <a:rPr spc="-90" dirty="0"/>
              <a:t>x</a:t>
            </a:r>
            <a:r>
              <a:rPr dirty="0"/>
              <a:t>e</a:t>
            </a:r>
            <a:r>
              <a:rPr spc="-68" dirty="0"/>
              <a:t>r</a:t>
            </a:r>
            <a:r>
              <a:rPr spc="4" dirty="0"/>
              <a:t>c</a:t>
            </a:r>
            <a:r>
              <a:rPr spc="-8" dirty="0"/>
              <a:t>i</a:t>
            </a:r>
            <a:r>
              <a:rPr spc="-19" dirty="0"/>
              <a:t>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6" dirty="0"/>
              <a:t>1</a:t>
            </a:r>
            <a:r>
              <a:rPr spc="-11" dirty="0"/>
              <a:t>: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8" dirty="0"/>
              <a:t>C</a:t>
            </a:r>
            <a:r>
              <a:rPr spc="-68" dirty="0"/>
              <a:t>r</a:t>
            </a:r>
            <a:r>
              <a:rPr dirty="0"/>
              <a:t>e</a:t>
            </a:r>
            <a:r>
              <a:rPr spc="-45" dirty="0"/>
              <a:t>at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8" dirty="0"/>
              <a:t>i</a:t>
            </a:r>
            <a:r>
              <a:rPr spc="-83" dirty="0"/>
              <a:t>r</a:t>
            </a:r>
            <a:r>
              <a:rPr spc="-56" dirty="0"/>
              <a:t>s</a:t>
            </a:r>
            <a:r>
              <a:rPr spc="-11" dirty="0"/>
              <a:t>t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9" dirty="0"/>
              <a:t>sh</a:t>
            </a:r>
            <a:r>
              <a:rPr spc="-8" dirty="0"/>
              <a:t>i</a:t>
            </a:r>
            <a:r>
              <a:rPr spc="-83" dirty="0"/>
              <a:t>n</a:t>
            </a:r>
            <a:r>
              <a:rPr spc="-15" dirty="0"/>
              <a:t>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pa</a:t>
            </a:r>
            <a:r>
              <a:rPr spc="-4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044" y="2243132"/>
            <a:ext cx="4504373" cy="1141338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1500" spc="-4" dirty="0">
                <a:latin typeface="Courier New"/>
                <a:cs typeface="Courier New"/>
              </a:rPr>
              <a:t>library(shiny)</a:t>
            </a:r>
            <a:endParaRPr sz="1500" dirty="0">
              <a:latin typeface="Courier New"/>
              <a:cs typeface="Courier New"/>
            </a:endParaRPr>
          </a:p>
          <a:p>
            <a:pPr marL="68580" marR="314801">
              <a:lnSpc>
                <a:spcPts val="2378"/>
              </a:lnSpc>
              <a:spcBef>
                <a:spcPts val="146"/>
              </a:spcBef>
              <a:tabLst>
                <a:tab pos="411004" algn="l"/>
                <a:tab pos="753904" algn="l"/>
                <a:tab pos="868204" algn="l"/>
                <a:tab pos="1211104" algn="l"/>
                <a:tab pos="2697003" algn="l"/>
                <a:tab pos="3039903" algn="l"/>
                <a:tab pos="3954304" algn="l"/>
              </a:tabLst>
            </a:pPr>
            <a:r>
              <a:rPr sz="1500" spc="-4" dirty="0" err="1">
                <a:latin typeface="Courier New"/>
                <a:cs typeface="Courier New"/>
              </a:rPr>
              <a:t>u</a:t>
            </a:r>
            <a:r>
              <a:rPr sz="1500" dirty="0" err="1">
                <a:latin typeface="Courier New"/>
                <a:cs typeface="Courier New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&lt;</a:t>
            </a:r>
            <a:r>
              <a:rPr sz="1500" dirty="0">
                <a:latin typeface="Courier New"/>
                <a:cs typeface="Courier New"/>
              </a:rPr>
              <a:t>-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fluidPage("Hell</a:t>
            </a:r>
            <a:r>
              <a:rPr sz="1500" dirty="0">
                <a:latin typeface="Courier New"/>
                <a:cs typeface="Courier New"/>
              </a:rPr>
              <a:t>o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World!")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serve</a:t>
            </a:r>
            <a:r>
              <a:rPr sz="1500" dirty="0">
                <a:latin typeface="Courier New"/>
                <a:cs typeface="Courier New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&lt;</a:t>
            </a:r>
            <a:r>
              <a:rPr sz="1500" dirty="0">
                <a:latin typeface="Courier New"/>
                <a:cs typeface="Courier New"/>
              </a:rPr>
              <a:t>-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function(input</a:t>
            </a:r>
            <a:r>
              <a:rPr sz="1500" dirty="0">
                <a:latin typeface="Courier New"/>
                <a:cs typeface="Courier New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output</a:t>
            </a:r>
            <a:r>
              <a:rPr sz="1500" dirty="0">
                <a:latin typeface="Courier New"/>
                <a:cs typeface="Courier New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{}</a:t>
            </a:r>
            <a:endParaRPr sz="1500" dirty="0">
              <a:latin typeface="Courier New"/>
              <a:cs typeface="Courier New"/>
            </a:endParaRPr>
          </a:p>
          <a:p>
            <a:pPr marL="68580">
              <a:spcBef>
                <a:spcPts val="424"/>
              </a:spcBef>
              <a:tabLst>
                <a:tab pos="1439704" algn="l"/>
                <a:tab pos="1668304" algn="l"/>
                <a:tab pos="2125504" algn="l"/>
                <a:tab pos="2925603" algn="l"/>
                <a:tab pos="3154204" algn="l"/>
              </a:tabLst>
            </a:pPr>
            <a:r>
              <a:rPr sz="1500" spc="-4" dirty="0">
                <a:latin typeface="Courier New"/>
                <a:cs typeface="Courier New"/>
              </a:rPr>
              <a:t>shinyApp(u</a:t>
            </a:r>
            <a:r>
              <a:rPr sz="1500" dirty="0">
                <a:latin typeface="Courier New"/>
                <a:cs typeface="Courier New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ui</a:t>
            </a:r>
            <a:r>
              <a:rPr sz="1500" dirty="0">
                <a:latin typeface="Courier New"/>
                <a:cs typeface="Courier New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serve</a:t>
            </a:r>
            <a:r>
              <a:rPr sz="1500" dirty="0">
                <a:latin typeface="Courier New"/>
                <a:cs typeface="Courier New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server)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24905" y="2243146"/>
            <a:ext cx="3662332" cy="2720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102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41020420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044" y="507639"/>
            <a:ext cx="8686800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E</a:t>
            </a:r>
            <a:r>
              <a:rPr spc="-90" dirty="0"/>
              <a:t>x</a:t>
            </a:r>
            <a:r>
              <a:rPr dirty="0"/>
              <a:t>e</a:t>
            </a:r>
            <a:r>
              <a:rPr spc="-68" dirty="0"/>
              <a:t>r</a:t>
            </a:r>
            <a:r>
              <a:rPr spc="4" dirty="0"/>
              <a:t>c</a:t>
            </a:r>
            <a:r>
              <a:rPr spc="-8" dirty="0"/>
              <a:t>i</a:t>
            </a:r>
            <a:r>
              <a:rPr spc="-19" dirty="0"/>
              <a:t>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6" dirty="0"/>
              <a:t>2</a:t>
            </a:r>
            <a:r>
              <a:rPr spc="-11" dirty="0"/>
              <a:t>: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8" dirty="0"/>
              <a:t>C</a:t>
            </a:r>
            <a:r>
              <a:rPr spc="-19" dirty="0"/>
              <a:t>u</a:t>
            </a:r>
            <a:r>
              <a:rPr spc="-56" dirty="0"/>
              <a:t>s</a:t>
            </a:r>
            <a:r>
              <a:rPr spc="-41" dirty="0"/>
              <a:t>t</a:t>
            </a:r>
            <a:r>
              <a:rPr dirty="0"/>
              <a:t>o</a:t>
            </a:r>
            <a:r>
              <a:rPr spc="-8" dirty="0"/>
              <a:t>mi</a:t>
            </a:r>
            <a:r>
              <a:rPr spc="-94" dirty="0"/>
              <a:t>z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56" dirty="0"/>
              <a:t>y</a:t>
            </a:r>
            <a:r>
              <a:rPr dirty="0"/>
              <a:t>o</a:t>
            </a:r>
            <a:r>
              <a:rPr spc="-15" dirty="0"/>
              <a:t>ur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sh</a:t>
            </a:r>
            <a:r>
              <a:rPr spc="-8" dirty="0"/>
              <a:t>i</a:t>
            </a:r>
            <a:r>
              <a:rPr spc="-83" dirty="0"/>
              <a:t>n</a:t>
            </a:r>
            <a:r>
              <a:rPr spc="-15" dirty="0"/>
              <a:t>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pa</a:t>
            </a:r>
            <a:r>
              <a:rPr spc="-45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044" y="2243130"/>
            <a:ext cx="4504373" cy="3393429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2600801">
              <a:lnSpc>
                <a:spcPct val="122200"/>
              </a:lnSpc>
              <a:tabLst>
                <a:tab pos="411004" algn="l"/>
                <a:tab pos="753904" algn="l"/>
              </a:tabLst>
            </a:pPr>
            <a:r>
              <a:rPr sz="1500" spc="-4" dirty="0">
                <a:latin typeface="Courier New"/>
                <a:cs typeface="Courier New"/>
              </a:rPr>
              <a:t>library(shiny)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u</a:t>
            </a:r>
            <a:r>
              <a:rPr sz="1500" dirty="0">
                <a:latin typeface="Courier New"/>
                <a:cs typeface="Courier New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&lt;</a:t>
            </a:r>
            <a:r>
              <a:rPr sz="1500" dirty="0">
                <a:latin typeface="Courier New"/>
                <a:cs typeface="Courier New"/>
              </a:rPr>
              <a:t>-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fluidPage(</a:t>
            </a:r>
            <a:endParaRPr sz="1500">
              <a:latin typeface="Courier New"/>
              <a:cs typeface="Courier New"/>
            </a:endParaRPr>
          </a:p>
          <a:p>
            <a:pPr marL="297180" marR="1229201">
              <a:lnSpc>
                <a:spcPts val="2198"/>
              </a:lnSpc>
              <a:spcBef>
                <a:spcPts val="116"/>
              </a:spcBef>
              <a:tabLst>
                <a:tab pos="2354104" algn="l"/>
              </a:tabLst>
            </a:pPr>
            <a:r>
              <a:rPr sz="1500" spc="-4" dirty="0">
                <a:latin typeface="Courier New"/>
                <a:cs typeface="Courier New"/>
              </a:rPr>
              <a:t>titlePanel("titl</a:t>
            </a:r>
            <a:r>
              <a:rPr sz="1500" dirty="0">
                <a:latin typeface="Courier New"/>
                <a:cs typeface="Courier New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panel"),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sidebarLayout(</a:t>
            </a:r>
            <a:endParaRPr sz="1500">
              <a:latin typeface="Courier New"/>
              <a:cs typeface="Courier New"/>
            </a:endParaRPr>
          </a:p>
          <a:p>
            <a:pPr marL="525780" marR="429101">
              <a:lnSpc>
                <a:spcPts val="2175"/>
              </a:lnSpc>
              <a:spcBef>
                <a:spcPts val="19"/>
              </a:spcBef>
              <a:tabLst>
                <a:tab pos="2125504" algn="l"/>
                <a:tab pos="2354104" algn="l"/>
                <a:tab pos="3154204" algn="l"/>
              </a:tabLst>
            </a:pPr>
            <a:r>
              <a:rPr sz="1500" spc="-4" dirty="0">
                <a:latin typeface="Courier New"/>
                <a:cs typeface="Courier New"/>
              </a:rPr>
              <a:t>sidebarPanel</a:t>
            </a:r>
            <a:r>
              <a:rPr sz="1500" dirty="0">
                <a:latin typeface="Courier New"/>
                <a:cs typeface="Courier New"/>
              </a:rPr>
              <a:t>(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"sideba</a:t>
            </a:r>
            <a:r>
              <a:rPr sz="1500" dirty="0">
                <a:latin typeface="Courier New"/>
                <a:cs typeface="Courier New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panel"),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mainPanel("mai</a:t>
            </a:r>
            <a:r>
              <a:rPr sz="1500" dirty="0">
                <a:latin typeface="Courier New"/>
                <a:cs typeface="Courier New"/>
              </a:rPr>
              <a:t>n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panel",</a:t>
            </a:r>
            <a:endParaRPr sz="1500">
              <a:latin typeface="Courier New"/>
              <a:cs typeface="Courier New"/>
            </a:endParaRPr>
          </a:p>
          <a:p>
            <a:pPr marL="525780">
              <a:spcBef>
                <a:spcPts val="263"/>
              </a:spcBef>
              <a:tabLst>
                <a:tab pos="1668304" algn="l"/>
                <a:tab pos="2354104" algn="l"/>
              </a:tabLst>
            </a:pPr>
            <a:r>
              <a:rPr sz="1500" spc="-4" dirty="0">
                <a:latin typeface="Courier New"/>
                <a:cs typeface="Courier New"/>
              </a:rPr>
              <a:t>h1("Firs</a:t>
            </a:r>
            <a:r>
              <a:rPr sz="1500" dirty="0">
                <a:latin typeface="Courier New"/>
                <a:cs typeface="Courier New"/>
              </a:rPr>
              <a:t>t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leve</a:t>
            </a:r>
            <a:r>
              <a:rPr sz="1500" dirty="0">
                <a:latin typeface="Courier New"/>
                <a:cs typeface="Courier New"/>
              </a:rPr>
              <a:t>l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title"))</a:t>
            </a:r>
            <a:endParaRPr sz="1500">
              <a:latin typeface="Courier New"/>
              <a:cs typeface="Courier New"/>
            </a:endParaRPr>
          </a:p>
          <a:p>
            <a:pPr marL="297180">
              <a:spcBef>
                <a:spcPts val="375"/>
              </a:spcBef>
            </a:pPr>
            <a:r>
              <a:rPr sz="1500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 marL="68580">
              <a:spcBef>
                <a:spcPts val="398"/>
              </a:spcBef>
            </a:pPr>
            <a:r>
              <a:rPr sz="1500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  <a:p>
            <a:pPr>
              <a:spcBef>
                <a:spcPts val="37"/>
              </a:spcBef>
            </a:pPr>
            <a:endParaRPr sz="1838">
              <a:latin typeface="Times New Roman"/>
              <a:cs typeface="Times New Roman"/>
            </a:endParaRPr>
          </a:p>
          <a:p>
            <a:pPr marL="68580" marR="314801">
              <a:lnSpc>
                <a:spcPct val="123600"/>
              </a:lnSpc>
              <a:tabLst>
                <a:tab pos="868204" algn="l"/>
                <a:tab pos="1211104" algn="l"/>
                <a:tab pos="1439704" algn="l"/>
                <a:tab pos="1668304" algn="l"/>
                <a:tab pos="2125504" algn="l"/>
                <a:tab pos="2925603" algn="l"/>
                <a:tab pos="3039903" algn="l"/>
                <a:tab pos="3154204" algn="l"/>
                <a:tab pos="3954304" algn="l"/>
              </a:tabLst>
            </a:pPr>
            <a:r>
              <a:rPr sz="1500" spc="-4" dirty="0">
                <a:latin typeface="Courier New"/>
                <a:cs typeface="Courier New"/>
              </a:rPr>
              <a:t>serve</a:t>
            </a:r>
            <a:r>
              <a:rPr sz="1500" dirty="0">
                <a:latin typeface="Courier New"/>
                <a:cs typeface="Courier New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&lt;</a:t>
            </a:r>
            <a:r>
              <a:rPr sz="1500" dirty="0">
                <a:latin typeface="Courier New"/>
                <a:cs typeface="Courier New"/>
              </a:rPr>
              <a:t>-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function(input</a:t>
            </a:r>
            <a:r>
              <a:rPr sz="1500" dirty="0">
                <a:latin typeface="Courier New"/>
                <a:cs typeface="Courier New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output</a:t>
            </a:r>
            <a:r>
              <a:rPr sz="1500" dirty="0">
                <a:latin typeface="Courier New"/>
                <a:cs typeface="Courier New"/>
              </a:rPr>
              <a:t>)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{}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sz="1500" spc="-4" dirty="0">
                <a:latin typeface="Courier New"/>
                <a:cs typeface="Courier New"/>
              </a:rPr>
              <a:t>shinyApp(u</a:t>
            </a:r>
            <a:r>
              <a:rPr sz="1500" dirty="0">
                <a:latin typeface="Courier New"/>
                <a:cs typeface="Courier New"/>
              </a:rPr>
              <a:t>i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ui</a:t>
            </a:r>
            <a:r>
              <a:rPr sz="1500" dirty="0">
                <a:latin typeface="Courier New"/>
                <a:cs typeface="Courier New"/>
              </a:rPr>
              <a:t>,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serve</a:t>
            </a:r>
            <a:r>
              <a:rPr sz="1500" dirty="0">
                <a:latin typeface="Courier New"/>
                <a:cs typeface="Courier New"/>
              </a:rPr>
              <a:t>r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1500" spc="-4" dirty="0">
                <a:latin typeface="Courier New"/>
                <a:cs typeface="Courier New"/>
              </a:rPr>
              <a:t>server)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24984" y="2243145"/>
            <a:ext cx="3715412" cy="26850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103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16681084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61328" y="2242117"/>
            <a:ext cx="4072486" cy="2862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789" y="290560"/>
            <a:ext cx="8619864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E</a:t>
            </a:r>
            <a:r>
              <a:rPr spc="-90" dirty="0"/>
              <a:t>x</a:t>
            </a:r>
            <a:r>
              <a:rPr dirty="0"/>
              <a:t>e</a:t>
            </a:r>
            <a:r>
              <a:rPr spc="-68" dirty="0"/>
              <a:t>r</a:t>
            </a:r>
            <a:r>
              <a:rPr spc="4" dirty="0"/>
              <a:t>c</a:t>
            </a:r>
            <a:r>
              <a:rPr spc="-8" dirty="0"/>
              <a:t>i</a:t>
            </a:r>
            <a:r>
              <a:rPr spc="-19" dirty="0"/>
              <a:t>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6" dirty="0"/>
              <a:t>3</a:t>
            </a:r>
            <a:r>
              <a:rPr spc="-11" dirty="0"/>
              <a:t>: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26" dirty="0"/>
              <a:t>Ad</a:t>
            </a:r>
            <a:r>
              <a:rPr spc="-19" dirty="0"/>
              <a:t>d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dirty="0"/>
              <a:t>I</a:t>
            </a:r>
            <a:r>
              <a:rPr spc="-19" dirty="0"/>
              <a:t>nput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9" dirty="0"/>
              <a:t>and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26" dirty="0"/>
              <a:t>Ou</a:t>
            </a:r>
            <a:r>
              <a:rPr spc="-8" dirty="0"/>
              <a:t>t</a:t>
            </a:r>
            <a:r>
              <a:rPr spc="-15" dirty="0"/>
              <a:t>put</a:t>
            </a:r>
          </a:p>
        </p:txBody>
      </p:sp>
      <p:sp>
        <p:nvSpPr>
          <p:cNvPr id="4" name="object 4"/>
          <p:cNvSpPr/>
          <p:nvPr/>
        </p:nvSpPr>
        <p:spPr>
          <a:xfrm>
            <a:off x="160734" y="2243126"/>
            <a:ext cx="4693920" cy="3522345"/>
          </a:xfrm>
          <a:custGeom>
            <a:avLst/>
            <a:gdLst/>
            <a:ahLst/>
            <a:cxnLst/>
            <a:rect l="l" t="t" r="r" b="b"/>
            <a:pathLst>
              <a:path w="6258560" h="4696459">
                <a:moveTo>
                  <a:pt x="0" y="4695840"/>
                </a:moveTo>
                <a:lnTo>
                  <a:pt x="6257940" y="4695840"/>
                </a:lnTo>
                <a:lnTo>
                  <a:pt x="6257940" y="0"/>
                </a:lnTo>
                <a:lnTo>
                  <a:pt x="0" y="0"/>
                </a:lnTo>
                <a:lnTo>
                  <a:pt x="0" y="46958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19790" y="2247957"/>
            <a:ext cx="4511516" cy="1703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028950">
              <a:lnSpc>
                <a:spcPct val="123300"/>
              </a:lnSpc>
            </a:pPr>
            <a:r>
              <a:rPr sz="1200" dirty="0">
                <a:latin typeface="Courier New"/>
                <a:cs typeface="Courier New"/>
              </a:rPr>
              <a:t>library(shiny)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ui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&lt;-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fluidPage(</a:t>
            </a:r>
            <a:endParaRPr sz="1200">
              <a:latin typeface="Courier New"/>
              <a:cs typeface="Courier New"/>
            </a:endParaRPr>
          </a:p>
          <a:p>
            <a:pPr marL="192881" marR="461963">
              <a:lnSpc>
                <a:spcPct val="121500"/>
              </a:lnSpc>
            </a:pPr>
            <a:r>
              <a:rPr sz="1200" dirty="0">
                <a:latin typeface="Courier New"/>
                <a:cs typeface="Courier New"/>
              </a:rPr>
              <a:t>titlePanel("Page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with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Slider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Input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Demo"),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sidebarLayout(</a:t>
            </a:r>
            <a:endParaRPr sz="1200">
              <a:latin typeface="Courier New"/>
              <a:cs typeface="Courier New"/>
            </a:endParaRPr>
          </a:p>
          <a:p>
            <a:pPr marL="376238">
              <a:spcBef>
                <a:spcPts val="334"/>
              </a:spcBef>
            </a:pPr>
            <a:r>
              <a:rPr sz="1200" dirty="0">
                <a:latin typeface="Courier New"/>
                <a:cs typeface="Courier New"/>
              </a:rPr>
              <a:t>sidebarPanel(</a:t>
            </a:r>
            <a:endParaRPr sz="1200">
              <a:latin typeface="Courier New"/>
              <a:cs typeface="Courier New"/>
            </a:endParaRPr>
          </a:p>
          <a:p>
            <a:pPr marL="9525" marR="3810" indent="550069">
              <a:lnSpc>
                <a:spcPct val="69500"/>
              </a:lnSpc>
              <a:spcBef>
                <a:spcPts val="746"/>
              </a:spcBef>
            </a:pPr>
            <a:r>
              <a:rPr sz="1200" dirty="0">
                <a:latin typeface="Courier New"/>
                <a:cs typeface="Courier New"/>
              </a:rPr>
              <a:t>sliderInput(inputId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"num",label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"Choose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number",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value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10,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min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1,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max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50)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505" y="3940287"/>
            <a:ext cx="2127885" cy="889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200" dirty="0">
                <a:latin typeface="Courier New"/>
                <a:cs typeface="Courier New"/>
              </a:rPr>
              <a:t>),</a:t>
            </a:r>
            <a:endParaRPr sz="1200">
              <a:latin typeface="Courier New"/>
              <a:cs typeface="Courier New"/>
            </a:endParaRPr>
          </a:p>
          <a:p>
            <a:pPr marL="284321" marR="3810" indent="-275273">
              <a:lnSpc>
                <a:spcPts val="1777"/>
              </a:lnSpc>
              <a:spcBef>
                <a:spcPts val="86"/>
              </a:spcBef>
            </a:pPr>
            <a:r>
              <a:rPr sz="1200" dirty="0">
                <a:latin typeface="Courier New"/>
                <a:cs typeface="Courier New"/>
              </a:rPr>
              <a:t>mainPanel("main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panel",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plotOutput("hist")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789" y="4610166"/>
            <a:ext cx="294323" cy="4078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405"/>
            <a:r>
              <a:rPr sz="1200" dirty="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9525">
              <a:spcBef>
                <a:spcPts val="307"/>
              </a:spcBef>
            </a:pPr>
            <a:r>
              <a:rPr sz="1200" dirty="0">
                <a:latin typeface="Courier New"/>
                <a:cs typeface="Courier New"/>
              </a:rPr>
              <a:t>))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789" y="5280107"/>
            <a:ext cx="3319939" cy="67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121500"/>
              </a:lnSpc>
            </a:pPr>
            <a:r>
              <a:rPr sz="1200" dirty="0">
                <a:latin typeface="Courier New"/>
                <a:cs typeface="Courier New"/>
              </a:rPr>
              <a:t>server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&lt;-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function(input,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output)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{}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shinyApp(ui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ui,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server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2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Courier New"/>
                <a:cs typeface="Courier New"/>
              </a:rPr>
              <a:t>server)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79495" y="3471127"/>
            <a:ext cx="1260158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1598"/>
              </a:lnSpc>
            </a:pPr>
            <a:r>
              <a:rPr sz="1350" b="1" dirty="0">
                <a:latin typeface="Calibri"/>
                <a:cs typeface="Calibri"/>
              </a:rPr>
              <a:t>*</a:t>
            </a:r>
            <a:r>
              <a:rPr sz="1350" b="1" spc="-26" dirty="0">
                <a:latin typeface="Times New Roman"/>
                <a:cs typeface="Times New Roman"/>
              </a:rPr>
              <a:t> </a:t>
            </a:r>
            <a:r>
              <a:rPr sz="1350" b="1" spc="-4" dirty="0">
                <a:latin typeface="Calibri"/>
                <a:cs typeface="Calibri"/>
              </a:rPr>
              <a:t>O</a:t>
            </a:r>
            <a:r>
              <a:rPr sz="1350" b="1" spc="-11" dirty="0">
                <a:latin typeface="Calibri"/>
                <a:cs typeface="Calibri"/>
              </a:rPr>
              <a:t>u</a:t>
            </a:r>
            <a:r>
              <a:rPr sz="1350" b="1" spc="-8" dirty="0">
                <a:latin typeface="Calibri"/>
                <a:cs typeface="Calibri"/>
              </a:rPr>
              <a:t>t</a:t>
            </a:r>
            <a:r>
              <a:rPr sz="1350" b="1" spc="-11" dirty="0">
                <a:latin typeface="Calibri"/>
                <a:cs typeface="Calibri"/>
              </a:rPr>
              <a:t>pu</a:t>
            </a:r>
            <a:r>
              <a:rPr sz="1350" b="1" spc="-8" dirty="0">
                <a:latin typeface="Calibri"/>
                <a:cs typeface="Calibri"/>
              </a:rPr>
              <a:t>t()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spc="-11" dirty="0">
                <a:latin typeface="Calibri"/>
                <a:cs typeface="Calibri"/>
              </a:rPr>
              <a:t>add</a:t>
            </a:r>
            <a:r>
              <a:rPr sz="1350" b="1" spc="-8" dirty="0">
                <a:latin typeface="Calibri"/>
                <a:cs typeface="Calibri"/>
              </a:rPr>
              <a:t>s</a:t>
            </a:r>
            <a:r>
              <a:rPr sz="1350" b="1" spc="-34" dirty="0">
                <a:latin typeface="Times New Roman"/>
                <a:cs typeface="Times New Roman"/>
              </a:rPr>
              <a:t> </a:t>
            </a:r>
            <a:r>
              <a:rPr sz="1350" b="1" spc="-8" dirty="0">
                <a:latin typeface="Calibri"/>
                <a:cs typeface="Calibri"/>
              </a:rPr>
              <a:t>a</a:t>
            </a:r>
            <a:r>
              <a:rPr sz="1350" b="1" spc="-4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s</a:t>
            </a:r>
            <a:r>
              <a:rPr sz="1350" b="1" spc="-11" dirty="0">
                <a:latin typeface="Calibri"/>
                <a:cs typeface="Calibri"/>
              </a:rPr>
              <a:t>pa</a:t>
            </a:r>
            <a:r>
              <a:rPr sz="1350" b="1" spc="-4" dirty="0">
                <a:latin typeface="Calibri"/>
                <a:cs typeface="Calibri"/>
              </a:rPr>
              <a:t>c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34" dirty="0">
                <a:latin typeface="Times New Roman"/>
                <a:cs typeface="Times New Roman"/>
              </a:rPr>
              <a:t> </a:t>
            </a:r>
            <a:r>
              <a:rPr sz="1350" b="1" spc="-11" dirty="0">
                <a:latin typeface="Calibri"/>
                <a:cs typeface="Calibri"/>
              </a:rPr>
              <a:t>in</a:t>
            </a:r>
            <a:endParaRPr sz="1350">
              <a:latin typeface="Calibri"/>
              <a:cs typeface="Calibri"/>
            </a:endParaRPr>
          </a:p>
          <a:p>
            <a:pPr marL="127159" marR="121444" algn="ctr">
              <a:lnSpc>
                <a:spcPts val="1627"/>
              </a:lnSpc>
              <a:spcBef>
                <a:spcPts val="4"/>
              </a:spcBef>
            </a:pPr>
            <a:r>
              <a:rPr sz="1350" b="1" spc="-8" dirty="0">
                <a:latin typeface="Calibri"/>
                <a:cs typeface="Calibri"/>
              </a:rPr>
              <a:t>t</a:t>
            </a:r>
            <a:r>
              <a:rPr sz="1350" b="1" spc="-11" dirty="0">
                <a:latin typeface="Calibri"/>
                <a:cs typeface="Calibri"/>
              </a:rPr>
              <a:t>h</a:t>
            </a:r>
            <a:r>
              <a:rPr sz="1350" b="1" dirty="0">
                <a:latin typeface="Calibri"/>
                <a:cs typeface="Calibri"/>
              </a:rPr>
              <a:t>e</a:t>
            </a:r>
            <a:r>
              <a:rPr sz="1350" b="1" spc="-34" dirty="0">
                <a:latin typeface="Times New Roman"/>
                <a:cs typeface="Times New Roman"/>
              </a:rPr>
              <a:t> </a:t>
            </a:r>
            <a:r>
              <a:rPr sz="1350" b="1" spc="-11" dirty="0">
                <a:latin typeface="Calibri"/>
                <a:cs typeface="Calibri"/>
              </a:rPr>
              <a:t>u</a:t>
            </a:r>
            <a:r>
              <a:rPr sz="1350" b="1" spc="-4" dirty="0">
                <a:latin typeface="Calibri"/>
                <a:cs typeface="Calibri"/>
              </a:rPr>
              <a:t>i</a:t>
            </a:r>
            <a:r>
              <a:rPr sz="1350" b="1" spc="-34" dirty="0">
                <a:latin typeface="Times New Roman"/>
                <a:cs typeface="Times New Roman"/>
              </a:rPr>
              <a:t> </a:t>
            </a:r>
            <a:r>
              <a:rPr sz="1350" b="1" spc="-19" dirty="0">
                <a:latin typeface="Calibri"/>
                <a:cs typeface="Calibri"/>
              </a:rPr>
              <a:t>f</a:t>
            </a:r>
            <a:r>
              <a:rPr sz="1350" b="1" spc="-8" dirty="0">
                <a:latin typeface="Calibri"/>
                <a:cs typeface="Calibri"/>
              </a:rPr>
              <a:t>o</a:t>
            </a:r>
            <a:r>
              <a:rPr sz="1350" b="1" dirty="0">
                <a:latin typeface="Calibri"/>
                <a:cs typeface="Calibri"/>
              </a:rPr>
              <a:t>r</a:t>
            </a:r>
            <a:r>
              <a:rPr sz="1350" b="1" spc="-30" dirty="0">
                <a:latin typeface="Times New Roman"/>
                <a:cs typeface="Times New Roman"/>
              </a:rPr>
              <a:t> </a:t>
            </a:r>
            <a:r>
              <a:rPr sz="1350" b="1" spc="-11" dirty="0">
                <a:latin typeface="Calibri"/>
                <a:cs typeface="Calibri"/>
              </a:rPr>
              <a:t>a</a:t>
            </a:r>
            <a:r>
              <a:rPr sz="1350" b="1" spc="-8" dirty="0">
                <a:latin typeface="Calibri"/>
                <a:cs typeface="Calibri"/>
              </a:rPr>
              <a:t>n</a:t>
            </a:r>
            <a:r>
              <a:rPr sz="1350" b="1" spc="-34" dirty="0">
                <a:latin typeface="Times New Roman"/>
                <a:cs typeface="Times New Roman"/>
              </a:rPr>
              <a:t> </a:t>
            </a:r>
            <a:r>
              <a:rPr sz="1350" b="1" spc="-11" dirty="0">
                <a:latin typeface="Calibri"/>
                <a:cs typeface="Calibri"/>
              </a:rPr>
              <a:t>R</a:t>
            </a:r>
            <a:r>
              <a:rPr sz="1350" b="1" spc="-4" dirty="0">
                <a:latin typeface="Times New Roman"/>
                <a:cs typeface="Times New Roman"/>
              </a:rPr>
              <a:t> </a:t>
            </a:r>
            <a:r>
              <a:rPr sz="1350" b="1" spc="-15" dirty="0">
                <a:latin typeface="Calibri"/>
                <a:cs typeface="Calibri"/>
              </a:rPr>
              <a:t>o</a:t>
            </a:r>
            <a:r>
              <a:rPr sz="1350" b="1" spc="-11" dirty="0">
                <a:latin typeface="Calibri"/>
                <a:cs typeface="Calibri"/>
              </a:rPr>
              <a:t>b</a:t>
            </a:r>
            <a:r>
              <a:rPr sz="1350" b="1" dirty="0">
                <a:latin typeface="Calibri"/>
                <a:cs typeface="Calibri"/>
              </a:rPr>
              <a:t>j</a:t>
            </a:r>
            <a:r>
              <a:rPr sz="1350" b="1" spc="-8" dirty="0">
                <a:latin typeface="Calibri"/>
                <a:cs typeface="Calibri"/>
              </a:rPr>
              <a:t>e</a:t>
            </a:r>
            <a:r>
              <a:rPr sz="1350" b="1" spc="-4" dirty="0">
                <a:latin typeface="Calibri"/>
                <a:cs typeface="Calibri"/>
              </a:rPr>
              <a:t>c</a:t>
            </a:r>
            <a:r>
              <a:rPr sz="1350" b="1" spc="-8" dirty="0">
                <a:latin typeface="Calibri"/>
                <a:cs typeface="Calibri"/>
              </a:rPr>
              <a:t>t</a:t>
            </a:r>
            <a:r>
              <a:rPr sz="1350" b="1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56197" y="4023298"/>
            <a:ext cx="4700111" cy="581978"/>
          </a:xfrm>
          <a:custGeom>
            <a:avLst/>
            <a:gdLst/>
            <a:ahLst/>
            <a:cxnLst/>
            <a:rect l="l" t="t" r="r" b="b"/>
            <a:pathLst>
              <a:path w="6266815" h="775970">
                <a:moveTo>
                  <a:pt x="210251" y="322514"/>
                </a:moveTo>
                <a:lnTo>
                  <a:pt x="0" y="565510"/>
                </a:lnTo>
                <a:lnTo>
                  <a:pt x="242986" y="775761"/>
                </a:lnTo>
                <a:lnTo>
                  <a:pt x="234787" y="662449"/>
                </a:lnTo>
                <a:lnTo>
                  <a:pt x="3371172" y="435827"/>
                </a:lnTo>
                <a:lnTo>
                  <a:pt x="218419" y="435827"/>
                </a:lnTo>
                <a:lnTo>
                  <a:pt x="210251" y="322514"/>
                </a:lnTo>
                <a:close/>
              </a:path>
              <a:path w="6266815" h="775970">
                <a:moveTo>
                  <a:pt x="6249984" y="0"/>
                </a:moveTo>
                <a:lnTo>
                  <a:pt x="218419" y="435827"/>
                </a:lnTo>
                <a:lnTo>
                  <a:pt x="3371172" y="435827"/>
                </a:lnTo>
                <a:lnTo>
                  <a:pt x="6266352" y="226634"/>
                </a:lnTo>
                <a:lnTo>
                  <a:pt x="624998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2856197" y="4023307"/>
            <a:ext cx="4700111" cy="581978"/>
          </a:xfrm>
          <a:custGeom>
            <a:avLst/>
            <a:gdLst/>
            <a:ahLst/>
            <a:cxnLst/>
            <a:rect l="l" t="t" r="r" b="b"/>
            <a:pathLst>
              <a:path w="6266815" h="775970">
                <a:moveTo>
                  <a:pt x="6266352" y="226621"/>
                </a:moveTo>
                <a:lnTo>
                  <a:pt x="234787" y="662437"/>
                </a:lnTo>
                <a:lnTo>
                  <a:pt x="242986" y="775749"/>
                </a:lnTo>
                <a:lnTo>
                  <a:pt x="0" y="565498"/>
                </a:lnTo>
                <a:lnTo>
                  <a:pt x="210251" y="322502"/>
                </a:lnTo>
                <a:lnTo>
                  <a:pt x="218419" y="435815"/>
                </a:lnTo>
                <a:lnTo>
                  <a:pt x="6249984" y="0"/>
                </a:lnTo>
                <a:lnTo>
                  <a:pt x="6266352" y="226621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7535062" y="4636455"/>
            <a:ext cx="1348264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9" marR="3810" algn="ctr">
              <a:lnSpc>
                <a:spcPts val="1598"/>
              </a:lnSpc>
            </a:pPr>
            <a:r>
              <a:rPr sz="1350" b="1" spc="-116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350" b="1" spc="-3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buil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  <a:p>
            <a:pPr marL="228124" marR="223361" algn="ctr">
              <a:lnSpc>
                <a:spcPts val="1627"/>
              </a:lnSpc>
              <a:spcBef>
                <a:spcPts val="4"/>
              </a:spcBef>
            </a:pP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350" b="1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FF0000"/>
                </a:solidFill>
                <a:latin typeface="Calibri"/>
                <a:cs typeface="Calibri"/>
              </a:rPr>
              <a:t>se</a:t>
            </a:r>
            <a:r>
              <a:rPr sz="1350" b="1" spc="8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350" b="1" spc="-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350" b="1" spc="4" dirty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350" b="1" spc="-4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350" b="1" spc="-1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350" b="1" spc="-4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350" b="1" spc="-1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350" b="1" spc="-8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104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42941755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189857"/>
            <a:ext cx="8382000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E</a:t>
            </a:r>
            <a:r>
              <a:rPr spc="-90" dirty="0"/>
              <a:t>x</a:t>
            </a:r>
            <a:r>
              <a:rPr dirty="0"/>
              <a:t>e</a:t>
            </a:r>
            <a:r>
              <a:rPr spc="-68" dirty="0"/>
              <a:t>r</a:t>
            </a:r>
            <a:r>
              <a:rPr spc="4" dirty="0"/>
              <a:t>c</a:t>
            </a:r>
            <a:r>
              <a:rPr spc="-8" dirty="0"/>
              <a:t>i</a:t>
            </a:r>
            <a:r>
              <a:rPr spc="-19" dirty="0"/>
              <a:t>se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6" dirty="0"/>
              <a:t>4</a:t>
            </a:r>
            <a:r>
              <a:rPr spc="-11" dirty="0"/>
              <a:t>: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27" dirty="0"/>
              <a:t>W</a:t>
            </a:r>
            <a:r>
              <a:rPr spc="-19" dirty="0"/>
              <a:t>r</a:t>
            </a:r>
            <a:r>
              <a:rPr spc="-8" dirty="0"/>
              <a:t>i</a:t>
            </a:r>
            <a:r>
              <a:rPr spc="-41" dirty="0"/>
              <a:t>t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the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se</a:t>
            </a:r>
            <a:r>
              <a:rPr spc="8" dirty="0"/>
              <a:t>r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fun</a:t>
            </a:r>
            <a:r>
              <a:rPr spc="-11" dirty="0"/>
              <a:t>cti</a:t>
            </a:r>
            <a:r>
              <a:rPr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5432770" y="1970227"/>
            <a:ext cx="3550478" cy="198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60734" y="1971663"/>
            <a:ext cx="5186363" cy="3793808"/>
          </a:xfrm>
          <a:custGeom>
            <a:avLst/>
            <a:gdLst/>
            <a:ahLst/>
            <a:cxnLst/>
            <a:rect l="l" t="t" r="r" b="b"/>
            <a:pathLst>
              <a:path w="6915150" h="5058409">
                <a:moveTo>
                  <a:pt x="0" y="5057790"/>
                </a:moveTo>
                <a:lnTo>
                  <a:pt x="6915149" y="5057790"/>
                </a:lnTo>
                <a:lnTo>
                  <a:pt x="6915149" y="0"/>
                </a:lnTo>
                <a:lnTo>
                  <a:pt x="0" y="0"/>
                </a:lnTo>
                <a:lnTo>
                  <a:pt x="0" y="505779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19777" y="1975877"/>
            <a:ext cx="4900613" cy="3407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323273">
              <a:lnSpc>
                <a:spcPct val="119300"/>
              </a:lnSpc>
              <a:tabLst>
                <a:tab pos="301943" algn="l"/>
                <a:tab pos="594836" algn="l"/>
              </a:tabLst>
            </a:pPr>
            <a:r>
              <a:rPr sz="1275" dirty="0">
                <a:latin typeface="Courier New"/>
                <a:cs typeface="Courier New"/>
              </a:rPr>
              <a:t>library(shiny)</a:t>
            </a:r>
            <a:r>
              <a:rPr sz="1275" dirty="0">
                <a:latin typeface="Times New Roman"/>
                <a:cs typeface="Times New Roman"/>
              </a:rPr>
              <a:t> </a:t>
            </a:r>
            <a:r>
              <a:rPr sz="1275" dirty="0">
                <a:latin typeface="Courier New"/>
                <a:cs typeface="Courier New"/>
              </a:rPr>
              <a:t>ui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&lt;-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fluidPag</a:t>
            </a:r>
            <a:r>
              <a:rPr sz="1275" spc="4" dirty="0">
                <a:latin typeface="Courier New"/>
                <a:cs typeface="Courier New"/>
              </a:rPr>
              <a:t>e</a:t>
            </a:r>
            <a:r>
              <a:rPr sz="1275" dirty="0">
                <a:latin typeface="Courier New"/>
                <a:cs typeface="Courier New"/>
              </a:rPr>
              <a:t>(</a:t>
            </a:r>
          </a:p>
          <a:p>
            <a:pPr marL="204788" marR="589598">
              <a:lnSpc>
                <a:spcPct val="119300"/>
              </a:lnSpc>
              <a:tabLst>
                <a:tab pos="1864043" algn="l"/>
                <a:tab pos="2352199" algn="l"/>
                <a:tab pos="3035618" algn="l"/>
                <a:tab pos="3621405" algn="l"/>
              </a:tabLst>
            </a:pPr>
            <a:r>
              <a:rPr sz="1275" dirty="0">
                <a:latin typeface="Courier New"/>
                <a:cs typeface="Courier New"/>
              </a:rPr>
              <a:t>titlePane</a:t>
            </a:r>
            <a:r>
              <a:rPr sz="1275" spc="4" dirty="0">
                <a:latin typeface="Courier New"/>
                <a:cs typeface="Courier New"/>
              </a:rPr>
              <a:t>l</a:t>
            </a:r>
            <a:r>
              <a:rPr sz="1275" dirty="0">
                <a:latin typeface="Courier New"/>
                <a:cs typeface="Courier New"/>
              </a:rPr>
              <a:t>("Page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with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Slider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Input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Demo"),</a:t>
            </a:r>
            <a:r>
              <a:rPr sz="1275" dirty="0">
                <a:latin typeface="Times New Roman"/>
                <a:cs typeface="Times New Roman"/>
              </a:rPr>
              <a:t> </a:t>
            </a:r>
            <a:r>
              <a:rPr sz="1275" dirty="0">
                <a:latin typeface="Courier New"/>
                <a:cs typeface="Courier New"/>
              </a:rPr>
              <a:t>sidebarLayou</a:t>
            </a:r>
            <a:r>
              <a:rPr sz="1275" spc="4" dirty="0">
                <a:latin typeface="Courier New"/>
                <a:cs typeface="Courier New"/>
              </a:rPr>
              <a:t>t</a:t>
            </a:r>
            <a:r>
              <a:rPr sz="1275" dirty="0">
                <a:latin typeface="Courier New"/>
                <a:cs typeface="Courier New"/>
              </a:rPr>
              <a:t>(</a:t>
            </a:r>
          </a:p>
          <a:p>
            <a:pPr marL="204788">
              <a:spcBef>
                <a:spcPts val="293"/>
              </a:spcBef>
            </a:pPr>
            <a:r>
              <a:rPr sz="1275" dirty="0">
                <a:latin typeface="Courier New"/>
                <a:cs typeface="Courier New"/>
              </a:rPr>
              <a:t>sidebarPane</a:t>
            </a:r>
            <a:r>
              <a:rPr sz="1275" spc="4" dirty="0">
                <a:latin typeface="Courier New"/>
                <a:cs typeface="Courier New"/>
              </a:rPr>
              <a:t>l</a:t>
            </a:r>
            <a:r>
              <a:rPr sz="1275" dirty="0">
                <a:latin typeface="Courier New"/>
                <a:cs typeface="Courier New"/>
              </a:rPr>
              <a:t>(</a:t>
            </a:r>
          </a:p>
          <a:p>
            <a:pPr marL="9525" marR="297180" indent="195263">
              <a:lnSpc>
                <a:spcPct val="70300"/>
              </a:lnSpc>
              <a:spcBef>
                <a:spcPts val="724"/>
              </a:spcBef>
              <a:tabLst>
                <a:tab pos="887730" algn="l"/>
                <a:tab pos="1473517" algn="l"/>
                <a:tab pos="1668780" algn="l"/>
                <a:tab pos="2059305" algn="l"/>
                <a:tab pos="2156936" algn="l"/>
                <a:tab pos="2352199" algn="l"/>
                <a:tab pos="2449830" algn="l"/>
                <a:tab pos="2645093" algn="l"/>
                <a:tab pos="2937986" algn="l"/>
                <a:tab pos="3328511" algn="l"/>
                <a:tab pos="3523774" algn="l"/>
                <a:tab pos="3719036" algn="l"/>
                <a:tab pos="4500086" algn="l"/>
              </a:tabLst>
            </a:pPr>
            <a:r>
              <a:rPr sz="1275" dirty="0">
                <a:latin typeface="Courier New"/>
                <a:cs typeface="Courier New"/>
              </a:rPr>
              <a:t>sliderInpu</a:t>
            </a:r>
            <a:r>
              <a:rPr sz="1275" spc="4" dirty="0">
                <a:latin typeface="Courier New"/>
                <a:cs typeface="Courier New"/>
              </a:rPr>
              <a:t>t</a:t>
            </a:r>
            <a:r>
              <a:rPr sz="1275" dirty="0">
                <a:latin typeface="Courier New"/>
                <a:cs typeface="Courier New"/>
              </a:rPr>
              <a:t>(inputId</a:t>
            </a:r>
            <a:r>
              <a:rPr sz="1275" dirty="0">
                <a:latin typeface="Times New Roman"/>
                <a:cs typeface="Times New Roman"/>
              </a:rPr>
              <a:t>	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spc="4" dirty="0">
                <a:latin typeface="Courier New"/>
                <a:cs typeface="Courier New"/>
              </a:rPr>
              <a:t>"</a:t>
            </a:r>
            <a:r>
              <a:rPr sz="1275" dirty="0">
                <a:latin typeface="Courier New"/>
                <a:cs typeface="Courier New"/>
              </a:rPr>
              <a:t>nu</a:t>
            </a:r>
            <a:r>
              <a:rPr sz="1275" spc="4" dirty="0">
                <a:latin typeface="Courier New"/>
                <a:cs typeface="Courier New"/>
              </a:rPr>
              <a:t>m</a:t>
            </a:r>
            <a:r>
              <a:rPr sz="1275" dirty="0">
                <a:latin typeface="Courier New"/>
                <a:cs typeface="Courier New"/>
              </a:rPr>
              <a:t>",label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"Choose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a</a:t>
            </a:r>
            <a:r>
              <a:rPr sz="1275" dirty="0">
                <a:latin typeface="Times New Roman"/>
                <a:cs typeface="Times New Roman"/>
              </a:rPr>
              <a:t> </a:t>
            </a:r>
            <a:r>
              <a:rPr sz="1275" dirty="0">
                <a:latin typeface="Courier New"/>
                <a:cs typeface="Courier New"/>
              </a:rPr>
              <a:t>number",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value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10,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min</a:t>
            </a:r>
            <a:r>
              <a:rPr sz="1275" dirty="0">
                <a:latin typeface="Times New Roman"/>
                <a:cs typeface="Times New Roman"/>
              </a:rPr>
              <a:t>	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1,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max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50)),</a:t>
            </a:r>
          </a:p>
          <a:p>
            <a:pPr marL="692944" marR="2249329" indent="-292894">
              <a:lnSpc>
                <a:spcPct val="119300"/>
              </a:lnSpc>
              <a:tabLst>
                <a:tab pos="1961674" algn="l"/>
              </a:tabLst>
            </a:pPr>
            <a:r>
              <a:rPr sz="1275" dirty="0">
                <a:latin typeface="Courier New"/>
                <a:cs typeface="Courier New"/>
              </a:rPr>
              <a:t>mainPane</a:t>
            </a:r>
            <a:r>
              <a:rPr sz="1275" spc="4" dirty="0">
                <a:latin typeface="Courier New"/>
                <a:cs typeface="Courier New"/>
              </a:rPr>
              <a:t>l</a:t>
            </a:r>
            <a:r>
              <a:rPr sz="1275" dirty="0">
                <a:latin typeface="Courier New"/>
                <a:cs typeface="Courier New"/>
              </a:rPr>
              <a:t>("main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panel",</a:t>
            </a:r>
            <a:r>
              <a:rPr sz="1275" dirty="0">
                <a:latin typeface="Times New Roman"/>
                <a:cs typeface="Times New Roman"/>
              </a:rPr>
              <a:t> </a:t>
            </a:r>
            <a:r>
              <a:rPr sz="1275" dirty="0">
                <a:latin typeface="Courier New"/>
                <a:cs typeface="Courier New"/>
              </a:rPr>
              <a:t>plotOutpu</a:t>
            </a:r>
            <a:r>
              <a:rPr sz="1275" spc="4" dirty="0">
                <a:latin typeface="Courier New"/>
                <a:cs typeface="Courier New"/>
              </a:rPr>
              <a:t>t</a:t>
            </a:r>
            <a:r>
              <a:rPr sz="1275" dirty="0">
                <a:latin typeface="Courier New"/>
                <a:cs typeface="Courier New"/>
              </a:rPr>
              <a:t>("his</a:t>
            </a:r>
            <a:r>
              <a:rPr sz="1275" spc="4" dirty="0">
                <a:latin typeface="Courier New"/>
                <a:cs typeface="Courier New"/>
              </a:rPr>
              <a:t>t</a:t>
            </a:r>
            <a:r>
              <a:rPr sz="1275" dirty="0">
                <a:latin typeface="Courier New"/>
                <a:cs typeface="Courier New"/>
              </a:rPr>
              <a:t>")</a:t>
            </a:r>
          </a:p>
          <a:p>
            <a:pPr marL="204788">
              <a:spcBef>
                <a:spcPts val="293"/>
              </a:spcBef>
            </a:pPr>
            <a:r>
              <a:rPr sz="1275" dirty="0">
                <a:latin typeface="Courier New"/>
                <a:cs typeface="Courier New"/>
              </a:rPr>
              <a:t>)</a:t>
            </a:r>
          </a:p>
          <a:p>
            <a:pPr marL="9525">
              <a:spcBef>
                <a:spcPts val="293"/>
              </a:spcBef>
            </a:pPr>
            <a:r>
              <a:rPr sz="1275" dirty="0">
                <a:latin typeface="Courier New"/>
                <a:cs typeface="Courier New"/>
              </a:rPr>
              <a:t>))</a:t>
            </a:r>
          </a:p>
          <a:p>
            <a:pPr marL="9525">
              <a:spcBef>
                <a:spcPts val="269"/>
              </a:spcBef>
              <a:tabLst>
                <a:tab pos="692468" algn="l"/>
                <a:tab pos="985361" algn="l"/>
                <a:tab pos="2547461" algn="l"/>
                <a:tab pos="3328511" algn="l"/>
              </a:tabLst>
            </a:pPr>
            <a:r>
              <a:rPr sz="1275" dirty="0">
                <a:latin typeface="Courier New"/>
                <a:cs typeface="Courier New"/>
              </a:rPr>
              <a:t>server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spc="4" dirty="0">
                <a:latin typeface="Courier New"/>
                <a:cs typeface="Courier New"/>
              </a:rPr>
              <a:t>&lt;</a:t>
            </a:r>
            <a:r>
              <a:rPr sz="1275" dirty="0">
                <a:latin typeface="Courier New"/>
                <a:cs typeface="Courier New"/>
              </a:rPr>
              <a:t>-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function(input,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output)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{</a:t>
            </a:r>
          </a:p>
          <a:p>
            <a:pPr marL="9525">
              <a:spcBef>
                <a:spcPts val="293"/>
              </a:spcBef>
              <a:tabLst>
                <a:tab pos="1180624" algn="l"/>
                <a:tab pos="1473517" algn="l"/>
                <a:tab pos="2742724" algn="l"/>
              </a:tabLst>
            </a:pPr>
            <a:r>
              <a:rPr sz="1275" dirty="0">
                <a:latin typeface="Courier New"/>
                <a:cs typeface="Courier New"/>
              </a:rPr>
              <a:t>output$hist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&lt;-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renderPlo</a:t>
            </a:r>
            <a:r>
              <a:rPr sz="1275" spc="4" dirty="0">
                <a:latin typeface="Courier New"/>
                <a:cs typeface="Courier New"/>
              </a:rPr>
              <a:t>t</a:t>
            </a:r>
            <a:r>
              <a:rPr sz="1275" dirty="0">
                <a:latin typeface="Courier New"/>
                <a:cs typeface="Courier New"/>
              </a:rPr>
              <a:t>({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his</a:t>
            </a:r>
            <a:r>
              <a:rPr sz="1275" spc="4" dirty="0">
                <a:latin typeface="Courier New"/>
                <a:cs typeface="Courier New"/>
              </a:rPr>
              <a:t>t</a:t>
            </a:r>
            <a:r>
              <a:rPr sz="1275" dirty="0">
                <a:latin typeface="Courier New"/>
                <a:cs typeface="Courier New"/>
              </a:rPr>
              <a:t>(rnor</a:t>
            </a:r>
            <a:r>
              <a:rPr sz="1275" spc="4" dirty="0">
                <a:latin typeface="Courier New"/>
                <a:cs typeface="Courier New"/>
              </a:rPr>
              <a:t>m</a:t>
            </a:r>
            <a:r>
              <a:rPr sz="1275" dirty="0">
                <a:latin typeface="Courier New"/>
                <a:cs typeface="Courier New"/>
              </a:rPr>
              <a:t>(input$nu</a:t>
            </a:r>
            <a:r>
              <a:rPr sz="1275" spc="4" dirty="0">
                <a:latin typeface="Courier New"/>
                <a:cs typeface="Courier New"/>
              </a:rPr>
              <a:t>m</a:t>
            </a:r>
            <a:r>
              <a:rPr sz="1275" dirty="0">
                <a:latin typeface="Courier New"/>
                <a:cs typeface="Courier New"/>
              </a:rPr>
              <a:t>))</a:t>
            </a:r>
          </a:p>
          <a:p>
            <a:pPr marL="204788">
              <a:spcBef>
                <a:spcPts val="293"/>
              </a:spcBef>
            </a:pPr>
            <a:r>
              <a:rPr sz="1275" dirty="0">
                <a:latin typeface="Courier New"/>
                <a:cs typeface="Courier New"/>
              </a:rPr>
              <a:t>})</a:t>
            </a:r>
          </a:p>
          <a:p>
            <a:pPr marL="9525">
              <a:spcBef>
                <a:spcPts val="293"/>
              </a:spcBef>
            </a:pPr>
            <a:r>
              <a:rPr sz="1275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3592974" y="3880645"/>
            <a:ext cx="2817019" cy="850106"/>
          </a:xfrm>
          <a:custGeom>
            <a:avLst/>
            <a:gdLst/>
            <a:ahLst/>
            <a:cxnLst/>
            <a:rect l="l" t="t" r="r" b="b"/>
            <a:pathLst>
              <a:path w="3756025" h="1133475">
                <a:moveTo>
                  <a:pt x="170931" y="690253"/>
                </a:moveTo>
                <a:lnTo>
                  <a:pt x="0" y="962335"/>
                </a:lnTo>
                <a:lnTo>
                  <a:pt x="272064" y="1133285"/>
                </a:lnTo>
                <a:lnTo>
                  <a:pt x="246796" y="1022533"/>
                </a:lnTo>
                <a:lnTo>
                  <a:pt x="1217135" y="801005"/>
                </a:lnTo>
                <a:lnTo>
                  <a:pt x="196230" y="801005"/>
                </a:lnTo>
                <a:lnTo>
                  <a:pt x="170931" y="690253"/>
                </a:lnTo>
                <a:close/>
              </a:path>
              <a:path w="3756025" h="1133475">
                <a:moveTo>
                  <a:pt x="3704813" y="0"/>
                </a:moveTo>
                <a:lnTo>
                  <a:pt x="196230" y="801005"/>
                </a:lnTo>
                <a:lnTo>
                  <a:pt x="1217135" y="801005"/>
                </a:lnTo>
                <a:lnTo>
                  <a:pt x="3755410" y="221516"/>
                </a:lnTo>
                <a:lnTo>
                  <a:pt x="3704813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592974" y="3880645"/>
            <a:ext cx="2817019" cy="850106"/>
          </a:xfrm>
          <a:custGeom>
            <a:avLst/>
            <a:gdLst/>
            <a:ahLst/>
            <a:cxnLst/>
            <a:rect l="l" t="t" r="r" b="b"/>
            <a:pathLst>
              <a:path w="3756025" h="1133475">
                <a:moveTo>
                  <a:pt x="3755410" y="221516"/>
                </a:moveTo>
                <a:lnTo>
                  <a:pt x="246796" y="1022533"/>
                </a:lnTo>
                <a:lnTo>
                  <a:pt x="272064" y="1133285"/>
                </a:lnTo>
                <a:lnTo>
                  <a:pt x="0" y="962335"/>
                </a:lnTo>
                <a:lnTo>
                  <a:pt x="170931" y="690253"/>
                </a:lnTo>
                <a:lnTo>
                  <a:pt x="196230" y="801005"/>
                </a:lnTo>
                <a:lnTo>
                  <a:pt x="3704813" y="0"/>
                </a:lnTo>
                <a:lnTo>
                  <a:pt x="3755410" y="221516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219777" y="5350852"/>
            <a:ext cx="3338513" cy="1962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80624" algn="l"/>
                <a:tab pos="1375886" algn="l"/>
                <a:tab pos="1766411" algn="l"/>
                <a:tab pos="2449830" algn="l"/>
                <a:tab pos="2645093" algn="l"/>
              </a:tabLst>
            </a:pPr>
            <a:r>
              <a:rPr sz="1275" dirty="0">
                <a:latin typeface="Courier New"/>
                <a:cs typeface="Courier New"/>
              </a:rPr>
              <a:t>shinyAp</a:t>
            </a:r>
            <a:r>
              <a:rPr sz="1275" spc="4" dirty="0">
                <a:latin typeface="Courier New"/>
                <a:cs typeface="Courier New"/>
              </a:rPr>
              <a:t>p</a:t>
            </a:r>
            <a:r>
              <a:rPr sz="1275" dirty="0">
                <a:latin typeface="Courier New"/>
                <a:cs typeface="Courier New"/>
              </a:rPr>
              <a:t>(ui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ui,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server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=</a:t>
            </a:r>
            <a:r>
              <a:rPr sz="1275" dirty="0">
                <a:latin typeface="Times New Roman"/>
                <a:cs typeface="Times New Roman"/>
              </a:rPr>
              <a:t>	</a:t>
            </a:r>
            <a:r>
              <a:rPr sz="1275" dirty="0">
                <a:latin typeface="Courier New"/>
                <a:cs typeface="Courier New"/>
              </a:rPr>
              <a:t>server)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105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5512864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7705" y="1097581"/>
            <a:ext cx="5885974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3300" spc="-23" dirty="0">
                <a:latin typeface="Calibri Light"/>
                <a:cs typeface="Calibri Light"/>
              </a:rPr>
              <a:t>T</a:t>
            </a:r>
            <a:r>
              <a:rPr sz="3300" spc="-19" dirty="0">
                <a:latin typeface="Calibri Light"/>
                <a:cs typeface="Calibri Light"/>
              </a:rPr>
              <a:t>h</a:t>
            </a:r>
            <a:r>
              <a:rPr sz="3300" dirty="0">
                <a:latin typeface="Calibri Light"/>
                <a:cs typeface="Calibri Light"/>
              </a:rPr>
              <a:t>e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11" dirty="0">
                <a:latin typeface="Calibri Light"/>
                <a:cs typeface="Calibri Light"/>
              </a:rPr>
              <a:t>t</a:t>
            </a:r>
            <a:r>
              <a:rPr sz="3300" spc="-56" dirty="0">
                <a:latin typeface="Calibri Light"/>
                <a:cs typeface="Calibri Light"/>
              </a:rPr>
              <a:t>w</a:t>
            </a:r>
            <a:r>
              <a:rPr sz="3300" dirty="0">
                <a:latin typeface="Calibri Light"/>
                <a:cs typeface="Calibri Light"/>
              </a:rPr>
              <a:t>o</a:t>
            </a:r>
            <a:r>
              <a:rPr sz="3300" spc="-71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 Light"/>
                <a:cs typeface="Calibri Light"/>
              </a:rPr>
              <a:t>f</a:t>
            </a:r>
            <a:r>
              <a:rPr sz="3300" spc="-8" dirty="0">
                <a:latin typeface="Calibri Light"/>
                <a:cs typeface="Calibri Light"/>
              </a:rPr>
              <a:t>il</a:t>
            </a:r>
            <a:r>
              <a:rPr sz="3300" dirty="0">
                <a:latin typeface="Calibri Light"/>
                <a:cs typeface="Calibri Light"/>
              </a:rPr>
              <a:t>e</a:t>
            </a:r>
            <a:r>
              <a:rPr sz="3300" spc="-15" dirty="0">
                <a:latin typeface="Calibri Light"/>
                <a:cs typeface="Calibri Light"/>
              </a:rPr>
              <a:t>s</a:t>
            </a:r>
            <a:r>
              <a:rPr sz="3300" spc="-79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 Light"/>
                <a:cs typeface="Calibri Light"/>
              </a:rPr>
              <a:t>app:</a:t>
            </a:r>
            <a:r>
              <a:rPr sz="3300" spc="-83" dirty="0">
                <a:latin typeface="Times New Roman"/>
                <a:cs typeface="Times New Roman"/>
              </a:rPr>
              <a:t> </a:t>
            </a:r>
            <a:r>
              <a:rPr sz="3300" spc="-19" dirty="0">
                <a:latin typeface="Calibri Light"/>
                <a:cs typeface="Calibri Light"/>
              </a:rPr>
              <a:t>u</a:t>
            </a:r>
            <a:r>
              <a:rPr sz="3300" spc="-4" dirty="0">
                <a:latin typeface="Calibri Light"/>
                <a:cs typeface="Calibri Light"/>
              </a:rPr>
              <a:t>i</a:t>
            </a:r>
            <a:r>
              <a:rPr sz="3300" spc="-15" dirty="0">
                <a:latin typeface="Calibri Light"/>
                <a:cs typeface="Calibri Light"/>
              </a:rPr>
              <a:t>.</a:t>
            </a:r>
            <a:r>
              <a:rPr sz="3300" dirty="0">
                <a:latin typeface="Calibri Light"/>
                <a:cs typeface="Calibri Light"/>
              </a:rPr>
              <a:t>R</a:t>
            </a:r>
            <a:r>
              <a:rPr sz="3300" spc="-79" dirty="0">
                <a:latin typeface="Times New Roman"/>
                <a:cs typeface="Times New Roman"/>
              </a:rPr>
              <a:t> </a:t>
            </a:r>
            <a:r>
              <a:rPr sz="3300" spc="-19" dirty="0">
                <a:latin typeface="Calibri Light"/>
                <a:cs typeface="Calibri Light"/>
              </a:rPr>
              <a:t>and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19" dirty="0">
                <a:latin typeface="Calibri Light"/>
                <a:cs typeface="Calibri Light"/>
              </a:rPr>
              <a:t>se</a:t>
            </a:r>
            <a:r>
              <a:rPr sz="3300" spc="8" dirty="0">
                <a:latin typeface="Calibri Light"/>
                <a:cs typeface="Calibri Light"/>
              </a:rPr>
              <a:t>r</a:t>
            </a:r>
            <a:r>
              <a:rPr sz="3300" spc="-45" dirty="0">
                <a:latin typeface="Calibri Light"/>
                <a:cs typeface="Calibri Light"/>
              </a:rPr>
              <a:t>v</a:t>
            </a:r>
            <a:r>
              <a:rPr sz="3300" dirty="0">
                <a:latin typeface="Calibri Light"/>
                <a:cs typeface="Calibri Light"/>
              </a:rPr>
              <a:t>e</a:t>
            </a:r>
            <a:r>
              <a:rPr sz="3300" spc="-375" dirty="0">
                <a:latin typeface="Calibri Light"/>
                <a:cs typeface="Calibri Light"/>
              </a:rPr>
              <a:t>r</a:t>
            </a:r>
            <a:r>
              <a:rPr sz="3300" spc="-19" dirty="0">
                <a:latin typeface="Calibri Light"/>
                <a:cs typeface="Calibri Light"/>
              </a:rPr>
              <a:t>.R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871" y="1730837"/>
            <a:ext cx="4651058" cy="4102418"/>
          </a:xfrm>
          <a:custGeom>
            <a:avLst/>
            <a:gdLst/>
            <a:ahLst/>
            <a:cxnLst/>
            <a:rect l="l" t="t" r="r" b="b"/>
            <a:pathLst>
              <a:path w="6201410" h="5469890">
                <a:moveTo>
                  <a:pt x="0" y="5469605"/>
                </a:moveTo>
                <a:lnTo>
                  <a:pt x="6200790" y="5469605"/>
                </a:lnTo>
                <a:lnTo>
                  <a:pt x="6200790" y="0"/>
                </a:lnTo>
                <a:lnTo>
                  <a:pt x="0" y="0"/>
                </a:lnTo>
                <a:lnTo>
                  <a:pt x="0" y="546960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76927" y="1739502"/>
            <a:ext cx="1219200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125" spc="-4" dirty="0">
                <a:latin typeface="Courier New"/>
                <a:cs typeface="Courier New"/>
              </a:rPr>
              <a:t>library(shiny)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927" y="2168110"/>
            <a:ext cx="1562100" cy="87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ct val="125899"/>
              </a:lnSpc>
            </a:pPr>
            <a:r>
              <a:rPr sz="1125" spc="-4" dirty="0">
                <a:latin typeface="Courier New"/>
                <a:cs typeface="Courier New"/>
              </a:rPr>
              <a:t>u</a:t>
            </a:r>
            <a:r>
              <a:rPr sz="1125" dirty="0">
                <a:latin typeface="Courier New"/>
                <a:cs typeface="Courier New"/>
              </a:rPr>
              <a:t>i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&lt;</a:t>
            </a:r>
            <a:r>
              <a:rPr sz="1125" dirty="0">
                <a:latin typeface="Courier New"/>
                <a:cs typeface="Courier New"/>
              </a:rPr>
              <a:t>-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fluidPage(</a:t>
            </a:r>
            <a:r>
              <a:rPr sz="1125" spc="-4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titlePanel("Page</a:t>
            </a:r>
            <a:r>
              <a:rPr sz="1125" spc="-4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sidebarLayout(</a:t>
            </a:r>
            <a:r>
              <a:rPr sz="1125" spc="-4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sidebarPanel(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5703" y="2384030"/>
            <a:ext cx="361950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125" spc="-4" dirty="0">
                <a:latin typeface="Courier New"/>
                <a:cs typeface="Courier New"/>
              </a:rPr>
              <a:t>with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4328" y="2384030"/>
            <a:ext cx="533400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125" spc="-4" dirty="0">
                <a:latin typeface="Courier New"/>
                <a:cs typeface="Courier New"/>
              </a:rPr>
              <a:t>Slider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34404" y="2384030"/>
            <a:ext cx="44767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125" spc="-4" dirty="0">
                <a:latin typeface="Courier New"/>
                <a:cs typeface="Courier New"/>
              </a:rPr>
              <a:t>Input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8755" y="2384030"/>
            <a:ext cx="619125" cy="173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125" spc="-4" dirty="0">
                <a:latin typeface="Courier New"/>
                <a:cs typeface="Courier New"/>
              </a:rPr>
              <a:t>Demo"),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927" y="3028541"/>
            <a:ext cx="4391025" cy="26343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1374934" indent="171450">
              <a:lnSpc>
                <a:spcPct val="70400"/>
              </a:lnSpc>
            </a:pPr>
            <a:r>
              <a:rPr sz="1125" spc="-4" dirty="0">
                <a:latin typeface="Courier New"/>
                <a:cs typeface="Courier New"/>
              </a:rPr>
              <a:t>sliderInput(inputI</a:t>
            </a:r>
            <a:r>
              <a:rPr sz="1125" dirty="0">
                <a:latin typeface="Courier New"/>
                <a:cs typeface="Courier New"/>
              </a:rPr>
              <a:t>d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=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"num",label</a:t>
            </a:r>
            <a:r>
              <a:rPr sz="1125" spc="-4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number"</a:t>
            </a:r>
            <a:r>
              <a:rPr sz="1125" dirty="0">
                <a:latin typeface="Courier New"/>
                <a:cs typeface="Courier New"/>
              </a:rPr>
              <a:t>,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valu</a:t>
            </a:r>
            <a:r>
              <a:rPr sz="1125" dirty="0">
                <a:latin typeface="Courier New"/>
                <a:cs typeface="Courier New"/>
              </a:rPr>
              <a:t>e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=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10</a:t>
            </a:r>
            <a:r>
              <a:rPr sz="1125" dirty="0">
                <a:latin typeface="Courier New"/>
                <a:cs typeface="Courier New"/>
              </a:rPr>
              <a:t>,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mi</a:t>
            </a:r>
            <a:r>
              <a:rPr sz="1125" dirty="0">
                <a:latin typeface="Courier New"/>
                <a:cs typeface="Courier New"/>
              </a:rPr>
              <a:t>n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=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1</a:t>
            </a:r>
            <a:r>
              <a:rPr sz="1125" dirty="0">
                <a:latin typeface="Courier New"/>
                <a:cs typeface="Courier New"/>
              </a:rPr>
              <a:t>,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ma</a:t>
            </a:r>
            <a:r>
              <a:rPr sz="1125" dirty="0">
                <a:latin typeface="Courier New"/>
                <a:cs typeface="Courier New"/>
              </a:rPr>
              <a:t>x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=</a:t>
            </a:r>
            <a:endParaRPr sz="1125">
              <a:latin typeface="Courier New"/>
              <a:cs typeface="Courier New"/>
            </a:endParaRPr>
          </a:p>
          <a:p>
            <a:pPr marL="609600" marR="2061210" indent="-257175">
              <a:lnSpc>
                <a:spcPct val="125899"/>
              </a:lnSpc>
            </a:pPr>
            <a:r>
              <a:rPr sz="1125" spc="-4" dirty="0">
                <a:latin typeface="Courier New"/>
                <a:cs typeface="Courier New"/>
              </a:rPr>
              <a:t>mainPanel("mai</a:t>
            </a:r>
            <a:r>
              <a:rPr sz="1125" dirty="0">
                <a:latin typeface="Courier New"/>
                <a:cs typeface="Courier New"/>
              </a:rPr>
              <a:t>n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panel",</a:t>
            </a:r>
            <a:r>
              <a:rPr sz="1125" spc="-4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plotOutput("hist")</a:t>
            </a:r>
            <a:endParaRPr sz="1125">
              <a:latin typeface="Courier New"/>
              <a:cs typeface="Courier New"/>
            </a:endParaRPr>
          </a:p>
          <a:p>
            <a:pPr marL="180975">
              <a:spcBef>
                <a:spcPts val="349"/>
              </a:spcBef>
            </a:pPr>
            <a:r>
              <a:rPr sz="1125" dirty="0">
                <a:latin typeface="Courier New"/>
                <a:cs typeface="Courier New"/>
              </a:rPr>
              <a:t>)</a:t>
            </a:r>
            <a:endParaRPr sz="1125">
              <a:latin typeface="Courier New"/>
              <a:cs typeface="Courier New"/>
            </a:endParaRPr>
          </a:p>
          <a:p>
            <a:pPr marL="9525">
              <a:spcBef>
                <a:spcPts val="323"/>
              </a:spcBef>
            </a:pPr>
            <a:r>
              <a:rPr sz="1125" spc="-4" dirty="0">
                <a:latin typeface="Courier New"/>
                <a:cs typeface="Courier New"/>
              </a:rPr>
              <a:t>))</a:t>
            </a:r>
            <a:endParaRPr sz="1125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25">
              <a:latin typeface="Times New Roman"/>
              <a:cs typeface="Times New Roman"/>
            </a:endParaRPr>
          </a:p>
          <a:p>
            <a:pPr marL="9525">
              <a:spcBef>
                <a:spcPts val="754"/>
              </a:spcBef>
            </a:pPr>
            <a:r>
              <a:rPr sz="1125" spc="-4" dirty="0">
                <a:latin typeface="Courier New"/>
                <a:cs typeface="Courier New"/>
              </a:rPr>
              <a:t>serve</a:t>
            </a:r>
            <a:r>
              <a:rPr sz="1125" dirty="0">
                <a:latin typeface="Courier New"/>
                <a:cs typeface="Courier New"/>
              </a:rPr>
              <a:t>r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&lt;</a:t>
            </a:r>
            <a:r>
              <a:rPr sz="1125" dirty="0">
                <a:latin typeface="Courier New"/>
                <a:cs typeface="Courier New"/>
              </a:rPr>
              <a:t>-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function(input</a:t>
            </a:r>
            <a:r>
              <a:rPr sz="1125" dirty="0">
                <a:latin typeface="Courier New"/>
                <a:cs typeface="Courier New"/>
              </a:rPr>
              <a:t>,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output</a:t>
            </a:r>
            <a:r>
              <a:rPr sz="1125" dirty="0">
                <a:latin typeface="Courier New"/>
                <a:cs typeface="Courier New"/>
              </a:rPr>
              <a:t>)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{</a:t>
            </a:r>
            <a:endParaRPr sz="1125">
              <a:latin typeface="Courier New"/>
              <a:cs typeface="Courier New"/>
            </a:endParaRPr>
          </a:p>
          <a:p>
            <a:pPr marL="180975">
              <a:spcBef>
                <a:spcPts val="349"/>
              </a:spcBef>
            </a:pPr>
            <a:r>
              <a:rPr sz="1125" spc="-4" dirty="0">
                <a:latin typeface="Courier New"/>
                <a:cs typeface="Courier New"/>
              </a:rPr>
              <a:t>output$his</a:t>
            </a:r>
            <a:r>
              <a:rPr sz="1125" dirty="0">
                <a:latin typeface="Courier New"/>
                <a:cs typeface="Courier New"/>
              </a:rPr>
              <a:t>t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&lt;</a:t>
            </a:r>
            <a:r>
              <a:rPr sz="1125" dirty="0">
                <a:latin typeface="Courier New"/>
                <a:cs typeface="Courier New"/>
              </a:rPr>
              <a:t>-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renderPlot({hist(rnorm(input$num))</a:t>
            </a:r>
            <a:endParaRPr sz="1125">
              <a:latin typeface="Courier New"/>
              <a:cs typeface="Courier New"/>
            </a:endParaRPr>
          </a:p>
          <a:p>
            <a:pPr marL="180975">
              <a:spcBef>
                <a:spcPts val="349"/>
              </a:spcBef>
            </a:pPr>
            <a:r>
              <a:rPr sz="1125" spc="-4" dirty="0">
                <a:latin typeface="Courier New"/>
                <a:cs typeface="Courier New"/>
              </a:rPr>
              <a:t>})</a:t>
            </a:r>
            <a:endParaRPr sz="1125">
              <a:latin typeface="Courier New"/>
              <a:cs typeface="Courier New"/>
            </a:endParaRPr>
          </a:p>
          <a:p>
            <a:pPr marL="9525">
              <a:spcBef>
                <a:spcPts val="323"/>
              </a:spcBef>
            </a:pPr>
            <a:r>
              <a:rPr sz="1125" dirty="0">
                <a:latin typeface="Courier New"/>
                <a:cs typeface="Courier New"/>
              </a:rPr>
              <a:t>}</a:t>
            </a:r>
            <a:endParaRPr sz="1125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25">
              <a:latin typeface="Times New Roman"/>
              <a:cs typeface="Times New Roman"/>
            </a:endParaRPr>
          </a:p>
          <a:p>
            <a:pPr marL="9525">
              <a:spcBef>
                <a:spcPts val="754"/>
              </a:spcBef>
            </a:pPr>
            <a:r>
              <a:rPr sz="1125" spc="-4" dirty="0">
                <a:latin typeface="Courier New"/>
                <a:cs typeface="Courier New"/>
              </a:rPr>
              <a:t>shinyApp(u</a:t>
            </a:r>
            <a:r>
              <a:rPr sz="1125" dirty="0">
                <a:latin typeface="Courier New"/>
                <a:cs typeface="Courier New"/>
              </a:rPr>
              <a:t>i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=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ui</a:t>
            </a:r>
            <a:r>
              <a:rPr sz="1125" dirty="0">
                <a:latin typeface="Courier New"/>
                <a:cs typeface="Courier New"/>
              </a:rPr>
              <a:t>,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serve</a:t>
            </a:r>
            <a:r>
              <a:rPr sz="1125" dirty="0">
                <a:latin typeface="Courier New"/>
                <a:cs typeface="Courier New"/>
              </a:rPr>
              <a:t>r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=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server)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63030" y="3028540"/>
            <a:ext cx="962501" cy="24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lnSpc>
                <a:spcPct val="70400"/>
              </a:lnSpc>
            </a:pPr>
            <a:r>
              <a:rPr sz="1125" dirty="0">
                <a:latin typeface="Courier New"/>
                <a:cs typeface="Courier New"/>
              </a:rPr>
              <a:t>=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09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"Choos</a:t>
            </a:r>
            <a:r>
              <a:rPr sz="1125" dirty="0">
                <a:latin typeface="Courier New"/>
                <a:cs typeface="Courier New"/>
              </a:rPr>
              <a:t>e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113" dirty="0">
                <a:latin typeface="Times New Roman"/>
                <a:cs typeface="Times New Roman"/>
              </a:rPr>
              <a:t> </a:t>
            </a:r>
            <a:r>
              <a:rPr sz="1125" dirty="0">
                <a:latin typeface="Courier New"/>
                <a:cs typeface="Courier New"/>
              </a:rPr>
              <a:t>a</a:t>
            </a:r>
            <a:r>
              <a:rPr sz="1125" dirty="0">
                <a:latin typeface="Times New Roman"/>
                <a:cs typeface="Times New Roman"/>
              </a:rPr>
              <a:t> </a:t>
            </a:r>
            <a:r>
              <a:rPr sz="1125" spc="-4" dirty="0">
                <a:latin typeface="Courier New"/>
                <a:cs typeface="Courier New"/>
              </a:rPr>
              <a:t>50)),</a:t>
            </a:r>
            <a:endParaRPr sz="1125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7389" y="4104085"/>
            <a:ext cx="410384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50069" algn="r"/>
            <a:r>
              <a:rPr sz="900" spc="-8" dirty="0">
                <a:solidFill>
                  <a:srgbClr val="898989"/>
                </a:solidFill>
                <a:latin typeface="Calibri"/>
                <a:cs typeface="Calibri"/>
              </a:rPr>
              <a:t>32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97389" y="1730833"/>
            <a:ext cx="4103846" cy="2275523"/>
          </a:xfrm>
          <a:custGeom>
            <a:avLst/>
            <a:gdLst/>
            <a:ahLst/>
            <a:cxnLst/>
            <a:rect l="l" t="t" r="r" b="b"/>
            <a:pathLst>
              <a:path w="5471795" h="3034029">
                <a:moveTo>
                  <a:pt x="0" y="3033485"/>
                </a:moveTo>
                <a:lnTo>
                  <a:pt x="5471647" y="3033485"/>
                </a:lnTo>
                <a:lnTo>
                  <a:pt x="5471647" y="0"/>
                </a:lnTo>
                <a:lnTo>
                  <a:pt x="0" y="0"/>
                </a:lnTo>
                <a:lnTo>
                  <a:pt x="0" y="303348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4956442" y="1740787"/>
            <a:ext cx="1717358" cy="1210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667702">
              <a:lnSpc>
                <a:spcPct val="133500"/>
              </a:lnSpc>
            </a:pPr>
            <a:r>
              <a:rPr sz="975" dirty="0">
                <a:latin typeface="Courier New"/>
                <a:cs typeface="Courier New"/>
              </a:rPr>
              <a:t>#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86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ui.R</a:t>
            </a:r>
            <a:r>
              <a:rPr sz="975" spc="-4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library(shiny)</a:t>
            </a:r>
            <a:r>
              <a:rPr sz="975" spc="-4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fluidPag</a:t>
            </a:r>
            <a:r>
              <a:rPr sz="975" spc="-8" dirty="0">
                <a:latin typeface="Courier New"/>
                <a:cs typeface="Courier New"/>
              </a:rPr>
              <a:t>e</a:t>
            </a:r>
            <a:r>
              <a:rPr sz="975" dirty="0">
                <a:latin typeface="Courier New"/>
                <a:cs typeface="Courier New"/>
              </a:rPr>
              <a:t>(</a:t>
            </a:r>
            <a:endParaRPr sz="975">
              <a:latin typeface="Courier New"/>
              <a:cs typeface="Courier New"/>
            </a:endParaRPr>
          </a:p>
          <a:p>
            <a:pPr marL="156686" marR="3810">
              <a:lnSpc>
                <a:spcPct val="134600"/>
              </a:lnSpc>
            </a:pPr>
            <a:r>
              <a:rPr sz="975" spc="-4" dirty="0">
                <a:latin typeface="Courier New"/>
                <a:cs typeface="Courier New"/>
              </a:rPr>
              <a:t>titlePane</a:t>
            </a:r>
            <a:r>
              <a:rPr sz="975" spc="-8" dirty="0">
                <a:latin typeface="Courier New"/>
                <a:cs typeface="Courier New"/>
              </a:rPr>
              <a:t>l("Pag</a:t>
            </a:r>
            <a:r>
              <a:rPr sz="975" dirty="0">
                <a:latin typeface="Courier New"/>
                <a:cs typeface="Courier New"/>
              </a:rPr>
              <a:t>e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with</a:t>
            </a:r>
            <a:r>
              <a:rPr sz="975" spc="-8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sidebarLayou</a:t>
            </a:r>
            <a:r>
              <a:rPr sz="975" spc="-8" dirty="0">
                <a:latin typeface="Courier New"/>
                <a:cs typeface="Courier New"/>
              </a:rPr>
              <a:t>t</a:t>
            </a:r>
            <a:r>
              <a:rPr sz="975" dirty="0">
                <a:latin typeface="Courier New"/>
                <a:cs typeface="Courier New"/>
              </a:rPr>
              <a:t>(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sidebarPane</a:t>
            </a:r>
            <a:r>
              <a:rPr sz="975" spc="-8" dirty="0">
                <a:latin typeface="Courier New"/>
                <a:cs typeface="Courier New"/>
              </a:rPr>
              <a:t>l</a:t>
            </a:r>
            <a:r>
              <a:rPr sz="975" dirty="0">
                <a:latin typeface="Courier New"/>
                <a:cs typeface="Courier New"/>
              </a:rPr>
              <a:t>(</a:t>
            </a:r>
            <a:endParaRPr sz="975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8163" y="2337683"/>
            <a:ext cx="1495901" cy="1500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75" spc="-8" dirty="0">
                <a:latin typeface="Courier New"/>
                <a:cs typeface="Courier New"/>
              </a:rPr>
              <a:t>Slide</a:t>
            </a:r>
            <a:r>
              <a:rPr sz="975" dirty="0">
                <a:latin typeface="Courier New"/>
                <a:cs typeface="Courier New"/>
              </a:rPr>
              <a:t>r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Inpu</a:t>
            </a:r>
            <a:r>
              <a:rPr sz="975" dirty="0">
                <a:latin typeface="Courier New"/>
                <a:cs typeface="Courier New"/>
              </a:rPr>
              <a:t>t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Demo"),</a:t>
            </a:r>
            <a:endParaRPr sz="975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6436" y="2934615"/>
            <a:ext cx="2603659" cy="1127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147638">
              <a:lnSpc>
                <a:spcPct val="70500"/>
              </a:lnSpc>
            </a:pPr>
            <a:r>
              <a:rPr sz="975" spc="-4" dirty="0">
                <a:latin typeface="Courier New"/>
                <a:cs typeface="Courier New"/>
              </a:rPr>
              <a:t>sliderInpu</a:t>
            </a:r>
            <a:r>
              <a:rPr sz="975" spc="-8" dirty="0">
                <a:latin typeface="Courier New"/>
                <a:cs typeface="Courier New"/>
              </a:rPr>
              <a:t>t(</a:t>
            </a:r>
            <a:r>
              <a:rPr sz="975" spc="-4" dirty="0">
                <a:latin typeface="Courier New"/>
                <a:cs typeface="Courier New"/>
              </a:rPr>
              <a:t>inputI</a:t>
            </a:r>
            <a:r>
              <a:rPr sz="975" dirty="0">
                <a:latin typeface="Courier New"/>
                <a:cs typeface="Courier New"/>
              </a:rPr>
              <a:t>d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86" dirty="0">
                <a:latin typeface="Times New Roman"/>
                <a:cs typeface="Times New Roman"/>
              </a:rPr>
              <a:t> </a:t>
            </a:r>
            <a:r>
              <a:rPr sz="975" dirty="0">
                <a:latin typeface="Courier New"/>
                <a:cs typeface="Courier New"/>
              </a:rPr>
              <a:t>=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"</a:t>
            </a:r>
            <a:r>
              <a:rPr sz="975" spc="-4" dirty="0">
                <a:latin typeface="Courier New"/>
                <a:cs typeface="Courier New"/>
              </a:rPr>
              <a:t>nu</a:t>
            </a:r>
            <a:r>
              <a:rPr sz="975" spc="-8" dirty="0">
                <a:latin typeface="Courier New"/>
                <a:cs typeface="Courier New"/>
              </a:rPr>
              <a:t>m",label</a:t>
            </a:r>
            <a:r>
              <a:rPr sz="975" spc="-8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number"</a:t>
            </a:r>
            <a:r>
              <a:rPr sz="975" dirty="0">
                <a:latin typeface="Courier New"/>
                <a:cs typeface="Courier New"/>
              </a:rPr>
              <a:t>,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valu</a:t>
            </a:r>
            <a:r>
              <a:rPr sz="975" dirty="0">
                <a:latin typeface="Courier New"/>
                <a:cs typeface="Courier New"/>
              </a:rPr>
              <a:t>e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dirty="0">
                <a:latin typeface="Courier New"/>
                <a:cs typeface="Courier New"/>
              </a:rPr>
              <a:t>=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10</a:t>
            </a:r>
            <a:r>
              <a:rPr sz="975" dirty="0">
                <a:latin typeface="Courier New"/>
                <a:cs typeface="Courier New"/>
              </a:rPr>
              <a:t>,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mi</a:t>
            </a:r>
            <a:r>
              <a:rPr sz="975" dirty="0">
                <a:latin typeface="Courier New"/>
                <a:cs typeface="Courier New"/>
              </a:rPr>
              <a:t>n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dirty="0">
                <a:latin typeface="Courier New"/>
                <a:cs typeface="Courier New"/>
              </a:rPr>
              <a:t>=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1</a:t>
            </a:r>
            <a:r>
              <a:rPr sz="975" dirty="0">
                <a:latin typeface="Courier New"/>
                <a:cs typeface="Courier New"/>
              </a:rPr>
              <a:t>,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ma</a:t>
            </a:r>
            <a:r>
              <a:rPr sz="975" dirty="0">
                <a:latin typeface="Courier New"/>
                <a:cs typeface="Courier New"/>
              </a:rPr>
              <a:t>x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dirty="0">
                <a:latin typeface="Courier New"/>
                <a:cs typeface="Courier New"/>
              </a:rPr>
              <a:t>=</a:t>
            </a:r>
            <a:endParaRPr sz="975">
              <a:latin typeface="Courier New"/>
              <a:cs typeface="Courier New"/>
            </a:endParaRPr>
          </a:p>
          <a:p>
            <a:pPr marL="526256" marR="594836" indent="-221456">
              <a:lnSpc>
                <a:spcPct val="134600"/>
              </a:lnSpc>
            </a:pPr>
            <a:r>
              <a:rPr sz="975" spc="-4" dirty="0">
                <a:latin typeface="Courier New"/>
                <a:cs typeface="Courier New"/>
              </a:rPr>
              <a:t>mainPane</a:t>
            </a:r>
            <a:r>
              <a:rPr sz="975" spc="-8" dirty="0">
                <a:latin typeface="Courier New"/>
                <a:cs typeface="Courier New"/>
              </a:rPr>
              <a:t>l("mai</a:t>
            </a:r>
            <a:r>
              <a:rPr sz="975" dirty="0">
                <a:latin typeface="Courier New"/>
                <a:cs typeface="Courier New"/>
              </a:rPr>
              <a:t>n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panel",</a:t>
            </a:r>
            <a:r>
              <a:rPr sz="975" spc="-4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plotOutpu</a:t>
            </a:r>
            <a:r>
              <a:rPr sz="975" spc="-8" dirty="0">
                <a:latin typeface="Courier New"/>
                <a:cs typeface="Courier New"/>
              </a:rPr>
              <a:t>t</a:t>
            </a:r>
            <a:r>
              <a:rPr sz="975" spc="-4" dirty="0">
                <a:latin typeface="Courier New"/>
                <a:cs typeface="Courier New"/>
              </a:rPr>
              <a:t>(</a:t>
            </a:r>
            <a:r>
              <a:rPr sz="975" spc="-8" dirty="0">
                <a:latin typeface="Courier New"/>
                <a:cs typeface="Courier New"/>
              </a:rPr>
              <a:t>"</a:t>
            </a:r>
            <a:r>
              <a:rPr sz="975" spc="-4" dirty="0">
                <a:latin typeface="Courier New"/>
                <a:cs typeface="Courier New"/>
              </a:rPr>
              <a:t>his</a:t>
            </a:r>
            <a:r>
              <a:rPr sz="975" spc="-8" dirty="0">
                <a:latin typeface="Courier New"/>
                <a:cs typeface="Courier New"/>
              </a:rPr>
              <a:t>t</a:t>
            </a:r>
            <a:r>
              <a:rPr sz="975" spc="-4" dirty="0">
                <a:latin typeface="Courier New"/>
                <a:cs typeface="Courier New"/>
              </a:rPr>
              <a:t>")</a:t>
            </a:r>
            <a:endParaRPr sz="975">
              <a:latin typeface="Courier New"/>
              <a:cs typeface="Courier New"/>
            </a:endParaRPr>
          </a:p>
          <a:p>
            <a:pPr marL="156686">
              <a:spcBef>
                <a:spcPts val="379"/>
              </a:spcBef>
            </a:pPr>
            <a:r>
              <a:rPr sz="975" dirty="0">
                <a:latin typeface="Courier New"/>
                <a:cs typeface="Courier New"/>
              </a:rPr>
              <a:t>)</a:t>
            </a:r>
            <a:endParaRPr sz="975">
              <a:latin typeface="Courier New"/>
              <a:cs typeface="Courier New"/>
            </a:endParaRPr>
          </a:p>
          <a:p>
            <a:pPr marL="9525">
              <a:spcBef>
                <a:spcPts val="405"/>
              </a:spcBef>
            </a:pPr>
            <a:r>
              <a:rPr sz="975" spc="-4" dirty="0">
                <a:latin typeface="Courier New"/>
                <a:cs typeface="Courier New"/>
              </a:rPr>
              <a:t>))</a:t>
            </a:r>
            <a:endParaRPr sz="975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13968" y="2934616"/>
            <a:ext cx="832009" cy="213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indent="-476">
              <a:lnSpc>
                <a:spcPct val="70500"/>
              </a:lnSpc>
            </a:pPr>
            <a:r>
              <a:rPr sz="975" dirty="0">
                <a:latin typeface="Courier New"/>
                <a:cs typeface="Courier New"/>
              </a:rPr>
              <a:t>=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"Choos</a:t>
            </a:r>
            <a:r>
              <a:rPr sz="975" dirty="0">
                <a:latin typeface="Courier New"/>
                <a:cs typeface="Courier New"/>
              </a:rPr>
              <a:t>e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dirty="0">
                <a:latin typeface="Courier New"/>
                <a:cs typeface="Courier New"/>
              </a:rPr>
              <a:t>a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50)),</a:t>
            </a:r>
            <a:endParaRPr sz="975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97389" y="4104085"/>
            <a:ext cx="4103846" cy="1717358"/>
          </a:xfrm>
          <a:custGeom>
            <a:avLst/>
            <a:gdLst/>
            <a:ahLst/>
            <a:cxnLst/>
            <a:rect l="l" t="t" r="r" b="b"/>
            <a:pathLst>
              <a:path w="5471795" h="2289809">
                <a:moveTo>
                  <a:pt x="0" y="2289404"/>
                </a:moveTo>
                <a:lnTo>
                  <a:pt x="5471647" y="2289404"/>
                </a:lnTo>
                <a:lnTo>
                  <a:pt x="5471647" y="0"/>
                </a:lnTo>
                <a:lnTo>
                  <a:pt x="0" y="0"/>
                </a:lnTo>
                <a:lnTo>
                  <a:pt x="0" y="228940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4956433" y="4136287"/>
            <a:ext cx="3784283" cy="1370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2734628">
              <a:lnSpc>
                <a:spcPct val="153800"/>
              </a:lnSpc>
            </a:pPr>
            <a:r>
              <a:rPr sz="975" dirty="0">
                <a:latin typeface="Courier New"/>
                <a:cs typeface="Courier New"/>
              </a:rPr>
              <a:t>#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86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server.R</a:t>
            </a:r>
            <a:r>
              <a:rPr sz="975" spc="-4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library(shiny)</a:t>
            </a:r>
            <a:endParaRPr sz="975">
              <a:latin typeface="Courier New"/>
              <a:cs typeface="Courier New"/>
            </a:endParaRPr>
          </a:p>
          <a:p>
            <a:pPr marL="9525">
              <a:spcBef>
                <a:spcPts val="630"/>
              </a:spcBef>
            </a:pPr>
            <a:r>
              <a:rPr sz="975" spc="-8" dirty="0">
                <a:latin typeface="Courier New"/>
                <a:cs typeface="Courier New"/>
              </a:rPr>
              <a:t>serve</a:t>
            </a:r>
            <a:r>
              <a:rPr sz="975" dirty="0">
                <a:latin typeface="Courier New"/>
                <a:cs typeface="Courier New"/>
              </a:rPr>
              <a:t>r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&lt;</a:t>
            </a:r>
            <a:r>
              <a:rPr sz="975" dirty="0">
                <a:latin typeface="Courier New"/>
                <a:cs typeface="Courier New"/>
              </a:rPr>
              <a:t>-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86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function(input</a:t>
            </a:r>
            <a:r>
              <a:rPr sz="975" dirty="0">
                <a:latin typeface="Courier New"/>
                <a:cs typeface="Courier New"/>
              </a:rPr>
              <a:t>,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output</a:t>
            </a:r>
            <a:r>
              <a:rPr sz="975" dirty="0">
                <a:latin typeface="Courier New"/>
                <a:cs typeface="Courier New"/>
              </a:rPr>
              <a:t>)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dirty="0">
                <a:latin typeface="Courier New"/>
                <a:cs typeface="Courier New"/>
              </a:rPr>
              <a:t>{</a:t>
            </a:r>
            <a:endParaRPr sz="975">
              <a:latin typeface="Courier New"/>
              <a:cs typeface="Courier New"/>
            </a:endParaRPr>
          </a:p>
          <a:p>
            <a:pPr marL="157163">
              <a:spcBef>
                <a:spcPts val="630"/>
              </a:spcBef>
            </a:pPr>
            <a:r>
              <a:rPr sz="975" spc="-8" dirty="0">
                <a:latin typeface="Courier New"/>
                <a:cs typeface="Courier New"/>
              </a:rPr>
              <a:t>output$his</a:t>
            </a:r>
            <a:r>
              <a:rPr sz="975" dirty="0">
                <a:latin typeface="Courier New"/>
                <a:cs typeface="Courier New"/>
              </a:rPr>
              <a:t>t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90" dirty="0">
                <a:latin typeface="Times New Roman"/>
                <a:cs typeface="Times New Roman"/>
              </a:rPr>
              <a:t> </a:t>
            </a:r>
            <a:r>
              <a:rPr sz="975" spc="-8" dirty="0">
                <a:latin typeface="Courier New"/>
                <a:cs typeface="Courier New"/>
              </a:rPr>
              <a:t>&lt;</a:t>
            </a:r>
            <a:r>
              <a:rPr sz="975" dirty="0">
                <a:latin typeface="Courier New"/>
                <a:cs typeface="Courier New"/>
              </a:rPr>
              <a:t>-</a:t>
            </a:r>
            <a:r>
              <a:rPr sz="975" dirty="0">
                <a:latin typeface="Times New Roman"/>
                <a:cs typeface="Times New Roman"/>
              </a:rPr>
              <a:t> </a:t>
            </a:r>
            <a:r>
              <a:rPr sz="975" spc="86" dirty="0">
                <a:latin typeface="Times New Roman"/>
                <a:cs typeface="Times New Roman"/>
              </a:rPr>
              <a:t> </a:t>
            </a:r>
            <a:r>
              <a:rPr sz="975" spc="-4" dirty="0">
                <a:latin typeface="Courier New"/>
                <a:cs typeface="Courier New"/>
              </a:rPr>
              <a:t>renderPlo</a:t>
            </a:r>
            <a:r>
              <a:rPr sz="975" spc="-8" dirty="0">
                <a:latin typeface="Courier New"/>
                <a:cs typeface="Courier New"/>
              </a:rPr>
              <a:t>t</a:t>
            </a:r>
            <a:r>
              <a:rPr sz="975" spc="-4" dirty="0">
                <a:latin typeface="Courier New"/>
                <a:cs typeface="Courier New"/>
              </a:rPr>
              <a:t>(</a:t>
            </a:r>
            <a:r>
              <a:rPr sz="975" spc="-8" dirty="0">
                <a:latin typeface="Courier New"/>
                <a:cs typeface="Courier New"/>
              </a:rPr>
              <a:t>{</a:t>
            </a:r>
            <a:r>
              <a:rPr sz="975" spc="-4" dirty="0">
                <a:latin typeface="Courier New"/>
                <a:cs typeface="Courier New"/>
              </a:rPr>
              <a:t>his</a:t>
            </a:r>
            <a:r>
              <a:rPr sz="975" spc="-8" dirty="0">
                <a:latin typeface="Courier New"/>
                <a:cs typeface="Courier New"/>
              </a:rPr>
              <a:t>t(</a:t>
            </a:r>
            <a:r>
              <a:rPr sz="975" spc="-4" dirty="0">
                <a:latin typeface="Courier New"/>
                <a:cs typeface="Courier New"/>
              </a:rPr>
              <a:t>rnor</a:t>
            </a:r>
            <a:r>
              <a:rPr sz="975" spc="-8" dirty="0">
                <a:latin typeface="Courier New"/>
                <a:cs typeface="Courier New"/>
              </a:rPr>
              <a:t>m(</a:t>
            </a:r>
            <a:r>
              <a:rPr sz="975" spc="-4" dirty="0">
                <a:latin typeface="Courier New"/>
                <a:cs typeface="Courier New"/>
              </a:rPr>
              <a:t>input$nu</a:t>
            </a:r>
            <a:r>
              <a:rPr sz="975" spc="-8" dirty="0">
                <a:latin typeface="Courier New"/>
                <a:cs typeface="Courier New"/>
              </a:rPr>
              <a:t>m</a:t>
            </a:r>
            <a:r>
              <a:rPr sz="975" spc="-4" dirty="0">
                <a:latin typeface="Courier New"/>
                <a:cs typeface="Courier New"/>
              </a:rPr>
              <a:t>))</a:t>
            </a:r>
            <a:endParaRPr sz="975">
              <a:latin typeface="Courier New"/>
              <a:cs typeface="Courier New"/>
            </a:endParaRPr>
          </a:p>
          <a:p>
            <a:pPr marL="156686">
              <a:spcBef>
                <a:spcPts val="630"/>
              </a:spcBef>
            </a:pPr>
            <a:r>
              <a:rPr sz="975" spc="-4" dirty="0">
                <a:latin typeface="Courier New"/>
                <a:cs typeface="Courier New"/>
              </a:rPr>
              <a:t>})</a:t>
            </a:r>
            <a:endParaRPr sz="975">
              <a:latin typeface="Courier New"/>
              <a:cs typeface="Courier New"/>
            </a:endParaRPr>
          </a:p>
          <a:p>
            <a:pPr marL="9525">
              <a:spcBef>
                <a:spcPts val="630"/>
              </a:spcBef>
            </a:pPr>
            <a:r>
              <a:rPr sz="975" dirty="0">
                <a:latin typeface="Courier New"/>
                <a:cs typeface="Courier New"/>
              </a:rPr>
              <a:t>}</a:t>
            </a:r>
            <a:endParaRPr sz="975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19579" y="2622773"/>
            <a:ext cx="631508" cy="577215"/>
          </a:xfrm>
          <a:custGeom>
            <a:avLst/>
            <a:gdLst/>
            <a:ahLst/>
            <a:cxnLst/>
            <a:rect l="l" t="t" r="r" b="b"/>
            <a:pathLst>
              <a:path w="842009" h="769619">
                <a:moveTo>
                  <a:pt x="457199" y="0"/>
                </a:moveTo>
                <a:lnTo>
                  <a:pt x="457199" y="192328"/>
                </a:lnTo>
                <a:lnTo>
                  <a:pt x="0" y="192328"/>
                </a:lnTo>
                <a:lnTo>
                  <a:pt x="0" y="576955"/>
                </a:lnTo>
                <a:lnTo>
                  <a:pt x="457199" y="576955"/>
                </a:lnTo>
                <a:lnTo>
                  <a:pt x="457199" y="769254"/>
                </a:lnTo>
                <a:lnTo>
                  <a:pt x="841827" y="384627"/>
                </a:lnTo>
                <a:lnTo>
                  <a:pt x="45719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319579" y="2622773"/>
            <a:ext cx="631508" cy="577215"/>
          </a:xfrm>
          <a:custGeom>
            <a:avLst/>
            <a:gdLst/>
            <a:ahLst/>
            <a:cxnLst/>
            <a:rect l="l" t="t" r="r" b="b"/>
            <a:pathLst>
              <a:path w="842009" h="769619">
                <a:moveTo>
                  <a:pt x="0" y="192328"/>
                </a:moveTo>
                <a:lnTo>
                  <a:pt x="457199" y="192328"/>
                </a:lnTo>
                <a:lnTo>
                  <a:pt x="457199" y="0"/>
                </a:lnTo>
                <a:lnTo>
                  <a:pt x="841827" y="384627"/>
                </a:lnTo>
                <a:lnTo>
                  <a:pt x="457199" y="769254"/>
                </a:lnTo>
                <a:lnTo>
                  <a:pt x="457199" y="576955"/>
                </a:lnTo>
                <a:lnTo>
                  <a:pt x="0" y="576955"/>
                </a:lnTo>
                <a:lnTo>
                  <a:pt x="0" y="192328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4319579" y="4328603"/>
            <a:ext cx="631508" cy="577215"/>
          </a:xfrm>
          <a:custGeom>
            <a:avLst/>
            <a:gdLst/>
            <a:ahLst/>
            <a:cxnLst/>
            <a:rect l="l" t="t" r="r" b="b"/>
            <a:pathLst>
              <a:path w="842009" h="769620">
                <a:moveTo>
                  <a:pt x="457199" y="0"/>
                </a:moveTo>
                <a:lnTo>
                  <a:pt x="457199" y="192310"/>
                </a:lnTo>
                <a:lnTo>
                  <a:pt x="0" y="192310"/>
                </a:lnTo>
                <a:lnTo>
                  <a:pt x="0" y="576940"/>
                </a:lnTo>
                <a:lnTo>
                  <a:pt x="457199" y="576940"/>
                </a:lnTo>
                <a:lnTo>
                  <a:pt x="457199" y="769251"/>
                </a:lnTo>
                <a:lnTo>
                  <a:pt x="841827" y="384621"/>
                </a:lnTo>
                <a:lnTo>
                  <a:pt x="45719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4319579" y="4328603"/>
            <a:ext cx="631508" cy="577215"/>
          </a:xfrm>
          <a:custGeom>
            <a:avLst/>
            <a:gdLst/>
            <a:ahLst/>
            <a:cxnLst/>
            <a:rect l="l" t="t" r="r" b="b"/>
            <a:pathLst>
              <a:path w="842009" h="769620">
                <a:moveTo>
                  <a:pt x="0" y="192310"/>
                </a:moveTo>
                <a:lnTo>
                  <a:pt x="457199" y="192310"/>
                </a:lnTo>
                <a:lnTo>
                  <a:pt x="457199" y="0"/>
                </a:lnTo>
                <a:lnTo>
                  <a:pt x="841827" y="384621"/>
                </a:lnTo>
                <a:lnTo>
                  <a:pt x="457199" y="769251"/>
                </a:lnTo>
                <a:lnTo>
                  <a:pt x="457199" y="576940"/>
                </a:lnTo>
                <a:lnTo>
                  <a:pt x="0" y="576940"/>
                </a:lnTo>
                <a:lnTo>
                  <a:pt x="0" y="192310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1865039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263" y="423529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3" dirty="0"/>
              <a:t>T</a:t>
            </a:r>
            <a:r>
              <a:rPr spc="-19" dirty="0"/>
              <a:t>h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1" dirty="0"/>
              <a:t>t</a:t>
            </a:r>
            <a:r>
              <a:rPr spc="-56" dirty="0"/>
              <a:t>w</a:t>
            </a:r>
            <a:r>
              <a:rPr dirty="0"/>
              <a:t>o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8" dirty="0"/>
              <a:t>il</a:t>
            </a:r>
            <a:r>
              <a:rPr dirty="0"/>
              <a:t>e</a:t>
            </a:r>
            <a:r>
              <a:rPr spc="-15" dirty="0"/>
              <a:t>s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6" y="2254196"/>
            <a:ext cx="3269456" cy="928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or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4" dirty="0">
                <a:latin typeface="Calibri"/>
                <a:cs typeface="Calibri"/>
              </a:rPr>
              <a:t>it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38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fil</a:t>
            </a:r>
            <a:r>
              <a:rPr sz="2100" spc="-8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53"/>
              </a:spcBef>
              <a:buFont typeface="Arial"/>
              <a:buChar char="•"/>
              <a:tabLst>
                <a:tab pos="523875" algn="l"/>
              </a:tabLst>
            </a:pPr>
            <a:r>
              <a:rPr spc="-11" dirty="0">
                <a:latin typeface="Calibri"/>
                <a:cs typeface="Calibri"/>
              </a:rPr>
              <a:t>se</a:t>
            </a:r>
            <a:r>
              <a:rPr spc="4" dirty="0">
                <a:latin typeface="Calibri"/>
                <a:cs typeface="Calibri"/>
              </a:rPr>
              <a:t>r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88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5"/>
              </a:spcBef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R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18077" y="1343017"/>
            <a:ext cx="3943350" cy="35528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6000954" y="2334384"/>
            <a:ext cx="177927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49" marR="3810" algn="ctr"/>
            <a:r>
              <a:rPr sz="2400" spc="-176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400" spc="-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3" dirty="0">
                <a:solidFill>
                  <a:srgbClr val="FFFFFF"/>
                </a:solidFill>
                <a:latin typeface="Calibri"/>
                <a:cs typeface="Calibri"/>
              </a:rPr>
              <a:t>MU</a:t>
            </a:r>
            <a:r>
              <a:rPr sz="2400" spc="-1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spc="-4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6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41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1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400" spc="-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il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19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400" spc="-2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8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34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400" spc="-23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400" spc="-25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400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400" spc="4" dirty="0">
                <a:solidFill>
                  <a:srgbClr val="FFFFFF"/>
                </a:solidFill>
                <a:latin typeface="Calibri"/>
                <a:cs typeface="Calibri"/>
              </a:rPr>
              <a:t>.R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263" y="4002224"/>
            <a:ext cx="4875557" cy="14001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107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244619971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" y="1129728"/>
            <a:ext cx="3005614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3300" spc="-19" dirty="0">
                <a:latin typeface="Calibri Light"/>
                <a:cs typeface="Calibri Light"/>
              </a:rPr>
              <a:t>E</a:t>
            </a:r>
            <a:r>
              <a:rPr sz="3300" spc="-90" dirty="0">
                <a:latin typeface="Calibri Light"/>
                <a:cs typeface="Calibri Light"/>
              </a:rPr>
              <a:t>x</a:t>
            </a:r>
            <a:r>
              <a:rPr sz="3300" dirty="0">
                <a:latin typeface="Calibri Light"/>
                <a:cs typeface="Calibri Light"/>
              </a:rPr>
              <a:t>e</a:t>
            </a:r>
            <a:r>
              <a:rPr sz="3300" spc="-68" dirty="0">
                <a:latin typeface="Calibri Light"/>
                <a:cs typeface="Calibri Light"/>
              </a:rPr>
              <a:t>r</a:t>
            </a:r>
            <a:r>
              <a:rPr sz="3300" spc="4" dirty="0">
                <a:latin typeface="Calibri Light"/>
                <a:cs typeface="Calibri Light"/>
              </a:rPr>
              <a:t>c</a:t>
            </a:r>
            <a:r>
              <a:rPr sz="3300" spc="-8" dirty="0">
                <a:latin typeface="Calibri Light"/>
                <a:cs typeface="Calibri Light"/>
              </a:rPr>
              <a:t>i</a:t>
            </a:r>
            <a:r>
              <a:rPr sz="3300" spc="-19" dirty="0">
                <a:latin typeface="Calibri Light"/>
                <a:cs typeface="Calibri Light"/>
              </a:rPr>
              <a:t>se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26" dirty="0">
                <a:latin typeface="Calibri Light"/>
                <a:cs typeface="Calibri Light"/>
              </a:rPr>
              <a:t>5</a:t>
            </a:r>
            <a:r>
              <a:rPr sz="3300" spc="-11" dirty="0">
                <a:latin typeface="Calibri Light"/>
                <a:cs typeface="Calibri Light"/>
              </a:rPr>
              <a:t>:</a:t>
            </a:r>
            <a:r>
              <a:rPr sz="3300" spc="-79" dirty="0">
                <a:latin typeface="Times New Roman"/>
                <a:cs typeface="Times New Roman"/>
              </a:rPr>
              <a:t> </a:t>
            </a:r>
            <a:r>
              <a:rPr sz="3300" spc="-23" dirty="0">
                <a:latin typeface="Calibri Light"/>
                <a:cs typeface="Calibri Light"/>
              </a:rPr>
              <a:t>L</a:t>
            </a:r>
            <a:r>
              <a:rPr sz="3300" spc="-79" dirty="0">
                <a:latin typeface="Calibri Light"/>
                <a:cs typeface="Calibri Light"/>
              </a:rPr>
              <a:t>a</a:t>
            </a:r>
            <a:r>
              <a:rPr sz="3300" spc="-56" dirty="0">
                <a:latin typeface="Calibri Light"/>
                <a:cs typeface="Calibri Light"/>
              </a:rPr>
              <a:t>y</a:t>
            </a:r>
            <a:r>
              <a:rPr sz="3300" dirty="0">
                <a:latin typeface="Calibri Light"/>
                <a:cs typeface="Calibri Light"/>
              </a:rPr>
              <a:t>o</a:t>
            </a:r>
            <a:r>
              <a:rPr sz="3300" spc="-15" dirty="0">
                <a:latin typeface="Calibri Light"/>
                <a:cs typeface="Calibri Light"/>
              </a:rPr>
              <a:t>ut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872" y="1687952"/>
            <a:ext cx="4340066" cy="3743717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3160871">
              <a:lnSpc>
                <a:spcPct val="157400"/>
              </a:lnSpc>
            </a:pPr>
            <a:r>
              <a:rPr sz="825" spc="4" dirty="0">
                <a:latin typeface="Courier New"/>
                <a:cs typeface="Courier New"/>
              </a:rPr>
              <a:t>library(shiny)</a:t>
            </a:r>
            <a:r>
              <a:rPr sz="825" spc="4" dirty="0">
                <a:latin typeface="Times New Roman"/>
                <a:cs typeface="Times New Roman"/>
              </a:rPr>
              <a:t> </a:t>
            </a:r>
            <a:endParaRPr lang="en-US" sz="825" spc="4" dirty="0">
              <a:latin typeface="Times New Roman"/>
              <a:cs typeface="Times New Roman"/>
            </a:endParaRPr>
          </a:p>
          <a:p>
            <a:pPr marL="68580" marR="3160871">
              <a:lnSpc>
                <a:spcPct val="157400"/>
              </a:lnSpc>
            </a:pPr>
            <a:r>
              <a:rPr sz="825" spc="4" dirty="0" err="1">
                <a:latin typeface="Courier New"/>
                <a:cs typeface="Courier New"/>
              </a:rPr>
              <a:t>u</a:t>
            </a:r>
            <a:r>
              <a:rPr sz="825" dirty="0" err="1">
                <a:latin typeface="Courier New"/>
                <a:cs typeface="Courier New"/>
              </a:rPr>
              <a:t>i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4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&lt;-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fluidPag</a:t>
            </a:r>
            <a:r>
              <a:rPr sz="825" dirty="0">
                <a:latin typeface="Courier New"/>
                <a:cs typeface="Courier New"/>
              </a:rPr>
              <a:t>e(</a:t>
            </a:r>
          </a:p>
          <a:p>
            <a:pPr marL="206693" marR="1364933">
              <a:lnSpc>
                <a:spcPct val="159700"/>
              </a:lnSpc>
            </a:pPr>
            <a:r>
              <a:rPr sz="825" spc="4" dirty="0">
                <a:latin typeface="Courier New"/>
                <a:cs typeface="Courier New"/>
              </a:rPr>
              <a:t>titlePane</a:t>
            </a:r>
            <a:r>
              <a:rPr sz="825" dirty="0">
                <a:latin typeface="Courier New"/>
                <a:cs typeface="Courier New"/>
              </a:rPr>
              <a:t>l("Page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with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Mult</a:t>
            </a:r>
            <a:r>
              <a:rPr sz="825" dirty="0">
                <a:latin typeface="Courier New"/>
                <a:cs typeface="Courier New"/>
              </a:rPr>
              <a:t>i-tab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Panel"),</a:t>
            </a:r>
            <a:r>
              <a:rPr sz="825" spc="4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sidebarLayou</a:t>
            </a:r>
            <a:r>
              <a:rPr sz="825" dirty="0">
                <a:latin typeface="Courier New"/>
                <a:cs typeface="Courier New"/>
              </a:rPr>
              <a:t>t(</a:t>
            </a:r>
          </a:p>
          <a:p>
            <a:pPr marL="68580" marR="121920" indent="276225">
              <a:lnSpc>
                <a:spcPts val="975"/>
              </a:lnSpc>
              <a:spcBef>
                <a:spcPts val="764"/>
              </a:spcBef>
            </a:pPr>
            <a:r>
              <a:rPr sz="825" spc="4" dirty="0">
                <a:latin typeface="Courier New"/>
                <a:cs typeface="Courier New"/>
              </a:rPr>
              <a:t>sidebarPane</a:t>
            </a:r>
            <a:r>
              <a:rPr sz="825" dirty="0">
                <a:latin typeface="Courier New"/>
                <a:cs typeface="Courier New"/>
              </a:rPr>
              <a:t>l</a:t>
            </a:r>
            <a:r>
              <a:rPr sz="825" spc="4" dirty="0">
                <a:latin typeface="Courier New"/>
                <a:cs typeface="Courier New"/>
              </a:rPr>
              <a:t>(sliderInpu</a:t>
            </a:r>
            <a:r>
              <a:rPr sz="825" dirty="0">
                <a:latin typeface="Courier New"/>
                <a:cs typeface="Courier New"/>
              </a:rPr>
              <a:t>t</a:t>
            </a:r>
            <a:r>
              <a:rPr sz="825" spc="4" dirty="0">
                <a:latin typeface="Courier New"/>
                <a:cs typeface="Courier New"/>
              </a:rPr>
              <a:t>(inputI</a:t>
            </a:r>
            <a:r>
              <a:rPr sz="825" dirty="0">
                <a:latin typeface="Courier New"/>
                <a:cs typeface="Courier New"/>
              </a:rPr>
              <a:t>d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4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=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"</a:t>
            </a:r>
            <a:r>
              <a:rPr sz="825" spc="4" dirty="0">
                <a:latin typeface="Courier New"/>
                <a:cs typeface="Courier New"/>
              </a:rPr>
              <a:t>nu</a:t>
            </a:r>
            <a:r>
              <a:rPr sz="825" dirty="0">
                <a:latin typeface="Courier New"/>
                <a:cs typeface="Courier New"/>
              </a:rPr>
              <a:t>m",label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=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"Choose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a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number",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value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=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10,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min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=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1,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max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=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50)</a:t>
            </a:r>
            <a:endParaRPr sz="825" dirty="0">
              <a:latin typeface="Courier New"/>
              <a:cs typeface="Courier New"/>
            </a:endParaRPr>
          </a:p>
          <a:p>
            <a:pPr marL="344805">
              <a:spcBef>
                <a:spcPts val="630"/>
              </a:spcBef>
            </a:pPr>
            <a:r>
              <a:rPr sz="825" spc="4" dirty="0">
                <a:latin typeface="Courier New"/>
                <a:cs typeface="Courier New"/>
              </a:rPr>
              <a:t>),</a:t>
            </a:r>
            <a:endParaRPr sz="825" dirty="0">
              <a:latin typeface="Courier New"/>
              <a:cs typeface="Courier New"/>
            </a:endParaRPr>
          </a:p>
          <a:p>
            <a:pPr marL="482918" marR="3022759" indent="-138113">
              <a:lnSpc>
                <a:spcPct val="159700"/>
              </a:lnSpc>
            </a:pPr>
            <a:r>
              <a:rPr sz="825" spc="4" dirty="0">
                <a:latin typeface="Courier New"/>
                <a:cs typeface="Courier New"/>
              </a:rPr>
              <a:t>mainPane</a:t>
            </a:r>
            <a:r>
              <a:rPr sz="825" dirty="0">
                <a:latin typeface="Courier New"/>
                <a:cs typeface="Courier New"/>
              </a:rPr>
              <a:t>l(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tabsetPane</a:t>
            </a:r>
            <a:r>
              <a:rPr sz="825" dirty="0">
                <a:latin typeface="Courier New"/>
                <a:cs typeface="Courier New"/>
              </a:rPr>
              <a:t>l(</a:t>
            </a:r>
          </a:p>
          <a:p>
            <a:pPr marL="621030" marR="260033">
              <a:lnSpc>
                <a:spcPts val="1725"/>
              </a:lnSpc>
              <a:spcBef>
                <a:spcPts val="139"/>
              </a:spcBef>
            </a:pPr>
            <a:r>
              <a:rPr sz="825" spc="4" dirty="0">
                <a:latin typeface="Courier New"/>
                <a:cs typeface="Courier New"/>
              </a:rPr>
              <a:t>tabPane</a:t>
            </a:r>
            <a:r>
              <a:rPr sz="825" dirty="0">
                <a:latin typeface="Courier New"/>
                <a:cs typeface="Courier New"/>
              </a:rPr>
              <a:t>l("Plot",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plotOutpu</a:t>
            </a:r>
            <a:r>
              <a:rPr sz="825" dirty="0">
                <a:latin typeface="Courier New"/>
                <a:cs typeface="Courier New"/>
              </a:rPr>
              <a:t>t</a:t>
            </a:r>
            <a:r>
              <a:rPr sz="825" spc="4" dirty="0">
                <a:latin typeface="Courier New"/>
                <a:cs typeface="Courier New"/>
              </a:rPr>
              <a:t>(</a:t>
            </a:r>
            <a:r>
              <a:rPr sz="825" dirty="0">
                <a:latin typeface="Courier New"/>
                <a:cs typeface="Courier New"/>
              </a:rPr>
              <a:t>"</a:t>
            </a:r>
            <a:r>
              <a:rPr sz="825" spc="4" dirty="0">
                <a:latin typeface="Courier New"/>
                <a:cs typeface="Courier New"/>
              </a:rPr>
              <a:t>his</a:t>
            </a:r>
            <a:r>
              <a:rPr sz="825" dirty="0">
                <a:latin typeface="Courier New"/>
                <a:cs typeface="Courier New"/>
              </a:rPr>
              <a:t>t")),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tabPane</a:t>
            </a:r>
            <a:r>
              <a:rPr sz="825" dirty="0">
                <a:latin typeface="Courier New"/>
                <a:cs typeface="Courier New"/>
              </a:rPr>
              <a:t>l("Summary",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verbatimTextOutpu</a:t>
            </a:r>
            <a:r>
              <a:rPr sz="825" dirty="0">
                <a:latin typeface="Courier New"/>
                <a:cs typeface="Courier New"/>
              </a:rPr>
              <a:t>t("summary"))</a:t>
            </a:r>
          </a:p>
          <a:p>
            <a:pPr marR="3437573" algn="ctr">
              <a:spcBef>
                <a:spcPts val="480"/>
              </a:spcBef>
            </a:pPr>
            <a:r>
              <a:rPr sz="825" dirty="0">
                <a:latin typeface="Courier New"/>
                <a:cs typeface="Courier New"/>
              </a:rPr>
              <a:t>)</a:t>
            </a:r>
          </a:p>
          <a:p>
            <a:pPr marL="68580">
              <a:spcBef>
                <a:spcPts val="645"/>
              </a:spcBef>
            </a:pPr>
            <a:r>
              <a:rPr sz="825" spc="4" dirty="0">
                <a:latin typeface="Courier New"/>
                <a:cs typeface="Courier New"/>
              </a:rPr>
              <a:t>)))</a:t>
            </a:r>
            <a:endParaRPr sz="825" dirty="0">
              <a:latin typeface="Courier New"/>
              <a:cs typeface="Courier New"/>
            </a:endParaRPr>
          </a:p>
          <a:p>
            <a:pPr marL="68580">
              <a:spcBef>
                <a:spcPts val="645"/>
              </a:spcBef>
            </a:pPr>
            <a:r>
              <a:rPr sz="825" dirty="0">
                <a:latin typeface="Courier New"/>
                <a:cs typeface="Courier New"/>
              </a:rPr>
              <a:t>server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&lt;-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4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function(input,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output)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{</a:t>
            </a:r>
          </a:p>
          <a:p>
            <a:pPr marL="206693" marR="260033">
              <a:lnSpc>
                <a:spcPct val="159700"/>
              </a:lnSpc>
            </a:pPr>
            <a:r>
              <a:rPr sz="825" spc="4" dirty="0">
                <a:latin typeface="Courier New"/>
                <a:cs typeface="Courier New"/>
              </a:rPr>
              <a:t>output$his</a:t>
            </a:r>
            <a:r>
              <a:rPr sz="825" dirty="0">
                <a:latin typeface="Courier New"/>
                <a:cs typeface="Courier New"/>
              </a:rPr>
              <a:t>t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4" dirty="0">
                <a:latin typeface="Times New Roman"/>
                <a:cs typeface="Times New Roman"/>
              </a:rPr>
              <a:t> </a:t>
            </a:r>
            <a:r>
              <a:rPr sz="825" dirty="0">
                <a:latin typeface="Courier New"/>
                <a:cs typeface="Courier New"/>
              </a:rPr>
              <a:t>&lt;-</a:t>
            </a:r>
            <a:r>
              <a:rPr sz="825" dirty="0">
                <a:latin typeface="Times New Roman"/>
                <a:cs typeface="Times New Roman"/>
              </a:rPr>
              <a:t> </a:t>
            </a:r>
            <a:r>
              <a:rPr sz="825" spc="98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renderPlo</a:t>
            </a:r>
            <a:r>
              <a:rPr sz="825" dirty="0">
                <a:latin typeface="Courier New"/>
                <a:cs typeface="Courier New"/>
              </a:rPr>
              <a:t>t</a:t>
            </a:r>
            <a:r>
              <a:rPr sz="825" spc="4" dirty="0">
                <a:latin typeface="Courier New"/>
                <a:cs typeface="Courier New"/>
              </a:rPr>
              <a:t>({his</a:t>
            </a:r>
            <a:r>
              <a:rPr sz="825" dirty="0">
                <a:latin typeface="Courier New"/>
                <a:cs typeface="Courier New"/>
              </a:rPr>
              <a:t>t(</a:t>
            </a:r>
            <a:r>
              <a:rPr sz="825" spc="4" dirty="0">
                <a:latin typeface="Courier New"/>
                <a:cs typeface="Courier New"/>
              </a:rPr>
              <a:t>rnor</a:t>
            </a:r>
            <a:r>
              <a:rPr sz="825" dirty="0">
                <a:latin typeface="Courier New"/>
                <a:cs typeface="Courier New"/>
              </a:rPr>
              <a:t>m(</a:t>
            </a:r>
            <a:r>
              <a:rPr sz="825" spc="4" dirty="0">
                <a:latin typeface="Courier New"/>
                <a:cs typeface="Courier New"/>
              </a:rPr>
              <a:t>input$nu</a:t>
            </a:r>
            <a:r>
              <a:rPr sz="825" dirty="0">
                <a:latin typeface="Courier New"/>
                <a:cs typeface="Courier New"/>
              </a:rPr>
              <a:t>m</a:t>
            </a:r>
            <a:r>
              <a:rPr sz="825" spc="4" dirty="0">
                <a:latin typeface="Courier New"/>
                <a:cs typeface="Courier New"/>
              </a:rPr>
              <a:t>))})</a:t>
            </a:r>
            <a:r>
              <a:rPr sz="825" spc="4" dirty="0">
                <a:latin typeface="Times New Roman"/>
                <a:cs typeface="Times New Roman"/>
              </a:rPr>
              <a:t> </a:t>
            </a:r>
            <a:r>
              <a:rPr sz="825" spc="4" dirty="0">
                <a:latin typeface="Courier New"/>
                <a:cs typeface="Courier New"/>
              </a:rPr>
              <a:t>output$summar</a:t>
            </a:r>
            <a:r>
              <a:rPr sz="825" dirty="0">
                <a:latin typeface="Courier New"/>
                <a:cs typeface="Courier New"/>
              </a:rPr>
              <a:t>y</a:t>
            </a:r>
            <a:r>
              <a:rPr sz="825" spc="4" dirty="0">
                <a:latin typeface="Courier New"/>
                <a:cs typeface="Courier New"/>
              </a:rPr>
              <a:t>&lt;</a:t>
            </a:r>
            <a:r>
              <a:rPr sz="825" dirty="0">
                <a:latin typeface="Courier New"/>
                <a:cs typeface="Courier New"/>
              </a:rPr>
              <a:t>-</a:t>
            </a:r>
            <a:r>
              <a:rPr sz="825" spc="4" dirty="0">
                <a:latin typeface="Courier New"/>
                <a:cs typeface="Courier New"/>
              </a:rPr>
              <a:t>renderPrin</a:t>
            </a:r>
            <a:r>
              <a:rPr sz="825" dirty="0">
                <a:latin typeface="Courier New"/>
                <a:cs typeface="Courier New"/>
              </a:rPr>
              <a:t>t</a:t>
            </a:r>
            <a:r>
              <a:rPr sz="825" spc="4" dirty="0">
                <a:latin typeface="Courier New"/>
                <a:cs typeface="Courier New"/>
              </a:rPr>
              <a:t>({summary</a:t>
            </a:r>
            <a:r>
              <a:rPr sz="825" dirty="0">
                <a:latin typeface="Courier New"/>
                <a:cs typeface="Courier New"/>
              </a:rPr>
              <a:t>(</a:t>
            </a:r>
            <a:r>
              <a:rPr sz="825" spc="4" dirty="0">
                <a:latin typeface="Courier New"/>
                <a:cs typeface="Courier New"/>
              </a:rPr>
              <a:t>rnor</a:t>
            </a:r>
            <a:r>
              <a:rPr sz="825" dirty="0">
                <a:latin typeface="Courier New"/>
                <a:cs typeface="Courier New"/>
              </a:rPr>
              <a:t>m(</a:t>
            </a:r>
            <a:r>
              <a:rPr sz="825" spc="4" dirty="0">
                <a:latin typeface="Courier New"/>
                <a:cs typeface="Courier New"/>
              </a:rPr>
              <a:t>input$nu</a:t>
            </a:r>
            <a:r>
              <a:rPr sz="825" dirty="0">
                <a:latin typeface="Courier New"/>
                <a:cs typeface="Courier New"/>
              </a:rPr>
              <a:t>m</a:t>
            </a:r>
            <a:r>
              <a:rPr sz="825" spc="4" dirty="0">
                <a:latin typeface="Courier New"/>
                <a:cs typeface="Courier New"/>
              </a:rPr>
              <a:t>))})</a:t>
            </a:r>
            <a:endParaRPr sz="825" dirty="0">
              <a:latin typeface="Courier New"/>
              <a:cs typeface="Courier New"/>
            </a:endParaRPr>
          </a:p>
          <a:p>
            <a:pPr marL="206693">
              <a:spcBef>
                <a:spcPts val="645"/>
              </a:spcBef>
            </a:pPr>
            <a:r>
              <a:rPr sz="825" dirty="0">
                <a:latin typeface="Courier New"/>
                <a:cs typeface="Courier New"/>
              </a:rPr>
              <a:t>}</a:t>
            </a:r>
          </a:p>
          <a:p>
            <a:pPr>
              <a:spcBef>
                <a:spcPts val="16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68104"/>
            <a:r>
              <a:rPr sz="900" spc="4" dirty="0">
                <a:latin typeface="Courier New"/>
                <a:cs typeface="Courier New"/>
              </a:rPr>
              <a:t>shinyAp</a:t>
            </a:r>
            <a:r>
              <a:rPr sz="900" dirty="0">
                <a:latin typeface="Courier New"/>
                <a:cs typeface="Courier New"/>
              </a:rPr>
              <a:t>p(</a:t>
            </a:r>
            <a:r>
              <a:rPr sz="900" spc="4" dirty="0">
                <a:latin typeface="Courier New"/>
                <a:cs typeface="Courier New"/>
              </a:rPr>
              <a:t>u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9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98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Courier New"/>
                <a:cs typeface="Courier New"/>
              </a:rPr>
              <a:t>u</a:t>
            </a:r>
            <a:r>
              <a:rPr sz="900" dirty="0">
                <a:latin typeface="Courier New"/>
                <a:cs typeface="Courier New"/>
              </a:rPr>
              <a:t>i,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9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ourier New"/>
                <a:cs typeface="Courier New"/>
              </a:rPr>
              <a:t>server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98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ourier New"/>
                <a:cs typeface="Courier New"/>
              </a:rPr>
              <a:t>=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spc="98" dirty="0">
                <a:latin typeface="Times New Roman"/>
                <a:cs typeface="Times New Roman"/>
              </a:rPr>
              <a:t> </a:t>
            </a:r>
            <a:r>
              <a:rPr sz="900" spc="4" dirty="0">
                <a:latin typeface="Courier New"/>
                <a:cs typeface="Courier New"/>
              </a:rPr>
              <a:t>server)</a:t>
            </a:r>
            <a:endParaRPr sz="9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94504" y="1730834"/>
            <a:ext cx="4531629" cy="24796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108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1701787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109</a:t>
            </a:fld>
            <a:endParaRPr spc="-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425400"/>
            <a:ext cx="7768589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E</a:t>
            </a:r>
            <a:r>
              <a:rPr spc="-90" dirty="0"/>
              <a:t>x</a:t>
            </a:r>
            <a:r>
              <a:rPr dirty="0"/>
              <a:t>e</a:t>
            </a:r>
            <a:r>
              <a:rPr spc="-68" dirty="0"/>
              <a:t>r</a:t>
            </a:r>
            <a:r>
              <a:rPr spc="4" dirty="0"/>
              <a:t>c</a:t>
            </a:r>
            <a:r>
              <a:rPr spc="-8" dirty="0"/>
              <a:t>i</a:t>
            </a:r>
            <a:r>
              <a:rPr spc="-19" dirty="0"/>
              <a:t>se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lang="en-US" spc="-23" dirty="0">
                <a:cs typeface="Times New Roman"/>
              </a:rPr>
              <a:t>6</a:t>
            </a:r>
            <a:r>
              <a:rPr spc="-11" dirty="0"/>
              <a:t>:</a:t>
            </a:r>
            <a:r>
              <a:rPr spc="-83" dirty="0">
                <a:latin typeface="Times New Roman"/>
                <a:cs typeface="Times New Roman"/>
              </a:rPr>
              <a:t> </a:t>
            </a:r>
            <a:r>
              <a:rPr spc="-68" dirty="0"/>
              <a:t>R</a:t>
            </a:r>
            <a:r>
              <a:rPr dirty="0"/>
              <a:t>e</a:t>
            </a:r>
            <a:r>
              <a:rPr spc="-19" dirty="0"/>
              <a:t>a</a:t>
            </a:r>
            <a:r>
              <a:rPr dirty="0"/>
              <a:t>c</a:t>
            </a:r>
            <a:r>
              <a:rPr spc="-11" dirty="0"/>
              <a:t>ti</a:t>
            </a:r>
            <a:r>
              <a:rPr spc="-45" dirty="0"/>
              <a:t>v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3" dirty="0"/>
              <a:t>S</a:t>
            </a:r>
            <a:r>
              <a:rPr spc="-15" dirty="0"/>
              <a:t>hi</a:t>
            </a:r>
            <a:r>
              <a:rPr spc="-83" dirty="0"/>
              <a:t>n</a:t>
            </a:r>
            <a:r>
              <a:rPr spc="-15" dirty="0"/>
              <a:t>y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7446169" cy="23903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D</a:t>
            </a:r>
            <a:r>
              <a:rPr sz="2100" spc="-8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loa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Ba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ir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53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4" dirty="0">
                <a:latin typeface="Calibri"/>
                <a:cs typeface="Calibri"/>
              </a:rPr>
              <a:t>ll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fil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lang="en-US" sz="2100" spc="-49" dirty="0">
                <a:latin typeface="Times New Roman"/>
                <a:cs typeface="Times New Roman"/>
              </a:rPr>
              <a:t>https://raw.githubusercontent.com/gulstein86/shinyApp/master/API_Banting.csv</a:t>
            </a:r>
          </a:p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11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A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53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oll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x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fil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01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spc="-8" dirty="0">
                <a:latin typeface="Calibri"/>
                <a:cs typeface="Calibri"/>
              </a:rPr>
              <a:t>08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spc="-8" dirty="0">
                <a:latin typeface="Calibri"/>
                <a:cs typeface="Calibri"/>
              </a:rPr>
              <a:t>201</a:t>
            </a:r>
            <a:r>
              <a:rPr sz="2100" spc="-11" dirty="0">
                <a:latin typeface="Calibri"/>
                <a:cs typeface="Calibri"/>
              </a:rPr>
              <a:t>3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0</a:t>
            </a:r>
            <a:r>
              <a:rPr sz="2100" spc="-11" dirty="0">
                <a:latin typeface="Calibri"/>
                <a:cs typeface="Calibri"/>
              </a:rPr>
              <a:t>5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spc="-8" dirty="0">
                <a:latin typeface="Calibri"/>
                <a:cs typeface="Calibri"/>
              </a:rPr>
              <a:t>02</a:t>
            </a:r>
            <a:r>
              <a:rPr sz="2100" spc="4" dirty="0">
                <a:latin typeface="Calibri"/>
                <a:cs typeface="Calibri"/>
              </a:rPr>
              <a:t>-</a:t>
            </a:r>
            <a:r>
              <a:rPr sz="2100" spc="-8" dirty="0">
                <a:latin typeface="Calibri"/>
                <a:cs typeface="Calibri"/>
              </a:rPr>
              <a:t>2015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69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D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lo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lo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API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3" dirty="0">
                <a:latin typeface="Calibri"/>
                <a:cs typeface="Calibri"/>
              </a:rPr>
              <a:t>Y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</a:p>
          <a:p>
            <a:pPr marL="180975" indent="-171450">
              <a:spcBef>
                <a:spcPts val="480"/>
              </a:spcBef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pu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: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lang="en-US" sz="2100" u="heavy" spc="-19" dirty="0">
                <a:solidFill>
                  <a:srgbClr val="0563C1"/>
                </a:solidFill>
                <a:cs typeface="Calibri"/>
              </a:rPr>
              <a:t>https://aswadi.shinyapps.io/banting_api_index/</a:t>
            </a:r>
            <a:endParaRPr sz="2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1045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>
              <a:lnSpc>
                <a:spcPct val="100000"/>
              </a:lnSpc>
            </a:pPr>
            <a:r>
              <a:rPr spc="-25" dirty="0"/>
              <a:t>D</a:t>
            </a:r>
            <a:r>
              <a:rPr spc="-35" dirty="0"/>
              <a:t>em</a:t>
            </a:r>
            <a:r>
              <a:rPr dirty="0"/>
              <a:t>o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55" dirty="0"/>
              <a:t>c</a:t>
            </a:r>
            <a:r>
              <a:rPr spc="5" dirty="0"/>
              <a:t>o</a:t>
            </a:r>
            <a:r>
              <a:rPr dirty="0"/>
              <a:t>nn</a:t>
            </a:r>
            <a:r>
              <a:rPr spc="-30" dirty="0"/>
              <a:t>e</a:t>
            </a:r>
            <a:r>
              <a:rPr spc="-20" dirty="0"/>
              <a:t>ct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5" dirty="0"/>
              <a:t>a</a:t>
            </a:r>
            <a:r>
              <a:rPr dirty="0"/>
              <a:t>nd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75" dirty="0"/>
              <a:t>r</a:t>
            </a:r>
            <a:r>
              <a:rPr spc="-30" dirty="0"/>
              <a:t>e</a:t>
            </a:r>
            <a:r>
              <a:rPr spc="5" dirty="0"/>
              <a:t>a</a:t>
            </a:r>
            <a:r>
              <a:rPr dirty="0"/>
              <a:t>d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70" dirty="0"/>
              <a:t>t</a:t>
            </a:r>
            <a:r>
              <a:rPr spc="5" dirty="0"/>
              <a:t>a</a:t>
            </a:r>
            <a:r>
              <a:rPr dirty="0"/>
              <a:t>bl</a:t>
            </a:r>
            <a:r>
              <a:rPr spc="-5" dirty="0"/>
              <a:t>e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12331"/>
            <a:ext cx="7646670" cy="4325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93140" indent="-342900">
              <a:lnSpc>
                <a:spcPct val="796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nn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Ge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nli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5" dirty="0">
                <a:latin typeface="Calibri"/>
                <a:cs typeface="Calibri"/>
              </a:rPr>
              <a:t>SQ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nn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 smtClean="0">
                <a:latin typeface="Calibri"/>
                <a:cs typeface="Calibri"/>
              </a:rPr>
              <a:t>“</a:t>
            </a:r>
            <a:r>
              <a:rPr sz="3000" spc="-5" dirty="0" smtClean="0">
                <a:latin typeface="Courier New"/>
                <a:cs typeface="Courier New"/>
              </a:rPr>
              <a:t>hg18</a:t>
            </a:r>
            <a:r>
              <a:rPr sz="3000" dirty="0" smtClean="0">
                <a:latin typeface="Calibri"/>
                <a:cs typeface="Calibri"/>
              </a:rPr>
              <a:t>”</a:t>
            </a:r>
            <a:r>
              <a:rPr sz="3000" spc="-85" dirty="0" smtClean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5" dirty="0">
                <a:latin typeface="Courier New"/>
                <a:cs typeface="Courier New"/>
              </a:rPr>
              <a:t>hg18</a:t>
            </a:r>
            <a:r>
              <a:rPr sz="3000" dirty="0">
                <a:latin typeface="Calibri"/>
                <a:cs typeface="Calibri"/>
              </a:rPr>
              <a:t>”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Sho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1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5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ld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5" dirty="0">
                <a:latin typeface="Courier New"/>
                <a:cs typeface="Courier New"/>
              </a:rPr>
              <a:t>HInvGeneMrna</a:t>
            </a:r>
            <a:r>
              <a:rPr sz="3000" spc="-15" dirty="0">
                <a:latin typeface="Calibri"/>
                <a:cs typeface="Calibri"/>
              </a:rPr>
              <a:t>"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”</a:t>
            </a:r>
          </a:p>
          <a:p>
            <a:pPr marL="355600" marR="5080" indent="-342900">
              <a:lnSpc>
                <a:spcPct val="79600"/>
              </a:lnSpc>
              <a:spcBef>
                <a:spcPts val="73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ec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f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5" dirty="0">
                <a:latin typeface="Courier New"/>
                <a:cs typeface="Courier New"/>
              </a:rPr>
              <a:t>HInvGeneMrna</a:t>
            </a:r>
            <a:r>
              <a:rPr sz="3000" spc="-15" dirty="0">
                <a:latin typeface="Calibri"/>
                <a:cs typeface="Calibri"/>
              </a:rPr>
              <a:t>"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25" dirty="0">
                <a:latin typeface="Calibri"/>
                <a:cs typeface="Calibri"/>
              </a:rPr>
              <a:t>he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5" dirty="0">
                <a:latin typeface="Courier New"/>
                <a:cs typeface="Courier New"/>
              </a:rPr>
              <a:t>qNumInser</a:t>
            </a:r>
            <a:r>
              <a:rPr sz="3000" dirty="0">
                <a:latin typeface="Courier New"/>
                <a:cs typeface="Courier New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b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spc="-25" dirty="0">
                <a:latin typeface="Calibri"/>
                <a:cs typeface="Calibri"/>
              </a:rPr>
              <a:t>ee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2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3</a:t>
            </a:r>
            <a:r>
              <a:rPr sz="3000" dirty="0">
                <a:latin typeface="Calibri"/>
                <a:cs typeface="Calibri"/>
              </a:rPr>
              <a:t>”</a:t>
            </a: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Sho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spc="-10" dirty="0">
                <a:latin typeface="Calibri"/>
                <a:cs typeface="Calibri"/>
              </a:rPr>
              <a:t>t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0">
              <a:lnSpc>
                <a:spcPct val="100000"/>
              </a:lnSpc>
            </a:pPr>
            <a:r>
              <a:rPr spc="-35" dirty="0">
                <a:solidFill>
                  <a:srgbClr val="000000"/>
                </a:solidFill>
              </a:rPr>
              <a:t>B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si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000000"/>
                </a:solidFill>
              </a:rPr>
              <a:t>R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25" dirty="0">
                <a:solidFill>
                  <a:srgbClr val="000000"/>
                </a:solidFill>
              </a:rPr>
              <a:t>y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30" dirty="0">
                <a:solidFill>
                  <a:srgbClr val="000000"/>
                </a:solidFill>
              </a:rPr>
              <a:t>Q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000000"/>
                </a:solidFill>
              </a:rPr>
              <a:t>c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-45" dirty="0">
                <a:solidFill>
                  <a:srgbClr val="000000"/>
                </a:solidFill>
              </a:rPr>
              <a:t>mm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3889"/>
            <a:ext cx="7644765" cy="4271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900"/>
              </a:lnSpc>
              <a:buFont typeface="Arial"/>
              <a:buChar char="•"/>
              <a:tabLst>
                <a:tab pos="355600" algn="l"/>
                <a:tab pos="3783965" algn="l"/>
                <a:tab pos="5384165" algn="l"/>
              </a:tabLst>
            </a:pPr>
            <a:r>
              <a:rPr sz="3000" spc="-5" dirty="0">
                <a:latin typeface="Courier New"/>
                <a:cs typeface="Courier New"/>
              </a:rPr>
              <a:t>ucscDb&lt;-dbConnect(MySQL(),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user="genome"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host</a:t>
            </a:r>
            <a:r>
              <a:rPr sz="3000" spc="-5" dirty="0" smtClean="0">
                <a:latin typeface="Courier New"/>
                <a:cs typeface="Courier New"/>
              </a:rPr>
              <a:t>="</a:t>
            </a:r>
            <a:r>
              <a:rPr lang="en-US" sz="3000" spc="-5" dirty="0">
                <a:latin typeface="Courier New"/>
                <a:cs typeface="Courier New"/>
              </a:rPr>
              <a:t>genome-mysql.soe.ucsc.edu</a:t>
            </a:r>
            <a:r>
              <a:rPr sz="3000" spc="-5" dirty="0" smtClean="0">
                <a:latin typeface="Courier New"/>
                <a:cs typeface="Courier New"/>
              </a:rPr>
              <a:t>"</a:t>
            </a:r>
            <a:r>
              <a:rPr sz="3000" dirty="0" smtClean="0">
                <a:latin typeface="Courier New"/>
                <a:cs typeface="Courier New"/>
              </a:rPr>
              <a:t>)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4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7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nn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4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M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y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Q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20" dirty="0">
                <a:solidFill>
                  <a:srgbClr val="558ED5"/>
                </a:solidFill>
                <a:latin typeface="Calibri"/>
                <a:cs typeface="Calibri"/>
              </a:rPr>
              <a:t>w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i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h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u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20" dirty="0">
                <a:solidFill>
                  <a:srgbClr val="558ED5"/>
                </a:solidFill>
                <a:latin typeface="Calibri"/>
                <a:cs typeface="Calibri"/>
              </a:rPr>
              <a:t>me</a:t>
            </a:r>
            <a:r>
              <a:rPr sz="3000" spc="-8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d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p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as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w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d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dbGetQuer</a:t>
            </a:r>
            <a:r>
              <a:rPr sz="3000" dirty="0">
                <a:latin typeface="Courier New"/>
                <a:cs typeface="Courier New"/>
              </a:rPr>
              <a:t>y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7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80" dirty="0">
                <a:solidFill>
                  <a:srgbClr val="558ED5"/>
                </a:solidFill>
                <a:latin typeface="Calibri"/>
                <a:cs typeface="Calibri"/>
              </a:rPr>
              <a:t>x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ec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u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8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n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d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75" dirty="0">
                <a:solidFill>
                  <a:srgbClr val="558ED5"/>
                </a:solidFill>
                <a:latin typeface="Calibri"/>
                <a:cs typeface="Calibri"/>
              </a:rPr>
              <a:t>f</a:t>
            </a:r>
            <a:r>
              <a:rPr sz="3000" spc="-4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5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h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Q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qu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i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dbListTable</a:t>
            </a:r>
            <a:r>
              <a:rPr sz="3000" dirty="0">
                <a:latin typeface="Courier New"/>
                <a:cs typeface="Courier New"/>
              </a:rPr>
              <a:t>s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li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bl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dbListField</a:t>
            </a:r>
            <a:r>
              <a:rPr sz="3000" dirty="0">
                <a:latin typeface="Courier New"/>
                <a:cs typeface="Courier New"/>
              </a:rPr>
              <a:t>s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li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fi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ld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65" dirty="0">
                <a:solidFill>
                  <a:srgbClr val="558ED5"/>
                </a:solidFill>
                <a:latin typeface="Calibri"/>
                <a:cs typeface="Calibri"/>
              </a:rPr>
              <a:t>f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bl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dbReadTabl</a:t>
            </a:r>
            <a:r>
              <a:rPr sz="3000" dirty="0">
                <a:latin typeface="Courier New"/>
                <a:cs typeface="Courier New"/>
              </a:rPr>
              <a:t>e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ad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30" dirty="0">
                <a:solidFill>
                  <a:srgbClr val="558ED5"/>
                </a:solidFill>
                <a:latin typeface="Calibri"/>
                <a:cs typeface="Calibri"/>
              </a:rPr>
              <a:t>n</a:t>
            </a:r>
            <a:r>
              <a:rPr sz="3000" spc="-4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30" dirty="0">
                <a:solidFill>
                  <a:srgbClr val="558ED5"/>
                </a:solidFill>
                <a:latin typeface="Calibri"/>
                <a:cs typeface="Calibri"/>
              </a:rPr>
              <a:t>n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f</a:t>
            </a:r>
            <a:r>
              <a:rPr sz="3000" spc="-60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m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a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bl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dbSendQuer</a:t>
            </a:r>
            <a:r>
              <a:rPr sz="3000" dirty="0">
                <a:latin typeface="Courier New"/>
                <a:cs typeface="Courier New"/>
              </a:rPr>
              <a:t>y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7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80" dirty="0">
                <a:solidFill>
                  <a:srgbClr val="558ED5"/>
                </a:solidFill>
                <a:latin typeface="Calibri"/>
                <a:cs typeface="Calibri"/>
              </a:rPr>
              <a:t>x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ec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u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8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35" dirty="0">
                <a:solidFill>
                  <a:srgbClr val="558ED5"/>
                </a:solidFill>
                <a:latin typeface="Calibri"/>
                <a:cs typeface="Calibri"/>
              </a:rPr>
              <a:t>Q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L</a:t>
            </a:r>
            <a:r>
              <a:rPr sz="3000" spc="-75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qu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r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i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dbDisconnec</a:t>
            </a:r>
            <a:r>
              <a:rPr sz="3000" dirty="0">
                <a:latin typeface="Courier New"/>
                <a:cs typeface="Courier New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#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di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s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nn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80" dirty="0">
                <a:solidFill>
                  <a:srgbClr val="558ED5"/>
                </a:solidFill>
                <a:latin typeface="Times New Roman"/>
                <a:cs typeface="Times New Roman"/>
              </a:rPr>
              <a:t> </a:t>
            </a:r>
            <a:r>
              <a:rPr sz="3000" spc="-50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nn</a:t>
            </a:r>
            <a:r>
              <a:rPr sz="3000" spc="-10" dirty="0">
                <a:solidFill>
                  <a:srgbClr val="558ED5"/>
                </a:solidFill>
                <a:latin typeface="Calibri"/>
                <a:cs typeface="Calibri"/>
              </a:rPr>
              <a:t>e</a:t>
            </a:r>
            <a:r>
              <a:rPr sz="3000" spc="-25" dirty="0">
                <a:solidFill>
                  <a:srgbClr val="558ED5"/>
                </a:solidFill>
                <a:latin typeface="Calibri"/>
                <a:cs typeface="Calibri"/>
              </a:rPr>
              <a:t>c</a:t>
            </a:r>
            <a:r>
              <a:rPr sz="3000" spc="-15" dirty="0">
                <a:solidFill>
                  <a:srgbClr val="558ED5"/>
                </a:solidFill>
                <a:latin typeface="Calibri"/>
                <a:cs typeface="Calibri"/>
              </a:rPr>
              <a:t>t</a:t>
            </a:r>
            <a:r>
              <a:rPr sz="3000" spc="-5" dirty="0">
                <a:solidFill>
                  <a:srgbClr val="558ED5"/>
                </a:solidFill>
                <a:latin typeface="Calibri"/>
                <a:cs typeface="Calibri"/>
              </a:rPr>
              <a:t>i</a:t>
            </a:r>
            <a:r>
              <a:rPr sz="3000" spc="5" dirty="0">
                <a:solidFill>
                  <a:srgbClr val="558ED5"/>
                </a:solidFill>
                <a:latin typeface="Calibri"/>
                <a:cs typeface="Calibri"/>
              </a:rPr>
              <a:t>o</a:t>
            </a:r>
            <a:r>
              <a:rPr sz="3000" dirty="0">
                <a:solidFill>
                  <a:srgbClr val="558ED5"/>
                </a:solidFill>
                <a:latin typeface="Calibri"/>
                <a:cs typeface="Calibri"/>
              </a:rPr>
              <a:t>n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6720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0" dirty="0">
                <a:solidFill>
                  <a:srgbClr val="000000"/>
                </a:solidFill>
              </a:rPr>
              <a:t>W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1" y="1697603"/>
            <a:ext cx="7939405" cy="373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W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ap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-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f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Us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ad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()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L</a:t>
            </a:r>
          </a:p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Us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ET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tr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7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 marL="355600" marR="202565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W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qu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s</a:t>
            </a:r>
            <a:r>
              <a:rPr sz="3200" spc="-6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Us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hand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8964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10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nloadin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26" y="1537417"/>
            <a:ext cx="8455673" cy="18210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68275" indent="-342900">
              <a:lnSpc>
                <a:spcPts val="2600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down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ad</a:t>
            </a:r>
            <a:r>
              <a:rPr sz="2700" spc="-50" dirty="0">
                <a:latin typeface="Calibri"/>
                <a:cs typeface="Calibri"/>
              </a:rPr>
              <a:t>.</a:t>
            </a:r>
            <a:r>
              <a:rPr sz="2700" dirty="0">
                <a:latin typeface="Calibri"/>
                <a:cs typeface="Calibri"/>
              </a:rPr>
              <a:t>fil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(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down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fil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the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I</a:t>
            </a:r>
            <a:r>
              <a:rPr sz="2700" spc="-35" dirty="0">
                <a:latin typeface="Calibri"/>
                <a:cs typeface="Calibri"/>
              </a:rPr>
              <a:t>n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20" dirty="0">
                <a:latin typeface="Calibri"/>
                <a:cs typeface="Calibri"/>
              </a:rPr>
              <a:t>rn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ts val="2920"/>
              </a:lnSpc>
              <a:spcBef>
                <a:spcPts val="1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Im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pa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endParaRPr sz="2700" dirty="0">
              <a:latin typeface="Calibri"/>
              <a:cs typeface="Calibri"/>
            </a:endParaRPr>
          </a:p>
          <a:p>
            <a:pPr marL="355600">
              <a:lnSpc>
                <a:spcPts val="2915"/>
              </a:lnSpc>
            </a:pPr>
            <a:r>
              <a:rPr sz="2700" i="1" spc="-5" dirty="0">
                <a:latin typeface="Calibri"/>
                <a:cs typeface="Calibri"/>
              </a:rPr>
              <a:t>ur</a:t>
            </a:r>
            <a:r>
              <a:rPr sz="2700" i="1" spc="5" dirty="0">
                <a:latin typeface="Calibri"/>
                <a:cs typeface="Calibri"/>
              </a:rPr>
              <a:t>l</a:t>
            </a:r>
            <a:r>
              <a:rPr sz="2700" i="1" spc="-10" dirty="0">
                <a:latin typeface="Calibri"/>
                <a:cs typeface="Calibri"/>
              </a:rPr>
              <a:t>,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i="1" spc="-20" dirty="0">
                <a:latin typeface="Calibri"/>
                <a:cs typeface="Calibri"/>
              </a:rPr>
              <a:t>de</a:t>
            </a:r>
            <a:r>
              <a:rPr sz="2700" i="1" spc="-35" dirty="0">
                <a:latin typeface="Calibri"/>
                <a:cs typeface="Calibri"/>
              </a:rPr>
              <a:t>s</a:t>
            </a:r>
            <a:r>
              <a:rPr sz="2700" i="1" spc="-20" dirty="0">
                <a:latin typeface="Calibri"/>
                <a:cs typeface="Calibri"/>
              </a:rPr>
              <a:t>t</a:t>
            </a:r>
            <a:r>
              <a:rPr sz="2700" i="1" dirty="0">
                <a:latin typeface="Calibri"/>
                <a:cs typeface="Calibri"/>
              </a:rPr>
              <a:t>f</a:t>
            </a:r>
            <a:r>
              <a:rPr sz="2700" i="1" spc="5" dirty="0">
                <a:latin typeface="Calibri"/>
                <a:cs typeface="Calibri"/>
              </a:rPr>
              <a:t>il</a:t>
            </a:r>
            <a:r>
              <a:rPr sz="2700" i="1" spc="-20" dirty="0">
                <a:latin typeface="Calibri"/>
                <a:cs typeface="Calibri"/>
              </a:rPr>
              <a:t>e</a:t>
            </a:r>
            <a:r>
              <a:rPr sz="2700" i="1" spc="-10" dirty="0">
                <a:latin typeface="Calibri"/>
                <a:cs typeface="Calibri"/>
              </a:rPr>
              <a:t>,</a:t>
            </a:r>
            <a:r>
              <a:rPr sz="2700" i="1" spc="-65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Calibri"/>
                <a:cs typeface="Calibri"/>
              </a:rPr>
              <a:t>m</a:t>
            </a:r>
            <a:r>
              <a:rPr sz="2700" i="1" spc="-35" dirty="0">
                <a:latin typeface="Calibri"/>
                <a:cs typeface="Calibri"/>
              </a:rPr>
              <a:t>e</a:t>
            </a:r>
            <a:r>
              <a:rPr sz="2700" i="1" spc="-15" dirty="0">
                <a:latin typeface="Calibri"/>
                <a:cs typeface="Calibri"/>
              </a:rPr>
              <a:t>t</a:t>
            </a:r>
            <a:r>
              <a:rPr sz="2700" i="1" spc="-5" dirty="0">
                <a:latin typeface="Calibri"/>
                <a:cs typeface="Calibri"/>
              </a:rPr>
              <a:t>h</a:t>
            </a:r>
            <a:r>
              <a:rPr sz="2700" i="1" dirty="0">
                <a:latin typeface="Calibri"/>
                <a:cs typeface="Calibri"/>
              </a:rPr>
              <a:t>od</a:t>
            </a:r>
            <a:endParaRPr sz="2700" dirty="0">
              <a:latin typeface="Calibri"/>
              <a:cs typeface="Calibri"/>
            </a:endParaRPr>
          </a:p>
          <a:p>
            <a:pPr marL="355600" marR="302260" indent="-342900">
              <a:lnSpc>
                <a:spcPts val="2600"/>
              </a:lnSpc>
              <a:spcBef>
                <a:spcPts val="615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40" dirty="0">
                <a:latin typeface="Calibri"/>
                <a:cs typeface="Calibri"/>
              </a:rPr>
              <a:t>F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65" dirty="0">
                <a:latin typeface="Calibri"/>
                <a:cs typeface="Calibri"/>
              </a:rPr>
              <a:t>e</a:t>
            </a:r>
            <a:r>
              <a:rPr sz="2700" spc="-45" dirty="0">
                <a:latin typeface="Calibri"/>
                <a:cs typeface="Calibri"/>
              </a:rPr>
              <a:t>x</a:t>
            </a:r>
            <a:r>
              <a:rPr sz="2700" spc="-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do</a:t>
            </a:r>
            <a:r>
              <a:rPr sz="2700" spc="-25" dirty="0">
                <a:latin typeface="Calibri"/>
                <a:cs typeface="Calibri"/>
              </a:rPr>
              <a:t>w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pp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sha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20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lang="en-US" sz="2700" spc="-5" dirty="0" err="1" smtClean="0">
                <a:latin typeface="Calibri"/>
                <a:cs typeface="Calibri"/>
              </a:rPr>
              <a:t>quotemedia</a:t>
            </a:r>
            <a:r>
              <a:rPr sz="2700" spc="-70" dirty="0" smtClean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F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nan</a:t>
            </a:r>
            <a:r>
              <a:rPr sz="2700" spc="-20" dirty="0">
                <a:latin typeface="Calibri"/>
                <a:cs typeface="Calibri"/>
              </a:rPr>
              <a:t>ce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642" y="4343400"/>
            <a:ext cx="761747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lnSpc>
                <a:spcPct val="79600"/>
              </a:lnSpc>
              <a:buFontTx/>
              <a:buChar char="›"/>
            </a:pPr>
            <a:r>
              <a:rPr lang="en-US" sz="1500" spc="-5" dirty="0">
                <a:latin typeface="Courier New"/>
                <a:cs typeface="Courier New"/>
              </a:rPr>
              <a:t>URL1 &lt;- </a:t>
            </a:r>
            <a:r>
              <a:rPr lang="en-US" sz="1500" spc="-5" dirty="0" smtClean="0">
                <a:latin typeface="Courier New"/>
                <a:cs typeface="Courier New"/>
              </a:rPr>
              <a:t>'https</a:t>
            </a:r>
            <a:r>
              <a:rPr lang="en-US" sz="1500" spc="-5" dirty="0">
                <a:latin typeface="Courier New"/>
                <a:cs typeface="Courier New"/>
              </a:rPr>
              <a:t>://app.quotemedia.com/</a:t>
            </a:r>
            <a:r>
              <a:rPr lang="en-US" sz="1500" spc="-5" dirty="0" err="1">
                <a:latin typeface="Courier New"/>
                <a:cs typeface="Courier New"/>
              </a:rPr>
              <a:t>quotetools</a:t>
            </a:r>
            <a:r>
              <a:rPr lang="en-US" sz="1500" spc="-5" dirty="0">
                <a:latin typeface="Courier New"/>
                <a:cs typeface="Courier New"/>
              </a:rPr>
              <a:t>/getHistoryDownload.csv?&amp;</a:t>
            </a:r>
            <a:r>
              <a:rPr lang="en-US" sz="1500" spc="-5" dirty="0" err="1">
                <a:latin typeface="Courier New"/>
                <a:cs typeface="Courier New"/>
              </a:rPr>
              <a:t>webmasterId</a:t>
            </a:r>
            <a:r>
              <a:rPr lang="en-US" sz="1500" spc="-5" dirty="0">
                <a:latin typeface="Courier New"/>
                <a:cs typeface="Courier New"/>
              </a:rPr>
              <a:t>=501&amp;startDay=02&amp;startMonth=02&amp;startYear=2002&amp;endDay=30&amp;endMonth=07&amp;endYear=2018&amp;isRanged=</a:t>
            </a:r>
            <a:r>
              <a:rPr lang="en-US" sz="1500" spc="-5" dirty="0" err="1">
                <a:latin typeface="Courier New"/>
                <a:cs typeface="Courier New"/>
              </a:rPr>
              <a:t>false&amp;symbol</a:t>
            </a:r>
            <a:r>
              <a:rPr lang="en-US" sz="1500" spc="-5" dirty="0">
                <a:latin typeface="Courier New"/>
                <a:cs typeface="Courier New"/>
              </a:rPr>
              <a:t>=TSLA‘</a:t>
            </a:r>
            <a:endParaRPr lang="en-US" sz="1500" spc="-5" dirty="0" smtClean="0">
              <a:latin typeface="Courier New"/>
              <a:cs typeface="Courier New"/>
            </a:endParaRPr>
          </a:p>
          <a:p>
            <a:pPr marL="298450" marR="5080" indent="-285750">
              <a:lnSpc>
                <a:spcPct val="79600"/>
              </a:lnSpc>
              <a:buFontTx/>
              <a:buChar char="›"/>
            </a:pPr>
            <a:r>
              <a:rPr lang="en-US" sz="1500" spc="-5" dirty="0" err="1">
                <a:latin typeface="Courier New"/>
                <a:cs typeface="Courier New"/>
              </a:rPr>
              <a:t>download.file</a:t>
            </a:r>
            <a:r>
              <a:rPr lang="en-US" sz="1500" spc="-5" dirty="0">
                <a:latin typeface="Courier New"/>
                <a:cs typeface="Courier New"/>
              </a:rPr>
              <a:t>(URL1, </a:t>
            </a:r>
            <a:r>
              <a:rPr lang="en-US" sz="1500" spc="-5" dirty="0" err="1">
                <a:latin typeface="Courier New"/>
                <a:cs typeface="Courier New"/>
              </a:rPr>
              <a:t>destfile</a:t>
            </a:r>
            <a:r>
              <a:rPr lang="en-US" sz="1500" spc="-5" dirty="0">
                <a:latin typeface="Courier New"/>
                <a:cs typeface="Courier New"/>
              </a:rPr>
              <a:t> = </a:t>
            </a:r>
            <a:r>
              <a:rPr lang="en-US" sz="1500" spc="-5" dirty="0" smtClean="0">
                <a:latin typeface="Courier New"/>
                <a:cs typeface="Courier New"/>
              </a:rPr>
              <a:t>‘data/tesla.csv')</a:t>
            </a:r>
          </a:p>
          <a:p>
            <a:pPr marL="298450" marR="5080" indent="-285750">
              <a:lnSpc>
                <a:spcPct val="79600"/>
              </a:lnSpc>
              <a:buFontTx/>
              <a:buChar char="›"/>
            </a:pPr>
            <a:r>
              <a:rPr sz="1500" spc="-5" dirty="0" err="1" smtClean="0">
                <a:latin typeface="Courier New"/>
                <a:cs typeface="Courier New"/>
              </a:rPr>
              <a:t>list.files</a:t>
            </a:r>
            <a:r>
              <a:rPr sz="1500" spc="-5" dirty="0">
                <a:latin typeface="Courier New"/>
                <a:cs typeface="Courier New"/>
              </a:rPr>
              <a:t>("./data")</a:t>
            </a:r>
            <a:endParaRPr sz="1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8964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10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nloadin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7828"/>
            <a:ext cx="44259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70" dirty="0">
                <a:latin typeface="Arial"/>
                <a:cs typeface="Arial"/>
              </a:rPr>
              <a:t>download.file</a:t>
            </a:r>
            <a:r>
              <a:rPr sz="3200" spc="850" dirty="0">
                <a:latin typeface="Arial"/>
                <a:cs typeface="Arial"/>
              </a:rPr>
              <a:t>(</a:t>
            </a:r>
            <a:r>
              <a:rPr sz="3200" spc="730" dirty="0">
                <a:latin typeface="Arial"/>
                <a:cs typeface="Arial"/>
              </a:rPr>
              <a:t>url</a:t>
            </a:r>
            <a:r>
              <a:rPr sz="3200" spc="1019" dirty="0"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0969" y="1707828"/>
            <a:ext cx="222567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645" dirty="0">
                <a:latin typeface="Arial"/>
                <a:cs typeface="Arial"/>
              </a:rPr>
              <a:t>destfile</a:t>
            </a:r>
            <a:r>
              <a:rPr sz="3200" spc="1019" dirty="0">
                <a:latin typeface="Arial"/>
                <a:cs typeface="Arial"/>
              </a:rPr>
              <a:t>,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8" y="2194662"/>
            <a:ext cx="54044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68500" algn="l"/>
                <a:tab pos="3435350" algn="l"/>
                <a:tab pos="3924300" algn="l"/>
              </a:tabLst>
            </a:pPr>
            <a:r>
              <a:rPr sz="3200" spc="260" dirty="0">
                <a:latin typeface="Arial"/>
                <a:cs typeface="Arial"/>
              </a:rPr>
              <a:t>method,</a:t>
            </a:r>
            <a:r>
              <a:rPr sz="3200" spc="260" dirty="0">
                <a:latin typeface="Times New Roman"/>
                <a:cs typeface="Times New Roman"/>
              </a:rPr>
              <a:t>	</a:t>
            </a:r>
            <a:r>
              <a:rPr sz="3200" spc="525" dirty="0">
                <a:latin typeface="Arial"/>
                <a:cs typeface="Arial"/>
              </a:rPr>
              <a:t>quiet</a:t>
            </a:r>
            <a:r>
              <a:rPr sz="3200" spc="525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Arial"/>
                <a:cs typeface="Arial"/>
              </a:rPr>
              <a:t>=</a:t>
            </a:r>
            <a:r>
              <a:rPr sz="3200" spc="35" dirty="0">
                <a:latin typeface="Times New Roman"/>
                <a:cs typeface="Times New Roman"/>
              </a:rPr>
              <a:t>	</a:t>
            </a:r>
            <a:r>
              <a:rPr sz="3200" spc="70" dirty="0">
                <a:latin typeface="Arial"/>
                <a:cs typeface="Arial"/>
              </a:rPr>
              <a:t>FALSE,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9228" y="2194662"/>
            <a:ext cx="149225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5075" algn="l"/>
              </a:tabLst>
            </a:pPr>
            <a:r>
              <a:rPr sz="3200" spc="-100" dirty="0">
                <a:latin typeface="Arial"/>
                <a:cs typeface="Arial"/>
              </a:rPr>
              <a:t>mode</a:t>
            </a:r>
            <a:r>
              <a:rPr sz="3200" spc="-100" dirty="0">
                <a:latin typeface="Times New Roman"/>
                <a:cs typeface="Times New Roman"/>
              </a:rPr>
              <a:t>	</a:t>
            </a:r>
            <a:r>
              <a:rPr sz="3200" spc="35" dirty="0">
                <a:latin typeface="Arial"/>
                <a:cs typeface="Arial"/>
              </a:rPr>
              <a:t>=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8" y="3655203"/>
            <a:ext cx="7849234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70" dirty="0">
                <a:latin typeface="Arial"/>
                <a:cs typeface="Arial"/>
              </a:rPr>
              <a:t>getOption</a:t>
            </a:r>
            <a:r>
              <a:rPr sz="3200" spc="810" dirty="0">
                <a:latin typeface="Arial"/>
                <a:cs typeface="Arial"/>
              </a:rPr>
              <a:t>("</a:t>
            </a:r>
            <a:r>
              <a:rPr sz="3200" spc="505" dirty="0">
                <a:latin typeface="Arial"/>
                <a:cs typeface="Arial"/>
              </a:rPr>
              <a:t>download.file.extra</a:t>
            </a:r>
            <a:r>
              <a:rPr sz="3200" spc="810" dirty="0">
                <a:latin typeface="Arial"/>
                <a:cs typeface="Arial"/>
              </a:rPr>
              <a:t>")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501015" algn="l"/>
              </a:tabLst>
            </a:pPr>
            <a:r>
              <a:rPr sz="3200" spc="1019" dirty="0">
                <a:latin typeface="Arial"/>
                <a:cs typeface="Arial"/>
              </a:rPr>
              <a:t>,</a:t>
            </a:r>
            <a:r>
              <a:rPr sz="3200" spc="1019" dirty="0">
                <a:latin typeface="Times New Roman"/>
                <a:cs typeface="Times New Roman"/>
              </a:rPr>
              <a:t>	</a:t>
            </a:r>
            <a:r>
              <a:rPr sz="3200" spc="980" dirty="0">
                <a:latin typeface="Arial"/>
                <a:cs typeface="Arial"/>
              </a:rPr>
              <a:t>...)</a:t>
            </a:r>
            <a:endParaRPr sz="3200" dirty="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13723" y="2639163"/>
          <a:ext cx="5203938" cy="10033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9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4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"wb",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cacheOK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=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TRUE,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6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extra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Arial"/>
                          <a:cs typeface="Arial"/>
                        </a:rPr>
                        <a:t>=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2755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12331"/>
            <a:ext cx="8020050" cy="46115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94615" indent="-342900">
              <a:lnSpc>
                <a:spcPct val="799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nl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ad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Calibri"/>
                <a:cs typeface="Calibri"/>
              </a:rPr>
              <a:t>“</a:t>
            </a:r>
            <a:r>
              <a:rPr sz="3000" spc="-5" dirty="0">
                <a:latin typeface="Calibri"/>
                <a:cs typeface="Calibri"/>
              </a:rPr>
              <a:t>Ju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ah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5" dirty="0">
                <a:latin typeface="Calibri"/>
                <a:cs typeface="Calibri"/>
              </a:rPr>
              <a:t>nu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di</a:t>
            </a:r>
            <a:r>
              <a:rPr sz="3000" spc="-114" dirty="0">
                <a:latin typeface="Calibri"/>
                <a:cs typeface="Calibri"/>
              </a:rPr>
              <a:t>k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nd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li</a:t>
            </a:r>
            <a:r>
              <a:rPr sz="3000" spc="-70" dirty="0">
                <a:latin typeface="Calibri"/>
                <a:cs typeface="Calibri"/>
              </a:rPr>
              <a:t>k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55" dirty="0">
                <a:latin typeface="Calibri"/>
                <a:cs typeface="Calibri"/>
              </a:rPr>
              <a:t>k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5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id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k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2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k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5" dirty="0">
                <a:latin typeface="Calibri"/>
                <a:cs typeface="Calibri"/>
              </a:rPr>
              <a:t>nu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i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55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da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hu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2000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2015”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U</a:t>
            </a:r>
            <a:r>
              <a:rPr sz="3000" spc="-2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10" dirty="0"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000" u="heavy" spc="-30" dirty="0">
                <a:solidFill>
                  <a:srgbClr val="0000FF"/>
                </a:solidFill>
                <a:cs typeface="Calibri"/>
                <a:hlinkClick r:id="rId3"/>
              </a:rPr>
              <a:t>http://</a:t>
            </a:r>
            <a:r>
              <a:rPr lang="en-US" sz="3000" u="heavy" spc="-30" dirty="0" smtClean="0">
                <a:solidFill>
                  <a:srgbClr val="0000FF"/>
                </a:solidFill>
                <a:cs typeface="Calibri"/>
                <a:hlinkClick r:id="rId3"/>
              </a:rPr>
              <a:t>www.data.gov.my/data/ms_MY/dataset/f72882f5-9954-47f1-aa64-4851bd12a69b/resource/29d366b0-bce7-46c6-8c44-74eed2506e94/download/penumpangmengikutlapanganterbangtidaktermasukpenumpangtransit.xlsx</a:t>
            </a:r>
            <a:endParaRPr lang="en-US" sz="3000" u="heavy" spc="-30" dirty="0" smtClean="0">
              <a:solidFill>
                <a:srgbClr val="0000FF"/>
              </a:solidFill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 smtClean="0">
                <a:latin typeface="Calibri"/>
                <a:cs typeface="Calibri"/>
              </a:rPr>
              <a:t>S</a:t>
            </a:r>
            <a:r>
              <a:rPr sz="3000" spc="-35" dirty="0" smtClean="0">
                <a:latin typeface="Calibri"/>
                <a:cs typeface="Calibri"/>
              </a:rPr>
              <a:t>t</a:t>
            </a:r>
            <a:r>
              <a:rPr sz="3000" spc="5" dirty="0" smtClean="0">
                <a:latin typeface="Calibri"/>
                <a:cs typeface="Calibri"/>
              </a:rPr>
              <a:t>o</a:t>
            </a:r>
            <a:r>
              <a:rPr sz="3000" spc="-50" dirty="0" smtClean="0">
                <a:latin typeface="Calibri"/>
                <a:cs typeface="Calibri"/>
              </a:rPr>
              <a:t>r</a:t>
            </a:r>
            <a:r>
              <a:rPr sz="3000" spc="-15" dirty="0" smtClean="0">
                <a:latin typeface="Calibri"/>
                <a:cs typeface="Calibri"/>
              </a:rPr>
              <a:t>e</a:t>
            </a:r>
            <a:r>
              <a:rPr sz="3000" spc="-85" dirty="0" smtClean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ass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ge</a:t>
            </a:r>
            <a:r>
              <a:rPr sz="3000" spc="-6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5" dirty="0">
                <a:latin typeface="Calibri"/>
                <a:cs typeface="Calibri"/>
              </a:rPr>
              <a:t>.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30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fil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4394">
              <a:lnSpc>
                <a:spcPct val="100000"/>
              </a:lnSpc>
            </a:pPr>
            <a:r>
              <a:rPr spc="-75" dirty="0">
                <a:solidFill>
                  <a:srgbClr val="000000"/>
                </a:solidFill>
              </a:rPr>
              <a:t>r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d.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65" dirty="0">
                <a:solidFill>
                  <a:srgbClr val="000000"/>
                </a:solidFill>
              </a:rPr>
              <a:t>s</a:t>
            </a:r>
            <a:r>
              <a:rPr spc="-20" dirty="0">
                <a:solidFill>
                  <a:srgbClr val="000000"/>
                </a:solidFill>
              </a:rPr>
              <a:t>v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00"/>
                </a:solidFill>
              </a:rPr>
              <a:t>)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nd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75" dirty="0">
                <a:solidFill>
                  <a:srgbClr val="000000"/>
                </a:solidFill>
              </a:rPr>
              <a:t>r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d.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65" dirty="0">
                <a:solidFill>
                  <a:srgbClr val="000000"/>
                </a:solidFill>
              </a:rPr>
              <a:t>s</a:t>
            </a:r>
            <a:r>
              <a:rPr spc="-25" dirty="0">
                <a:solidFill>
                  <a:srgbClr val="000000"/>
                </a:solidFill>
              </a:rPr>
              <a:t>v2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(</a:t>
            </a:r>
            <a:r>
              <a:rPr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39" y="1501777"/>
            <a:ext cx="7889875" cy="2314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89584" indent="-342900">
              <a:lnSpc>
                <a:spcPts val="29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ourier New"/>
                <a:cs typeface="Courier New"/>
              </a:rPr>
              <a:t>read.cs</a:t>
            </a:r>
            <a:r>
              <a:rPr sz="3000" dirty="0">
                <a:latin typeface="Courier New"/>
                <a:cs typeface="Courier New"/>
              </a:rPr>
              <a:t>v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read.csv</a:t>
            </a:r>
            <a:r>
              <a:rPr sz="3000" dirty="0">
                <a:latin typeface="Courier New"/>
                <a:cs typeface="Courier New"/>
              </a:rPr>
              <a:t>2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60" dirty="0">
                <a:latin typeface="Calibri"/>
                <a:cs typeface="Calibri"/>
              </a:rPr>
              <a:t>.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Calibri"/>
                <a:cs typeface="Calibri"/>
              </a:rPr>
              <a:t>ex</a:t>
            </a:r>
            <a:r>
              <a:rPr sz="3000" spc="-25" dirty="0">
                <a:latin typeface="Calibri"/>
                <a:cs typeface="Calibri"/>
              </a:rPr>
              <a:t>ce</a:t>
            </a:r>
            <a:r>
              <a:rPr sz="3000" spc="-15" dirty="0">
                <a:latin typeface="Calibri"/>
                <a:cs typeface="Calibri"/>
              </a:rPr>
              <a:t>p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45" dirty="0">
                <a:latin typeface="Calibri"/>
                <a:cs typeface="Calibri"/>
              </a:rPr>
              <a:t>e</a:t>
            </a:r>
            <a:r>
              <a:rPr sz="3000" spc="-60" dirty="0">
                <a:latin typeface="Calibri"/>
                <a:cs typeface="Calibri"/>
              </a:rPr>
              <a:t>f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s.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79900"/>
              </a:lnSpc>
              <a:spcBef>
                <a:spcPts val="74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h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nd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din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0" dirty="0">
                <a:latin typeface="Calibri"/>
                <a:cs typeface="Calibri"/>
              </a:rPr>
              <a:t>‘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ue</a:t>
            </a:r>
            <a:r>
              <a:rPr sz="3000" spc="-10" dirty="0">
                <a:latin typeface="Calibri"/>
                <a:cs typeface="Calibri"/>
              </a:rPr>
              <a:t>’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spc="-290" dirty="0">
                <a:latin typeface="Calibri"/>
                <a:cs typeface="Calibri"/>
              </a:rPr>
              <a:t>‘</a:t>
            </a:r>
            <a:r>
              <a:rPr sz="3000" dirty="0">
                <a:latin typeface="Calibri"/>
                <a:cs typeface="Calibri"/>
              </a:rPr>
              <a:t>.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60" dirty="0">
                <a:latin typeface="Calibri"/>
                <a:cs typeface="Calibri"/>
              </a:rPr>
              <a:t>s</a:t>
            </a:r>
            <a:r>
              <a:rPr sz="3000" spc="65" dirty="0">
                <a:latin typeface="Calibri"/>
                <a:cs typeface="Calibri"/>
              </a:rPr>
              <a:t>v</a:t>
            </a:r>
            <a:r>
              <a:rPr sz="3000" spc="-10" dirty="0">
                <a:latin typeface="Calibri"/>
                <a:cs typeface="Calibri"/>
              </a:rPr>
              <a:t>’)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5" dirty="0">
                <a:latin typeface="Calibri"/>
                <a:cs typeface="Calibri"/>
              </a:rPr>
              <a:t>.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45" dirty="0">
                <a:latin typeface="Calibri"/>
                <a:cs typeface="Calibri"/>
              </a:rPr>
              <a:t>s</a:t>
            </a:r>
            <a:r>
              <a:rPr sz="3000" spc="-20" dirty="0">
                <a:latin typeface="Calibri"/>
                <a:cs typeface="Calibri"/>
              </a:rPr>
              <a:t>v2</a:t>
            </a:r>
            <a:r>
              <a:rPr sz="3000" dirty="0">
                <a:latin typeface="Calibri"/>
                <a:cs typeface="Calibri"/>
              </a:rPr>
              <a:t>)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tr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dec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al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em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31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335" y="4321329"/>
            <a:ext cx="7971155" cy="1308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49225" indent="-342900">
              <a:lnSpc>
                <a:spcPct val="79000"/>
              </a:lnSpc>
              <a:tabLst>
                <a:tab pos="932815" algn="l"/>
                <a:tab pos="1221740" algn="l"/>
                <a:tab pos="1944370" algn="l"/>
                <a:tab pos="2179320" algn="l"/>
                <a:tab pos="2666365" algn="l"/>
                <a:tab pos="2955925" algn="l"/>
                <a:tab pos="3190875" algn="l"/>
                <a:tab pos="3479800" algn="l"/>
                <a:tab pos="3822065" algn="l"/>
                <a:tab pos="4346575" algn="l"/>
                <a:tab pos="4924425" algn="l"/>
                <a:tab pos="5213350" algn="l"/>
                <a:tab pos="5700395" algn="l"/>
                <a:tab pos="5935345" algn="l"/>
                <a:tab pos="5989320" algn="l"/>
                <a:tab pos="6567170" algn="l"/>
                <a:tab pos="6802120" algn="l"/>
                <a:tab pos="7091045" algn="l"/>
              </a:tabLst>
            </a:pPr>
            <a:r>
              <a:rPr sz="1900" spc="-5" dirty="0">
                <a:latin typeface="Courier New"/>
                <a:cs typeface="Courier New"/>
              </a:rPr>
              <a:t>read.csv(file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heade</a:t>
            </a:r>
            <a:r>
              <a:rPr sz="1900" dirty="0">
                <a:latin typeface="Courier New"/>
                <a:cs typeface="Courier New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TRUE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se</a:t>
            </a:r>
            <a:r>
              <a:rPr sz="1900" dirty="0">
                <a:latin typeface="Courier New"/>
                <a:cs typeface="Courier New"/>
              </a:rPr>
              <a:t>p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","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quot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"\"",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de</a:t>
            </a:r>
            <a:r>
              <a:rPr sz="1900" dirty="0">
                <a:latin typeface="Courier New"/>
                <a:cs typeface="Courier New"/>
              </a:rPr>
              <a:t>c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"."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fil</a:t>
            </a:r>
            <a:r>
              <a:rPr sz="1900" dirty="0">
                <a:latin typeface="Courier New"/>
                <a:cs typeface="Courier New"/>
              </a:rPr>
              <a:t>l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TRUE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comment.cha</a:t>
            </a:r>
            <a:r>
              <a:rPr sz="1900" dirty="0">
                <a:latin typeface="Courier New"/>
                <a:cs typeface="Courier New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	</a:t>
            </a:r>
            <a:r>
              <a:rPr sz="1900" spc="-5" dirty="0">
                <a:latin typeface="Courier New"/>
                <a:cs typeface="Courier New"/>
              </a:rPr>
              <a:t>""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...)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1830"/>
              </a:lnSpc>
              <a:tabLst>
                <a:tab pos="932815" algn="l"/>
                <a:tab pos="1221740" algn="l"/>
                <a:tab pos="1944370" algn="l"/>
                <a:tab pos="2324100" algn="l"/>
                <a:tab pos="2666365" algn="l"/>
                <a:tab pos="2955290" algn="l"/>
                <a:tab pos="3335020" algn="l"/>
                <a:tab pos="3623945" algn="l"/>
                <a:tab pos="3822065" algn="l"/>
                <a:tab pos="4490720" algn="l"/>
                <a:tab pos="5068570" algn="l"/>
                <a:tab pos="5357495" algn="l"/>
                <a:tab pos="5700395" algn="l"/>
                <a:tab pos="5989320" algn="l"/>
                <a:tab pos="6567170" algn="l"/>
                <a:tab pos="6946900" algn="l"/>
                <a:tab pos="7235825" algn="l"/>
              </a:tabLst>
            </a:pPr>
            <a:r>
              <a:rPr sz="1900" spc="-5" dirty="0">
                <a:latin typeface="Courier New"/>
                <a:cs typeface="Courier New"/>
              </a:rPr>
              <a:t>read.csv2(file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heade</a:t>
            </a:r>
            <a:r>
              <a:rPr sz="1900" dirty="0">
                <a:latin typeface="Courier New"/>
                <a:cs typeface="Courier New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TRUE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se</a:t>
            </a:r>
            <a:r>
              <a:rPr sz="1900" dirty="0">
                <a:latin typeface="Courier New"/>
                <a:cs typeface="Courier New"/>
              </a:rPr>
              <a:t>p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";"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120" dirty="0">
                <a:latin typeface="Times New Roman"/>
                <a:cs typeface="Times New Roman"/>
              </a:rPr>
              <a:t>  </a:t>
            </a:r>
            <a:r>
              <a:rPr sz="1900" spc="-5" dirty="0">
                <a:latin typeface="Courier New"/>
                <a:cs typeface="Courier New"/>
              </a:rPr>
              <a:t>quot</a:t>
            </a:r>
            <a:r>
              <a:rPr sz="1900" dirty="0">
                <a:latin typeface="Courier New"/>
                <a:cs typeface="Courier New"/>
              </a:rPr>
              <a:t>e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"\"",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de</a:t>
            </a:r>
            <a:r>
              <a:rPr sz="1900" dirty="0">
                <a:latin typeface="Courier New"/>
                <a:cs typeface="Courier New"/>
              </a:rPr>
              <a:t>c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","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fil</a:t>
            </a:r>
            <a:r>
              <a:rPr sz="1900" dirty="0">
                <a:latin typeface="Courier New"/>
                <a:cs typeface="Courier New"/>
              </a:rPr>
              <a:t>l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TRUE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comment.cha</a:t>
            </a:r>
            <a:r>
              <a:rPr sz="1900" dirty="0">
                <a:latin typeface="Courier New"/>
                <a:cs typeface="Courier New"/>
              </a:rPr>
              <a:t>r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""</a:t>
            </a:r>
            <a:r>
              <a:rPr sz="1900" dirty="0">
                <a:latin typeface="Courier New"/>
                <a:cs typeface="Courier New"/>
              </a:rPr>
              <a:t>,</a:t>
            </a:r>
            <a:r>
              <a:rPr sz="1900" dirty="0">
                <a:latin typeface="Times New Roman"/>
                <a:cs typeface="Times New Roman"/>
              </a:rPr>
              <a:t>	</a:t>
            </a:r>
            <a:r>
              <a:rPr sz="1900" spc="-5" dirty="0">
                <a:latin typeface="Courier New"/>
                <a:cs typeface="Courier New"/>
              </a:rPr>
              <a:t>...)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90600" y="4495800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0999"/>
                </a:moveTo>
                <a:lnTo>
                  <a:pt x="1523999" y="380999"/>
                </a:lnTo>
                <a:lnTo>
                  <a:pt x="15239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2636" y="5291889"/>
            <a:ext cx="1524000" cy="381000"/>
          </a:xfrm>
          <a:custGeom>
            <a:avLst/>
            <a:gdLst/>
            <a:ahLst/>
            <a:cxnLst/>
            <a:rect l="l" t="t" r="r" b="b"/>
            <a:pathLst>
              <a:path w="1524000" h="381000">
                <a:moveTo>
                  <a:pt x="0" y="380999"/>
                </a:moveTo>
                <a:lnTo>
                  <a:pt x="1523999" y="380999"/>
                </a:lnTo>
                <a:lnTo>
                  <a:pt x="152399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1927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X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6240"/>
            <a:ext cx="7965440" cy="429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x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k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La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e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qu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5" dirty="0">
                <a:latin typeface="Calibri"/>
                <a:cs typeface="Calibri"/>
              </a:rPr>
              <a:t>tr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10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spc="-3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8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I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ppli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ns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x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Calibri"/>
                <a:cs typeface="Calibri"/>
              </a:rPr>
              <a:t>X</a:t>
            </a:r>
            <a:r>
              <a:rPr sz="3000" spc="-35" dirty="0">
                <a:latin typeface="Calibri"/>
                <a:cs typeface="Calibri"/>
              </a:rPr>
              <a:t>M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b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ping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ne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30"/>
              </a:spcBef>
              <a:buFont typeface="Arial"/>
              <a:buChar char="–"/>
              <a:tabLst>
                <a:tab pos="755650" algn="l"/>
              </a:tabLst>
            </a:pP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r</a:t>
            </a:r>
            <a:r>
              <a:rPr sz="2600" spc="-40" dirty="0">
                <a:latin typeface="Calibri"/>
                <a:cs typeface="Calibri"/>
              </a:rPr>
              <a:t>k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la</a:t>
            </a:r>
            <a:r>
              <a:rPr sz="2600" spc="-5" dirty="0">
                <a:latin typeface="Calibri"/>
                <a:cs typeface="Calibri"/>
              </a:rPr>
              <a:t>b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ls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dirty="0">
                <a:latin typeface="Calibri"/>
                <a:cs typeface="Calibri"/>
              </a:rPr>
              <a:t>i</a:t>
            </a:r>
            <a:r>
              <a:rPr sz="2600" spc="-40" dirty="0">
                <a:latin typeface="Calibri"/>
                <a:cs typeface="Calibri"/>
              </a:rPr>
              <a:t>v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ru</a:t>
            </a:r>
            <a:r>
              <a:rPr sz="2600" spc="-10" dirty="0">
                <a:latin typeface="Calibri"/>
                <a:cs typeface="Calibri"/>
              </a:rPr>
              <a:t>ct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endParaRPr sz="26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libri"/>
                <a:cs typeface="Calibri"/>
              </a:rPr>
              <a:t>Co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-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ct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dirty="0">
                <a:latin typeface="Calibri"/>
                <a:cs typeface="Calibri"/>
              </a:rPr>
              <a:t>al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spc="-6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x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1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30" dirty="0">
                <a:latin typeface="Calibri"/>
                <a:cs typeface="Calibri"/>
              </a:rPr>
              <a:t>m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t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–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u="heavy" spc="-3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3000" u="heavy" spc="-6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p: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30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3000" u="heavy" spc="-9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3000" u="heavy" spc="-2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pe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di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.o</a:t>
            </a:r>
            <a:r>
              <a:rPr sz="3000" u="heavy" spc="-5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3000" u="heavy" spc="9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X</a:t>
            </a:r>
            <a:r>
              <a:rPr sz="3000" u="heavy" spc="-3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6420">
              <a:lnSpc>
                <a:spcPct val="100000"/>
              </a:lnSpc>
            </a:pPr>
            <a:r>
              <a:rPr spc="-34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15" dirty="0">
                <a:solidFill>
                  <a:srgbClr val="000000"/>
                </a:solidFill>
              </a:rPr>
              <a:t>,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eme</a:t>
            </a:r>
            <a:r>
              <a:rPr spc="-40" dirty="0">
                <a:solidFill>
                  <a:srgbClr val="000000"/>
                </a:solidFill>
              </a:rPr>
              <a:t>n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80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tr</a:t>
            </a:r>
            <a:r>
              <a:rPr dirty="0">
                <a:solidFill>
                  <a:srgbClr val="000000"/>
                </a:solidFill>
              </a:rPr>
              <a:t>ibu</a:t>
            </a:r>
            <a:r>
              <a:rPr spc="-60" dirty="0">
                <a:solidFill>
                  <a:srgbClr val="000000"/>
                </a:solidFill>
              </a:rPr>
              <a:t>t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963534" cy="408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ls</a:t>
            </a:r>
            <a:endParaRPr sz="32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Font typeface="Arial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t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&lt;section&gt;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&lt;/section&gt;</a:t>
            </a:r>
            <a:endParaRPr sz="2800">
              <a:latin typeface="Courier New"/>
              <a:cs typeface="Courier New"/>
            </a:endParaRPr>
          </a:p>
          <a:p>
            <a:pPr marL="755650" lvl="1" indent="-28575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5650" algn="l"/>
                <a:tab pos="4983480" algn="l"/>
              </a:tabLst>
            </a:pP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p</a:t>
            </a:r>
            <a:r>
              <a:rPr sz="2800" spc="-15" dirty="0">
                <a:latin typeface="Calibri"/>
                <a:cs typeface="Calibri"/>
              </a:rPr>
              <a:t>ty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&lt;lin</a:t>
            </a:r>
            <a:r>
              <a:rPr sz="2800" spc="-5" dirty="0">
                <a:latin typeface="Courier New"/>
                <a:cs typeface="Courier New"/>
              </a:rPr>
              <a:t>e</a:t>
            </a:r>
            <a:r>
              <a:rPr sz="2800" spc="-10" dirty="0">
                <a:latin typeface="Courier New"/>
                <a:cs typeface="Courier New"/>
              </a:rPr>
              <a:t>-brea</a:t>
            </a:r>
            <a:r>
              <a:rPr sz="2800" dirty="0">
                <a:latin typeface="Courier New"/>
                <a:cs typeface="Courier New"/>
              </a:rPr>
              <a:t>k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/&gt;</a:t>
            </a:r>
            <a:endParaRPr sz="28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El</a:t>
            </a:r>
            <a:r>
              <a:rPr sz="3200" spc="-25" dirty="0">
                <a:latin typeface="Calibri"/>
                <a:cs typeface="Calibri"/>
              </a:rPr>
              <a:t>emen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2195195" algn="l"/>
                <a:tab pos="3584575" algn="l"/>
                <a:tab pos="4775200" algn="l"/>
              </a:tabLst>
            </a:pPr>
            <a:r>
              <a:rPr sz="2600" dirty="0">
                <a:latin typeface="Courier New"/>
                <a:cs typeface="Courier New"/>
              </a:rPr>
              <a:t>&lt;Greeting&gt;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urier New"/>
                <a:cs typeface="Courier New"/>
              </a:rPr>
              <a:t>Hello,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urier New"/>
                <a:cs typeface="Courier New"/>
              </a:rPr>
              <a:t>World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urier New"/>
                <a:cs typeface="Courier New"/>
              </a:rPr>
              <a:t>&lt;/Greeting&gt;</a:t>
            </a:r>
            <a:endParaRPr sz="26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10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bu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1004569" algn="l"/>
                <a:tab pos="4179570" algn="l"/>
                <a:tab pos="7553325" algn="l"/>
              </a:tabLst>
            </a:pPr>
            <a:r>
              <a:rPr sz="2600" dirty="0">
                <a:latin typeface="Courier New"/>
                <a:cs typeface="Courier New"/>
              </a:rPr>
              <a:t>&lt;img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urier New"/>
                <a:cs typeface="Courier New"/>
              </a:rPr>
              <a:t>src="khpoo.jpg"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urier New"/>
                <a:cs typeface="Courier New"/>
              </a:rPr>
              <a:t>alt="instructor"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dirty="0">
                <a:latin typeface="Courier New"/>
                <a:cs typeface="Courier New"/>
              </a:rPr>
              <a:t>/&gt;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642" y="606546"/>
            <a:ext cx="7812715" cy="677108"/>
          </a:xfrm>
        </p:spPr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693659" cy="33779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8100"/>
              </a:lnSpc>
              <a:buFont typeface="Arial"/>
              <a:buChar char="•"/>
              <a:tabLst>
                <a:tab pos="355600" algn="l"/>
                <a:tab pos="3920490" algn="l"/>
              </a:tabLst>
            </a:pPr>
            <a:r>
              <a:rPr lang="en-US" sz="3200" spc="-5" dirty="0">
                <a:cs typeface="Calibri"/>
              </a:rPr>
              <a:t>DATA SOURCES: GETTING DATA </a:t>
            </a:r>
            <a:r>
              <a:rPr lang="en-US" sz="3200" spc="-5" dirty="0" smtClean="0">
                <a:cs typeface="Calibri"/>
              </a:rPr>
              <a:t>FROM DATABASES</a:t>
            </a:r>
            <a:r>
              <a:rPr lang="en-US" sz="3200" spc="-5" dirty="0">
                <a:cs typeface="Calibri"/>
              </a:rPr>
              <a:t>, WEB, XML AND JSON IN </a:t>
            </a:r>
            <a:r>
              <a:rPr lang="en-US" sz="3200" spc="-5" dirty="0" smtClean="0">
                <a:cs typeface="Calibri"/>
              </a:rPr>
              <a:t>R</a:t>
            </a:r>
          </a:p>
          <a:p>
            <a:pPr marL="355600" marR="5080" indent="-342900">
              <a:lnSpc>
                <a:spcPct val="98100"/>
              </a:lnSpc>
              <a:buFont typeface="Arial"/>
              <a:buChar char="•"/>
              <a:tabLst>
                <a:tab pos="355600" algn="l"/>
                <a:tab pos="3920490" algn="l"/>
              </a:tabLst>
            </a:pPr>
            <a:r>
              <a:rPr lang="en-US" sz="3200" spc="-5" dirty="0">
                <a:cs typeface="Calibri"/>
              </a:rPr>
              <a:t>RESHAPING DATA, SUB-SETTING OBSERVATIONS &amp; VARIABLES, SUMMARIZING </a:t>
            </a:r>
            <a:r>
              <a:rPr lang="en-US" sz="3200" spc="-5" dirty="0" smtClean="0">
                <a:cs typeface="Calibri"/>
              </a:rPr>
              <a:t>DATA</a:t>
            </a:r>
          </a:p>
          <a:p>
            <a:pPr marL="355600" marR="5080" indent="-342900">
              <a:lnSpc>
                <a:spcPct val="98100"/>
              </a:lnSpc>
              <a:buFont typeface="Arial"/>
              <a:buChar char="•"/>
              <a:tabLst>
                <a:tab pos="355600" algn="l"/>
                <a:tab pos="3920490" algn="l"/>
              </a:tabLst>
            </a:pPr>
            <a:r>
              <a:rPr lang="en-US" sz="3200" spc="-5" dirty="0" smtClean="0">
                <a:cs typeface="Calibri"/>
              </a:rPr>
              <a:t>BUILDING A DASHBOARD - SHINY</a:t>
            </a:r>
            <a:endParaRPr lang="en-US" sz="3200" spc="-5" dirty="0">
              <a:cs typeface="Calibri"/>
            </a:endParaRPr>
          </a:p>
          <a:p>
            <a:pPr marL="355600" marR="5080" indent="-342900">
              <a:lnSpc>
                <a:spcPct val="98100"/>
              </a:lnSpc>
              <a:buFont typeface="Arial"/>
              <a:buChar char="•"/>
              <a:tabLst>
                <a:tab pos="355600" algn="l"/>
                <a:tab pos="3920490" algn="l"/>
              </a:tabLst>
            </a:pPr>
            <a:endParaRPr lang="en-US" sz="3200" spc="-5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298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532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x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pl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X</a:t>
            </a:r>
            <a:r>
              <a:rPr spc="-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571628"/>
            <a:ext cx="8718316" cy="45545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935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X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40" dirty="0">
                <a:solidFill>
                  <a:srgbClr val="000000"/>
                </a:solidFill>
              </a:rPr>
              <a:t>n</a:t>
            </a:r>
            <a:r>
              <a:rPr spc="-5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o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675917"/>
            <a:ext cx="8072119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 err="1">
                <a:latin typeface="Courier New"/>
                <a:cs typeface="Courier New"/>
              </a:rPr>
              <a:t>install.packages</a:t>
            </a:r>
            <a:r>
              <a:rPr lang="en-US" sz="2400" b="0" dirty="0">
                <a:latin typeface="Courier New"/>
                <a:cs typeface="Courier New"/>
              </a:rPr>
              <a:t>('XML')</a:t>
            </a:r>
          </a:p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>
                <a:latin typeface="Courier New"/>
                <a:cs typeface="Courier New"/>
              </a:rPr>
              <a:t>library('XML')</a:t>
            </a:r>
          </a:p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>
                <a:latin typeface="Courier New"/>
                <a:cs typeface="Courier New"/>
              </a:rPr>
              <a:t>doc &lt;- </a:t>
            </a:r>
            <a:r>
              <a:rPr lang="en-US" sz="2400" b="0" dirty="0" err="1">
                <a:latin typeface="Courier New"/>
                <a:cs typeface="Courier New"/>
              </a:rPr>
              <a:t>xmlTreeParse</a:t>
            </a:r>
            <a:r>
              <a:rPr lang="en-US" sz="2400" b="0" dirty="0">
                <a:latin typeface="Courier New"/>
                <a:cs typeface="Courier New"/>
              </a:rPr>
              <a:t>('./data/simple.xml', </a:t>
            </a:r>
            <a:r>
              <a:rPr lang="en-US" sz="2400" b="0" dirty="0" err="1">
                <a:latin typeface="Courier New"/>
                <a:cs typeface="Courier New"/>
              </a:rPr>
              <a:t>useInternalNodes</a:t>
            </a:r>
            <a:r>
              <a:rPr lang="en-US" sz="2400" b="0" dirty="0">
                <a:latin typeface="Courier New"/>
                <a:cs typeface="Courier New"/>
              </a:rPr>
              <a:t> = TRUE)</a:t>
            </a:r>
          </a:p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 err="1">
                <a:latin typeface="Courier New"/>
                <a:cs typeface="Courier New"/>
              </a:rPr>
              <a:t>rootNode</a:t>
            </a:r>
            <a:r>
              <a:rPr lang="en-US" sz="2400" b="0" dirty="0">
                <a:latin typeface="Courier New"/>
                <a:cs typeface="Courier New"/>
              </a:rPr>
              <a:t> &lt;- </a:t>
            </a:r>
            <a:r>
              <a:rPr lang="en-US" sz="2400" b="0" dirty="0" err="1">
                <a:latin typeface="Courier New"/>
                <a:cs typeface="Courier New"/>
              </a:rPr>
              <a:t>xmlRoot</a:t>
            </a:r>
            <a:r>
              <a:rPr lang="en-US" sz="2400" b="0" dirty="0">
                <a:latin typeface="Courier New"/>
                <a:cs typeface="Courier New"/>
              </a:rPr>
              <a:t>(doc)</a:t>
            </a:r>
          </a:p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 err="1">
                <a:latin typeface="Courier New"/>
                <a:cs typeface="Courier New"/>
              </a:rPr>
              <a:t>rootNode</a:t>
            </a:r>
            <a:endParaRPr lang="en-US" sz="2400" b="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 err="1">
                <a:latin typeface="Courier New"/>
                <a:cs typeface="Courier New"/>
              </a:rPr>
              <a:t>xmlName</a:t>
            </a:r>
            <a:r>
              <a:rPr lang="en-US" sz="2400" b="0" dirty="0">
                <a:latin typeface="Courier New"/>
                <a:cs typeface="Courier New"/>
              </a:rPr>
              <a:t>(</a:t>
            </a:r>
            <a:r>
              <a:rPr lang="en-US" sz="2400" b="0" dirty="0" err="1">
                <a:latin typeface="Courier New"/>
                <a:cs typeface="Courier New"/>
              </a:rPr>
              <a:t>rootNode</a:t>
            </a:r>
            <a:r>
              <a:rPr lang="en-US" sz="2400" b="0" dirty="0">
                <a:latin typeface="Courier New"/>
                <a:cs typeface="Courier New"/>
              </a:rPr>
              <a:t>)</a:t>
            </a:r>
          </a:p>
          <a:p>
            <a:pPr marL="355600" indent="-34290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837689" algn="l"/>
              </a:tabLst>
            </a:pPr>
            <a:r>
              <a:rPr lang="en-US" sz="2400" b="0" dirty="0">
                <a:latin typeface="Courier New"/>
                <a:cs typeface="Courier New"/>
              </a:rPr>
              <a:t>names(</a:t>
            </a:r>
            <a:r>
              <a:rPr lang="en-US" sz="2400" b="0" dirty="0" err="1">
                <a:latin typeface="Courier New"/>
                <a:cs typeface="Courier New"/>
              </a:rPr>
              <a:t>rootNode</a:t>
            </a:r>
            <a:r>
              <a:rPr lang="en-US" sz="2400" b="0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1240" y="314446"/>
            <a:ext cx="6581140" cy="111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7105" marR="5080" indent="-2225040">
              <a:lnSpc>
                <a:spcPct val="100000"/>
              </a:lnSpc>
            </a:pPr>
            <a:r>
              <a:rPr sz="4000" dirty="0">
                <a:latin typeface="Calibri"/>
                <a:cs typeface="Calibri"/>
              </a:rPr>
              <a:t>D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65" dirty="0">
                <a:latin typeface="Calibri"/>
                <a:cs typeface="Calibri"/>
              </a:rPr>
              <a:t>r</a:t>
            </a:r>
            <a:r>
              <a:rPr sz="4000" spc="-25" dirty="0">
                <a:latin typeface="Calibri"/>
                <a:cs typeface="Calibri"/>
              </a:rPr>
              <a:t>ect</a:t>
            </a:r>
            <a:r>
              <a:rPr sz="4000" spc="-10" dirty="0">
                <a:latin typeface="Calibri"/>
                <a:cs typeface="Calibri"/>
              </a:rPr>
              <a:t>l</a:t>
            </a:r>
            <a:r>
              <a:rPr sz="4000" spc="-20" dirty="0">
                <a:latin typeface="Calibri"/>
                <a:cs typeface="Calibri"/>
              </a:rPr>
              <a:t>y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25" dirty="0">
                <a:latin typeface="Calibri"/>
                <a:cs typeface="Calibri"/>
              </a:rPr>
              <a:t>cce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s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pa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s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alibri"/>
                <a:cs typeface="Calibri"/>
              </a:rPr>
              <a:t>th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X</a:t>
            </a:r>
            <a:r>
              <a:rPr sz="4000" spc="-30" dirty="0">
                <a:latin typeface="Calibri"/>
                <a:cs typeface="Calibri"/>
              </a:rPr>
              <a:t>M</a:t>
            </a:r>
            <a:r>
              <a:rPr sz="4000" dirty="0">
                <a:latin typeface="Calibri"/>
                <a:cs typeface="Calibri"/>
              </a:rPr>
              <a:t>L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d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25" dirty="0">
                <a:latin typeface="Calibri"/>
                <a:cs typeface="Calibri"/>
              </a:rPr>
              <a:t>c</a:t>
            </a:r>
            <a:r>
              <a:rPr sz="4000" spc="-5" dirty="0">
                <a:latin typeface="Calibri"/>
                <a:cs typeface="Calibri"/>
              </a:rPr>
              <a:t>u</a:t>
            </a:r>
            <a:r>
              <a:rPr sz="4000" dirty="0">
                <a:latin typeface="Calibri"/>
                <a:cs typeface="Calibri"/>
              </a:rPr>
              <a:t>m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spc="-40" dirty="0">
                <a:latin typeface="Calibri"/>
                <a:cs typeface="Calibri"/>
              </a:rPr>
              <a:t>n</a:t>
            </a:r>
            <a:r>
              <a:rPr sz="4000" spc="-15" dirty="0">
                <a:latin typeface="Calibri"/>
                <a:cs typeface="Calibri"/>
              </a:rPr>
              <a:t>t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7097"/>
            <a:ext cx="36931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rootNode[[1]]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35403"/>
            <a:ext cx="49155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rootNode[[1]][[1]]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556436"/>
            <a:ext cx="7510454" cy="12876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4648200"/>
            <a:ext cx="4029090" cy="1000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49930">
              <a:lnSpc>
                <a:spcPct val="100000"/>
              </a:lnSpc>
            </a:pPr>
            <a:r>
              <a:rPr spc="-25" dirty="0">
                <a:solidFill>
                  <a:srgbClr val="000000"/>
                </a:solidFill>
              </a:rPr>
              <a:t>X</a:t>
            </a:r>
            <a:r>
              <a:rPr spc="-120" dirty="0">
                <a:solidFill>
                  <a:srgbClr val="000000"/>
                </a:solidFill>
              </a:rPr>
              <a:t>P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67949"/>
            <a:ext cx="1590675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urier New"/>
                <a:cs typeface="Courier New"/>
              </a:rPr>
              <a:t>/node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5691" y="1692969"/>
            <a:ext cx="3122930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marR="5080" indent="-244475">
              <a:lnSpc>
                <a:spcPct val="119800"/>
              </a:lnSpc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40" dirty="0">
                <a:latin typeface="Calibri"/>
                <a:cs typeface="Calibri"/>
              </a:rPr>
              <a:t>ev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40" dirty="0">
                <a:latin typeface="Calibri"/>
                <a:cs typeface="Calibri"/>
              </a:rPr>
              <a:t>ev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252129"/>
            <a:ext cx="1835150" cy="462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urier New"/>
                <a:cs typeface="Courier New"/>
              </a:rPr>
              <a:t>//node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4" y="2836330"/>
            <a:ext cx="5746750" cy="2023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urier New"/>
                <a:cs typeface="Courier New"/>
              </a:rPr>
              <a:t>node[@attr-name]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60"/>
              </a:spcBef>
            </a:pP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bu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ourier New"/>
                <a:cs typeface="Courier New"/>
              </a:rPr>
              <a:t>node[@attr-name='bob']</a:t>
            </a:r>
            <a:endParaRPr sz="32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  <a:spcBef>
                <a:spcPts val="125"/>
              </a:spcBef>
            </a:pP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bu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t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14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me</a:t>
            </a:r>
            <a:r>
              <a:rPr sz="3200" spc="-10" dirty="0">
                <a:latin typeface="Calibri"/>
                <a:cs typeface="Calibri"/>
              </a:rPr>
              <a:t>='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b'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4930" y="2848649"/>
            <a:ext cx="224599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1789" y="3923975"/>
            <a:ext cx="17443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2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6038" y="619246"/>
            <a:ext cx="803275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latin typeface="Calibri"/>
                <a:cs typeface="Calibri"/>
              </a:rPr>
              <a:t>P</a:t>
            </a:r>
            <a:r>
              <a:rPr sz="4000" spc="-75" dirty="0">
                <a:latin typeface="Calibri"/>
                <a:cs typeface="Calibri"/>
              </a:rPr>
              <a:t>r</a:t>
            </a:r>
            <a:r>
              <a:rPr sz="4000" spc="5" dirty="0">
                <a:latin typeface="Calibri"/>
                <a:cs typeface="Calibri"/>
              </a:rPr>
              <a:t>o</a:t>
            </a:r>
            <a:r>
              <a:rPr sz="4000" spc="-20" dirty="0">
                <a:latin typeface="Calibri"/>
                <a:cs typeface="Calibri"/>
              </a:rPr>
              <a:t>g</a:t>
            </a:r>
            <a:r>
              <a:rPr sz="4000" spc="-95" dirty="0">
                <a:latin typeface="Calibri"/>
                <a:cs typeface="Calibri"/>
              </a:rPr>
              <a:t>r</a:t>
            </a:r>
            <a:r>
              <a:rPr sz="4000" spc="-30" dirty="0">
                <a:latin typeface="Calibri"/>
                <a:cs typeface="Calibri"/>
              </a:rPr>
              <a:t>a</a:t>
            </a:r>
            <a:r>
              <a:rPr sz="4000" spc="-35" dirty="0">
                <a:latin typeface="Calibri"/>
                <a:cs typeface="Calibri"/>
              </a:rPr>
              <a:t>m</a:t>
            </a:r>
            <a:r>
              <a:rPr sz="4000" spc="-45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40" dirty="0">
                <a:latin typeface="Calibri"/>
                <a:cs typeface="Calibri"/>
              </a:rPr>
              <a:t>c</a:t>
            </a:r>
            <a:r>
              <a:rPr sz="4000" spc="-10" dirty="0">
                <a:latin typeface="Calibri"/>
                <a:cs typeface="Calibri"/>
              </a:rPr>
              <a:t>all</a:t>
            </a:r>
            <a:r>
              <a:rPr sz="4000" dirty="0">
                <a:latin typeface="Calibri"/>
                <a:cs typeface="Calibri"/>
              </a:rPr>
              <a:t>y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85" dirty="0">
                <a:latin typeface="Calibri"/>
                <a:cs typeface="Calibri"/>
              </a:rPr>
              <a:t>e</a:t>
            </a:r>
            <a:r>
              <a:rPr sz="4000" spc="10" dirty="0">
                <a:latin typeface="Calibri"/>
                <a:cs typeface="Calibri"/>
              </a:rPr>
              <a:t>x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spc="-90" dirty="0">
                <a:latin typeface="Calibri"/>
                <a:cs typeface="Calibri"/>
              </a:rPr>
              <a:t>r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25" dirty="0">
                <a:latin typeface="Calibri"/>
                <a:cs typeface="Calibri"/>
              </a:rPr>
              <a:t>c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pa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s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of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alibri"/>
                <a:cs typeface="Calibri"/>
              </a:rPr>
              <a:t>th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f</a:t>
            </a:r>
            <a:r>
              <a:rPr sz="4000" spc="-10" dirty="0">
                <a:latin typeface="Calibri"/>
                <a:cs typeface="Calibri"/>
              </a:rPr>
              <a:t>il</a:t>
            </a:r>
            <a:r>
              <a:rPr sz="4000" spc="-20" dirty="0">
                <a:latin typeface="Calibri"/>
                <a:cs typeface="Calibri"/>
              </a:rPr>
              <a:t>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6" y="1707097"/>
            <a:ext cx="735965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xmlSApply(rootNode,xmlValue)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44" y="2590800"/>
            <a:ext cx="7986701" cy="29299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000000"/>
                </a:solidFill>
              </a:rPr>
              <a:t>G</a:t>
            </a:r>
            <a:r>
              <a:rPr sz="4000" spc="-45" dirty="0">
                <a:solidFill>
                  <a:srgbClr val="000000"/>
                </a:solidFill>
              </a:rPr>
              <a:t>e</a:t>
            </a:r>
            <a:r>
              <a:rPr sz="4000" spc="-15" dirty="0">
                <a:solidFill>
                  <a:srgbClr val="000000"/>
                </a:solidFill>
              </a:rPr>
              <a:t>t</a:t>
            </a:r>
            <a:r>
              <a:rPr sz="40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000000"/>
                </a:solidFill>
              </a:rPr>
              <a:t>th</a:t>
            </a:r>
            <a:r>
              <a:rPr sz="4000" spc="-20" dirty="0">
                <a:solidFill>
                  <a:srgbClr val="000000"/>
                </a:solidFill>
              </a:rPr>
              <a:t>e</a:t>
            </a:r>
            <a:r>
              <a:rPr sz="40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i</a:t>
            </a:r>
            <a:r>
              <a:rPr sz="4000" spc="-60" dirty="0">
                <a:solidFill>
                  <a:srgbClr val="000000"/>
                </a:solidFill>
              </a:rPr>
              <a:t>t</a:t>
            </a:r>
            <a:r>
              <a:rPr sz="4000" spc="-25" dirty="0">
                <a:solidFill>
                  <a:srgbClr val="000000"/>
                </a:solidFill>
              </a:rPr>
              <a:t>e</a:t>
            </a:r>
            <a:r>
              <a:rPr sz="4000" spc="-35" dirty="0">
                <a:solidFill>
                  <a:srgbClr val="000000"/>
                </a:solidFill>
              </a:rPr>
              <a:t>m</a:t>
            </a:r>
            <a:r>
              <a:rPr sz="4000" dirty="0">
                <a:solidFill>
                  <a:srgbClr val="000000"/>
                </a:solidFill>
              </a:rPr>
              <a:t>s</a:t>
            </a:r>
            <a:r>
              <a:rPr sz="40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000000"/>
                </a:solidFill>
              </a:rPr>
              <a:t>on</a:t>
            </a:r>
            <a:r>
              <a:rPr sz="40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000000"/>
                </a:solidFill>
              </a:rPr>
              <a:t>th</a:t>
            </a:r>
            <a:r>
              <a:rPr sz="4000" spc="-20" dirty="0">
                <a:solidFill>
                  <a:srgbClr val="000000"/>
                </a:solidFill>
              </a:rPr>
              <a:t>e</a:t>
            </a:r>
            <a:r>
              <a:rPr sz="4000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35" dirty="0">
                <a:solidFill>
                  <a:srgbClr val="000000"/>
                </a:solidFill>
              </a:rPr>
              <a:t>m</a:t>
            </a:r>
            <a:r>
              <a:rPr sz="4000" spc="-25" dirty="0">
                <a:solidFill>
                  <a:srgbClr val="000000"/>
                </a:solidFill>
              </a:rPr>
              <a:t>e</a:t>
            </a:r>
            <a:r>
              <a:rPr sz="4000" spc="-5" dirty="0">
                <a:solidFill>
                  <a:srgbClr val="000000"/>
                </a:solidFill>
              </a:rPr>
              <a:t>n</a:t>
            </a:r>
            <a:r>
              <a:rPr sz="4000" dirty="0">
                <a:solidFill>
                  <a:srgbClr val="000000"/>
                </a:solidFill>
              </a:rPr>
              <a:t>u</a:t>
            </a:r>
            <a:r>
              <a:rPr sz="40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an</a:t>
            </a:r>
            <a:r>
              <a:rPr sz="4000" dirty="0">
                <a:solidFill>
                  <a:srgbClr val="000000"/>
                </a:solidFill>
              </a:rPr>
              <a:t>d</a:t>
            </a:r>
            <a:r>
              <a:rPr sz="400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000000"/>
                </a:solidFill>
              </a:rPr>
              <a:t>p</a:t>
            </a:r>
            <a:r>
              <a:rPr sz="4000" spc="5" dirty="0">
                <a:solidFill>
                  <a:srgbClr val="000000"/>
                </a:solidFill>
              </a:rPr>
              <a:t>r</a:t>
            </a:r>
            <a:r>
              <a:rPr sz="4000" spc="-10" dirty="0">
                <a:solidFill>
                  <a:srgbClr val="000000"/>
                </a:solidFill>
              </a:rPr>
              <a:t>i</a:t>
            </a:r>
            <a:r>
              <a:rPr sz="4000" spc="-25" dirty="0">
                <a:solidFill>
                  <a:srgbClr val="000000"/>
                </a:solidFill>
              </a:rPr>
              <a:t>ce</a:t>
            </a:r>
            <a:r>
              <a:rPr sz="4000" dirty="0">
                <a:solidFill>
                  <a:srgbClr val="000000"/>
                </a:solidFill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75914"/>
            <a:ext cx="4042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xpathApply(rootNode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4907" y="1675914"/>
            <a:ext cx="1668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"//name",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0508" y="1675914"/>
            <a:ext cx="166941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xmlValue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9" y="5629846"/>
            <a:ext cx="4042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xpathApply(rootNode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4894" y="5629846"/>
            <a:ext cx="185102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"//price",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3076" y="5629846"/>
            <a:ext cx="166941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xmlValue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1525" y="2286015"/>
            <a:ext cx="4333890" cy="3057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E</a:t>
            </a:r>
            <a:r>
              <a:rPr spc="-90" dirty="0">
                <a:solidFill>
                  <a:srgbClr val="000000"/>
                </a:solidFill>
              </a:rPr>
              <a:t>x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pl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0" dirty="0">
                <a:solidFill>
                  <a:srgbClr val="000000"/>
                </a:solidFill>
              </a:rPr>
              <a:t>W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bp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60" dirty="0">
                <a:solidFill>
                  <a:srgbClr val="000000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09" y="2667000"/>
            <a:ext cx="7572375" cy="3379833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538952" y="1524000"/>
            <a:ext cx="793940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lang="en-US" sz="3200" dirty="0">
                <a:cs typeface="Calibri"/>
              </a:rPr>
              <a:t>https://johor.uitm.edu.my/v3/index.php/direktorij/pejabat-bendahari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96720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h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0" dirty="0">
                <a:solidFill>
                  <a:srgbClr val="000000"/>
                </a:solidFill>
              </a:rPr>
              <a:t>W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006" y="1371600"/>
            <a:ext cx="8208194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800" dirty="0" err="1">
                <a:latin typeface="Courier New"/>
                <a:cs typeface="Courier New"/>
              </a:rPr>
              <a:t>install.packages</a:t>
            </a:r>
            <a:r>
              <a:rPr lang="en-US" sz="2800" dirty="0">
                <a:latin typeface="Courier New"/>
                <a:cs typeface="Courier New"/>
              </a:rPr>
              <a:t>('XML')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800" dirty="0">
                <a:latin typeface="Courier New"/>
                <a:cs typeface="Courier New"/>
              </a:rPr>
              <a:t>require(XML</a:t>
            </a:r>
            <a:r>
              <a:rPr lang="en-US" sz="2800" dirty="0" smtClean="0">
                <a:latin typeface="Courier New"/>
                <a:cs typeface="Courier New"/>
              </a:rPr>
              <a:t>) #for data crunching</a:t>
            </a:r>
            <a:endParaRPr lang="en-US" sz="2800" dirty="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endParaRPr lang="en-US" sz="2800" dirty="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800" dirty="0">
                <a:latin typeface="Courier New"/>
                <a:cs typeface="Courier New"/>
              </a:rPr>
              <a:t>con=</a:t>
            </a:r>
            <a:r>
              <a:rPr lang="en-US" sz="2800" dirty="0" err="1">
                <a:latin typeface="Courier New"/>
                <a:cs typeface="Courier New"/>
              </a:rPr>
              <a:t>url</a:t>
            </a:r>
            <a:r>
              <a:rPr lang="en-US" sz="2800" dirty="0">
                <a:latin typeface="Courier New"/>
                <a:cs typeface="Courier New"/>
              </a:rPr>
              <a:t>("https://johor.uitm.edu.my/v3/</a:t>
            </a:r>
            <a:r>
              <a:rPr lang="en-US" sz="2800" dirty="0" err="1">
                <a:latin typeface="Courier New"/>
                <a:cs typeface="Courier New"/>
              </a:rPr>
              <a:t>index.php</a:t>
            </a:r>
            <a:r>
              <a:rPr lang="en-US" sz="2800" dirty="0">
                <a:latin typeface="Courier New"/>
                <a:cs typeface="Courier New"/>
              </a:rPr>
              <a:t>/</a:t>
            </a:r>
            <a:r>
              <a:rPr lang="en-US" sz="2800" dirty="0" err="1">
                <a:latin typeface="Courier New"/>
                <a:cs typeface="Courier New"/>
              </a:rPr>
              <a:t>direktorij</a:t>
            </a:r>
            <a:r>
              <a:rPr lang="en-US" sz="2800" dirty="0">
                <a:latin typeface="Courier New"/>
                <a:cs typeface="Courier New"/>
              </a:rPr>
              <a:t>/</a:t>
            </a:r>
            <a:r>
              <a:rPr lang="en-US" sz="2800" dirty="0" err="1">
                <a:latin typeface="Courier New"/>
                <a:cs typeface="Courier New"/>
              </a:rPr>
              <a:t>pejabat-bendahari</a:t>
            </a:r>
            <a:r>
              <a:rPr lang="en-US" sz="2800" dirty="0">
                <a:latin typeface="Courier New"/>
                <a:cs typeface="Courier New"/>
              </a:rPr>
              <a:t>")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800" dirty="0" err="1">
                <a:latin typeface="Courier New"/>
                <a:cs typeface="Courier New"/>
              </a:rPr>
              <a:t>htmlCode</a:t>
            </a:r>
            <a:r>
              <a:rPr lang="en-US" sz="2800" dirty="0">
                <a:latin typeface="Courier New"/>
                <a:cs typeface="Courier New"/>
              </a:rPr>
              <a:t>=</a:t>
            </a:r>
            <a:r>
              <a:rPr lang="en-US" sz="2800" dirty="0" err="1">
                <a:latin typeface="Courier New"/>
                <a:cs typeface="Courier New"/>
              </a:rPr>
              <a:t>readLines</a:t>
            </a:r>
            <a:r>
              <a:rPr lang="en-US" sz="2800" dirty="0">
                <a:latin typeface="Courier New"/>
                <a:cs typeface="Courier New"/>
              </a:rPr>
              <a:t>(con)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800" dirty="0">
                <a:latin typeface="Courier New"/>
                <a:cs typeface="Courier New"/>
              </a:rPr>
              <a:t>close(con)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2755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2"/>
            <a:ext cx="7846060" cy="39517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0" marR="1094740" indent="-368300">
              <a:lnSpc>
                <a:spcPct val="1198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75" dirty="0" smtClean="0">
                <a:latin typeface="Calibri"/>
                <a:cs typeface="Calibri"/>
              </a:rPr>
              <a:t>R</a:t>
            </a:r>
            <a:r>
              <a:rPr sz="3200" spc="-25" dirty="0" smtClean="0">
                <a:latin typeface="Calibri"/>
                <a:cs typeface="Calibri"/>
              </a:rPr>
              <a:t>e</a:t>
            </a:r>
            <a:r>
              <a:rPr sz="3200" dirty="0" smtClean="0">
                <a:latin typeface="Calibri"/>
                <a:cs typeface="Calibri"/>
              </a:rPr>
              <a:t>ad</a:t>
            </a:r>
            <a:r>
              <a:rPr sz="3200" spc="-70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spc="-20" dirty="0" smtClean="0">
                <a:latin typeface="Calibri"/>
                <a:cs typeface="Calibri"/>
              </a:rPr>
              <a:t>e</a:t>
            </a:r>
            <a:r>
              <a:rPr sz="3200" spc="-80" dirty="0" smtClean="0">
                <a:latin typeface="Times New Roman"/>
                <a:cs typeface="Times New Roman"/>
              </a:rPr>
              <a:t> 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dirty="0" smtClean="0">
                <a:latin typeface="Calibri"/>
                <a:cs typeface="Calibri"/>
              </a:rPr>
              <a:t>T</a:t>
            </a:r>
            <a:r>
              <a:rPr sz="3200" spc="-30" dirty="0" smtClean="0">
                <a:latin typeface="Calibri"/>
                <a:cs typeface="Calibri"/>
              </a:rPr>
              <a:t>M</a:t>
            </a:r>
            <a:r>
              <a:rPr sz="3200" dirty="0" smtClean="0">
                <a:latin typeface="Calibri"/>
                <a:cs typeface="Calibri"/>
              </a:rPr>
              <a:t>L</a:t>
            </a:r>
            <a:r>
              <a:rPr sz="3200" spc="-70" dirty="0" smtClean="0">
                <a:latin typeface="Times New Roman"/>
                <a:cs typeface="Times New Roman"/>
              </a:rPr>
              <a:t> </a:t>
            </a:r>
            <a:r>
              <a:rPr sz="3200" spc="-45" dirty="0" smtClean="0">
                <a:latin typeface="Calibri"/>
                <a:cs typeface="Calibri"/>
              </a:rPr>
              <a:t>c</a:t>
            </a:r>
            <a:r>
              <a:rPr sz="3200" dirty="0" smtClean="0">
                <a:latin typeface="Calibri"/>
                <a:cs typeface="Calibri"/>
              </a:rPr>
              <a:t>o</a:t>
            </a:r>
            <a:r>
              <a:rPr sz="3200" spc="-25" dirty="0" smtClean="0">
                <a:latin typeface="Calibri"/>
                <a:cs typeface="Calibri"/>
              </a:rPr>
              <a:t>n</a:t>
            </a:r>
            <a:r>
              <a:rPr sz="3200" spc="-45" dirty="0" smtClean="0">
                <a:latin typeface="Calibri"/>
                <a:cs typeface="Calibri"/>
              </a:rPr>
              <a:t>t</a:t>
            </a:r>
            <a:r>
              <a:rPr sz="3200" spc="-25" dirty="0" smtClean="0">
                <a:latin typeface="Calibri"/>
                <a:cs typeface="Calibri"/>
              </a:rPr>
              <a:t>en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-75" dirty="0" smtClean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f</a:t>
            </a:r>
            <a:r>
              <a:rPr sz="3200" spc="-70" dirty="0" smtClean="0">
                <a:latin typeface="Calibri"/>
                <a:cs typeface="Calibri"/>
              </a:rPr>
              <a:t>r</a:t>
            </a:r>
            <a:r>
              <a:rPr sz="3200" dirty="0" smtClean="0">
                <a:latin typeface="Calibri"/>
                <a:cs typeface="Calibri"/>
              </a:rPr>
              <a:t>o</a:t>
            </a:r>
            <a:r>
              <a:rPr sz="3200" spc="-30" dirty="0" smtClean="0">
                <a:latin typeface="Calibri"/>
                <a:cs typeface="Calibri"/>
              </a:rPr>
              <a:t>m</a:t>
            </a:r>
            <a:r>
              <a:rPr sz="3200" spc="-70" dirty="0" smtClean="0">
                <a:latin typeface="Times New Roman"/>
                <a:cs typeface="Times New Roman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t</a:t>
            </a:r>
            <a:r>
              <a:rPr sz="3200" spc="5" dirty="0" smtClean="0">
                <a:latin typeface="Calibri"/>
                <a:cs typeface="Calibri"/>
              </a:rPr>
              <a:t>h</a:t>
            </a:r>
            <a:r>
              <a:rPr sz="3200" dirty="0" smtClean="0">
                <a:latin typeface="Calibri"/>
                <a:cs typeface="Calibri"/>
              </a:rPr>
              <a:t>is</a:t>
            </a:r>
            <a:r>
              <a:rPr sz="3200" spc="-80" dirty="0" smtClean="0">
                <a:latin typeface="Times New Roman"/>
                <a:cs typeface="Times New Roman"/>
              </a:rPr>
              <a:t> </a:t>
            </a:r>
            <a:r>
              <a:rPr sz="3200" spc="-30" dirty="0" smtClean="0">
                <a:latin typeface="Calibri"/>
                <a:cs typeface="Calibri"/>
              </a:rPr>
              <a:t>U</a:t>
            </a:r>
            <a:r>
              <a:rPr sz="3200" dirty="0" smtClean="0">
                <a:latin typeface="Calibri"/>
                <a:cs typeface="Calibri"/>
              </a:rPr>
              <a:t>RL</a:t>
            </a:r>
            <a:r>
              <a:rPr sz="3200" spc="-10" dirty="0" smtClean="0">
                <a:latin typeface="Calibri"/>
                <a:cs typeface="Calibri"/>
              </a:rPr>
              <a:t>:</a:t>
            </a:r>
            <a:r>
              <a:rPr sz="3200" spc="-10" dirty="0" smtClean="0">
                <a:latin typeface="Times New Roman"/>
                <a:cs typeface="Times New Roman"/>
              </a:rPr>
              <a:t> </a:t>
            </a:r>
            <a:r>
              <a:rPr lang="en-US" sz="3200" u="heavy" spc="-25" dirty="0">
                <a:solidFill>
                  <a:srgbClr val="0000FF"/>
                </a:solidFill>
                <a:cs typeface="Calibri"/>
              </a:rPr>
              <a:t>https://johor.uitm.edu.my/v3/index.php/direktorij/pejabat-bendahari</a:t>
            </a:r>
          </a:p>
          <a:p>
            <a:pPr marL="355600" marR="5080" indent="-342900">
              <a:lnSpc>
                <a:spcPct val="102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5" dirty="0" smtClean="0">
                <a:latin typeface="Calibri"/>
                <a:cs typeface="Calibri"/>
              </a:rPr>
              <a:t>Us</a:t>
            </a:r>
            <a:r>
              <a:rPr sz="3200" dirty="0" smtClean="0">
                <a:latin typeface="Calibri"/>
                <a:cs typeface="Calibri"/>
              </a:rPr>
              <a:t>i</a:t>
            </a:r>
            <a:r>
              <a:rPr sz="3200" spc="5" dirty="0" smtClean="0">
                <a:latin typeface="Calibri"/>
                <a:cs typeface="Calibri"/>
              </a:rPr>
              <a:t>n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-70" dirty="0" smtClean="0">
                <a:latin typeface="Times New Roman"/>
                <a:cs typeface="Times New Roman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htmlTreeParse</a:t>
            </a:r>
            <a:r>
              <a:rPr sz="3200" spc="-75" dirty="0" smtClean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un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lang="en-US" sz="3200" spc="-5" dirty="0" smtClean="0">
                <a:latin typeface="Calibri"/>
                <a:cs typeface="Calibri"/>
              </a:rPr>
              <a:t>find the </a:t>
            </a:r>
            <a:r>
              <a:rPr lang="en-US" sz="3200" spc="-5" dirty="0" err="1" smtClean="0">
                <a:latin typeface="Calibri"/>
                <a:cs typeface="Calibri"/>
              </a:rPr>
              <a:t>the</a:t>
            </a:r>
            <a:r>
              <a:rPr lang="en-US" sz="3200" spc="-5" dirty="0" smtClean="0">
                <a:latin typeface="Calibri"/>
                <a:cs typeface="Calibri"/>
              </a:rPr>
              <a:t> 1</a:t>
            </a:r>
            <a:r>
              <a:rPr lang="en-US" sz="3200" spc="-5" baseline="30000" dirty="0" smtClean="0">
                <a:latin typeface="Calibri"/>
                <a:cs typeface="Calibri"/>
              </a:rPr>
              <a:t>st</a:t>
            </a:r>
            <a:r>
              <a:rPr lang="en-US" sz="3200" spc="-5" dirty="0" smtClean="0">
                <a:latin typeface="Calibri"/>
                <a:cs typeface="Calibri"/>
              </a:rPr>
              <a:t> name and phone number which appeared in the directory.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3200" dirty="0" smtClean="0">
                <a:latin typeface="Calibri"/>
                <a:cs typeface="Calibri"/>
              </a:rPr>
              <a:t>Looking for it </a:t>
            </a:r>
            <a:r>
              <a:rPr lang="en-US" sz="3200" dirty="0" err="1" smtClean="0">
                <a:latin typeface="Calibri"/>
                <a:cs typeface="Calibri"/>
              </a:rPr>
              <a:t>Xpath</a:t>
            </a:r>
            <a:r>
              <a:rPr lang="en-US" sz="3200" dirty="0" smtClean="0">
                <a:latin typeface="Calibri"/>
                <a:cs typeface="Calibri"/>
              </a:rPr>
              <a:t> would be </a:t>
            </a:r>
            <a:r>
              <a:rPr lang="en-US" sz="3200" dirty="0" err="1" smtClean="0">
                <a:latin typeface="Calibri"/>
                <a:cs typeface="Calibri"/>
              </a:rPr>
              <a:t>usefull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55190">
              <a:lnSpc>
                <a:spcPct val="100000"/>
              </a:lnSpc>
            </a:pPr>
            <a:r>
              <a:rPr dirty="0"/>
              <a:t>Sa</a:t>
            </a:r>
            <a:r>
              <a:rPr spc="-5" dirty="0"/>
              <a:t>mp</a:t>
            </a:r>
            <a:r>
              <a:rPr dirty="0"/>
              <a:t>le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30" dirty="0"/>
              <a:t>A</a:t>
            </a:r>
            <a:r>
              <a:rPr spc="-5" dirty="0"/>
              <a:t>n</a:t>
            </a:r>
            <a:r>
              <a:rPr spc="-15" dirty="0"/>
              <a:t>s</a:t>
            </a:r>
            <a:r>
              <a:rPr spc="-65" dirty="0"/>
              <a:t>w</a:t>
            </a:r>
            <a:r>
              <a:rPr spc="-30" dirty="0"/>
              <a:t>e</a:t>
            </a:r>
            <a:r>
              <a:rPr spc="-20" dirty="0"/>
              <a:t>r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631006" y="1371600"/>
            <a:ext cx="8208194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400" dirty="0">
                <a:latin typeface="Courier New"/>
                <a:cs typeface="Courier New"/>
              </a:rPr>
              <a:t>doc </a:t>
            </a:r>
            <a:r>
              <a:rPr lang="en-US" sz="2400" dirty="0" smtClean="0">
                <a:latin typeface="Courier New"/>
                <a:cs typeface="Courier New"/>
              </a:rPr>
              <a:t>&lt;- </a:t>
            </a:r>
            <a:r>
              <a:rPr lang="en-US" sz="2400" dirty="0" err="1" smtClean="0">
                <a:latin typeface="Courier New"/>
                <a:cs typeface="Courier New"/>
              </a:rPr>
              <a:t>htmlTreeParse</a:t>
            </a:r>
            <a:r>
              <a:rPr lang="en-US" sz="2400" dirty="0" smtClean="0">
                <a:latin typeface="Courier New"/>
                <a:cs typeface="Courier New"/>
              </a:rPr>
              <a:t>(</a:t>
            </a:r>
            <a:r>
              <a:rPr lang="en-US" sz="2400" dirty="0" err="1" smtClean="0">
                <a:latin typeface="Courier New"/>
                <a:cs typeface="Courier New"/>
              </a:rPr>
              <a:t>htmlCode</a:t>
            </a:r>
            <a:r>
              <a:rPr lang="en-US" sz="2400" dirty="0" smtClean="0">
                <a:latin typeface="Courier New"/>
                <a:cs typeface="Courier New"/>
              </a:rPr>
              <a:t>, </a:t>
            </a:r>
            <a:r>
              <a:rPr lang="en-US" sz="2400" dirty="0" err="1">
                <a:latin typeface="Courier New"/>
                <a:cs typeface="Courier New"/>
              </a:rPr>
              <a:t>useInternalNodes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</a:t>
            </a:r>
            <a:r>
              <a:rPr lang="en-US" sz="2400" dirty="0">
                <a:latin typeface="Courier New"/>
                <a:cs typeface="Courier New"/>
              </a:rPr>
              <a:t>TRUE</a:t>
            </a:r>
            <a:r>
              <a:rPr lang="en-US" sz="2400" dirty="0" smtClean="0">
                <a:latin typeface="Courier New"/>
                <a:cs typeface="Courier New"/>
              </a:rPr>
              <a:t>)</a:t>
            </a:r>
            <a:endParaRPr lang="en-US" sz="2400" dirty="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400" dirty="0">
                <a:latin typeface="Courier New"/>
                <a:cs typeface="Courier New"/>
              </a:rPr>
              <a:t>trim &lt;- function(x) </a:t>
            </a:r>
            <a:r>
              <a:rPr lang="en-US" sz="2400" dirty="0" err="1">
                <a:latin typeface="Courier New"/>
                <a:cs typeface="Courier New"/>
              </a:rPr>
              <a:t>gsub</a:t>
            </a:r>
            <a:r>
              <a:rPr lang="en-US" sz="2400" dirty="0">
                <a:latin typeface="Courier New"/>
                <a:cs typeface="Courier New"/>
              </a:rPr>
              <a:t>("^\\s+|\\s+$", "", x)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400" dirty="0" err="1">
                <a:latin typeface="Courier New"/>
                <a:cs typeface="Courier New"/>
              </a:rPr>
              <a:t>xpath</a:t>
            </a:r>
            <a:r>
              <a:rPr lang="en-US" sz="2400" dirty="0">
                <a:latin typeface="Courier New"/>
                <a:cs typeface="Courier New"/>
              </a:rPr>
              <a:t> &lt;- "(//*[@id='</a:t>
            </a:r>
            <a:r>
              <a:rPr lang="en-US" sz="2400" dirty="0" err="1">
                <a:latin typeface="Courier New"/>
                <a:cs typeface="Courier New"/>
              </a:rPr>
              <a:t>adminForm</a:t>
            </a:r>
            <a:r>
              <a:rPr lang="en-US" sz="2400" dirty="0">
                <a:latin typeface="Courier New"/>
                <a:cs typeface="Courier New"/>
              </a:rPr>
              <a:t>']/</a:t>
            </a:r>
            <a:r>
              <a:rPr lang="en-US" sz="2400" dirty="0" err="1">
                <a:latin typeface="Courier New"/>
                <a:cs typeface="Courier New"/>
              </a:rPr>
              <a:t>ul</a:t>
            </a:r>
            <a:r>
              <a:rPr lang="en-US" sz="2400" dirty="0">
                <a:latin typeface="Courier New"/>
                <a:cs typeface="Courier New"/>
              </a:rPr>
              <a:t>/li[1]/div[1]/a | //*[@id='</a:t>
            </a:r>
            <a:r>
              <a:rPr lang="en-US" sz="2400" dirty="0" err="1">
                <a:latin typeface="Courier New"/>
                <a:cs typeface="Courier New"/>
              </a:rPr>
              <a:t>adminForm</a:t>
            </a:r>
            <a:r>
              <a:rPr lang="en-US" sz="2400" dirty="0">
                <a:latin typeface="Courier New"/>
                <a:cs typeface="Courier New"/>
              </a:rPr>
              <a:t>']/</a:t>
            </a:r>
            <a:r>
              <a:rPr lang="en-US" sz="2400" dirty="0" err="1">
                <a:latin typeface="Courier New"/>
                <a:cs typeface="Courier New"/>
              </a:rPr>
              <a:t>ul</a:t>
            </a:r>
            <a:r>
              <a:rPr lang="en-US" sz="2400" dirty="0">
                <a:latin typeface="Courier New"/>
                <a:cs typeface="Courier New"/>
              </a:rPr>
              <a:t>/li[1]/div[2]/text())"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endParaRPr lang="en-US" sz="2400" dirty="0">
              <a:latin typeface="Courier New"/>
              <a:cs typeface="Courier New"/>
            </a:endParaRP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400" dirty="0">
                <a:latin typeface="Courier New"/>
                <a:cs typeface="Courier New"/>
              </a:rPr>
              <a:t>txt &lt;- trim(</a:t>
            </a:r>
            <a:r>
              <a:rPr lang="en-US" sz="2400" dirty="0" err="1">
                <a:latin typeface="Courier New"/>
                <a:cs typeface="Courier New"/>
              </a:rPr>
              <a:t>xpathSApply</a:t>
            </a:r>
            <a:r>
              <a:rPr lang="en-US" sz="2400" dirty="0">
                <a:latin typeface="Courier New"/>
                <a:cs typeface="Courier New"/>
              </a:rPr>
              <a:t>(doc,, </a:t>
            </a:r>
            <a:r>
              <a:rPr lang="en-US" sz="2400" dirty="0" err="1">
                <a:latin typeface="Courier New"/>
                <a:cs typeface="Courier New"/>
              </a:rPr>
              <a:t>xmlValue</a:t>
            </a:r>
            <a:r>
              <a:rPr lang="en-US" sz="2400" dirty="0">
                <a:latin typeface="Courier New"/>
                <a:cs typeface="Courier New"/>
              </a:rPr>
              <a:t>))</a:t>
            </a:r>
          </a:p>
          <a:p>
            <a:pPr marL="298450" indent="-285750">
              <a:lnSpc>
                <a:spcPct val="100000"/>
              </a:lnSpc>
              <a:buFont typeface="Courier New" panose="02070309020205020404" pitchFamily="49" charset="0"/>
              <a:buChar char="›"/>
              <a:tabLst>
                <a:tab pos="377190" algn="l"/>
                <a:tab pos="1290320" algn="l"/>
              </a:tabLst>
            </a:pPr>
            <a:r>
              <a:rPr lang="en-US" sz="2400" dirty="0">
                <a:latin typeface="Courier New"/>
                <a:cs typeface="Courier New"/>
              </a:rPr>
              <a:t>print(txt)</a:t>
            </a:r>
            <a:endParaRPr lang="en-US"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56" y="4513942"/>
            <a:ext cx="7239634" cy="156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800"/>
              </a:lnSpc>
            </a:pPr>
            <a:r>
              <a:rPr sz="3600" b="1" spc="-5" dirty="0">
                <a:latin typeface="Arial"/>
                <a:cs typeface="Arial"/>
              </a:rPr>
              <a:t>D</a:t>
            </a:r>
            <a:r>
              <a:rPr sz="3600" b="1" spc="-270" dirty="0">
                <a:latin typeface="Arial"/>
                <a:cs typeface="Arial"/>
              </a:rPr>
              <a:t>A</a:t>
            </a:r>
            <a:r>
              <a:rPr sz="3600" b="1" spc="-29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spc="-35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OURC</a:t>
            </a:r>
            <a:r>
              <a:rPr sz="3600" b="1" spc="-10" dirty="0">
                <a:latin typeface="Arial"/>
                <a:cs typeface="Arial"/>
              </a:rPr>
              <a:t>E</a:t>
            </a:r>
            <a:r>
              <a:rPr sz="3600" b="1" spc="-30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: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Arial"/>
                <a:cs typeface="Arial"/>
              </a:rPr>
              <a:t>GE</a:t>
            </a:r>
            <a:r>
              <a:rPr sz="3600" b="1" spc="-25" dirty="0">
                <a:latin typeface="Arial"/>
                <a:cs typeface="Arial"/>
              </a:rPr>
              <a:t>TTING</a:t>
            </a:r>
            <a:r>
              <a:rPr sz="3600" b="1" spc="9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D</a:t>
            </a:r>
            <a:r>
              <a:rPr sz="3600" b="1" spc="-270" dirty="0">
                <a:latin typeface="Arial"/>
                <a:cs typeface="Arial"/>
              </a:rPr>
              <a:t>A</a:t>
            </a:r>
            <a:r>
              <a:rPr sz="3600" b="1" spc="-29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A</a:t>
            </a:r>
            <a:r>
              <a:rPr sz="3600" b="1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Arial"/>
                <a:cs typeface="Arial"/>
              </a:rPr>
              <a:t>FROM</a:t>
            </a:r>
            <a:r>
              <a:rPr sz="3600" b="1" spc="9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D</a:t>
            </a:r>
            <a:r>
              <a:rPr sz="3600" b="1" spc="-270" dirty="0">
                <a:latin typeface="Arial"/>
                <a:cs typeface="Arial"/>
              </a:rPr>
              <a:t>A</a:t>
            </a:r>
            <a:r>
              <a:rPr sz="3600" b="1" spc="-29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ABA</a:t>
            </a:r>
            <a:r>
              <a:rPr sz="3600" b="1" spc="-5" dirty="0">
                <a:latin typeface="Arial"/>
                <a:cs typeface="Arial"/>
              </a:rPr>
              <a:t>S</a:t>
            </a:r>
            <a:r>
              <a:rPr sz="3600" b="1" spc="-30" dirty="0">
                <a:latin typeface="Arial"/>
                <a:cs typeface="Arial"/>
              </a:rPr>
              <a:t>ES</a:t>
            </a:r>
            <a:r>
              <a:rPr sz="3600" b="1" spc="-10" dirty="0">
                <a:latin typeface="Arial"/>
                <a:cs typeface="Arial"/>
              </a:rPr>
              <a:t>,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spc="-35" dirty="0">
                <a:latin typeface="Arial"/>
                <a:cs typeface="Arial"/>
              </a:rPr>
              <a:t>W</a:t>
            </a:r>
            <a:r>
              <a:rPr sz="3600" b="1" spc="-30" dirty="0">
                <a:latin typeface="Arial"/>
                <a:cs typeface="Arial"/>
              </a:rPr>
              <a:t>E</a:t>
            </a:r>
            <a:r>
              <a:rPr sz="3600" b="1" dirty="0">
                <a:latin typeface="Arial"/>
                <a:cs typeface="Arial"/>
              </a:rPr>
              <a:t>B</a:t>
            </a:r>
            <a:r>
              <a:rPr sz="3600" b="1" spc="-10" dirty="0">
                <a:latin typeface="Arial"/>
                <a:cs typeface="Arial"/>
              </a:rPr>
              <a:t>,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X</a:t>
            </a:r>
            <a:r>
              <a:rPr sz="3600" b="1" dirty="0">
                <a:latin typeface="Arial"/>
                <a:cs typeface="Arial"/>
              </a:rPr>
              <a:t>M</a:t>
            </a:r>
            <a:r>
              <a:rPr sz="3600" b="1" spc="-25" dirty="0">
                <a:latin typeface="Arial"/>
                <a:cs typeface="Arial"/>
              </a:rPr>
              <a:t>L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AN</a:t>
            </a:r>
            <a:r>
              <a:rPr sz="3600" b="1" dirty="0">
                <a:latin typeface="Arial"/>
                <a:cs typeface="Arial"/>
              </a:rPr>
              <a:t>D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J</a:t>
            </a:r>
            <a:r>
              <a:rPr sz="3600" b="1" spc="-30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ON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IN</a:t>
            </a:r>
            <a:r>
              <a:rPr sz="3600" b="1" spc="9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R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5013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</a:rPr>
              <a:t>J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070725" cy="266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cr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p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Ob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ig</a:t>
            </a:r>
            <a:r>
              <a:rPr sz="3200" spc="-2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  <a:tab pos="3023870" algn="l"/>
                <a:tab pos="5713095" algn="l"/>
              </a:tabLst>
            </a:pPr>
            <a:r>
              <a:rPr sz="3200" spc="-25" dirty="0">
                <a:latin typeface="Calibri"/>
                <a:cs typeface="Calibri"/>
              </a:rPr>
              <a:t>Us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670" dirty="0">
                <a:latin typeface="Arial"/>
                <a:cs typeface="Arial"/>
              </a:rPr>
              <a:t>library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850" dirty="0">
                <a:latin typeface="Arial"/>
                <a:cs typeface="Arial"/>
              </a:rPr>
              <a:t>(</a:t>
            </a:r>
            <a:r>
              <a:rPr sz="3200" spc="670" dirty="0">
                <a:latin typeface="Arial"/>
                <a:cs typeface="Arial"/>
              </a:rPr>
              <a:t>jsonlite</a:t>
            </a:r>
            <a:r>
              <a:rPr sz="3200" spc="850" dirty="0">
                <a:latin typeface="Arial"/>
                <a:cs typeface="Arial"/>
              </a:rPr>
              <a:t>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7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 marL="355600" marR="53403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4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imilar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but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di</a:t>
            </a:r>
            <a:r>
              <a:rPr sz="3200" spc="-30" dirty="0">
                <a:latin typeface="Calibri"/>
                <a:cs typeface="Calibri"/>
              </a:rPr>
              <a:t>f</a:t>
            </a:r>
            <a:r>
              <a:rPr sz="3200" spc="-80" dirty="0">
                <a:latin typeface="Calibri"/>
                <a:cs typeface="Calibri"/>
              </a:rPr>
              <a:t>f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x/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ma</a:t>
            </a:r>
            <a:r>
              <a:rPr sz="3200" spc="-15" dirty="0">
                <a:latin typeface="Calibri"/>
                <a:cs typeface="Calibri"/>
              </a:rPr>
              <a:t>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4" y="4512742"/>
            <a:ext cx="4851400" cy="455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Arial"/>
                <a:cs typeface="Arial"/>
              </a:rPr>
              <a:t>fromJSON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5851" y="4525062"/>
            <a:ext cx="25647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un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8844" y="5011921"/>
            <a:ext cx="6757670" cy="918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J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Arial"/>
                <a:cs typeface="Arial"/>
              </a:rPr>
              <a:t>toJSON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835"/>
              </a:lnSpc>
            </a:pP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un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</a:rPr>
              <a:t>J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35"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97603"/>
            <a:ext cx="8058784" cy="41857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7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70" dirty="0">
                <a:latin typeface="Calibri"/>
                <a:cs typeface="Calibri"/>
              </a:rPr>
              <a:t>g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oll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0" dirty="0" smtClean="0">
                <a:latin typeface="Calibri"/>
                <a:cs typeface="Calibri"/>
              </a:rPr>
              <a:t>:</a:t>
            </a:r>
            <a:endParaRPr lang="en-US" sz="3200" spc="-10" dirty="0" smtClean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Calibri" panose="020F0502020204030204" pitchFamily="34" charset="0"/>
              <a:buChar char="›"/>
              <a:tabLst>
                <a:tab pos="355600" algn="l"/>
              </a:tabLst>
            </a:pPr>
            <a:r>
              <a:rPr lang="en-US" sz="2400" dirty="0" err="1">
                <a:cs typeface="Calibri"/>
              </a:rPr>
              <a:t>install.packages</a:t>
            </a:r>
            <a:r>
              <a:rPr lang="en-US" sz="2400" dirty="0">
                <a:cs typeface="Calibri"/>
              </a:rPr>
              <a:t>('</a:t>
            </a:r>
            <a:r>
              <a:rPr lang="en-US" sz="2400" dirty="0" err="1">
                <a:cs typeface="Calibri"/>
              </a:rPr>
              <a:t>jsonlite</a:t>
            </a:r>
            <a:r>
              <a:rPr lang="en-US" sz="2400" dirty="0">
                <a:cs typeface="Calibri"/>
              </a:rPr>
              <a:t>')</a:t>
            </a:r>
          </a:p>
          <a:p>
            <a:pPr marL="469900" indent="-457200">
              <a:lnSpc>
                <a:spcPct val="100000"/>
              </a:lnSpc>
              <a:buFont typeface="Calibri" panose="020F0502020204030204" pitchFamily="34" charset="0"/>
              <a:buChar char="›"/>
              <a:tabLst>
                <a:tab pos="355600" algn="l"/>
              </a:tabLst>
            </a:pPr>
            <a:r>
              <a:rPr lang="en-US" sz="2400" dirty="0">
                <a:cs typeface="Calibri"/>
              </a:rPr>
              <a:t>l</a:t>
            </a:r>
            <a:r>
              <a:rPr lang="en-US" sz="2400" dirty="0" smtClean="0">
                <a:cs typeface="Calibri"/>
              </a:rPr>
              <a:t>ibrary (</a:t>
            </a:r>
            <a:r>
              <a:rPr lang="en-US" sz="2400" dirty="0" err="1" smtClean="0">
                <a:cs typeface="Calibri"/>
              </a:rPr>
              <a:t>jsonlite</a:t>
            </a:r>
            <a:r>
              <a:rPr lang="en-US" sz="2400" dirty="0">
                <a:cs typeface="Calibri"/>
              </a:rPr>
              <a:t>)</a:t>
            </a:r>
          </a:p>
          <a:p>
            <a:pPr marL="469900" indent="-457200">
              <a:lnSpc>
                <a:spcPct val="100000"/>
              </a:lnSpc>
              <a:buFont typeface="Calibri" panose="020F0502020204030204" pitchFamily="34" charset="0"/>
              <a:buChar char="›"/>
              <a:tabLst>
                <a:tab pos="355600" algn="l"/>
              </a:tabLst>
            </a:pPr>
            <a:r>
              <a:rPr lang="en-US" sz="2400" dirty="0" err="1">
                <a:cs typeface="Calibri"/>
              </a:rPr>
              <a:t>url</a:t>
            </a:r>
            <a:r>
              <a:rPr lang="en-US" sz="2400" dirty="0">
                <a:cs typeface="Calibri"/>
              </a:rPr>
              <a:t>	&lt;- 'http://www.data.gov.my/data/ms_MY/dataset/b3a0b3cf-55c0-4926-9110-5c57703997ba/resource/df250753-335c-4022-9f82-03b7798d8c46/download/jumlah-pekerja-asing-plks-aktif-mengikut-sektor-2011---2016.json'</a:t>
            </a:r>
          </a:p>
          <a:p>
            <a:pPr marL="469900" indent="-457200">
              <a:lnSpc>
                <a:spcPct val="100000"/>
              </a:lnSpc>
              <a:buFont typeface="Calibri" panose="020F0502020204030204" pitchFamily="34" charset="0"/>
              <a:buChar char="›"/>
              <a:tabLst>
                <a:tab pos="355600" algn="l"/>
              </a:tabLst>
            </a:pPr>
            <a:r>
              <a:rPr lang="en-US" sz="2400" dirty="0" err="1">
                <a:cs typeface="Calibri"/>
              </a:rPr>
              <a:t>dt</a:t>
            </a:r>
            <a:r>
              <a:rPr lang="en-US" sz="2400" dirty="0">
                <a:cs typeface="Calibri"/>
              </a:rPr>
              <a:t>	</a:t>
            </a:r>
            <a:r>
              <a:rPr lang="en-US" sz="2400" dirty="0" smtClean="0">
                <a:cs typeface="Calibri"/>
              </a:rPr>
              <a:t>&lt;- </a:t>
            </a:r>
            <a:r>
              <a:rPr lang="en-US" sz="2400" dirty="0" err="1" smtClean="0">
                <a:cs typeface="Calibri"/>
              </a:rPr>
              <a:t>fromJSON</a:t>
            </a:r>
            <a:r>
              <a:rPr lang="en-US" sz="2400" dirty="0" smtClean="0">
                <a:cs typeface="Calibri"/>
              </a:rPr>
              <a:t>(</a:t>
            </a:r>
            <a:r>
              <a:rPr lang="en-US" sz="2400" dirty="0" err="1" smtClean="0">
                <a:cs typeface="Calibri"/>
              </a:rPr>
              <a:t>url</a:t>
            </a:r>
            <a:r>
              <a:rPr lang="en-US" sz="2400" dirty="0">
                <a:cs typeface="Calibri"/>
              </a:rPr>
              <a:t>)</a:t>
            </a:r>
          </a:p>
          <a:p>
            <a:pPr marL="469900" indent="-457200">
              <a:lnSpc>
                <a:spcPct val="100000"/>
              </a:lnSpc>
              <a:buFont typeface="Calibri" panose="020F0502020204030204" pitchFamily="34" charset="0"/>
              <a:buChar char="›"/>
              <a:tabLst>
                <a:tab pos="355600" algn="l"/>
              </a:tabLst>
            </a:pPr>
            <a:r>
              <a:rPr lang="en-US" sz="2400" dirty="0">
                <a:cs typeface="Calibri"/>
              </a:rPr>
              <a:t>class(</a:t>
            </a:r>
            <a:r>
              <a:rPr lang="en-US" sz="2400" dirty="0" err="1">
                <a:cs typeface="Calibri"/>
              </a:rPr>
              <a:t>dt</a:t>
            </a:r>
            <a:r>
              <a:rPr lang="en-US" sz="2400" dirty="0">
                <a:cs typeface="Calibri"/>
              </a:rPr>
              <a:t>)</a:t>
            </a:r>
          </a:p>
          <a:p>
            <a:pPr marL="469900" indent="-457200">
              <a:lnSpc>
                <a:spcPct val="100000"/>
              </a:lnSpc>
              <a:buFont typeface="Calibri" panose="020F0502020204030204" pitchFamily="34" charset="0"/>
              <a:buChar char="›"/>
              <a:tabLst>
                <a:tab pos="355600" algn="l"/>
              </a:tabLst>
            </a:pPr>
            <a:r>
              <a:rPr lang="en-US" sz="2400" dirty="0" err="1">
                <a:cs typeface="Calibri"/>
              </a:rPr>
              <a:t>dt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5814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000000"/>
                </a:solidFill>
              </a:rPr>
              <a:t>J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35"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N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/>
          <p:nvPr/>
        </p:nvSpPr>
        <p:spPr>
          <a:xfrm>
            <a:off x="304799" y="2209800"/>
            <a:ext cx="8839201" cy="2661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0645">
              <a:lnSpc>
                <a:spcPct val="100000"/>
              </a:lnSpc>
            </a:pPr>
            <a:r>
              <a:rPr spc="-20" dirty="0">
                <a:solidFill>
                  <a:srgbClr val="000000"/>
                </a:solidFill>
              </a:rPr>
              <a:t>Ext</a:t>
            </a: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cti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25" dirty="0">
                <a:solidFill>
                  <a:srgbClr val="000000"/>
                </a:solidFill>
              </a:rPr>
              <a:t>de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85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25" dirty="0">
                <a:solidFill>
                  <a:srgbClr val="000000"/>
                </a:solidFill>
              </a:rPr>
              <a:t>ue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240270" cy="1014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20" dirty="0">
                <a:latin typeface="Calibri"/>
                <a:cs typeface="Calibri"/>
              </a:rPr>
              <a:t>011</a:t>
            </a:r>
            <a:r>
              <a:rPr sz="3200" dirty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01015" algn="l"/>
              </a:tabLst>
            </a:pPr>
            <a:r>
              <a:rPr sz="3200" spc="35" dirty="0">
                <a:latin typeface="Arial"/>
                <a:cs typeface="Arial"/>
              </a:rPr>
              <a:t>&gt;</a:t>
            </a:r>
            <a:r>
              <a:rPr sz="3200" spc="35" dirty="0">
                <a:latin typeface="Times New Roman"/>
                <a:cs typeface="Times New Roman"/>
              </a:rPr>
              <a:t>	</a:t>
            </a:r>
            <a:r>
              <a:rPr sz="3200" spc="570" dirty="0">
                <a:latin typeface="Arial"/>
                <a:cs typeface="Arial"/>
              </a:rPr>
              <a:t>dt</a:t>
            </a:r>
            <a:r>
              <a:rPr sz="3200" spc="1019" dirty="0">
                <a:latin typeface="Arial"/>
                <a:cs typeface="Arial"/>
              </a:rPr>
              <a:t>[[</a:t>
            </a:r>
            <a:r>
              <a:rPr sz="3200" spc="1305" dirty="0">
                <a:latin typeface="Arial"/>
                <a:cs typeface="Arial"/>
              </a:rPr>
              <a:t>'</a:t>
            </a:r>
            <a:r>
              <a:rPr sz="3200" spc="120" dirty="0">
                <a:latin typeface="Arial"/>
                <a:cs typeface="Arial"/>
              </a:rPr>
              <a:t>2011</a:t>
            </a:r>
            <a:r>
              <a:rPr sz="3200" spc="1305" dirty="0">
                <a:latin typeface="Arial"/>
                <a:cs typeface="Arial"/>
              </a:rPr>
              <a:t>'</a:t>
            </a:r>
            <a:r>
              <a:rPr sz="3200" spc="1019" dirty="0">
                <a:latin typeface="Arial"/>
                <a:cs typeface="Arial"/>
              </a:rPr>
              <a:t>]]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25978"/>
            <a:ext cx="6986905" cy="1525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x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2</a:t>
            </a:r>
            <a:r>
              <a:rPr sz="3200" spc="-20" dirty="0">
                <a:latin typeface="Calibri"/>
                <a:cs typeface="Calibri"/>
              </a:rPr>
              <a:t>011</a:t>
            </a:r>
            <a:r>
              <a:rPr sz="3200" dirty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501015" algn="l"/>
              </a:tabLst>
            </a:pPr>
            <a:r>
              <a:rPr sz="3200" spc="35" dirty="0">
                <a:latin typeface="Arial"/>
                <a:cs typeface="Arial"/>
              </a:rPr>
              <a:t>&gt;</a:t>
            </a:r>
            <a:r>
              <a:rPr sz="3200" spc="35" dirty="0">
                <a:latin typeface="Times New Roman"/>
                <a:cs typeface="Times New Roman"/>
              </a:rPr>
              <a:t>	</a:t>
            </a:r>
            <a:r>
              <a:rPr sz="3200" spc="570" dirty="0">
                <a:latin typeface="Arial"/>
                <a:cs typeface="Arial"/>
              </a:rPr>
              <a:t>dt</a:t>
            </a:r>
            <a:r>
              <a:rPr sz="3200" spc="1019" dirty="0">
                <a:latin typeface="Arial"/>
                <a:cs typeface="Arial"/>
              </a:rPr>
              <a:t>[[</a:t>
            </a:r>
            <a:r>
              <a:rPr sz="3200" spc="1305" dirty="0">
                <a:latin typeface="Arial"/>
                <a:cs typeface="Arial"/>
              </a:rPr>
              <a:t>'</a:t>
            </a:r>
            <a:r>
              <a:rPr sz="3200" spc="120" dirty="0">
                <a:latin typeface="Arial"/>
                <a:cs typeface="Arial"/>
              </a:rPr>
              <a:t>2011</a:t>
            </a:r>
            <a:r>
              <a:rPr sz="3200" spc="1305" dirty="0">
                <a:latin typeface="Arial"/>
                <a:cs typeface="Arial"/>
              </a:rPr>
              <a:t>'</a:t>
            </a:r>
            <a:r>
              <a:rPr sz="3200" spc="1019" dirty="0">
                <a:latin typeface="Arial"/>
                <a:cs typeface="Arial"/>
              </a:rPr>
              <a:t>]][</a:t>
            </a:r>
            <a:r>
              <a:rPr sz="3200" spc="120" dirty="0">
                <a:latin typeface="Arial"/>
                <a:cs typeface="Arial"/>
              </a:rPr>
              <a:t>2</a:t>
            </a:r>
            <a:r>
              <a:rPr sz="3200" spc="1019" dirty="0">
                <a:latin typeface="Arial"/>
                <a:cs typeface="Arial"/>
              </a:rPr>
              <a:t>]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804" y="3047993"/>
            <a:ext cx="8280379" cy="44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791200"/>
            <a:ext cx="1587495" cy="380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1056" y="4513942"/>
            <a:ext cx="7425690" cy="1566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98800"/>
              </a:lnSpc>
            </a:pPr>
            <a:r>
              <a:rPr sz="3600" b="1" dirty="0">
                <a:latin typeface="Arial"/>
                <a:cs typeface="Arial"/>
              </a:rPr>
              <a:t>R</a:t>
            </a:r>
            <a:r>
              <a:rPr sz="3600" b="1" spc="-5" dirty="0">
                <a:latin typeface="Arial"/>
                <a:cs typeface="Arial"/>
              </a:rPr>
              <a:t>E</a:t>
            </a:r>
            <a:r>
              <a:rPr sz="3600" b="1" spc="-30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HA</a:t>
            </a:r>
            <a:r>
              <a:rPr sz="3600" b="1" spc="-5" dirty="0">
                <a:latin typeface="Arial"/>
                <a:cs typeface="Arial"/>
              </a:rPr>
              <a:t>P</a:t>
            </a:r>
            <a:r>
              <a:rPr sz="3600" b="1" spc="-25" dirty="0">
                <a:latin typeface="Arial"/>
                <a:cs typeface="Arial"/>
              </a:rPr>
              <a:t>ING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D</a:t>
            </a:r>
            <a:r>
              <a:rPr sz="3600" b="1" spc="-270" dirty="0">
                <a:latin typeface="Arial"/>
                <a:cs typeface="Arial"/>
              </a:rPr>
              <a:t>A</a:t>
            </a:r>
            <a:r>
              <a:rPr sz="3600" b="1" spc="-295" dirty="0">
                <a:latin typeface="Arial"/>
                <a:cs typeface="Arial"/>
              </a:rPr>
              <a:t>T</a:t>
            </a:r>
            <a:r>
              <a:rPr sz="3600" b="1" spc="-5" dirty="0">
                <a:latin typeface="Arial"/>
                <a:cs typeface="Arial"/>
              </a:rPr>
              <a:t>A</a:t>
            </a:r>
            <a:r>
              <a:rPr sz="3600" b="1" dirty="0">
                <a:latin typeface="Arial"/>
                <a:cs typeface="Arial"/>
              </a:rPr>
              <a:t>,</a:t>
            </a:r>
            <a:r>
              <a:rPr sz="3600" b="1" spc="100" dirty="0">
                <a:latin typeface="Times New Roman"/>
                <a:cs typeface="Times New Roman"/>
              </a:rPr>
              <a:t> </a:t>
            </a:r>
            <a:r>
              <a:rPr sz="3600" b="1" spc="-30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U</a:t>
            </a:r>
            <a:r>
              <a:rPr sz="3600" b="1" spc="-5" dirty="0">
                <a:latin typeface="Arial"/>
                <a:cs typeface="Arial"/>
              </a:rPr>
              <a:t>B</a:t>
            </a:r>
            <a:r>
              <a:rPr sz="3600" b="1" dirty="0">
                <a:latin typeface="Arial"/>
                <a:cs typeface="Arial"/>
              </a:rPr>
              <a:t>-</a:t>
            </a:r>
            <a:r>
              <a:rPr sz="3600" b="1" spc="-30" dirty="0">
                <a:latin typeface="Arial"/>
                <a:cs typeface="Arial"/>
              </a:rPr>
              <a:t>SETTING</a:t>
            </a:r>
            <a:r>
              <a:rPr sz="3600" b="1" spc="-1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OBSE</a:t>
            </a:r>
            <a:r>
              <a:rPr sz="3600" b="1" spc="-70" dirty="0">
                <a:latin typeface="Arial"/>
                <a:cs typeface="Arial"/>
              </a:rPr>
              <a:t>R</a:t>
            </a:r>
            <a:r>
              <a:rPr sz="3600" b="1" spc="-295" dirty="0">
                <a:latin typeface="Arial"/>
                <a:cs typeface="Arial"/>
              </a:rPr>
              <a:t>V</a:t>
            </a:r>
            <a:r>
              <a:rPr sz="3600" b="1" spc="-270" dirty="0">
                <a:latin typeface="Arial"/>
                <a:cs typeface="Arial"/>
              </a:rPr>
              <a:t>A</a:t>
            </a:r>
            <a:r>
              <a:rPr sz="3600" b="1" spc="-25" dirty="0">
                <a:latin typeface="Arial"/>
                <a:cs typeface="Arial"/>
              </a:rPr>
              <a:t>TIONS</a:t>
            </a:r>
            <a:r>
              <a:rPr sz="3600" b="1" spc="9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&amp;</a:t>
            </a:r>
            <a:r>
              <a:rPr sz="3600" b="1" spc="95" dirty="0">
                <a:latin typeface="Times New Roman"/>
                <a:cs typeface="Times New Roman"/>
              </a:rPr>
              <a:t> </a:t>
            </a:r>
            <a:r>
              <a:rPr sz="3600" b="1" spc="-295" dirty="0">
                <a:latin typeface="Arial"/>
                <a:cs typeface="Arial"/>
              </a:rPr>
              <a:t>V</a:t>
            </a:r>
            <a:r>
              <a:rPr sz="3600" b="1" spc="-5" dirty="0">
                <a:latin typeface="Arial"/>
                <a:cs typeface="Arial"/>
              </a:rPr>
              <a:t>ARIABLES,</a:t>
            </a:r>
            <a:r>
              <a:rPr sz="3600" b="1" spc="-5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S</a:t>
            </a:r>
            <a:r>
              <a:rPr sz="3600" b="1" dirty="0">
                <a:latin typeface="Arial"/>
                <a:cs typeface="Arial"/>
              </a:rPr>
              <a:t>UMMAR</a:t>
            </a:r>
            <a:r>
              <a:rPr sz="3600" b="1" spc="-20" dirty="0">
                <a:latin typeface="Arial"/>
                <a:cs typeface="Arial"/>
              </a:rPr>
              <a:t>IZI</a:t>
            </a:r>
            <a:r>
              <a:rPr sz="3600" b="1" spc="-30" dirty="0">
                <a:latin typeface="Arial"/>
                <a:cs typeface="Arial"/>
              </a:rPr>
              <a:t>NG</a:t>
            </a:r>
            <a:r>
              <a:rPr sz="3600" b="1" spc="9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Arial"/>
                <a:cs typeface="Arial"/>
              </a:rPr>
              <a:t>D</a:t>
            </a:r>
            <a:r>
              <a:rPr sz="3600" b="1" spc="-270" dirty="0">
                <a:latin typeface="Arial"/>
                <a:cs typeface="Arial"/>
              </a:rPr>
              <a:t>A</a:t>
            </a:r>
            <a:r>
              <a:rPr sz="3600" b="1" spc="-295" dirty="0">
                <a:latin typeface="Arial"/>
                <a:cs typeface="Arial"/>
              </a:rPr>
              <a:t>T</a:t>
            </a:r>
            <a:r>
              <a:rPr sz="3600" b="1" dirty="0">
                <a:latin typeface="Arial"/>
                <a:cs typeface="Arial"/>
              </a:rPr>
              <a:t>A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6324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TIPS: Data preparation is the most important stage in model development….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63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dirty="0">
                <a:solidFill>
                  <a:srgbClr val="000000"/>
                </a:solidFill>
              </a:rPr>
              <a:t>b-</a:t>
            </a:r>
            <a:r>
              <a:rPr spc="-20" dirty="0">
                <a:solidFill>
                  <a:srgbClr val="000000"/>
                </a:solidFill>
              </a:rPr>
              <a:t>s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ing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95294"/>
            <a:ext cx="7876540" cy="294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Crea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some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da</a:t>
            </a:r>
            <a:r>
              <a:rPr sz="2400" spc="-15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a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set.seed(1)</a:t>
            </a:r>
            <a:endParaRPr sz="2400">
              <a:latin typeface="Courier New"/>
              <a:cs typeface="Courier New"/>
            </a:endParaRPr>
          </a:p>
          <a:p>
            <a:pPr marL="377825" marR="5080" indent="-365125">
              <a:lnSpc>
                <a:spcPct val="119200"/>
              </a:lnSpc>
              <a:spcBef>
                <a:spcPts val="30"/>
              </a:spcBef>
              <a:tabLst>
                <a:tab pos="377190" algn="l"/>
                <a:tab pos="742950" algn="l"/>
                <a:tab pos="129032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&lt;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data.frame("var1"=sample(1:5),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"var2"=sample(6:10),"var3"=sample(11:15))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x$var2[c(1,3)]=NA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x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0452" y="3763440"/>
            <a:ext cx="3293546" cy="3094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48633" y="3962401"/>
            <a:ext cx="2866762" cy="26735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0269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bs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nd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826"/>
            <a:ext cx="3429000" cy="1892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37515" algn="l"/>
              </a:tabLst>
            </a:pPr>
            <a:r>
              <a:rPr sz="2800" dirty="0">
                <a:latin typeface="Courier New"/>
                <a:cs typeface="Courier New"/>
              </a:rPr>
              <a:t>&gt;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x[,1]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37515" algn="l"/>
                <a:tab pos="1926589" algn="l"/>
              </a:tabLst>
            </a:pPr>
            <a:r>
              <a:rPr sz="2800" dirty="0">
                <a:latin typeface="Courier New"/>
                <a:cs typeface="Courier New"/>
              </a:rPr>
              <a:t>&gt;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x[1:2</a:t>
            </a:r>
            <a:r>
              <a:rPr sz="2800" dirty="0">
                <a:latin typeface="Courier New"/>
                <a:cs typeface="Courier New"/>
              </a:rPr>
              <a:t>,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"var2"]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384" y="2709635"/>
            <a:ext cx="555625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0000"/>
              </a:lnSpc>
              <a:tabLst>
                <a:tab pos="2352040" algn="l"/>
                <a:tab pos="2564765" algn="l"/>
                <a:tab pos="2777490" algn="l"/>
                <a:tab pos="2990215" algn="l"/>
                <a:tab pos="4266565" algn="l"/>
                <a:tab pos="4479290" algn="l"/>
              </a:tabLst>
            </a:pPr>
            <a:r>
              <a:rPr sz="2800" spc="-10" dirty="0">
                <a:latin typeface="Courier New"/>
                <a:cs typeface="Courier New"/>
              </a:rPr>
              <a:t>x[x$var1&lt;=</a:t>
            </a:r>
            <a:r>
              <a:rPr sz="2800" dirty="0">
                <a:latin typeface="Courier New"/>
                <a:cs typeface="Courier New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ourier New"/>
                <a:cs typeface="Courier New"/>
              </a:rPr>
              <a:t>&amp;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x$var</a:t>
            </a:r>
            <a:r>
              <a:rPr sz="2800" dirty="0">
                <a:latin typeface="Courier New"/>
                <a:cs typeface="Courier New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&gt;10,]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x[x$var1&gt;</a:t>
            </a:r>
            <a:r>
              <a:rPr sz="2800" dirty="0">
                <a:latin typeface="Courier New"/>
                <a:cs typeface="Courier New"/>
              </a:rPr>
              <a:t>2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ourier New"/>
                <a:cs typeface="Courier New"/>
              </a:rPr>
              <a:t>|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x$var</a:t>
            </a:r>
            <a:r>
              <a:rPr sz="2800" dirty="0">
                <a:latin typeface="Courier New"/>
                <a:cs typeface="Courier New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&gt;10,]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4" y="4246340"/>
            <a:ext cx="108902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10" dirty="0">
                <a:latin typeface="Courier New"/>
                <a:cs typeface="Courier New"/>
              </a:rPr>
              <a:t>Task: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2295" y="4246340"/>
            <a:ext cx="151447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extract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4056" y="4246340"/>
            <a:ext cx="17272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62965" algn="l"/>
              </a:tabLst>
            </a:pPr>
            <a:r>
              <a:rPr sz="2800" spc="-10" dirty="0">
                <a:latin typeface="Courier New"/>
                <a:cs typeface="Courier New"/>
              </a:rPr>
              <a:t>al</a:t>
            </a:r>
            <a:r>
              <a:rPr sz="2800" dirty="0">
                <a:latin typeface="Courier New"/>
                <a:cs typeface="Courier New"/>
              </a:rPr>
              <a:t>l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Courier New"/>
                <a:cs typeface="Courier New"/>
              </a:rPr>
              <a:t>rows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8536" y="4246340"/>
            <a:ext cx="876300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with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2249" y="4246340"/>
            <a:ext cx="877569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"NA</a:t>
            </a:r>
            <a:r>
              <a:rPr sz="2800" dirty="0">
                <a:latin typeface="Courier New"/>
                <a:cs typeface="Courier New"/>
              </a:rPr>
              <a:t>"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0269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bs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nd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4401"/>
            <a:ext cx="344868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x[x$var2&gt;1,]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98700" y="2692392"/>
            <a:ext cx="3433236" cy="3056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94525" y="2889900"/>
            <a:ext cx="2842790" cy="2464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7774" y="4194310"/>
            <a:ext cx="4010660" cy="398145"/>
          </a:xfrm>
          <a:custGeom>
            <a:avLst/>
            <a:gdLst/>
            <a:ahLst/>
            <a:cxnLst/>
            <a:rect l="l" t="t" r="r" b="b"/>
            <a:pathLst>
              <a:path w="4010660" h="398145">
                <a:moveTo>
                  <a:pt x="0" y="397562"/>
                </a:moveTo>
                <a:lnTo>
                  <a:pt x="4010436" y="397562"/>
                </a:lnTo>
                <a:lnTo>
                  <a:pt x="4010436" y="0"/>
                </a:lnTo>
                <a:lnTo>
                  <a:pt x="0" y="0"/>
                </a:lnTo>
                <a:lnTo>
                  <a:pt x="0" y="397562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92797" y="3511817"/>
            <a:ext cx="4010660" cy="398145"/>
          </a:xfrm>
          <a:custGeom>
            <a:avLst/>
            <a:gdLst/>
            <a:ahLst/>
            <a:cxnLst/>
            <a:rect l="l" t="t" r="r" b="b"/>
            <a:pathLst>
              <a:path w="4010660" h="398145">
                <a:moveTo>
                  <a:pt x="0" y="397575"/>
                </a:moveTo>
                <a:lnTo>
                  <a:pt x="4010436" y="397575"/>
                </a:lnTo>
                <a:lnTo>
                  <a:pt x="4010436" y="0"/>
                </a:lnTo>
                <a:lnTo>
                  <a:pt x="0" y="0"/>
                </a:lnTo>
                <a:lnTo>
                  <a:pt x="0" y="397575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2839" y="1530614"/>
            <a:ext cx="2221230" cy="2245360"/>
          </a:xfrm>
          <a:custGeom>
            <a:avLst/>
            <a:gdLst/>
            <a:ahLst/>
            <a:cxnLst/>
            <a:rect l="l" t="t" r="r" b="b"/>
            <a:pathLst>
              <a:path w="2221229" h="2245360">
                <a:moveTo>
                  <a:pt x="977127" y="1828799"/>
                </a:moveTo>
                <a:lnTo>
                  <a:pt x="444154" y="1828799"/>
                </a:lnTo>
                <a:lnTo>
                  <a:pt x="0" y="2244973"/>
                </a:lnTo>
                <a:lnTo>
                  <a:pt x="977127" y="1828799"/>
                </a:lnTo>
                <a:close/>
              </a:path>
              <a:path w="2221229" h="2245360">
                <a:moveTo>
                  <a:pt x="1915942" y="0"/>
                </a:moveTo>
                <a:lnTo>
                  <a:pt x="393618" y="0"/>
                </a:lnTo>
                <a:lnTo>
                  <a:pt x="368619" y="1010"/>
                </a:lnTo>
                <a:lnTo>
                  <a:pt x="320370" y="8859"/>
                </a:lnTo>
                <a:lnTo>
                  <a:pt x="274974" y="23956"/>
                </a:lnTo>
                <a:lnTo>
                  <a:pt x="233061" y="45673"/>
                </a:lnTo>
                <a:lnTo>
                  <a:pt x="195256" y="73382"/>
                </a:lnTo>
                <a:lnTo>
                  <a:pt x="162187" y="106455"/>
                </a:lnTo>
                <a:lnTo>
                  <a:pt x="134483" y="144264"/>
                </a:lnTo>
                <a:lnTo>
                  <a:pt x="112770" y="186181"/>
                </a:lnTo>
                <a:lnTo>
                  <a:pt x="97676" y="231580"/>
                </a:lnTo>
                <a:lnTo>
                  <a:pt x="89829" y="279831"/>
                </a:lnTo>
                <a:lnTo>
                  <a:pt x="88818" y="304830"/>
                </a:lnTo>
                <a:lnTo>
                  <a:pt x="88818" y="1523999"/>
                </a:lnTo>
                <a:lnTo>
                  <a:pt x="92807" y="1573441"/>
                </a:lnTo>
                <a:lnTo>
                  <a:pt x="104357" y="1620342"/>
                </a:lnTo>
                <a:lnTo>
                  <a:pt x="122839" y="1664075"/>
                </a:lnTo>
                <a:lnTo>
                  <a:pt x="147626" y="1704012"/>
                </a:lnTo>
                <a:lnTo>
                  <a:pt x="178090" y="1739527"/>
                </a:lnTo>
                <a:lnTo>
                  <a:pt x="213605" y="1769992"/>
                </a:lnTo>
                <a:lnTo>
                  <a:pt x="253543" y="1794779"/>
                </a:lnTo>
                <a:lnTo>
                  <a:pt x="297276" y="1813261"/>
                </a:lnTo>
                <a:lnTo>
                  <a:pt x="344177" y="1824810"/>
                </a:lnTo>
                <a:lnTo>
                  <a:pt x="393618" y="1828799"/>
                </a:lnTo>
                <a:lnTo>
                  <a:pt x="1915942" y="1828799"/>
                </a:lnTo>
                <a:lnTo>
                  <a:pt x="1965383" y="1824810"/>
                </a:lnTo>
                <a:lnTo>
                  <a:pt x="2012284" y="1813261"/>
                </a:lnTo>
                <a:lnTo>
                  <a:pt x="2056017" y="1794779"/>
                </a:lnTo>
                <a:lnTo>
                  <a:pt x="2095955" y="1769992"/>
                </a:lnTo>
                <a:lnTo>
                  <a:pt x="2131470" y="1739527"/>
                </a:lnTo>
                <a:lnTo>
                  <a:pt x="2161934" y="1704012"/>
                </a:lnTo>
                <a:lnTo>
                  <a:pt x="2186721" y="1664075"/>
                </a:lnTo>
                <a:lnTo>
                  <a:pt x="2205203" y="1620342"/>
                </a:lnTo>
                <a:lnTo>
                  <a:pt x="2216753" y="1573441"/>
                </a:lnTo>
                <a:lnTo>
                  <a:pt x="2220742" y="1523999"/>
                </a:lnTo>
                <a:lnTo>
                  <a:pt x="2220742" y="304830"/>
                </a:lnTo>
                <a:lnTo>
                  <a:pt x="2216753" y="255388"/>
                </a:lnTo>
                <a:lnTo>
                  <a:pt x="2205203" y="208485"/>
                </a:lnTo>
                <a:lnTo>
                  <a:pt x="2186721" y="164748"/>
                </a:lnTo>
                <a:lnTo>
                  <a:pt x="2161934" y="124806"/>
                </a:lnTo>
                <a:lnTo>
                  <a:pt x="2131470" y="89287"/>
                </a:lnTo>
                <a:lnTo>
                  <a:pt x="2095955" y="58818"/>
                </a:lnTo>
                <a:lnTo>
                  <a:pt x="2056017" y="34026"/>
                </a:lnTo>
                <a:lnTo>
                  <a:pt x="2012284" y="15541"/>
                </a:lnTo>
                <a:lnTo>
                  <a:pt x="1965383" y="3990"/>
                </a:lnTo>
                <a:lnTo>
                  <a:pt x="1915942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839" y="1530614"/>
            <a:ext cx="2221230" cy="2245360"/>
          </a:xfrm>
          <a:custGeom>
            <a:avLst/>
            <a:gdLst/>
            <a:ahLst/>
            <a:cxnLst/>
            <a:rect l="l" t="t" r="r" b="b"/>
            <a:pathLst>
              <a:path w="2221229" h="2245360">
                <a:moveTo>
                  <a:pt x="88818" y="304830"/>
                </a:moveTo>
                <a:lnTo>
                  <a:pt x="92807" y="255388"/>
                </a:lnTo>
                <a:lnTo>
                  <a:pt x="104357" y="208485"/>
                </a:lnTo>
                <a:lnTo>
                  <a:pt x="122839" y="164748"/>
                </a:lnTo>
                <a:lnTo>
                  <a:pt x="147626" y="124806"/>
                </a:lnTo>
                <a:lnTo>
                  <a:pt x="178090" y="89287"/>
                </a:lnTo>
                <a:lnTo>
                  <a:pt x="213605" y="58818"/>
                </a:lnTo>
                <a:lnTo>
                  <a:pt x="253543" y="34026"/>
                </a:lnTo>
                <a:lnTo>
                  <a:pt x="297276" y="15541"/>
                </a:lnTo>
                <a:lnTo>
                  <a:pt x="344177" y="3990"/>
                </a:lnTo>
                <a:lnTo>
                  <a:pt x="393618" y="0"/>
                </a:lnTo>
                <a:lnTo>
                  <a:pt x="444154" y="0"/>
                </a:lnTo>
                <a:lnTo>
                  <a:pt x="977127" y="0"/>
                </a:lnTo>
                <a:lnTo>
                  <a:pt x="1915942" y="0"/>
                </a:lnTo>
                <a:lnTo>
                  <a:pt x="1940941" y="1010"/>
                </a:lnTo>
                <a:lnTo>
                  <a:pt x="1989190" y="8859"/>
                </a:lnTo>
                <a:lnTo>
                  <a:pt x="2034586" y="23956"/>
                </a:lnTo>
                <a:lnTo>
                  <a:pt x="2076499" y="45673"/>
                </a:lnTo>
                <a:lnTo>
                  <a:pt x="2114304" y="73382"/>
                </a:lnTo>
                <a:lnTo>
                  <a:pt x="2147373" y="106455"/>
                </a:lnTo>
                <a:lnTo>
                  <a:pt x="2175077" y="144264"/>
                </a:lnTo>
                <a:lnTo>
                  <a:pt x="2196790" y="186181"/>
                </a:lnTo>
                <a:lnTo>
                  <a:pt x="2211884" y="231580"/>
                </a:lnTo>
                <a:lnTo>
                  <a:pt x="2219731" y="279831"/>
                </a:lnTo>
                <a:lnTo>
                  <a:pt x="2220742" y="304830"/>
                </a:lnTo>
                <a:lnTo>
                  <a:pt x="2220742" y="1066799"/>
                </a:lnTo>
                <a:lnTo>
                  <a:pt x="2220742" y="1523999"/>
                </a:lnTo>
                <a:lnTo>
                  <a:pt x="2219731" y="1548998"/>
                </a:lnTo>
                <a:lnTo>
                  <a:pt x="2216753" y="1573441"/>
                </a:lnTo>
                <a:lnTo>
                  <a:pt x="2205203" y="1620342"/>
                </a:lnTo>
                <a:lnTo>
                  <a:pt x="2186721" y="1664075"/>
                </a:lnTo>
                <a:lnTo>
                  <a:pt x="2161934" y="1704012"/>
                </a:lnTo>
                <a:lnTo>
                  <a:pt x="2131470" y="1739527"/>
                </a:lnTo>
                <a:lnTo>
                  <a:pt x="2095955" y="1769992"/>
                </a:lnTo>
                <a:lnTo>
                  <a:pt x="2056017" y="1794779"/>
                </a:lnTo>
                <a:lnTo>
                  <a:pt x="2012284" y="1813261"/>
                </a:lnTo>
                <a:lnTo>
                  <a:pt x="1965383" y="1824810"/>
                </a:lnTo>
                <a:lnTo>
                  <a:pt x="1915942" y="1828799"/>
                </a:lnTo>
                <a:lnTo>
                  <a:pt x="977127" y="1828799"/>
                </a:lnTo>
                <a:lnTo>
                  <a:pt x="0" y="2244973"/>
                </a:lnTo>
                <a:lnTo>
                  <a:pt x="444154" y="1828799"/>
                </a:lnTo>
                <a:lnTo>
                  <a:pt x="393618" y="1828799"/>
                </a:lnTo>
                <a:lnTo>
                  <a:pt x="368619" y="1827789"/>
                </a:lnTo>
                <a:lnTo>
                  <a:pt x="320370" y="1819941"/>
                </a:lnTo>
                <a:lnTo>
                  <a:pt x="274974" y="1804847"/>
                </a:lnTo>
                <a:lnTo>
                  <a:pt x="233061" y="1783135"/>
                </a:lnTo>
                <a:lnTo>
                  <a:pt x="195256" y="1755430"/>
                </a:lnTo>
                <a:lnTo>
                  <a:pt x="162187" y="1722362"/>
                </a:lnTo>
                <a:lnTo>
                  <a:pt x="134483" y="1684557"/>
                </a:lnTo>
                <a:lnTo>
                  <a:pt x="112770" y="1642643"/>
                </a:lnTo>
                <a:lnTo>
                  <a:pt x="97676" y="1597248"/>
                </a:lnTo>
                <a:lnTo>
                  <a:pt x="89829" y="1548998"/>
                </a:lnTo>
                <a:lnTo>
                  <a:pt x="88818" y="1523999"/>
                </a:lnTo>
                <a:lnTo>
                  <a:pt x="88818" y="1066799"/>
                </a:lnTo>
                <a:lnTo>
                  <a:pt x="88818" y="30483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79684" y="1651338"/>
            <a:ext cx="1497330" cy="1634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99"/>
              </a:lnSpc>
            </a:pP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ar1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ar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2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3432" y="599942"/>
            <a:ext cx="6057900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Calibri"/>
                <a:cs typeface="Calibri"/>
              </a:rPr>
              <a:t>S</a:t>
            </a:r>
            <a:r>
              <a:rPr sz="4400" spc="-5" dirty="0">
                <a:latin typeface="Calibri"/>
                <a:cs typeface="Calibri"/>
              </a:rPr>
              <a:t>u</a:t>
            </a:r>
            <a:r>
              <a:rPr sz="4400" spc="-20" dirty="0">
                <a:latin typeface="Calibri"/>
                <a:cs typeface="Calibri"/>
              </a:rPr>
              <a:t>bs</a:t>
            </a:r>
            <a:r>
              <a:rPr sz="4400" spc="-50" dirty="0">
                <a:latin typeface="Calibri"/>
                <a:cs typeface="Calibri"/>
              </a:rPr>
              <a:t>e</a:t>
            </a:r>
            <a:r>
              <a:rPr sz="4400" spc="-80" dirty="0">
                <a:latin typeface="Calibri"/>
                <a:cs typeface="Calibri"/>
              </a:rPr>
              <a:t>t</a:t>
            </a:r>
            <a:r>
              <a:rPr sz="4400" spc="-15" dirty="0">
                <a:latin typeface="Calibri"/>
                <a:cs typeface="Calibri"/>
              </a:rPr>
              <a:t>t</a:t>
            </a:r>
            <a:r>
              <a:rPr sz="4400" dirty="0">
                <a:latin typeface="Calibri"/>
                <a:cs typeface="Calibri"/>
              </a:rPr>
              <a:t>i</a:t>
            </a:r>
            <a:r>
              <a:rPr sz="4400" spc="-5" dirty="0">
                <a:latin typeface="Calibri"/>
                <a:cs typeface="Calibri"/>
              </a:rPr>
              <a:t>n</a:t>
            </a:r>
            <a:r>
              <a:rPr sz="4400" spc="-25" dirty="0">
                <a:latin typeface="Calibri"/>
                <a:cs typeface="Calibri"/>
              </a:rPr>
              <a:t>g</a:t>
            </a:r>
            <a:r>
              <a:rPr sz="4400" spc="-95" dirty="0">
                <a:latin typeface="Times New Roman"/>
                <a:cs typeface="Times New Roman"/>
              </a:rPr>
              <a:t> </a:t>
            </a:r>
            <a:r>
              <a:rPr sz="4400" spc="5" dirty="0">
                <a:latin typeface="Calibri"/>
                <a:cs typeface="Calibri"/>
              </a:rPr>
              <a:t>D</a:t>
            </a:r>
            <a:r>
              <a:rPr sz="4400" spc="-35" dirty="0">
                <a:latin typeface="Calibri"/>
                <a:cs typeface="Calibri"/>
              </a:rPr>
              <a:t>a</a:t>
            </a:r>
            <a:r>
              <a:rPr sz="4400" spc="-70" dirty="0">
                <a:latin typeface="Calibri"/>
                <a:cs typeface="Calibri"/>
              </a:rPr>
              <a:t>t</a:t>
            </a:r>
            <a:r>
              <a:rPr sz="4400" spc="-20" dirty="0">
                <a:latin typeface="Calibri"/>
                <a:cs typeface="Calibri"/>
              </a:rPr>
              <a:t>a</a:t>
            </a:r>
            <a:r>
              <a:rPr sz="4400" spc="-15" dirty="0">
                <a:latin typeface="Calibri"/>
                <a:cs typeface="Calibri"/>
              </a:rPr>
              <a:t>:</a:t>
            </a:r>
            <a:r>
              <a:rPr sz="4400" spc="-10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Calibri"/>
                <a:cs typeface="Calibri"/>
              </a:rPr>
              <a:t>H</a:t>
            </a:r>
            <a:r>
              <a:rPr sz="4400" spc="5" dirty="0">
                <a:latin typeface="Calibri"/>
                <a:cs typeface="Calibri"/>
              </a:rPr>
              <a:t>a</a:t>
            </a:r>
            <a:r>
              <a:rPr sz="4400" dirty="0">
                <a:latin typeface="Calibri"/>
                <a:cs typeface="Calibri"/>
              </a:rPr>
              <a:t>nd</a:t>
            </a:r>
            <a:r>
              <a:rPr sz="4400" spc="-5" dirty="0">
                <a:latin typeface="Calibri"/>
                <a:cs typeface="Calibri"/>
              </a:rPr>
              <a:t>s</a:t>
            </a:r>
            <a:r>
              <a:rPr sz="4400" dirty="0">
                <a:latin typeface="Calibri"/>
                <a:cs typeface="Calibri"/>
              </a:rPr>
              <a:t>-on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07101"/>
            <a:ext cx="516001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x[which(x$var2&gt;1),]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11026" y="3077638"/>
            <a:ext cx="5516026" cy="3306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3276600"/>
            <a:ext cx="4923464" cy="27133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0269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20" dirty="0">
                <a:solidFill>
                  <a:srgbClr val="000000"/>
                </a:solidFill>
              </a:rPr>
              <a:t>bs</a:t>
            </a:r>
            <a:r>
              <a:rPr spc="-5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nd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6240"/>
            <a:ext cx="7953375" cy="905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tr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50" dirty="0">
                <a:latin typeface="Calibri"/>
                <a:cs typeface="Calibri"/>
              </a:rPr>
              <a:t>a</a:t>
            </a:r>
            <a:r>
              <a:rPr sz="3000" spc="-20" dirty="0">
                <a:latin typeface="Calibri"/>
                <a:cs typeface="Calibri"/>
              </a:rPr>
              <a:t>v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r1</a:t>
            </a:r>
            <a:r>
              <a:rPr sz="3000" dirty="0"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692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x[which.max(x$var1),]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175930"/>
            <a:ext cx="25463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dirty="0">
                <a:latin typeface="Courier New"/>
                <a:cs typeface="Courier New"/>
              </a:rPr>
              <a:t>&gt;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5175930"/>
            <a:ext cx="23114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</a:tabLst>
            </a:pPr>
            <a:r>
              <a:rPr sz="3000" b="1" spc="-5" dirty="0">
                <a:latin typeface="Courier New"/>
                <a:cs typeface="Courier New"/>
              </a:rPr>
              <a:t>Task</a:t>
            </a:r>
            <a:r>
              <a:rPr sz="3000" b="1" dirty="0">
                <a:latin typeface="Courier New"/>
                <a:cs typeface="Courier New"/>
              </a:rPr>
              <a:t>:</a:t>
            </a:r>
            <a:r>
              <a:rPr sz="3000" b="1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look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7742" y="5175930"/>
            <a:ext cx="2768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6465" algn="l"/>
                <a:tab pos="1840864" algn="l"/>
              </a:tabLst>
            </a:pPr>
            <a:r>
              <a:rPr sz="3000" spc="-5" dirty="0">
                <a:latin typeface="Courier New"/>
                <a:cs typeface="Courier New"/>
              </a:rPr>
              <a:t>fo</a:t>
            </a:r>
            <a:r>
              <a:rPr sz="3000" dirty="0">
                <a:latin typeface="Courier New"/>
                <a:cs typeface="Courier New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ro</a:t>
            </a:r>
            <a:r>
              <a:rPr sz="3000" dirty="0">
                <a:latin typeface="Courier New"/>
                <a:cs typeface="Courier New"/>
              </a:rPr>
              <a:t>w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with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9545" y="5175930"/>
            <a:ext cx="16256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minimum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840" y="5586601"/>
            <a:ext cx="32258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  <a:tab pos="2298065" algn="l"/>
              </a:tabLst>
            </a:pPr>
            <a:r>
              <a:rPr sz="3000" spc="-5" dirty="0">
                <a:latin typeface="Courier New"/>
                <a:cs typeface="Courier New"/>
              </a:rPr>
              <a:t>valu</a:t>
            </a:r>
            <a:r>
              <a:rPr sz="3000" dirty="0">
                <a:latin typeface="Courier New"/>
                <a:cs typeface="Courier New"/>
              </a:rPr>
              <a:t>e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fo</a:t>
            </a:r>
            <a:r>
              <a:rPr sz="3000" dirty="0">
                <a:latin typeface="Courier New"/>
                <a:cs typeface="Courier New"/>
              </a:rPr>
              <a:t>r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var3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21752" y="3268132"/>
            <a:ext cx="4038600" cy="1600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17251" y="3465243"/>
            <a:ext cx="3447958" cy="10073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78964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10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nloadin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693659" cy="2480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8100"/>
              </a:lnSpc>
              <a:buFont typeface="Arial"/>
              <a:buChar char="•"/>
              <a:tabLst>
                <a:tab pos="355600" algn="l"/>
                <a:tab pos="3920490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60" dirty="0">
                <a:latin typeface="Calibri"/>
                <a:cs typeface="Calibri"/>
              </a:rPr>
              <a:t>w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ec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rk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or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urier New"/>
                <a:cs typeface="Courier New"/>
              </a:rPr>
              <a:t>getwd()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urier New"/>
                <a:cs typeface="Courier New"/>
              </a:rPr>
              <a:t>setwd()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mm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nds</a:t>
            </a:r>
          </a:p>
          <a:p>
            <a:pPr marL="355600" marR="337820" indent="-342900">
              <a:lnSpc>
                <a:spcPct val="100699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0" dirty="0">
                <a:latin typeface="Calibri"/>
                <a:cs typeface="Calibri"/>
              </a:rPr>
              <a:t>t: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4736205"/>
            <a:ext cx="4112260" cy="1104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 marR="5080" indent="-914400">
              <a:lnSpc>
                <a:spcPct val="119400"/>
              </a:lnSpc>
              <a:tabLst>
                <a:tab pos="469265" algn="l"/>
              </a:tabLst>
            </a:pPr>
            <a:r>
              <a:rPr sz="2000" spc="-5" dirty="0">
                <a:solidFill>
                  <a:srgbClr val="0000CC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00CC"/>
                </a:solidFill>
                <a:latin typeface="Courier New"/>
                <a:cs typeface="Courier New"/>
              </a:rPr>
              <a:t>f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(!file.exists("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data</a:t>
            </a:r>
            <a:r>
              <a:rPr sz="2000" spc="-5" dirty="0">
                <a:latin typeface="Courier New"/>
                <a:cs typeface="Courier New"/>
              </a:rPr>
              <a:t>")){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dir.create("</a:t>
            </a:r>
            <a:r>
              <a:rPr sz="2000" spc="-5" dirty="0">
                <a:solidFill>
                  <a:srgbClr val="00B050"/>
                </a:solidFill>
                <a:latin typeface="Courier New"/>
                <a:cs typeface="Courier New"/>
              </a:rPr>
              <a:t>data</a:t>
            </a:r>
            <a:r>
              <a:rPr sz="2000" spc="-5" dirty="0">
                <a:latin typeface="Courier New"/>
                <a:cs typeface="Courier New"/>
              </a:rPr>
              <a:t>")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lang="en-US" sz="2000" dirty="0">
                <a:latin typeface="Courier New"/>
                <a:cs typeface="Courier New"/>
              </a:rPr>
              <a:t>	</a:t>
            </a:r>
            <a:r>
              <a:rPr sz="2000" dirty="0" smtClean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380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Sor</a:t>
            </a:r>
            <a:r>
              <a:rPr spc="-15" dirty="0">
                <a:solidFill>
                  <a:srgbClr val="000000"/>
                </a:solidFill>
              </a:rPr>
              <a:t>ti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360284" cy="3354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sort(x$var1)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2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y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sort(x$var1,decreasing=TRUE)</a:t>
            </a:r>
            <a:endParaRPr sz="32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“N</a:t>
            </a:r>
            <a:r>
              <a:rPr sz="3200" spc="-14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”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sort(x$var2,na.last=TRUE)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2563" y="5177366"/>
            <a:ext cx="4271436" cy="13250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68946" y="5374998"/>
            <a:ext cx="3801648" cy="7326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0380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Sor</a:t>
            </a:r>
            <a:r>
              <a:rPr spc="-15" dirty="0">
                <a:solidFill>
                  <a:srgbClr val="000000"/>
                </a:solidFill>
              </a:rPr>
              <a:t>ti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4388" y="1711296"/>
            <a:ext cx="7575550" cy="1130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marR="5080" indent="-162560">
              <a:lnSpc>
                <a:spcPct val="100000"/>
              </a:lnSpc>
            </a:pPr>
            <a:r>
              <a:rPr sz="4000" spc="-5" dirty="0">
                <a:latin typeface="Calibri"/>
                <a:cs typeface="Calibri"/>
              </a:rPr>
              <a:t>H</a:t>
            </a:r>
            <a:r>
              <a:rPr sz="4000" spc="-10" dirty="0">
                <a:latin typeface="Calibri"/>
                <a:cs typeface="Calibri"/>
              </a:rPr>
              <a:t>o</a:t>
            </a:r>
            <a:r>
              <a:rPr sz="4000" spc="-30" dirty="0">
                <a:latin typeface="Calibri"/>
                <a:cs typeface="Calibri"/>
              </a:rPr>
              <a:t>w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55" dirty="0">
                <a:latin typeface="Calibri"/>
                <a:cs typeface="Calibri"/>
              </a:rPr>
              <a:t>t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15" dirty="0">
                <a:latin typeface="Calibri"/>
                <a:cs typeface="Calibri"/>
              </a:rPr>
              <a:t>t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Calibri"/>
                <a:cs typeface="Calibri"/>
              </a:rPr>
              <a:t>th</a:t>
            </a:r>
            <a:r>
              <a:rPr sz="4000" spc="-20" dirty="0">
                <a:latin typeface="Calibri"/>
                <a:cs typeface="Calibri"/>
              </a:rPr>
              <a:t>e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u="heavy" spc="-2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u="heavy" spc="-40" dirty="0">
                <a:solidFill>
                  <a:srgbClr val="C00000"/>
                </a:solidFill>
                <a:latin typeface="Calibri"/>
                <a:cs typeface="Calibri"/>
              </a:rPr>
              <a:t>n</a:t>
            </a:r>
            <a:r>
              <a:rPr sz="4000" u="heavy" spc="-2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000" u="heavy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4000" u="heavy" spc="-65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4000" u="heavy" spc="-2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u="heavy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000" u="heavy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4000" u="heavy" spc="-4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4000" u="heavy" spc="-7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000" u="heavy" spc="-5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4000" u="heavy" spc="-4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4000" u="heavy" spc="-15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4000" spc="-10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bas</a:t>
            </a:r>
            <a:r>
              <a:rPr sz="4000" spc="-25" dirty="0">
                <a:latin typeface="Calibri"/>
                <a:cs typeface="Calibri"/>
              </a:rPr>
              <a:t>e</a:t>
            </a:r>
            <a:r>
              <a:rPr sz="4000" dirty="0">
                <a:latin typeface="Calibri"/>
                <a:cs typeface="Calibri"/>
              </a:rPr>
              <a:t>d</a:t>
            </a:r>
            <a:r>
              <a:rPr sz="40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on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105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pa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20" dirty="0">
                <a:latin typeface="Calibri"/>
                <a:cs typeface="Calibri"/>
              </a:rPr>
              <a:t>t</a:t>
            </a:r>
            <a:r>
              <a:rPr sz="4000" spc="-10" dirty="0">
                <a:latin typeface="Calibri"/>
                <a:cs typeface="Calibri"/>
              </a:rPr>
              <a:t>i</a:t>
            </a:r>
            <a:r>
              <a:rPr sz="4000" spc="-25" dirty="0">
                <a:latin typeface="Calibri"/>
                <a:cs typeface="Calibri"/>
              </a:rPr>
              <a:t>c</a:t>
            </a:r>
            <a:r>
              <a:rPr sz="4000" spc="-5" dirty="0">
                <a:latin typeface="Calibri"/>
                <a:cs typeface="Calibri"/>
              </a:rPr>
              <a:t>u</a:t>
            </a:r>
            <a:r>
              <a:rPr sz="4000" spc="-10" dirty="0">
                <a:latin typeface="Calibri"/>
                <a:cs typeface="Calibri"/>
              </a:rPr>
              <a:t>l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15" dirty="0">
                <a:latin typeface="Calibri"/>
                <a:cs typeface="Calibri"/>
              </a:rPr>
              <a:t>r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60" dirty="0">
                <a:latin typeface="Calibri"/>
                <a:cs typeface="Calibri"/>
              </a:rPr>
              <a:t>c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10" dirty="0">
                <a:latin typeface="Calibri"/>
                <a:cs typeface="Calibri"/>
              </a:rPr>
              <a:t>l</a:t>
            </a:r>
            <a:r>
              <a:rPr sz="4000" spc="-5" dirty="0">
                <a:latin typeface="Calibri"/>
                <a:cs typeface="Calibri"/>
              </a:rPr>
              <a:t>u</a:t>
            </a:r>
            <a:r>
              <a:rPr sz="4000" dirty="0">
                <a:latin typeface="Calibri"/>
                <a:cs typeface="Calibri"/>
              </a:rPr>
              <a:t>m</a:t>
            </a:r>
            <a:r>
              <a:rPr sz="4000" spc="-30" dirty="0">
                <a:latin typeface="Calibri"/>
                <a:cs typeface="Calibri"/>
              </a:rPr>
              <a:t>n</a:t>
            </a:r>
            <a:r>
              <a:rPr sz="4000" spc="-10" dirty="0">
                <a:latin typeface="Calibri"/>
                <a:cs typeface="Calibri"/>
              </a:rPr>
              <a:t>,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Calibri"/>
                <a:cs typeface="Calibri"/>
              </a:rPr>
              <a:t>s</a:t>
            </a:r>
            <a:r>
              <a:rPr sz="4000" spc="-80" dirty="0">
                <a:latin typeface="Calibri"/>
                <a:cs typeface="Calibri"/>
              </a:rPr>
              <a:t>a</a:t>
            </a:r>
            <a:r>
              <a:rPr sz="4000" spc="-20" dirty="0">
                <a:latin typeface="Calibri"/>
                <a:cs typeface="Calibri"/>
              </a:rPr>
              <a:t>y</a:t>
            </a:r>
            <a:r>
              <a:rPr sz="4000" spc="-10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Calibri"/>
                <a:cs typeface="Calibri"/>
              </a:rPr>
              <a:t>“</a:t>
            </a:r>
            <a:r>
              <a:rPr sz="4000" spc="-75" dirty="0">
                <a:latin typeface="Calibri"/>
                <a:cs typeface="Calibri"/>
              </a:rPr>
              <a:t>v</a:t>
            </a:r>
            <a:r>
              <a:rPr sz="4000" spc="-5" dirty="0">
                <a:latin typeface="Calibri"/>
                <a:cs typeface="Calibri"/>
              </a:rPr>
              <a:t>a</a:t>
            </a:r>
            <a:r>
              <a:rPr sz="4000" spc="-10" dirty="0">
                <a:latin typeface="Calibri"/>
                <a:cs typeface="Calibri"/>
              </a:rPr>
              <a:t>r</a:t>
            </a:r>
            <a:r>
              <a:rPr sz="4000" spc="-30" dirty="0">
                <a:latin typeface="Calibri"/>
                <a:cs typeface="Calibri"/>
              </a:rPr>
              <a:t>1</a:t>
            </a:r>
            <a:r>
              <a:rPr sz="4000" dirty="0">
                <a:latin typeface="Calibri"/>
                <a:cs typeface="Calibri"/>
              </a:rPr>
              <a:t>”?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1789" y="3581403"/>
            <a:ext cx="3158063" cy="28363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10031" y="3776971"/>
            <a:ext cx="2564285" cy="2246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78377" y="3458824"/>
            <a:ext cx="730885" cy="2922270"/>
          </a:xfrm>
          <a:custGeom>
            <a:avLst/>
            <a:gdLst/>
            <a:ahLst/>
            <a:cxnLst/>
            <a:rect l="l" t="t" r="r" b="b"/>
            <a:pathLst>
              <a:path w="730884" h="2922270">
                <a:moveTo>
                  <a:pt x="0" y="2922102"/>
                </a:moveTo>
                <a:lnTo>
                  <a:pt x="730520" y="2922102"/>
                </a:lnTo>
                <a:lnTo>
                  <a:pt x="730520" y="0"/>
                </a:lnTo>
                <a:lnTo>
                  <a:pt x="0" y="0"/>
                </a:lnTo>
                <a:lnTo>
                  <a:pt x="0" y="2922102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444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Sor</a:t>
            </a:r>
            <a:r>
              <a:rPr spc="-15" dirty="0">
                <a:solidFill>
                  <a:srgbClr val="000000"/>
                </a:solidFill>
              </a:rPr>
              <a:t>ti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spc="10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7101"/>
            <a:ext cx="46710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x[order(x$var1),]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54105"/>
            <a:ext cx="6626859" cy="1013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01015" algn="l"/>
                <a:tab pos="4413250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x[order(x$var1,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x$var3),]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102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Sor</a:t>
            </a:r>
            <a:r>
              <a:rPr spc="-15" dirty="0">
                <a:solidFill>
                  <a:srgbClr val="000000"/>
                </a:solidFill>
              </a:rPr>
              <a:t>ti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-2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dply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r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95" dirty="0">
                <a:solidFill>
                  <a:srgbClr val="000000"/>
                </a:solidFill>
              </a:rPr>
              <a:t>k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60" dirty="0">
                <a:solidFill>
                  <a:srgbClr val="000000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07101"/>
            <a:ext cx="393700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library(dplyr)</a:t>
            </a:r>
            <a:endParaRPr sz="3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3715" y="2227781"/>
          <a:ext cx="5937364" cy="111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6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&gt;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arrange(x,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var1)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&gt;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arrange(x,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</a:pPr>
                      <a:r>
                        <a:rPr sz="3200" dirty="0">
                          <a:latin typeface="Courier New"/>
                          <a:cs typeface="Courier New"/>
                        </a:rPr>
                        <a:t>desc(var1))</a:t>
                      </a:r>
                      <a:endParaRPr sz="3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315">
              <a:lnSpc>
                <a:spcPct val="100000"/>
              </a:lnSpc>
            </a:pP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r</a:t>
            </a:r>
            <a:r>
              <a:rPr spc="-20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2793"/>
            <a:ext cx="7797800" cy="405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inn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j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7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3212465" algn="l"/>
                <a:tab pos="45840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merge(dt.1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dt.2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by="x")</a:t>
            </a:r>
            <a:endParaRPr sz="3000">
              <a:latin typeface="Courier New"/>
              <a:cs typeface="Courier New"/>
            </a:endParaRPr>
          </a:p>
          <a:p>
            <a:pPr marL="355600" marR="650875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inn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j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7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”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che</a:t>
            </a:r>
            <a:r>
              <a:rPr sz="3000" spc="-20" dirty="0">
                <a:latin typeface="Calibri"/>
                <a:cs typeface="Calibri"/>
              </a:rPr>
              <a:t>d,</a:t>
            </a:r>
            <a:endParaRPr sz="3000">
              <a:latin typeface="Calibri"/>
              <a:cs typeface="Calibri"/>
            </a:endParaRPr>
          </a:p>
          <a:p>
            <a:pPr marL="355600" marR="233045" indent="-342900">
              <a:lnSpc>
                <a:spcPct val="100899"/>
              </a:lnSpc>
              <a:spcBef>
                <a:spcPts val="535"/>
              </a:spcBef>
              <a:tabLst>
                <a:tab pos="469265" algn="l"/>
                <a:tab pos="3212465" algn="l"/>
                <a:tab pos="4584065" algn="l"/>
                <a:tab pos="6412865" algn="l"/>
                <a:tab pos="73272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	</a:t>
            </a:r>
            <a:r>
              <a:rPr sz="3000" spc="-5" dirty="0">
                <a:latin typeface="Courier New"/>
                <a:cs typeface="Courier New"/>
              </a:rPr>
              <a:t>merge(dt.1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dt.2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by="x"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al</a:t>
            </a:r>
            <a:r>
              <a:rPr sz="3000" dirty="0">
                <a:latin typeface="Courier New"/>
                <a:cs typeface="Courier New"/>
              </a:rPr>
              <a:t>l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dirty="0">
                <a:latin typeface="Courier New"/>
                <a:cs typeface="Courier New"/>
              </a:rPr>
              <a:t>=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inn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j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70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”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75" dirty="0">
                <a:latin typeface="Calibri"/>
                <a:cs typeface="Calibri"/>
              </a:rPr>
              <a:t>y</a:t>
            </a:r>
            <a:r>
              <a:rPr sz="3000" dirty="0">
                <a:latin typeface="Calibri"/>
                <a:cs typeface="Calibri"/>
              </a:rPr>
              <a:t>”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69265" algn="l"/>
                <a:tab pos="3212465" algn="l"/>
                <a:tab pos="45840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merge(dt.1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dt.2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by=c("x","y"))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93315">
              <a:lnSpc>
                <a:spcPct val="100000"/>
              </a:lnSpc>
            </a:pP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r</a:t>
            </a:r>
            <a:r>
              <a:rPr spc="-20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012"/>
            <a:ext cx="404495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15" dirty="0">
                <a:latin typeface="Calibri"/>
                <a:cs typeface="Calibri"/>
              </a:rPr>
              <a:t>L</a:t>
            </a:r>
            <a:r>
              <a:rPr sz="2700" spc="-35" dirty="0">
                <a:latin typeface="Calibri"/>
                <a:cs typeface="Calibri"/>
              </a:rPr>
              <a:t>e</a:t>
            </a:r>
            <a:r>
              <a:rPr sz="2700" spc="75" dirty="0">
                <a:latin typeface="Calibri"/>
                <a:cs typeface="Calibri"/>
              </a:rPr>
              <a:t>t</a:t>
            </a:r>
            <a:r>
              <a:rPr sz="2700" spc="-175" dirty="0">
                <a:latin typeface="Calibri"/>
                <a:cs typeface="Calibri"/>
              </a:rPr>
              <a:t>’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5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033172"/>
            <a:ext cx="4566285" cy="160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35"/>
              </a:lnSpc>
              <a:tabLst>
                <a:tab pos="4248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set.seed(1)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35"/>
              </a:lnSpc>
              <a:tabLst>
                <a:tab pos="424815" algn="l"/>
                <a:tab pos="12503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x&lt;-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sample(1:20,10)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35"/>
              </a:lnSpc>
              <a:tabLst>
                <a:tab pos="424815" algn="l"/>
                <a:tab pos="12503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y&lt;-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sample(30:50,10)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48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dt.1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0689" y="3269268"/>
            <a:ext cx="373951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190" algn="l"/>
              </a:tabLst>
            </a:pPr>
            <a:r>
              <a:rPr sz="2700" dirty="0">
                <a:latin typeface="Courier New"/>
                <a:cs typeface="Courier New"/>
              </a:rPr>
              <a:t>&lt;-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data.frame(x,y)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9" y="4090574"/>
            <a:ext cx="4566285" cy="160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35"/>
              </a:lnSpc>
              <a:tabLst>
                <a:tab pos="4248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set.seed(2)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35"/>
              </a:lnSpc>
              <a:tabLst>
                <a:tab pos="424815" algn="l"/>
                <a:tab pos="12503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x&lt;-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sample(1:20,10)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ts val="3235"/>
              </a:lnSpc>
              <a:tabLst>
                <a:tab pos="424815" algn="l"/>
                <a:tab pos="12503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y&lt;-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sample(30:50,10)</a:t>
            </a: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424815" algn="l"/>
              </a:tabLst>
            </a:pPr>
            <a:r>
              <a:rPr sz="2700" dirty="0">
                <a:latin typeface="Courier New"/>
                <a:cs typeface="Courier New"/>
              </a:rPr>
              <a:t>&gt;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dt.2</a:t>
            </a:r>
            <a:endParaRPr sz="2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0698" y="5326669"/>
            <a:ext cx="3739515" cy="368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31190" algn="l"/>
              </a:tabLst>
            </a:pPr>
            <a:r>
              <a:rPr sz="2700" dirty="0">
                <a:latin typeface="Courier New"/>
                <a:cs typeface="Courier New"/>
              </a:rPr>
              <a:t>&lt;-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Courier New"/>
                <a:cs typeface="Courier New"/>
              </a:rPr>
              <a:t>data.frame(x,y)</a:t>
            </a:r>
            <a:endParaRPr sz="2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2755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13"/>
            <a:ext cx="8032115" cy="4976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D</a:t>
            </a:r>
            <a:r>
              <a:rPr sz="2700" spc="-10" dirty="0">
                <a:latin typeface="Calibri"/>
                <a:cs typeface="Calibri"/>
              </a:rPr>
              <a:t>o</a:t>
            </a:r>
            <a:r>
              <a:rPr sz="2700" spc="-30" dirty="0">
                <a:latin typeface="Calibri"/>
                <a:cs typeface="Calibri"/>
              </a:rPr>
              <a:t>w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“</a:t>
            </a:r>
            <a:r>
              <a:rPr sz="2700" spc="-25" dirty="0">
                <a:latin typeface="Calibri"/>
                <a:cs typeface="Calibri"/>
              </a:rPr>
              <a:t>G</a:t>
            </a:r>
            <a:r>
              <a:rPr sz="2700" spc="-20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spc="-55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y</a:t>
            </a:r>
            <a:r>
              <a:rPr sz="2700" spc="-10" dirty="0">
                <a:latin typeface="Calibri"/>
                <a:cs typeface="Calibri"/>
              </a:rPr>
              <a:t>s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Berha</a:t>
            </a:r>
            <a:r>
              <a:rPr sz="2700" spc="-20" dirty="0">
                <a:latin typeface="Calibri"/>
                <a:cs typeface="Calibri"/>
              </a:rPr>
              <a:t>d</a:t>
            </a:r>
            <a:r>
              <a:rPr sz="2700" dirty="0">
                <a:latin typeface="Calibri"/>
                <a:cs typeface="Calibri"/>
              </a:rPr>
              <a:t>”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sha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20" dirty="0">
                <a:latin typeface="Calibri"/>
                <a:cs typeface="Calibri"/>
              </a:rPr>
              <a:t>ce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(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65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dirty="0">
                <a:latin typeface="Calibri"/>
                <a:cs typeface="Calibri"/>
              </a:rPr>
              <a:t>)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5" dirty="0">
                <a:latin typeface="Calibri"/>
                <a:cs typeface="Calibri"/>
              </a:rPr>
              <a:t>m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lang="en-US" sz="2700" spc="-180" dirty="0" err="1" smtClean="0">
                <a:latin typeface="Calibri"/>
                <a:cs typeface="Calibri"/>
              </a:rPr>
              <a:t>quotemedia</a:t>
            </a:r>
            <a:r>
              <a:rPr lang="en-US" sz="2700" spc="-180" dirty="0" smtClean="0">
                <a:latin typeface="Calibri"/>
                <a:cs typeface="Calibri"/>
              </a:rPr>
              <a:t> </a:t>
            </a:r>
            <a:r>
              <a:rPr sz="2700" spc="-5" dirty="0" smtClean="0">
                <a:latin typeface="Calibri"/>
                <a:cs typeface="Calibri"/>
              </a:rPr>
              <a:t>F</a:t>
            </a:r>
            <a:r>
              <a:rPr sz="2700" dirty="0" smtClean="0">
                <a:latin typeface="Calibri"/>
                <a:cs typeface="Calibri"/>
              </a:rPr>
              <a:t>i</a:t>
            </a:r>
            <a:r>
              <a:rPr sz="2700" spc="-10" dirty="0" smtClean="0">
                <a:latin typeface="Calibri"/>
                <a:cs typeface="Calibri"/>
              </a:rPr>
              <a:t>n</a:t>
            </a:r>
            <a:r>
              <a:rPr sz="2700" spc="-5" dirty="0" smtClean="0">
                <a:latin typeface="Calibri"/>
                <a:cs typeface="Calibri"/>
              </a:rPr>
              <a:t>a</a:t>
            </a:r>
            <a:r>
              <a:rPr sz="2700" spc="-10" dirty="0" smtClean="0">
                <a:latin typeface="Calibri"/>
                <a:cs typeface="Calibri"/>
              </a:rPr>
              <a:t>n</a:t>
            </a:r>
            <a:r>
              <a:rPr sz="2700" spc="-20" dirty="0" smtClean="0">
                <a:latin typeface="Calibri"/>
                <a:cs typeface="Calibri"/>
              </a:rPr>
              <a:t>c</a:t>
            </a:r>
            <a:r>
              <a:rPr sz="2700" spc="-15" dirty="0" smtClean="0">
                <a:latin typeface="Calibri"/>
                <a:cs typeface="Calibri"/>
              </a:rPr>
              <a:t>e</a:t>
            </a:r>
            <a:r>
              <a:rPr sz="2700" spc="-70" dirty="0" smtClean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(</a:t>
            </a:r>
            <a:r>
              <a:rPr sz="2700" spc="-20" dirty="0">
                <a:latin typeface="Calibri"/>
                <a:cs typeface="Calibri"/>
              </a:rPr>
              <a:t>UR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lang="en-US" sz="2700" u="heavy" spc="-35" dirty="0">
                <a:solidFill>
                  <a:srgbClr val="0000FF"/>
                </a:solidFill>
                <a:cs typeface="Calibri"/>
              </a:rPr>
              <a:t>https://app.quotemedia.com/quotetools/getHistoryDownload.csv?&amp;webmasterId=501&amp;startDay=02&amp;startMonth=02&amp;startYear=2002&amp;endDay=30&amp;endMonth=07&amp;endYear=2018&amp;isRanged=false&amp;symbol=GMALF</a:t>
            </a:r>
            <a:r>
              <a:rPr sz="2700" dirty="0" smtClean="0">
                <a:latin typeface="Calibri"/>
                <a:cs typeface="Calibri"/>
              </a:rPr>
              <a:t>)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spcBef>
                <a:spcPts val="1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S</a:t>
            </a:r>
            <a:r>
              <a:rPr sz="2700" spc="-3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35" dirty="0">
                <a:latin typeface="Calibri"/>
                <a:cs typeface="Calibri"/>
              </a:rPr>
              <a:t>g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3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5" dirty="0">
                <a:latin typeface="Calibri"/>
                <a:cs typeface="Calibri"/>
              </a:rPr>
              <a:t>.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50" dirty="0">
                <a:latin typeface="Calibri"/>
                <a:cs typeface="Calibri"/>
              </a:rPr>
              <a:t>s</a:t>
            </a:r>
            <a:r>
              <a:rPr sz="2700" spc="-15" dirty="0">
                <a:latin typeface="Calibri"/>
                <a:cs typeface="Calibri"/>
              </a:rPr>
              <a:t>v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fil</a:t>
            </a:r>
            <a:r>
              <a:rPr sz="2700" spc="-15" dirty="0">
                <a:latin typeface="Calibri"/>
                <a:cs typeface="Calibri"/>
              </a:rPr>
              <a:t>e</a:t>
            </a:r>
            <a:endParaRPr sz="2700" dirty="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65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5" dirty="0">
                <a:latin typeface="Calibri"/>
                <a:cs typeface="Calibri"/>
              </a:rPr>
              <a:t>il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s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r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5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0" dirty="0">
                <a:latin typeface="Calibri"/>
                <a:cs typeface="Calibri"/>
              </a:rPr>
              <a:t>b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5" dirty="0">
                <a:latin typeface="Calibri"/>
                <a:cs typeface="Calibri"/>
              </a:rPr>
              <a:t>n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d</a:t>
            </a:r>
            <a:r>
              <a:rPr sz="2700" spc="-10" dirty="0">
                <a:latin typeface="Calibri"/>
                <a:cs typeface="Calibri"/>
              </a:rPr>
              <a:t>:</a:t>
            </a:r>
            <a:endParaRPr sz="2700" dirty="0">
              <a:latin typeface="Calibri"/>
              <a:cs typeface="Calibri"/>
            </a:endParaRPr>
          </a:p>
          <a:p>
            <a:pPr marL="755650" lvl="1" indent="-285750">
              <a:lnSpc>
                <a:spcPts val="2875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ns</a:t>
            </a:r>
          </a:p>
          <a:p>
            <a:pPr marL="755650" lvl="1" indent="-285750">
              <a:lnSpc>
                <a:spcPts val="286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755650" lvl="1" indent="-285750">
              <a:lnSpc>
                <a:spcPts val="2875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</a:t>
            </a:r>
          </a:p>
          <a:p>
            <a:pPr marL="755650" lvl="1" indent="-285750">
              <a:lnSpc>
                <a:spcPts val="2875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v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g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losi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endParaRPr sz="2400" dirty="0">
              <a:latin typeface="Calibri"/>
              <a:cs typeface="Calibri"/>
            </a:endParaRPr>
          </a:p>
          <a:p>
            <a:pPr marL="755650" marR="217170" lvl="1" indent="-285750">
              <a:lnSpc>
                <a:spcPct val="79900"/>
              </a:lnSpc>
              <a:spcBef>
                <a:spcPts val="57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4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y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losi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han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Calibri"/>
                <a:cs typeface="Calibri"/>
              </a:rPr>
              <a:t>1.35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spc="-80" dirty="0">
                <a:solidFill>
                  <a:srgbClr val="000000"/>
                </a:solidFill>
              </a:rPr>
              <a:t>r</a:t>
            </a:r>
            <a:r>
              <a:rPr spc="-20" dirty="0">
                <a:solidFill>
                  <a:srgbClr val="000000"/>
                </a:solidFill>
              </a:rPr>
              <a:t>g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: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H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642" y="2017430"/>
            <a:ext cx="8201891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99"/>
              </a:lnSpc>
              <a:buFontTx/>
              <a:buChar char="›"/>
              <a:tabLst>
                <a:tab pos="377190" algn="l"/>
                <a:tab pos="1472565" algn="l"/>
                <a:tab pos="1837689" algn="l"/>
                <a:tab pos="3115945" algn="l"/>
                <a:tab pos="4576445" algn="l"/>
                <a:tab pos="5306695" algn="l"/>
                <a:tab pos="5671820" algn="l"/>
              </a:tabLst>
            </a:pPr>
            <a:r>
              <a:rPr sz="2400" spc="-5" dirty="0" smtClean="0">
                <a:latin typeface="Courier New"/>
                <a:cs typeface="Courier New"/>
              </a:rPr>
              <a:t>df1</a:t>
            </a:r>
            <a:r>
              <a:rPr sz="2400" spc="-5" dirty="0">
                <a:latin typeface="Courier New"/>
                <a:cs typeface="Courier New"/>
              </a:rPr>
              <a:t>&lt;-</a:t>
            </a:r>
            <a:r>
              <a:rPr sz="2400" spc="-5" dirty="0" err="1" smtClean="0">
                <a:latin typeface="Courier New"/>
                <a:cs typeface="Courier New"/>
              </a:rPr>
              <a:t>data.frame</a:t>
            </a:r>
            <a:r>
              <a:rPr sz="2400" spc="-5" dirty="0" smtClean="0">
                <a:latin typeface="Courier New"/>
                <a:cs typeface="Courier New"/>
              </a:rPr>
              <a:t>(</a:t>
            </a:r>
            <a:r>
              <a:rPr sz="2400" spc="-5" dirty="0" err="1" smtClean="0">
                <a:latin typeface="Courier New"/>
                <a:cs typeface="Courier New"/>
              </a:rPr>
              <a:t>CustomerI</a:t>
            </a:r>
            <a:r>
              <a:rPr sz="2400" dirty="0" err="1" smtClean="0">
                <a:latin typeface="Courier New"/>
                <a:cs typeface="Courier New"/>
              </a:rPr>
              <a:t>d</a:t>
            </a:r>
            <a:r>
              <a:rPr lang="en-US" sz="2400" dirty="0" smtClean="0">
                <a:latin typeface="Courier New"/>
                <a:cs typeface="Courier New"/>
              </a:rPr>
              <a:t> </a:t>
            </a:r>
            <a:r>
              <a:rPr sz="2400" dirty="0" smtClean="0">
                <a:latin typeface="Courier New"/>
                <a:cs typeface="Courier New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c(1:6),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Courier New"/>
                <a:cs typeface="Courier New"/>
              </a:rPr>
              <a:t>Produc</a:t>
            </a:r>
            <a:r>
              <a:rPr sz="2400" dirty="0" smtClean="0">
                <a:latin typeface="Courier New"/>
                <a:cs typeface="Courier New"/>
              </a:rPr>
              <a:t>t</a:t>
            </a:r>
            <a:r>
              <a:rPr lang="en-US" sz="2400" dirty="0" smtClean="0">
                <a:latin typeface="Courier New"/>
                <a:cs typeface="Courier New"/>
              </a:rPr>
              <a:t> = </a:t>
            </a:r>
            <a:r>
              <a:rPr sz="2400" spc="-5" dirty="0" smtClean="0">
                <a:latin typeface="Courier New"/>
                <a:cs typeface="Courier New"/>
              </a:rPr>
              <a:t>c(rep</a:t>
            </a:r>
            <a:r>
              <a:rPr sz="2400" spc="-5" dirty="0">
                <a:latin typeface="Courier New"/>
                <a:cs typeface="Courier New"/>
              </a:rPr>
              <a:t>("Honda</a:t>
            </a:r>
            <a:r>
              <a:rPr sz="2400" spc="-5" dirty="0" smtClean="0">
                <a:latin typeface="Courier New"/>
                <a:cs typeface="Courier New"/>
              </a:rPr>
              <a:t>"</a:t>
            </a:r>
            <a:r>
              <a:rPr sz="2400" dirty="0" smtClean="0">
                <a:latin typeface="Courier New"/>
                <a:cs typeface="Courier New"/>
              </a:rPr>
              <a:t>,</a:t>
            </a:r>
            <a:r>
              <a:rPr sz="2400" spc="-5" dirty="0" smtClean="0">
                <a:latin typeface="Courier New"/>
                <a:cs typeface="Courier New"/>
              </a:rPr>
              <a:t>3</a:t>
            </a:r>
            <a:r>
              <a:rPr sz="2400" spc="-5" dirty="0">
                <a:latin typeface="Courier New"/>
                <a:cs typeface="Courier New"/>
              </a:rPr>
              <a:t>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rep("Chevrolet</a:t>
            </a:r>
            <a:r>
              <a:rPr sz="2400" spc="-5" dirty="0" smtClean="0">
                <a:latin typeface="Courier New"/>
                <a:cs typeface="Courier New"/>
              </a:rPr>
              <a:t>"</a:t>
            </a:r>
            <a:r>
              <a:rPr sz="2400" dirty="0" smtClean="0">
                <a:latin typeface="Courier New"/>
                <a:cs typeface="Courier New"/>
              </a:rPr>
              <a:t>,</a:t>
            </a:r>
            <a:r>
              <a:rPr sz="2400" spc="-5" dirty="0" smtClean="0">
                <a:latin typeface="Courier New"/>
                <a:cs typeface="Courier New"/>
              </a:rPr>
              <a:t>3)))</a:t>
            </a:r>
            <a:endParaRPr lang="en-US" sz="2400" spc="-5" dirty="0" smtClean="0">
              <a:latin typeface="Courier New"/>
              <a:cs typeface="Courier New"/>
            </a:endParaRPr>
          </a:p>
          <a:p>
            <a:pPr marL="12700" marR="5080">
              <a:lnSpc>
                <a:spcPct val="100099"/>
              </a:lnSpc>
              <a:tabLst>
                <a:tab pos="377190" algn="l"/>
                <a:tab pos="1472565" algn="l"/>
                <a:tab pos="1837689" algn="l"/>
                <a:tab pos="3115945" algn="l"/>
                <a:tab pos="4576445" algn="l"/>
                <a:tab pos="5306695" algn="l"/>
                <a:tab pos="5671820" algn="l"/>
              </a:tabLst>
            </a:pPr>
            <a:endParaRPr lang="en-US" sz="2400" spc="-5" dirty="0" smtClean="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99"/>
              </a:lnSpc>
              <a:buFontTx/>
              <a:buChar char="›"/>
              <a:tabLst>
                <a:tab pos="377190" algn="l"/>
                <a:tab pos="1472565" algn="l"/>
                <a:tab pos="1837689" algn="l"/>
                <a:tab pos="3115945" algn="l"/>
                <a:tab pos="4576445" algn="l"/>
                <a:tab pos="5306695" algn="l"/>
                <a:tab pos="5671820" algn="l"/>
              </a:tabLst>
            </a:pPr>
            <a:r>
              <a:rPr lang="en-US" sz="2400" spc="-5" dirty="0">
                <a:latin typeface="Courier New"/>
                <a:cs typeface="Courier New"/>
              </a:rPr>
              <a:t>df2&lt;-</a:t>
            </a:r>
            <a:r>
              <a:rPr lang="en-US" sz="2400" spc="-5" dirty="0" err="1" smtClean="0">
                <a:latin typeface="Courier New"/>
                <a:cs typeface="Courier New"/>
              </a:rPr>
              <a:t>data.frame</a:t>
            </a:r>
            <a:r>
              <a:rPr lang="en-US" sz="2400" spc="-5" dirty="0" smtClean="0">
                <a:latin typeface="Courier New"/>
                <a:cs typeface="Courier New"/>
              </a:rPr>
              <a:t>(</a:t>
            </a:r>
            <a:r>
              <a:rPr lang="en-US" sz="2400" spc="-5" dirty="0" err="1" smtClean="0">
                <a:latin typeface="Courier New"/>
                <a:cs typeface="Courier New"/>
              </a:rPr>
              <a:t>CustomerI</a:t>
            </a:r>
            <a:r>
              <a:rPr lang="en-US" sz="2400" dirty="0" err="1" smtClean="0">
                <a:latin typeface="Courier New"/>
                <a:cs typeface="Courier New"/>
              </a:rPr>
              <a:t>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Courier New"/>
                <a:cs typeface="Courier New"/>
              </a:rPr>
              <a:t>= </a:t>
            </a:r>
            <a:r>
              <a:rPr lang="en-US" sz="2400" spc="-5" dirty="0" smtClean="0">
                <a:latin typeface="Courier New"/>
                <a:cs typeface="Courier New"/>
              </a:rPr>
              <a:t>c(2,</a:t>
            </a:r>
            <a:r>
              <a:rPr lang="en-US" sz="2400" spc="-5" dirty="0">
                <a:latin typeface="Courier New"/>
                <a:cs typeface="Courier New"/>
              </a:rPr>
              <a:t> </a:t>
            </a:r>
            <a:r>
              <a:rPr lang="en-US" sz="2400" spc="-5" dirty="0" smtClean="0">
                <a:latin typeface="Courier New"/>
                <a:cs typeface="Courier New"/>
              </a:rPr>
              <a:t>4</a:t>
            </a:r>
            <a:r>
              <a:rPr lang="en-US" sz="2400" dirty="0" smtClean="0">
                <a:latin typeface="Courier New"/>
                <a:cs typeface="Courier New"/>
              </a:rPr>
              <a:t>,</a:t>
            </a:r>
            <a:r>
              <a:rPr lang="en-US" sz="2400" spc="-5" dirty="0" smtClean="0">
                <a:latin typeface="Courier New"/>
                <a:cs typeface="Courier New"/>
              </a:rPr>
              <a:t>7),</a:t>
            </a:r>
            <a:r>
              <a:rPr lang="en-US" sz="2400" spc="-5" dirty="0">
                <a:latin typeface="Courier New"/>
                <a:cs typeface="Courier New"/>
              </a:rPr>
              <a:t> Stat</a:t>
            </a:r>
            <a:r>
              <a:rPr lang="en-US" sz="2400" dirty="0">
                <a:latin typeface="Courier New"/>
                <a:cs typeface="Courier New"/>
              </a:rPr>
              <a:t>e</a:t>
            </a:r>
            <a:r>
              <a:rPr lang="en-US" sz="2400" dirty="0">
                <a:latin typeface="Times New Roman"/>
                <a:cs typeface="Times New Roman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=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Courier New"/>
                <a:cs typeface="Courier New"/>
              </a:rPr>
              <a:t>c("</a:t>
            </a:r>
            <a:r>
              <a:rPr lang="en-US" sz="2400" spc="-5" dirty="0" err="1">
                <a:latin typeface="Courier New"/>
                <a:cs typeface="Courier New"/>
              </a:rPr>
              <a:t>Selangor","Sarawak","Kelantan</a:t>
            </a:r>
            <a:r>
              <a:rPr lang="en-US" sz="2400" spc="-5" dirty="0">
                <a:latin typeface="Courier New"/>
                <a:cs typeface="Courier New"/>
              </a:rPr>
              <a:t>"))</a:t>
            </a:r>
            <a:endParaRPr lang="en-US" sz="2400" dirty="0">
              <a:latin typeface="Courier New"/>
              <a:cs typeface="Courier New"/>
            </a:endParaRPr>
          </a:p>
          <a:p>
            <a:pPr marL="12700" marR="5080">
              <a:lnSpc>
                <a:spcPct val="100099"/>
              </a:lnSpc>
              <a:tabLst>
                <a:tab pos="377190" algn="l"/>
                <a:tab pos="1472565" algn="l"/>
                <a:tab pos="1837689" algn="l"/>
                <a:tab pos="3115945" algn="l"/>
                <a:tab pos="4576445" algn="l"/>
                <a:tab pos="5306695" algn="l"/>
                <a:tab pos="5671820" algn="l"/>
              </a:tabLst>
            </a:pPr>
            <a:endParaRPr lang="en-US" sz="2400" dirty="0">
              <a:latin typeface="Courier New"/>
              <a:cs typeface="Courier New"/>
            </a:endParaRPr>
          </a:p>
          <a:p>
            <a:pPr marL="12700" marR="5080">
              <a:lnSpc>
                <a:spcPct val="100099"/>
              </a:lnSpc>
              <a:tabLst>
                <a:tab pos="377190" algn="l"/>
                <a:tab pos="1472565" algn="l"/>
                <a:tab pos="1837689" algn="l"/>
                <a:tab pos="3115945" algn="l"/>
                <a:tab pos="4576445" algn="l"/>
                <a:tab pos="5306695" algn="l"/>
                <a:tab pos="5671820" algn="l"/>
              </a:tabLst>
            </a:pPr>
            <a:endParaRPr lang="en-US" sz="2400" dirty="0">
              <a:latin typeface="Courier New"/>
              <a:cs typeface="Courier New"/>
            </a:endParaRPr>
          </a:p>
          <a:p>
            <a:pPr marL="12700" marR="5080">
              <a:lnSpc>
                <a:spcPct val="100099"/>
              </a:lnSpc>
              <a:tabLst>
                <a:tab pos="377190" algn="l"/>
                <a:tab pos="1472565" algn="l"/>
                <a:tab pos="1837689" algn="l"/>
                <a:tab pos="3115945" algn="l"/>
                <a:tab pos="4576445" algn="l"/>
                <a:tab pos="5306695" algn="l"/>
                <a:tab pos="5671820" algn="l"/>
              </a:tabLst>
            </a:pPr>
            <a:endParaRPr sz="2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1800" y="4227277"/>
            <a:ext cx="1927225" cy="1836420"/>
          </a:xfrm>
          <a:custGeom>
            <a:avLst/>
            <a:gdLst/>
            <a:ahLst/>
            <a:cxnLst/>
            <a:rect l="l" t="t" r="r" b="b"/>
            <a:pathLst>
              <a:path w="1927225" h="1836420">
                <a:moveTo>
                  <a:pt x="1665518" y="268522"/>
                </a:moveTo>
                <a:lnTo>
                  <a:pt x="261244" y="268522"/>
                </a:lnTo>
                <a:lnTo>
                  <a:pt x="239820" y="269388"/>
                </a:lnTo>
                <a:lnTo>
                  <a:pt x="198470" y="276115"/>
                </a:lnTo>
                <a:lnTo>
                  <a:pt x="159564" y="289053"/>
                </a:lnTo>
                <a:lnTo>
                  <a:pt x="123640" y="307664"/>
                </a:lnTo>
                <a:lnTo>
                  <a:pt x="91237" y="331411"/>
                </a:lnTo>
                <a:lnTo>
                  <a:pt x="62892" y="359756"/>
                </a:lnTo>
                <a:lnTo>
                  <a:pt x="39144" y="392160"/>
                </a:lnTo>
                <a:lnTo>
                  <a:pt x="20532" y="428086"/>
                </a:lnTo>
                <a:lnTo>
                  <a:pt x="7593" y="466997"/>
                </a:lnTo>
                <a:lnTo>
                  <a:pt x="866" y="508354"/>
                </a:lnTo>
                <a:lnTo>
                  <a:pt x="0" y="529782"/>
                </a:lnTo>
                <a:lnTo>
                  <a:pt x="0" y="1574804"/>
                </a:lnTo>
                <a:lnTo>
                  <a:pt x="3419" y="1617182"/>
                </a:lnTo>
                <a:lnTo>
                  <a:pt x="13320" y="1657383"/>
                </a:lnTo>
                <a:lnTo>
                  <a:pt x="29163" y="1694868"/>
                </a:lnTo>
                <a:lnTo>
                  <a:pt x="50410" y="1729101"/>
                </a:lnTo>
                <a:lnTo>
                  <a:pt x="76523" y="1759543"/>
                </a:lnTo>
                <a:lnTo>
                  <a:pt x="106965" y="1785656"/>
                </a:lnTo>
                <a:lnTo>
                  <a:pt x="141195" y="1806902"/>
                </a:lnTo>
                <a:lnTo>
                  <a:pt x="178678" y="1822744"/>
                </a:lnTo>
                <a:lnTo>
                  <a:pt x="218873" y="1832643"/>
                </a:lnTo>
                <a:lnTo>
                  <a:pt x="261244" y="1836063"/>
                </a:lnTo>
                <a:lnTo>
                  <a:pt x="1665518" y="1836063"/>
                </a:lnTo>
                <a:lnTo>
                  <a:pt x="1707896" y="1832643"/>
                </a:lnTo>
                <a:lnTo>
                  <a:pt x="1748096" y="1822744"/>
                </a:lnTo>
                <a:lnTo>
                  <a:pt x="1785580" y="1806902"/>
                </a:lnTo>
                <a:lnTo>
                  <a:pt x="1819810" y="1785656"/>
                </a:lnTo>
                <a:lnTo>
                  <a:pt x="1850250" y="1759543"/>
                </a:lnTo>
                <a:lnTo>
                  <a:pt x="1876360" y="1729101"/>
                </a:lnTo>
                <a:lnTo>
                  <a:pt x="1897605" y="1694868"/>
                </a:lnTo>
                <a:lnTo>
                  <a:pt x="1913445" y="1657383"/>
                </a:lnTo>
                <a:lnTo>
                  <a:pt x="1923343" y="1617182"/>
                </a:lnTo>
                <a:lnTo>
                  <a:pt x="1926762" y="1574804"/>
                </a:lnTo>
                <a:lnTo>
                  <a:pt x="1926762" y="529782"/>
                </a:lnTo>
                <a:lnTo>
                  <a:pt x="1923343" y="487403"/>
                </a:lnTo>
                <a:lnTo>
                  <a:pt x="1913445" y="447202"/>
                </a:lnTo>
                <a:lnTo>
                  <a:pt x="1897605" y="409717"/>
                </a:lnTo>
                <a:lnTo>
                  <a:pt x="1876360" y="375484"/>
                </a:lnTo>
                <a:lnTo>
                  <a:pt x="1850250" y="345042"/>
                </a:lnTo>
                <a:lnTo>
                  <a:pt x="1819810" y="318929"/>
                </a:lnTo>
                <a:lnTo>
                  <a:pt x="1785580" y="297683"/>
                </a:lnTo>
                <a:lnTo>
                  <a:pt x="1748096" y="281841"/>
                </a:lnTo>
                <a:lnTo>
                  <a:pt x="1707896" y="271942"/>
                </a:lnTo>
                <a:lnTo>
                  <a:pt x="1665518" y="268522"/>
                </a:lnTo>
                <a:close/>
              </a:path>
              <a:path w="1927225" h="1836420">
                <a:moveTo>
                  <a:pt x="257190" y="0"/>
                </a:moveTo>
                <a:lnTo>
                  <a:pt x="321137" y="268522"/>
                </a:lnTo>
                <a:lnTo>
                  <a:pt x="802812" y="268522"/>
                </a:lnTo>
                <a:lnTo>
                  <a:pt x="25719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4227277"/>
            <a:ext cx="1927225" cy="1836420"/>
          </a:xfrm>
          <a:custGeom>
            <a:avLst/>
            <a:gdLst/>
            <a:ahLst/>
            <a:cxnLst/>
            <a:rect l="l" t="t" r="r" b="b"/>
            <a:pathLst>
              <a:path w="1927225" h="1836420">
                <a:moveTo>
                  <a:pt x="0" y="529782"/>
                </a:moveTo>
                <a:lnTo>
                  <a:pt x="3419" y="487403"/>
                </a:lnTo>
                <a:lnTo>
                  <a:pt x="13320" y="447202"/>
                </a:lnTo>
                <a:lnTo>
                  <a:pt x="29163" y="409717"/>
                </a:lnTo>
                <a:lnTo>
                  <a:pt x="50410" y="375484"/>
                </a:lnTo>
                <a:lnTo>
                  <a:pt x="76523" y="345042"/>
                </a:lnTo>
                <a:lnTo>
                  <a:pt x="106965" y="318929"/>
                </a:lnTo>
                <a:lnTo>
                  <a:pt x="141195" y="297683"/>
                </a:lnTo>
                <a:lnTo>
                  <a:pt x="178678" y="281841"/>
                </a:lnTo>
                <a:lnTo>
                  <a:pt x="218873" y="271942"/>
                </a:lnTo>
                <a:lnTo>
                  <a:pt x="261244" y="268522"/>
                </a:lnTo>
                <a:lnTo>
                  <a:pt x="321137" y="268522"/>
                </a:lnTo>
                <a:lnTo>
                  <a:pt x="257190" y="0"/>
                </a:lnTo>
                <a:lnTo>
                  <a:pt x="802812" y="268522"/>
                </a:lnTo>
                <a:lnTo>
                  <a:pt x="1665518" y="268522"/>
                </a:lnTo>
                <a:lnTo>
                  <a:pt x="1686946" y="269388"/>
                </a:lnTo>
                <a:lnTo>
                  <a:pt x="1728302" y="276115"/>
                </a:lnTo>
                <a:lnTo>
                  <a:pt x="1767211" y="289053"/>
                </a:lnTo>
                <a:lnTo>
                  <a:pt x="1803135" y="307664"/>
                </a:lnTo>
                <a:lnTo>
                  <a:pt x="1835538" y="331411"/>
                </a:lnTo>
                <a:lnTo>
                  <a:pt x="1863880" y="359756"/>
                </a:lnTo>
                <a:lnTo>
                  <a:pt x="1887624" y="392160"/>
                </a:lnTo>
                <a:lnTo>
                  <a:pt x="1906234" y="428086"/>
                </a:lnTo>
                <a:lnTo>
                  <a:pt x="1919170" y="466997"/>
                </a:lnTo>
                <a:lnTo>
                  <a:pt x="1925896" y="508354"/>
                </a:lnTo>
                <a:lnTo>
                  <a:pt x="1926762" y="529782"/>
                </a:lnTo>
                <a:lnTo>
                  <a:pt x="1926762" y="921663"/>
                </a:lnTo>
                <a:lnTo>
                  <a:pt x="1926762" y="1574804"/>
                </a:lnTo>
                <a:lnTo>
                  <a:pt x="1925896" y="1596231"/>
                </a:lnTo>
                <a:lnTo>
                  <a:pt x="1919170" y="1637588"/>
                </a:lnTo>
                <a:lnTo>
                  <a:pt x="1906234" y="1676499"/>
                </a:lnTo>
                <a:lnTo>
                  <a:pt x="1887624" y="1712425"/>
                </a:lnTo>
                <a:lnTo>
                  <a:pt x="1863880" y="1744829"/>
                </a:lnTo>
                <a:lnTo>
                  <a:pt x="1835538" y="1773174"/>
                </a:lnTo>
                <a:lnTo>
                  <a:pt x="1803135" y="1796921"/>
                </a:lnTo>
                <a:lnTo>
                  <a:pt x="1767211" y="1815532"/>
                </a:lnTo>
                <a:lnTo>
                  <a:pt x="1728302" y="1828470"/>
                </a:lnTo>
                <a:lnTo>
                  <a:pt x="1686946" y="1835197"/>
                </a:lnTo>
                <a:lnTo>
                  <a:pt x="1665518" y="1836063"/>
                </a:lnTo>
                <a:lnTo>
                  <a:pt x="802812" y="1836063"/>
                </a:lnTo>
                <a:lnTo>
                  <a:pt x="321137" y="1836063"/>
                </a:lnTo>
                <a:lnTo>
                  <a:pt x="261244" y="1836063"/>
                </a:lnTo>
                <a:lnTo>
                  <a:pt x="239820" y="1835197"/>
                </a:lnTo>
                <a:lnTo>
                  <a:pt x="198470" y="1828470"/>
                </a:lnTo>
                <a:lnTo>
                  <a:pt x="159564" y="1815532"/>
                </a:lnTo>
                <a:lnTo>
                  <a:pt x="123640" y="1796921"/>
                </a:lnTo>
                <a:lnTo>
                  <a:pt x="91237" y="1773174"/>
                </a:lnTo>
                <a:lnTo>
                  <a:pt x="62892" y="1744829"/>
                </a:lnTo>
                <a:lnTo>
                  <a:pt x="39144" y="1712425"/>
                </a:lnTo>
                <a:lnTo>
                  <a:pt x="20532" y="1676499"/>
                </a:lnTo>
                <a:lnTo>
                  <a:pt x="7593" y="1637588"/>
                </a:lnTo>
                <a:lnTo>
                  <a:pt x="866" y="1596231"/>
                </a:lnTo>
                <a:lnTo>
                  <a:pt x="0" y="1574804"/>
                </a:lnTo>
                <a:lnTo>
                  <a:pt x="0" y="921663"/>
                </a:lnTo>
                <a:lnTo>
                  <a:pt x="0" y="529782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47096" y="4808459"/>
            <a:ext cx="1595755" cy="974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2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sz="22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th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200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200" spc="-6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oo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libri"/>
                <a:cs typeface="Calibri"/>
              </a:rPr>
              <a:t>li</a:t>
            </a:r>
            <a:r>
              <a:rPr sz="2200" spc="-7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22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2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40" dirty="0"/>
              <a:t>M</a:t>
            </a:r>
            <a:r>
              <a:rPr spc="-30" dirty="0"/>
              <a:t>e</a:t>
            </a:r>
            <a:r>
              <a:rPr spc="-80" dirty="0"/>
              <a:t>r</a:t>
            </a:r>
            <a:r>
              <a:rPr spc="-20" dirty="0"/>
              <a:t>g</a:t>
            </a:r>
            <a:r>
              <a:rPr dirty="0"/>
              <a:t>in</a:t>
            </a:r>
            <a:r>
              <a:rPr spc="-25" dirty="0"/>
              <a:t>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35" dirty="0"/>
              <a:t>a</a:t>
            </a:r>
            <a:r>
              <a:rPr spc="-70" dirty="0"/>
              <a:t>t</a:t>
            </a:r>
            <a:r>
              <a:rPr dirty="0"/>
              <a:t>a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dirty="0"/>
              <a:t>and</a:t>
            </a:r>
            <a:r>
              <a:rPr spc="-5" dirty="0"/>
              <a:t>s</a:t>
            </a:r>
            <a:r>
              <a:rPr dirty="0"/>
              <a:t>-on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0" dirty="0">
                <a:solidFill>
                  <a:srgbClr val="FF0000"/>
                </a:solidFill>
              </a:rPr>
              <a:t>T</a:t>
            </a:r>
            <a:r>
              <a:rPr sz="3200" spc="-20" dirty="0">
                <a:solidFill>
                  <a:srgbClr val="FF0000"/>
                </a:solidFill>
              </a:rPr>
              <a:t>ask</a:t>
            </a:r>
            <a:r>
              <a:rPr sz="3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1: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3200" b="0" spc="-75" dirty="0">
                <a:latin typeface="Calibri"/>
                <a:cs typeface="Calibri"/>
              </a:rPr>
              <a:t>R</a:t>
            </a:r>
            <a:r>
              <a:rPr sz="3200" b="0" spc="-45" dirty="0">
                <a:latin typeface="Calibri"/>
                <a:cs typeface="Calibri"/>
              </a:rPr>
              <a:t>e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dirty="0">
                <a:latin typeface="Calibri"/>
                <a:cs typeface="Calibri"/>
              </a:rPr>
              <a:t>u</a:t>
            </a:r>
            <a:r>
              <a:rPr sz="3200" b="0" spc="-20" dirty="0">
                <a:latin typeface="Calibri"/>
                <a:cs typeface="Calibri"/>
              </a:rPr>
              <a:t>r</a:t>
            </a:r>
            <a:r>
              <a:rPr sz="3200" b="0" dirty="0">
                <a:latin typeface="Calibri"/>
                <a:cs typeface="Calibri"/>
              </a:rPr>
              <a:t>n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"/>
                <a:cs typeface="Calibri"/>
              </a:rPr>
              <a:t>o</a:t>
            </a:r>
            <a:r>
              <a:rPr sz="3200" b="0" spc="5" dirty="0">
                <a:latin typeface="Calibri"/>
                <a:cs typeface="Calibri"/>
              </a:rPr>
              <a:t>n</a:t>
            </a:r>
            <a:r>
              <a:rPr sz="3200" b="0" dirty="0">
                <a:latin typeface="Calibri"/>
                <a:cs typeface="Calibri"/>
              </a:rPr>
              <a:t>l</a:t>
            </a:r>
            <a:r>
              <a:rPr sz="3200" b="0" spc="-15" dirty="0">
                <a:latin typeface="Calibri"/>
                <a:cs typeface="Calibri"/>
              </a:rPr>
              <a:t>y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spc="5" dirty="0">
                <a:latin typeface="Calibri"/>
                <a:cs typeface="Calibri"/>
              </a:rPr>
              <a:t>h</a:t>
            </a:r>
            <a:r>
              <a:rPr sz="3200" b="0" spc="-20" dirty="0">
                <a:latin typeface="Calibri"/>
                <a:cs typeface="Calibri"/>
              </a:rPr>
              <a:t>e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75" dirty="0">
                <a:latin typeface="Calibri"/>
                <a:cs typeface="Calibri"/>
              </a:rPr>
              <a:t>r</a:t>
            </a:r>
            <a:r>
              <a:rPr sz="3200" b="0" spc="-10" dirty="0">
                <a:latin typeface="Calibri"/>
                <a:cs typeface="Calibri"/>
              </a:rPr>
              <a:t>o</a:t>
            </a:r>
            <a:r>
              <a:rPr sz="3200" b="0" spc="-50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w</a:t>
            </a:r>
            <a:r>
              <a:rPr sz="3200" b="0" spc="5" dirty="0">
                <a:latin typeface="Calibri"/>
                <a:cs typeface="Calibri"/>
              </a:rPr>
              <a:t>h</a:t>
            </a:r>
            <a:r>
              <a:rPr sz="3200" b="0" dirty="0">
                <a:latin typeface="Calibri"/>
                <a:cs typeface="Calibri"/>
              </a:rPr>
              <a:t>i</a:t>
            </a:r>
            <a:r>
              <a:rPr sz="3200" b="0" spc="-20" dirty="0">
                <a:latin typeface="Calibri"/>
                <a:cs typeface="Calibri"/>
              </a:rPr>
              <a:t>c</a:t>
            </a:r>
            <a:r>
              <a:rPr sz="3200" b="0" dirty="0">
                <a:latin typeface="Calibri"/>
                <a:cs typeface="Calibri"/>
              </a:rPr>
              <a:t>h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spc="5" dirty="0">
                <a:latin typeface="Calibri"/>
                <a:cs typeface="Calibri"/>
              </a:rPr>
              <a:t>h</a:t>
            </a:r>
            <a:r>
              <a:rPr sz="3200" b="0" spc="-20" dirty="0">
                <a:latin typeface="Calibri"/>
                <a:cs typeface="Calibri"/>
              </a:rPr>
              <a:t>e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d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20" dirty="0">
                <a:latin typeface="Calibri"/>
                <a:cs typeface="Calibri"/>
              </a:rPr>
              <a:t>1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h</a:t>
            </a:r>
            <a:r>
              <a:rPr sz="3200" b="0" spc="-50" dirty="0">
                <a:latin typeface="Calibri"/>
                <a:cs typeface="Calibri"/>
              </a:rPr>
              <a:t>a</a:t>
            </a:r>
            <a:r>
              <a:rPr sz="3200" b="0" spc="-40" dirty="0">
                <a:latin typeface="Calibri"/>
                <a:cs typeface="Calibri"/>
              </a:rPr>
              <a:t>v</a:t>
            </a:r>
            <a:r>
              <a:rPr sz="3200" b="0" spc="-20" dirty="0">
                <a:latin typeface="Calibri"/>
                <a:cs typeface="Calibri"/>
              </a:rPr>
              <a:t>e</a:t>
            </a:r>
            <a:r>
              <a:rPr sz="3200" b="0" spc="-10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m</a:t>
            </a:r>
            <a:r>
              <a:rPr sz="3200" b="0" spc="-45" dirty="0">
                <a:latin typeface="Calibri"/>
                <a:cs typeface="Calibri"/>
              </a:rPr>
              <a:t>a</a:t>
            </a:r>
            <a:r>
              <a:rPr sz="3200" b="0" spc="-55" dirty="0">
                <a:latin typeface="Calibri"/>
                <a:cs typeface="Calibri"/>
              </a:rPr>
              <a:t>t</a:t>
            </a:r>
            <a:r>
              <a:rPr sz="3200" b="0" spc="-20" dirty="0">
                <a:latin typeface="Calibri"/>
                <a:cs typeface="Calibri"/>
              </a:rPr>
              <a:t>c</a:t>
            </a:r>
            <a:r>
              <a:rPr sz="3200" b="0" dirty="0">
                <a:latin typeface="Calibri"/>
                <a:cs typeface="Calibri"/>
              </a:rPr>
              <a:t>hing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spc="-125" dirty="0">
                <a:latin typeface="Calibri"/>
                <a:cs typeface="Calibri"/>
              </a:rPr>
              <a:t>k</a:t>
            </a:r>
            <a:r>
              <a:rPr sz="3200" b="0" spc="-45" dirty="0">
                <a:latin typeface="Calibri"/>
                <a:cs typeface="Calibri"/>
              </a:rPr>
              <a:t>ey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d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20" dirty="0">
                <a:latin typeface="Calibri"/>
                <a:cs typeface="Calibri"/>
              </a:rPr>
              <a:t>2</a:t>
            </a:r>
            <a:r>
              <a:rPr sz="3200" b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40" dirty="0"/>
              <a:t>M</a:t>
            </a:r>
            <a:r>
              <a:rPr spc="-30" dirty="0"/>
              <a:t>e</a:t>
            </a:r>
            <a:r>
              <a:rPr spc="-80" dirty="0"/>
              <a:t>r</a:t>
            </a:r>
            <a:r>
              <a:rPr spc="-20" dirty="0"/>
              <a:t>g</a:t>
            </a:r>
            <a:r>
              <a:rPr dirty="0"/>
              <a:t>in</a:t>
            </a:r>
            <a:r>
              <a:rPr spc="-25" dirty="0"/>
              <a:t>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35" dirty="0"/>
              <a:t>a</a:t>
            </a:r>
            <a:r>
              <a:rPr spc="-70" dirty="0"/>
              <a:t>t</a:t>
            </a:r>
            <a:r>
              <a:rPr dirty="0"/>
              <a:t>a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dirty="0"/>
              <a:t>and</a:t>
            </a:r>
            <a:r>
              <a:rPr spc="-5" dirty="0"/>
              <a:t>s</a:t>
            </a:r>
            <a:r>
              <a:rPr dirty="0"/>
              <a:t>-on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0" dirty="0">
                <a:solidFill>
                  <a:srgbClr val="FF0000"/>
                </a:solidFill>
              </a:rPr>
              <a:t>T</a:t>
            </a:r>
            <a:r>
              <a:rPr sz="3200" spc="-20" dirty="0">
                <a:solidFill>
                  <a:srgbClr val="FF0000"/>
                </a:solidFill>
              </a:rPr>
              <a:t>ask</a:t>
            </a:r>
            <a:r>
              <a:rPr sz="3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2: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3200" b="0" spc="-75" dirty="0">
                <a:latin typeface="Calibri"/>
                <a:cs typeface="Calibri"/>
              </a:rPr>
              <a:t>R</a:t>
            </a:r>
            <a:r>
              <a:rPr sz="3200" b="0" spc="-45" dirty="0">
                <a:latin typeface="Calibri"/>
                <a:cs typeface="Calibri"/>
              </a:rPr>
              <a:t>e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dirty="0">
                <a:latin typeface="Calibri"/>
                <a:cs typeface="Calibri"/>
              </a:rPr>
              <a:t>u</a:t>
            </a:r>
            <a:r>
              <a:rPr sz="3200" b="0" spc="-20" dirty="0">
                <a:latin typeface="Calibri"/>
                <a:cs typeface="Calibri"/>
              </a:rPr>
              <a:t>r</a:t>
            </a:r>
            <a:r>
              <a:rPr sz="3200" b="0" dirty="0">
                <a:latin typeface="Calibri"/>
                <a:cs typeface="Calibri"/>
              </a:rPr>
              <a:t>n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a</a:t>
            </a:r>
            <a:r>
              <a:rPr sz="3200" b="0" dirty="0">
                <a:latin typeface="Calibri"/>
                <a:cs typeface="Calibri"/>
              </a:rPr>
              <a:t>ll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30" dirty="0">
                <a:latin typeface="Calibri"/>
                <a:cs typeface="Calibri"/>
              </a:rPr>
              <a:t>o</a:t>
            </a:r>
            <a:r>
              <a:rPr sz="3200" b="0" spc="-55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25" dirty="0">
                <a:latin typeface="Calibri"/>
                <a:cs typeface="Calibri"/>
              </a:rPr>
              <a:t>o</a:t>
            </a:r>
            <a:r>
              <a:rPr sz="3200" b="0" spc="-30" dirty="0">
                <a:latin typeface="Calibri"/>
                <a:cs typeface="Calibri"/>
              </a:rPr>
              <a:t>m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dirty="0">
                <a:latin typeface="Calibri"/>
                <a:cs typeface="Calibri"/>
              </a:rPr>
              <a:t>h</a:t>
            </a:r>
            <a:r>
              <a:rPr sz="3200" b="0" spc="-20" dirty="0">
                <a:latin typeface="Calibri"/>
                <a:cs typeface="Calibri"/>
              </a:rPr>
              <a:t>e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d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15" dirty="0">
                <a:latin typeface="Calibri"/>
                <a:cs typeface="Calibri"/>
              </a:rPr>
              <a:t>1,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"/>
                <a:cs typeface="Calibri"/>
              </a:rPr>
              <a:t>a</a:t>
            </a:r>
            <a:r>
              <a:rPr sz="3200" b="0" spc="5" dirty="0">
                <a:latin typeface="Calibri"/>
                <a:cs typeface="Calibri"/>
              </a:rPr>
              <a:t>n</a:t>
            </a:r>
            <a:r>
              <a:rPr sz="3200" b="0" dirty="0">
                <a:latin typeface="Calibri"/>
                <a:cs typeface="Calibri"/>
              </a:rPr>
              <a:t>d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"/>
                <a:cs typeface="Calibri"/>
              </a:rPr>
              <a:t>a</a:t>
            </a:r>
            <a:r>
              <a:rPr sz="3200" b="0" spc="-55" dirty="0">
                <a:latin typeface="Calibri"/>
                <a:cs typeface="Calibri"/>
              </a:rPr>
              <a:t>n</a:t>
            </a:r>
            <a:r>
              <a:rPr sz="3200" b="0" spc="-15" dirty="0">
                <a:latin typeface="Calibri"/>
                <a:cs typeface="Calibri"/>
              </a:rPr>
              <a:t>y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10" dirty="0">
                <a:latin typeface="Calibri"/>
                <a:cs typeface="Calibri"/>
              </a:rPr>
              <a:t>o</a:t>
            </a:r>
            <a:r>
              <a:rPr sz="3200" b="0" spc="-55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ith</a:t>
            </a:r>
            <a:r>
              <a:rPr sz="3200" b="0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m</a:t>
            </a:r>
            <a:r>
              <a:rPr sz="3200" b="0" spc="-45" dirty="0">
                <a:latin typeface="Calibri"/>
                <a:cs typeface="Calibri"/>
              </a:rPr>
              <a:t>a</a:t>
            </a:r>
            <a:r>
              <a:rPr sz="3200" b="0" spc="-55" dirty="0">
                <a:latin typeface="Calibri"/>
                <a:cs typeface="Calibri"/>
              </a:rPr>
              <a:t>t</a:t>
            </a:r>
            <a:r>
              <a:rPr sz="3200" b="0" spc="-20" dirty="0">
                <a:latin typeface="Calibri"/>
                <a:cs typeface="Calibri"/>
              </a:rPr>
              <a:t>c</a:t>
            </a:r>
            <a:r>
              <a:rPr sz="3200" b="0" dirty="0">
                <a:latin typeface="Calibri"/>
                <a:cs typeface="Calibri"/>
              </a:rPr>
              <a:t>hing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spc="-125" dirty="0">
                <a:latin typeface="Calibri"/>
                <a:cs typeface="Calibri"/>
              </a:rPr>
              <a:t>k</a:t>
            </a:r>
            <a:r>
              <a:rPr sz="3200" b="0" spc="-45" dirty="0">
                <a:latin typeface="Calibri"/>
                <a:cs typeface="Calibri"/>
              </a:rPr>
              <a:t>ey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5" dirty="0">
                <a:latin typeface="Calibri"/>
                <a:cs typeface="Calibri"/>
              </a:rPr>
              <a:t>o</a:t>
            </a:r>
            <a:r>
              <a:rPr sz="3200" b="0" spc="-30" dirty="0">
                <a:latin typeface="Calibri"/>
                <a:cs typeface="Calibri"/>
              </a:rPr>
              <a:t>m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d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20" dirty="0">
                <a:latin typeface="Calibri"/>
                <a:cs typeface="Calibri"/>
              </a:rPr>
              <a:t>2</a:t>
            </a:r>
            <a:r>
              <a:rPr sz="3200" b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7270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</a:rPr>
              <a:t>x</a:t>
            </a:r>
            <a:r>
              <a:rPr spc="-25" dirty="0">
                <a:solidFill>
                  <a:srgbClr val="000000"/>
                </a:solidFill>
              </a:rPr>
              <a:t>ce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0528"/>
            <a:ext cx="7849234" cy="27463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82980">
              <a:lnSpc>
                <a:spcPct val="119800"/>
              </a:lnSpc>
              <a:tabLst>
                <a:tab pos="501015" algn="l"/>
              </a:tabLst>
            </a:pPr>
            <a:r>
              <a:rPr sz="3200" spc="35" dirty="0">
                <a:latin typeface="Arial"/>
                <a:cs typeface="Arial"/>
              </a:rPr>
              <a:t>&gt;</a:t>
            </a:r>
            <a:r>
              <a:rPr sz="3200" spc="35" dirty="0">
                <a:latin typeface="Times New Roman"/>
                <a:cs typeface="Times New Roman"/>
              </a:rPr>
              <a:t>	</a:t>
            </a:r>
            <a:r>
              <a:rPr sz="3200" spc="480" dirty="0">
                <a:latin typeface="Arial"/>
                <a:cs typeface="Arial"/>
              </a:rPr>
              <a:t>install.packages</a:t>
            </a:r>
            <a:r>
              <a:rPr sz="3200" spc="810" dirty="0">
                <a:latin typeface="Arial"/>
                <a:cs typeface="Arial"/>
              </a:rPr>
              <a:t>("</a:t>
            </a:r>
            <a:r>
              <a:rPr sz="3200" spc="459" dirty="0">
                <a:latin typeface="Arial"/>
                <a:cs typeface="Arial"/>
              </a:rPr>
              <a:t>readxl</a:t>
            </a:r>
            <a:r>
              <a:rPr sz="3200" spc="810" dirty="0">
                <a:latin typeface="Arial"/>
                <a:cs typeface="Arial"/>
              </a:rPr>
              <a:t>")</a:t>
            </a:r>
            <a:r>
              <a:rPr sz="3200" spc="590" dirty="0">
                <a:latin typeface="Times New Roman"/>
                <a:cs typeface="Times New Roman"/>
              </a:rPr>
              <a:t> </a:t>
            </a:r>
            <a:r>
              <a:rPr sz="3200" spc="495" dirty="0">
                <a:latin typeface="Arial"/>
                <a:cs typeface="Arial"/>
              </a:rPr>
              <a:t>or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835"/>
              </a:lnSpc>
              <a:spcBef>
                <a:spcPts val="760"/>
              </a:spcBef>
              <a:tabLst>
                <a:tab pos="501015" algn="l"/>
              </a:tabLst>
            </a:pPr>
            <a:r>
              <a:rPr sz="3200" spc="35" dirty="0">
                <a:latin typeface="Arial"/>
                <a:cs typeface="Arial"/>
              </a:rPr>
              <a:t>&gt;</a:t>
            </a:r>
            <a:r>
              <a:rPr sz="3200" spc="35" dirty="0">
                <a:latin typeface="Times New Roman"/>
                <a:cs typeface="Times New Roman"/>
              </a:rPr>
              <a:t>	</a:t>
            </a:r>
            <a:r>
              <a:rPr sz="3200" spc="480" dirty="0">
                <a:latin typeface="Arial"/>
                <a:cs typeface="Arial"/>
              </a:rPr>
              <a:t>install.packages</a:t>
            </a:r>
            <a:r>
              <a:rPr sz="3200" spc="810" dirty="0">
                <a:latin typeface="Arial"/>
                <a:cs typeface="Arial"/>
              </a:rPr>
              <a:t>("</a:t>
            </a:r>
            <a:r>
              <a:rPr sz="3200" spc="415" dirty="0">
                <a:latin typeface="Arial"/>
                <a:cs typeface="Arial"/>
              </a:rPr>
              <a:t>devtools</a:t>
            </a:r>
            <a:r>
              <a:rPr sz="3200" spc="810" dirty="0">
                <a:latin typeface="Arial"/>
                <a:cs typeface="Arial"/>
              </a:rPr>
              <a:t>")</a:t>
            </a:r>
            <a:endParaRPr sz="3200" dirty="0">
              <a:latin typeface="Arial"/>
              <a:cs typeface="Arial"/>
            </a:endParaRPr>
          </a:p>
          <a:p>
            <a:pPr marL="12700">
              <a:lnSpc>
                <a:spcPts val="3835"/>
              </a:lnSpc>
            </a:pPr>
            <a:r>
              <a:rPr sz="3200" spc="35" dirty="0" smtClean="0">
                <a:latin typeface="Arial"/>
                <a:cs typeface="Arial"/>
              </a:rPr>
              <a:t>&gt;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sz="3200" spc="415" dirty="0" err="1" smtClean="0">
                <a:latin typeface="Arial"/>
                <a:cs typeface="Arial"/>
              </a:rPr>
              <a:t>devtools</a:t>
            </a:r>
            <a:r>
              <a:rPr sz="3200" spc="1019" dirty="0">
                <a:latin typeface="Arial"/>
                <a:cs typeface="Arial"/>
              </a:rPr>
              <a:t>::</a:t>
            </a:r>
            <a:r>
              <a:rPr sz="3200" spc="570" dirty="0" err="1" smtClean="0">
                <a:latin typeface="Arial"/>
                <a:cs typeface="Arial"/>
              </a:rPr>
              <a:t>install_github</a:t>
            </a:r>
            <a:r>
              <a:rPr lang="en-US" sz="3200" spc="570" dirty="0" smtClean="0">
                <a:latin typeface="Arial"/>
                <a:cs typeface="Arial"/>
              </a:rPr>
              <a:t> </a:t>
            </a:r>
            <a:r>
              <a:rPr sz="3200" spc="810" dirty="0" smtClean="0">
                <a:latin typeface="Arial"/>
                <a:cs typeface="Arial"/>
              </a:rPr>
              <a:t>("</a:t>
            </a:r>
            <a:r>
              <a:rPr sz="3200" spc="515" dirty="0">
                <a:latin typeface="Arial"/>
                <a:cs typeface="Arial"/>
              </a:rPr>
              <a:t>tidyve</a:t>
            </a:r>
            <a:r>
              <a:rPr sz="3200" spc="295" dirty="0">
                <a:latin typeface="Times New Roman"/>
                <a:cs typeface="Times New Roman"/>
              </a:rPr>
              <a:t> </a:t>
            </a:r>
            <a:r>
              <a:rPr sz="3200" spc="425" dirty="0">
                <a:latin typeface="Arial"/>
                <a:cs typeface="Arial"/>
              </a:rPr>
              <a:t>rse</a:t>
            </a:r>
            <a:r>
              <a:rPr sz="3200" spc="1019" dirty="0">
                <a:latin typeface="Arial"/>
                <a:cs typeface="Arial"/>
              </a:rPr>
              <a:t>/</a:t>
            </a:r>
            <a:r>
              <a:rPr sz="3200" spc="459" dirty="0">
                <a:latin typeface="Arial"/>
                <a:cs typeface="Arial"/>
              </a:rPr>
              <a:t>readxl</a:t>
            </a:r>
            <a:r>
              <a:rPr sz="3200" spc="810" dirty="0">
                <a:latin typeface="Arial"/>
                <a:cs typeface="Arial"/>
              </a:rPr>
              <a:t>")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63246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TIPS: You will be given a CSV file during Further Assessment stage, good luck =)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7920">
              <a:lnSpc>
                <a:spcPct val="100000"/>
              </a:lnSpc>
            </a:pPr>
            <a:r>
              <a:rPr spc="-40" dirty="0"/>
              <a:t>M</a:t>
            </a:r>
            <a:r>
              <a:rPr spc="-30" dirty="0"/>
              <a:t>e</a:t>
            </a:r>
            <a:r>
              <a:rPr spc="-80" dirty="0"/>
              <a:t>r</a:t>
            </a:r>
            <a:r>
              <a:rPr spc="-20" dirty="0"/>
              <a:t>g</a:t>
            </a:r>
            <a:r>
              <a:rPr dirty="0"/>
              <a:t>in</a:t>
            </a:r>
            <a:r>
              <a:rPr spc="-25" dirty="0"/>
              <a:t>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D</a:t>
            </a:r>
            <a:r>
              <a:rPr spc="-35" dirty="0"/>
              <a:t>a</a:t>
            </a:r>
            <a:r>
              <a:rPr spc="-70" dirty="0"/>
              <a:t>t</a:t>
            </a:r>
            <a:r>
              <a:rPr dirty="0"/>
              <a:t>a</a:t>
            </a:r>
            <a:r>
              <a:rPr spc="-15" dirty="0"/>
              <a:t>: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dirty="0"/>
              <a:t>and</a:t>
            </a:r>
            <a:r>
              <a:rPr spc="-5" dirty="0"/>
              <a:t>s</a:t>
            </a:r>
            <a:r>
              <a:rPr dirty="0"/>
              <a:t>-on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260" dirty="0">
                <a:solidFill>
                  <a:srgbClr val="FF0000"/>
                </a:solidFill>
              </a:rPr>
              <a:t>T</a:t>
            </a:r>
            <a:r>
              <a:rPr sz="3200" spc="-20" dirty="0">
                <a:solidFill>
                  <a:srgbClr val="FF0000"/>
                </a:solidFill>
              </a:rPr>
              <a:t>ask</a:t>
            </a:r>
            <a:r>
              <a:rPr sz="32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15" dirty="0">
                <a:solidFill>
                  <a:srgbClr val="FF0000"/>
                </a:solidFill>
              </a:rPr>
              <a:t>3:</a:t>
            </a: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760"/>
              </a:spcBef>
            </a:pPr>
            <a:r>
              <a:rPr sz="3200" b="0" spc="-75" dirty="0">
                <a:latin typeface="Calibri"/>
                <a:cs typeface="Calibri"/>
              </a:rPr>
              <a:t>R</a:t>
            </a:r>
            <a:r>
              <a:rPr sz="3200" b="0" spc="-45" dirty="0">
                <a:latin typeface="Calibri"/>
                <a:cs typeface="Calibri"/>
              </a:rPr>
              <a:t>e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dirty="0">
                <a:latin typeface="Calibri"/>
                <a:cs typeface="Calibri"/>
              </a:rPr>
              <a:t>u</a:t>
            </a:r>
            <a:r>
              <a:rPr sz="3200" b="0" spc="-20" dirty="0">
                <a:latin typeface="Calibri"/>
                <a:cs typeface="Calibri"/>
              </a:rPr>
              <a:t>r</a:t>
            </a:r>
            <a:r>
              <a:rPr sz="3200" b="0" dirty="0">
                <a:latin typeface="Calibri"/>
                <a:cs typeface="Calibri"/>
              </a:rPr>
              <a:t>n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a</a:t>
            </a:r>
            <a:r>
              <a:rPr sz="3200" b="0" dirty="0">
                <a:latin typeface="Calibri"/>
                <a:cs typeface="Calibri"/>
              </a:rPr>
              <a:t>ll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30" dirty="0">
                <a:latin typeface="Calibri"/>
                <a:cs typeface="Calibri"/>
              </a:rPr>
              <a:t>o</a:t>
            </a:r>
            <a:r>
              <a:rPr sz="3200" b="0" spc="-55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25" dirty="0">
                <a:latin typeface="Calibri"/>
                <a:cs typeface="Calibri"/>
              </a:rPr>
              <a:t>o</a:t>
            </a:r>
            <a:r>
              <a:rPr sz="3200" b="0" spc="-30" dirty="0">
                <a:latin typeface="Calibri"/>
                <a:cs typeface="Calibri"/>
              </a:rPr>
              <a:t>m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t</a:t>
            </a:r>
            <a:r>
              <a:rPr sz="3200" b="0" dirty="0">
                <a:latin typeface="Calibri"/>
                <a:cs typeface="Calibri"/>
              </a:rPr>
              <a:t>h</a:t>
            </a:r>
            <a:r>
              <a:rPr sz="3200" b="0" spc="-20" dirty="0">
                <a:latin typeface="Calibri"/>
                <a:cs typeface="Calibri"/>
              </a:rPr>
              <a:t>e</a:t>
            </a:r>
            <a:r>
              <a:rPr sz="3200" b="0" spc="-9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d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15" dirty="0">
                <a:latin typeface="Calibri"/>
                <a:cs typeface="Calibri"/>
              </a:rPr>
              <a:t>2,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"/>
                <a:cs typeface="Calibri"/>
              </a:rPr>
              <a:t>a</a:t>
            </a:r>
            <a:r>
              <a:rPr sz="3200" b="0" spc="5" dirty="0">
                <a:latin typeface="Calibri"/>
                <a:cs typeface="Calibri"/>
              </a:rPr>
              <a:t>n</a:t>
            </a:r>
            <a:r>
              <a:rPr sz="3200" b="0" dirty="0">
                <a:latin typeface="Calibri"/>
                <a:cs typeface="Calibri"/>
              </a:rPr>
              <a:t>d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dirty="0">
                <a:latin typeface="Calibri"/>
                <a:cs typeface="Calibri"/>
              </a:rPr>
              <a:t>a</a:t>
            </a:r>
            <a:r>
              <a:rPr sz="3200" b="0" spc="-55" dirty="0">
                <a:latin typeface="Calibri"/>
                <a:cs typeface="Calibri"/>
              </a:rPr>
              <a:t>n</a:t>
            </a:r>
            <a:r>
              <a:rPr sz="3200" b="0" spc="-15" dirty="0">
                <a:latin typeface="Calibri"/>
                <a:cs typeface="Calibri"/>
              </a:rPr>
              <a:t>y</a:t>
            </a:r>
            <a:r>
              <a:rPr sz="3200" b="0" spc="-75" dirty="0">
                <a:latin typeface="Times New Roman"/>
                <a:cs typeface="Times New Roman"/>
              </a:rPr>
              <a:t> 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10" dirty="0">
                <a:latin typeface="Calibri"/>
                <a:cs typeface="Calibri"/>
              </a:rPr>
              <a:t>o</a:t>
            </a:r>
            <a:r>
              <a:rPr sz="3200" b="0" spc="-55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30" dirty="0">
                <a:latin typeface="Calibri"/>
                <a:cs typeface="Calibri"/>
              </a:rPr>
              <a:t>w</a:t>
            </a:r>
            <a:r>
              <a:rPr sz="3200" b="0" dirty="0">
                <a:latin typeface="Calibri"/>
                <a:cs typeface="Calibri"/>
              </a:rPr>
              <a:t>ith</a:t>
            </a:r>
            <a:r>
              <a:rPr sz="3200" b="0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Calibri"/>
                <a:cs typeface="Calibri"/>
              </a:rPr>
              <a:t>m</a:t>
            </a:r>
            <a:r>
              <a:rPr sz="3200" b="0" spc="-45" dirty="0">
                <a:latin typeface="Calibri"/>
                <a:cs typeface="Calibri"/>
              </a:rPr>
              <a:t>a</a:t>
            </a:r>
            <a:r>
              <a:rPr sz="3200" b="0" spc="-55" dirty="0">
                <a:latin typeface="Calibri"/>
                <a:cs typeface="Calibri"/>
              </a:rPr>
              <a:t>t</a:t>
            </a:r>
            <a:r>
              <a:rPr sz="3200" b="0" spc="-20" dirty="0">
                <a:latin typeface="Calibri"/>
                <a:cs typeface="Calibri"/>
              </a:rPr>
              <a:t>c</a:t>
            </a:r>
            <a:r>
              <a:rPr sz="3200" b="0" dirty="0">
                <a:latin typeface="Calibri"/>
                <a:cs typeface="Calibri"/>
              </a:rPr>
              <a:t>hing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spc="-125" dirty="0">
                <a:latin typeface="Calibri"/>
                <a:cs typeface="Calibri"/>
              </a:rPr>
              <a:t>k</a:t>
            </a:r>
            <a:r>
              <a:rPr sz="3200" b="0" spc="-45" dirty="0">
                <a:latin typeface="Calibri"/>
                <a:cs typeface="Calibri"/>
              </a:rPr>
              <a:t>ey</a:t>
            </a:r>
            <a:r>
              <a:rPr sz="3200" b="0" dirty="0">
                <a:latin typeface="Calibri"/>
                <a:cs typeface="Calibri"/>
              </a:rPr>
              <a:t>s</a:t>
            </a:r>
            <a:r>
              <a:rPr sz="3200" b="0" spc="-80" dirty="0">
                <a:latin typeface="Times New Roman"/>
                <a:cs typeface="Times New Roman"/>
              </a:rPr>
              <a:t> 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70" dirty="0">
                <a:latin typeface="Calibri"/>
                <a:cs typeface="Calibri"/>
              </a:rPr>
              <a:t>r</a:t>
            </a:r>
            <a:r>
              <a:rPr sz="3200" b="0" spc="-5" dirty="0">
                <a:latin typeface="Calibri"/>
                <a:cs typeface="Calibri"/>
              </a:rPr>
              <a:t>o</a:t>
            </a:r>
            <a:r>
              <a:rPr sz="3200" b="0" spc="-30" dirty="0">
                <a:latin typeface="Calibri"/>
                <a:cs typeface="Calibri"/>
              </a:rPr>
              <a:t>m</a:t>
            </a:r>
            <a:r>
              <a:rPr sz="3200" b="0" spc="-70" dirty="0">
                <a:latin typeface="Times New Roman"/>
                <a:cs typeface="Times New Roman"/>
              </a:rPr>
              <a:t> </a:t>
            </a:r>
            <a:r>
              <a:rPr sz="3200" b="0" spc="5" dirty="0">
                <a:latin typeface="Calibri"/>
                <a:cs typeface="Calibri"/>
              </a:rPr>
              <a:t>d</a:t>
            </a:r>
            <a:r>
              <a:rPr sz="3200" b="0" spc="-5" dirty="0">
                <a:latin typeface="Calibri"/>
                <a:cs typeface="Calibri"/>
              </a:rPr>
              <a:t>f</a:t>
            </a:r>
            <a:r>
              <a:rPr sz="3200" b="0" spc="-20" dirty="0">
                <a:latin typeface="Calibri"/>
                <a:cs typeface="Calibri"/>
              </a:rPr>
              <a:t>1</a:t>
            </a:r>
            <a:r>
              <a:rPr sz="3200" b="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885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10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nloadin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0093"/>
            <a:ext cx="8034655" cy="2247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to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u="heavy" spc="-3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3000" u="heavy" spc="-6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p: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000" u="heavy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3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3000" u="heavy" spc="-3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u="heavy" spc="-27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3000" u="heavy" spc="-8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spc="-3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000" u="heavy" spc="-21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php?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spc="-3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u="heavy" spc="-30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3000" u="heavy" spc="-6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p: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//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ww</a:t>
            </a:r>
            <a:r>
              <a:rPr sz="3000" u="heavy" spc="-210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da</a:t>
            </a:r>
            <a:r>
              <a:rPr sz="30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3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3000" u="heavy" spc="-3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u="heavy" spc="-270" dirty="0">
                <a:solidFill>
                  <a:srgbClr val="0000FF"/>
                </a:solidFill>
                <a:latin typeface="Calibri"/>
                <a:cs typeface="Calibri"/>
              </a:rPr>
              <a:t>v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3000" u="heavy" spc="-80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000" u="heavy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a/</a:t>
            </a:r>
            <a:r>
              <a:rPr sz="3000" u="heavy" spc="-2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_</a:t>
            </a:r>
            <a:r>
              <a:rPr sz="3000" u="heavy" spc="-35" dirty="0">
                <a:solidFill>
                  <a:srgbClr val="0000FF"/>
                </a:solidFill>
                <a:latin typeface="Calibri"/>
                <a:cs typeface="Calibri"/>
              </a:rPr>
              <a:t>M</a:t>
            </a:r>
            <a:r>
              <a:rPr sz="3000" u="heavy" spc="-185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d</a:t>
            </a:r>
            <a:r>
              <a:rPr sz="3000" u="heavy" spc="-30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as</a:t>
            </a:r>
            <a:r>
              <a:rPr sz="3000" u="heavy" spc="-40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/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000" u="heavy" spc="-25" dirty="0">
                <a:solidFill>
                  <a:srgbClr val="0000FF"/>
                </a:solidFill>
                <a:latin typeface="Calibri"/>
                <a:cs typeface="Calibri"/>
              </a:rPr>
              <a:t>e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75" dirty="0">
                <a:solidFill>
                  <a:srgbClr val="0000FF"/>
                </a:solidFill>
                <a:latin typeface="Calibri"/>
                <a:cs typeface="Calibri"/>
              </a:rPr>
              <a:t>r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u="heavy" spc="-7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ali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p</a:t>
            </a:r>
            <a:r>
              <a:rPr sz="3000" u="heavy" spc="5" dirty="0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sz="3000" u="heavy" spc="-105" dirty="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w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b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130" dirty="0">
                <a:solidFill>
                  <a:srgbClr val="0000FF"/>
                </a:solidFill>
                <a:latin typeface="Calibri"/>
                <a:cs typeface="Calibri"/>
              </a:rPr>
              <a:t>k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u="heavy" spc="-25" dirty="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sz="3000" u="heavy" spc="2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3000" u="heavy" spc="-15" dirty="0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di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ma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l</a:t>
            </a:r>
            <a:r>
              <a:rPr sz="3000" u="heavy" spc="-55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40" dirty="0">
                <a:solidFill>
                  <a:srgbClr val="0000FF"/>
                </a:solidFill>
                <a:latin typeface="Calibri"/>
                <a:cs typeface="Calibri"/>
              </a:rPr>
              <a:t>y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  <a:r>
              <a:rPr sz="3000" u="heavy" spc="-5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r>
              <a:rPr sz="3000" u="heavy" dirty="0">
                <a:solidFill>
                  <a:srgbClr val="0000FF"/>
                </a:solidFill>
                <a:latin typeface="Calibri"/>
                <a:cs typeface="Calibri"/>
              </a:rPr>
              <a:t>a</a:t>
            </a:r>
            <a:r>
              <a:rPr sz="3000" u="heavy" spc="-10" dirty="0">
                <a:solidFill>
                  <a:srgbClr val="0000FF"/>
                </a:solidFill>
                <a:latin typeface="Calibri"/>
                <a:cs typeface="Calibri"/>
              </a:rPr>
              <a:t>-</a:t>
            </a:r>
            <a:r>
              <a:rPr sz="3000" u="heavy" spc="-20" dirty="0">
                <a:solidFill>
                  <a:srgbClr val="0000FF"/>
                </a:solidFill>
                <a:latin typeface="Calibri"/>
                <a:cs typeface="Calibri"/>
              </a:rPr>
              <a:t>2015</a:t>
            </a:r>
            <a:r>
              <a:rPr sz="3000" spc="-7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do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nl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ad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de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2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2015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36" y="4563100"/>
            <a:ext cx="7682865" cy="18184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99900"/>
              </a:lnSpc>
              <a:buFontTx/>
              <a:buChar char="›"/>
              <a:tabLst>
                <a:tab pos="300990" algn="l"/>
              </a:tabLst>
            </a:pPr>
            <a:r>
              <a:rPr sz="1900" spc="-5" dirty="0" err="1" smtClean="0">
                <a:latin typeface="Courier New"/>
                <a:cs typeface="Courier New"/>
              </a:rPr>
              <a:t>url</a:t>
            </a:r>
            <a:r>
              <a:rPr sz="1900" spc="-5" dirty="0">
                <a:latin typeface="Courier New"/>
                <a:cs typeface="Courier New"/>
              </a:rPr>
              <a:t>&lt;</a:t>
            </a:r>
            <a:r>
              <a:rPr sz="1900" spc="-5" dirty="0">
                <a:latin typeface="Courier New"/>
                <a:cs typeface="Courier New"/>
                <a:hlinkClick r:id="rId3"/>
              </a:rPr>
              <a:t>-"http://www.data.gov.my/data/dataset/b5cd948f</a:t>
            </a:r>
            <a:r>
              <a:rPr sz="1900" dirty="0">
                <a:latin typeface="Courier New"/>
                <a:cs typeface="Courier New"/>
              </a:rPr>
              <a:t>-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cffb-4439-ae08-e508ff073a93/resource/1f2d5629-ac8d</a:t>
            </a:r>
            <a:r>
              <a:rPr sz="1900" dirty="0">
                <a:latin typeface="Courier New"/>
                <a:cs typeface="Courier New"/>
              </a:rPr>
              <a:t>-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449a-a4c1</a:t>
            </a:r>
            <a:r>
              <a:rPr sz="1900" dirty="0">
                <a:latin typeface="Courier New"/>
                <a:cs typeface="Courier New"/>
              </a:rPr>
              <a:t>-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Courier New"/>
                <a:cs typeface="Courier New"/>
              </a:rPr>
              <a:t>9d269d625d84/download/lokalitihotspot2015.xlsx"</a:t>
            </a:r>
            <a:endParaRPr sz="1900"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450"/>
              </a:spcBef>
              <a:buFontTx/>
              <a:buChar char="›"/>
              <a:tabLst>
                <a:tab pos="300990" algn="l"/>
              </a:tabLst>
            </a:pPr>
            <a:r>
              <a:rPr sz="1900" spc="-5" dirty="0" err="1" smtClean="0">
                <a:latin typeface="Courier New"/>
                <a:cs typeface="Courier New"/>
              </a:rPr>
              <a:t>download.file</a:t>
            </a:r>
            <a:r>
              <a:rPr sz="1900" spc="-5" dirty="0" smtClean="0">
                <a:latin typeface="Courier New"/>
                <a:cs typeface="Courier New"/>
              </a:rPr>
              <a:t>(</a:t>
            </a:r>
            <a:r>
              <a:rPr sz="1900" spc="-5" dirty="0" err="1" smtClean="0">
                <a:latin typeface="Courier New"/>
                <a:cs typeface="Courier New"/>
              </a:rPr>
              <a:t>url</a:t>
            </a:r>
            <a:r>
              <a:rPr sz="1900" spc="-5" dirty="0">
                <a:latin typeface="Courier New"/>
                <a:cs typeface="Courier New"/>
              </a:rPr>
              <a:t>,"dengue.xlsx",mode='wb')</a:t>
            </a:r>
            <a:endParaRPr sz="19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885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10" dirty="0">
                <a:solidFill>
                  <a:srgbClr val="000000"/>
                </a:solidFill>
              </a:rPr>
              <a:t>o</a:t>
            </a:r>
            <a:r>
              <a:rPr spc="-35" dirty="0">
                <a:solidFill>
                  <a:srgbClr val="000000"/>
                </a:solidFill>
              </a:rPr>
              <a:t>w</a:t>
            </a:r>
            <a:r>
              <a:rPr dirty="0">
                <a:solidFill>
                  <a:srgbClr val="000000"/>
                </a:solidFill>
              </a:rPr>
              <a:t>nloadin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814309" cy="3260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n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il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V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501015" algn="l"/>
                <a:tab pos="1234440" algn="l"/>
                <a:tab pos="1967864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dt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&lt;-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read.csv('dengue.csv')</a:t>
            </a:r>
            <a:endParaRPr sz="3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Ch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names(dt)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5267" y="5215466"/>
            <a:ext cx="7192426" cy="1490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588" y="5413379"/>
            <a:ext cx="6600837" cy="8953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19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li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16593"/>
            <a:ext cx="8026400" cy="3512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34607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pli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din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30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”?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469265" algn="l"/>
                <a:tab pos="3441065" algn="l"/>
                <a:tab pos="57270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dt.split.1&lt;</a:t>
            </a:r>
            <a:r>
              <a:rPr sz="3000" dirty="0">
                <a:latin typeface="Courier New"/>
                <a:cs typeface="Courier New"/>
              </a:rPr>
              <a:t>-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split(dt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dt$Negeri)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355600" marR="337185" indent="-34290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mm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pli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Calibri"/>
                <a:cs typeface="Calibri"/>
              </a:rPr>
              <a:t>“</a:t>
            </a:r>
            <a:r>
              <a:rPr sz="3000" spc="-5" dirty="0">
                <a:latin typeface="Calibri"/>
                <a:cs typeface="Calibri"/>
              </a:rPr>
              <a:t>Ju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spc="5" dirty="0">
                <a:latin typeface="Calibri"/>
                <a:cs typeface="Calibri"/>
              </a:rPr>
              <a:t>.</a:t>
            </a:r>
            <a:r>
              <a:rPr sz="3000" spc="-75" dirty="0">
                <a:latin typeface="Calibri"/>
                <a:cs typeface="Calibri"/>
              </a:rPr>
              <a:t>K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20" dirty="0">
                <a:latin typeface="Calibri"/>
                <a:cs typeface="Calibri"/>
              </a:rPr>
              <a:t>.</a:t>
            </a:r>
            <a:r>
              <a:rPr sz="3000" spc="-26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5" dirty="0">
                <a:latin typeface="Calibri"/>
                <a:cs typeface="Calibri"/>
              </a:rPr>
              <a:t>k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pul</a:t>
            </a:r>
            <a:r>
              <a:rPr sz="3000" dirty="0">
                <a:latin typeface="Calibri"/>
                <a:cs typeface="Calibri"/>
              </a:rPr>
              <a:t>”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din</a:t>
            </a:r>
            <a:r>
              <a:rPr sz="3000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Calibri"/>
                <a:cs typeface="Calibri"/>
              </a:rPr>
              <a:t>“</a:t>
            </a:r>
            <a:r>
              <a:rPr sz="3000" spc="-20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g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30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”?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469265" algn="l"/>
                <a:tab pos="2477770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dt.split.</a:t>
            </a:r>
            <a:r>
              <a:rPr sz="2400" dirty="0">
                <a:latin typeface="Courier New"/>
                <a:cs typeface="Courier New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&lt;</a:t>
            </a:r>
            <a:r>
              <a:rPr sz="2400" dirty="0">
                <a:latin typeface="Courier New"/>
                <a:cs typeface="Courier New"/>
              </a:rPr>
              <a:t>-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6" y="5168439"/>
            <a:ext cx="55029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split(dt$Jumlah.Kes.Terkumpul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8276" y="5168439"/>
            <a:ext cx="18516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dt$Negeri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19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li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567295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pp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5" dirty="0">
                <a:latin typeface="Calibri"/>
                <a:cs typeface="Calibri"/>
              </a:rPr>
              <a:t>un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emen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t,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66976"/>
            <a:ext cx="49149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01015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ourier New"/>
                <a:cs typeface="Courier New"/>
              </a:rPr>
              <a:t>lapply(dt.split.2,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0122" y="2866976"/>
            <a:ext cx="10039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ourier New"/>
                <a:cs typeface="Courier New"/>
              </a:rPr>
              <a:t>sum)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919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li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469003"/>
            <a:ext cx="7799705" cy="185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f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J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5" dirty="0">
                <a:latin typeface="Calibri"/>
                <a:cs typeface="Calibri"/>
              </a:rPr>
              <a:t>h.</a:t>
            </a:r>
            <a:r>
              <a:rPr sz="3200" spc="-80" dirty="0">
                <a:latin typeface="Calibri"/>
                <a:cs typeface="Calibri"/>
              </a:rPr>
              <a:t>K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35" dirty="0">
                <a:latin typeface="Calibri"/>
                <a:cs typeface="Calibri"/>
              </a:rPr>
              <a:t>.</a:t>
            </a: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60" dirty="0">
                <a:latin typeface="Calibri"/>
                <a:cs typeface="Calibri"/>
              </a:rPr>
              <a:t>k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pu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h.</a:t>
            </a:r>
            <a:r>
              <a:rPr sz="3200" spc="-50" dirty="0">
                <a:latin typeface="Calibri"/>
                <a:cs typeface="Calibri"/>
              </a:rPr>
              <a:t>Z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n.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100" dirty="0">
                <a:latin typeface="Calibri"/>
                <a:cs typeface="Calibri"/>
              </a:rPr>
              <a:t>B</a:t>
            </a:r>
            <a:r>
              <a:rPr sz="3200" spc="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 marL="355600" marR="1630045" indent="-342900">
              <a:lnSpc>
                <a:spcPct val="102400"/>
              </a:lnSpc>
              <a:spcBef>
                <a:spcPts val="500"/>
              </a:spcBef>
              <a:tabLst>
                <a:tab pos="501015" algn="l"/>
                <a:tab pos="3823970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Courier New"/>
                <a:cs typeface="Courier New"/>
              </a:rPr>
              <a:t>tapply(dt$Jumlah.Kes.Terkumpul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dt$Daerah.Zon.PBT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sum)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Col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pu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4903"/>
            <a:ext cx="7145655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(</a:t>
            </a:r>
            <a:r>
              <a:rPr sz="3200" dirty="0">
                <a:latin typeface="Calibri"/>
                <a:cs typeface="Calibri"/>
              </a:rPr>
              <a:t>.)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2870"/>
              </a:lnSpc>
              <a:spcBef>
                <a:spcPts val="595"/>
              </a:spcBef>
              <a:tabLst>
                <a:tab pos="377190" algn="l"/>
                <a:tab pos="2202815" algn="l"/>
                <a:tab pos="2750820" algn="l"/>
                <a:tab pos="4576445" algn="l"/>
                <a:tab pos="5306695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names(dt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&lt;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gsub("."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""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names(dt),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fixed=TRUE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names(dt</a:t>
            </a: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3298" y="1202710"/>
            <a:ext cx="2152650" cy="1159510"/>
          </a:xfrm>
          <a:custGeom>
            <a:avLst/>
            <a:gdLst/>
            <a:ahLst/>
            <a:cxnLst/>
            <a:rect l="l" t="t" r="r" b="b"/>
            <a:pathLst>
              <a:path w="2152650" h="1159510">
                <a:moveTo>
                  <a:pt x="2152284" y="966246"/>
                </a:moveTo>
                <a:lnTo>
                  <a:pt x="660501" y="966246"/>
                </a:lnTo>
                <a:lnTo>
                  <a:pt x="661142" y="982093"/>
                </a:lnTo>
                <a:lnTo>
                  <a:pt x="670354" y="1027320"/>
                </a:lnTo>
                <a:lnTo>
                  <a:pt x="689457" y="1068032"/>
                </a:lnTo>
                <a:lnTo>
                  <a:pt x="717106" y="1102884"/>
                </a:lnTo>
                <a:lnTo>
                  <a:pt x="751959" y="1130533"/>
                </a:lnTo>
                <a:lnTo>
                  <a:pt x="792670" y="1149636"/>
                </a:lnTo>
                <a:lnTo>
                  <a:pt x="837897" y="1158848"/>
                </a:lnTo>
                <a:lnTo>
                  <a:pt x="853744" y="1159489"/>
                </a:lnTo>
                <a:lnTo>
                  <a:pt x="1959040" y="1159489"/>
                </a:lnTo>
                <a:lnTo>
                  <a:pt x="2005484" y="1153872"/>
                </a:lnTo>
                <a:lnTo>
                  <a:pt x="2047854" y="1137917"/>
                </a:lnTo>
                <a:lnTo>
                  <a:pt x="2084808" y="1112967"/>
                </a:lnTo>
                <a:lnTo>
                  <a:pt x="2115003" y="1080366"/>
                </a:lnTo>
                <a:lnTo>
                  <a:pt x="2137100" y="1041459"/>
                </a:lnTo>
                <a:lnTo>
                  <a:pt x="2149755" y="997587"/>
                </a:lnTo>
                <a:lnTo>
                  <a:pt x="2152284" y="966246"/>
                </a:lnTo>
                <a:close/>
              </a:path>
              <a:path w="2152650" h="1159510">
                <a:moveTo>
                  <a:pt x="1959040" y="0"/>
                </a:moveTo>
                <a:lnTo>
                  <a:pt x="853744" y="0"/>
                </a:lnTo>
                <a:lnTo>
                  <a:pt x="837897" y="640"/>
                </a:lnTo>
                <a:lnTo>
                  <a:pt x="792670" y="9850"/>
                </a:lnTo>
                <a:lnTo>
                  <a:pt x="751959" y="28948"/>
                </a:lnTo>
                <a:lnTo>
                  <a:pt x="717106" y="56593"/>
                </a:lnTo>
                <a:lnTo>
                  <a:pt x="689457" y="91443"/>
                </a:lnTo>
                <a:lnTo>
                  <a:pt x="670354" y="132157"/>
                </a:lnTo>
                <a:lnTo>
                  <a:pt x="661142" y="177392"/>
                </a:lnTo>
                <a:lnTo>
                  <a:pt x="660501" y="193243"/>
                </a:lnTo>
                <a:lnTo>
                  <a:pt x="660501" y="676381"/>
                </a:lnTo>
                <a:lnTo>
                  <a:pt x="0" y="974658"/>
                </a:lnTo>
                <a:lnTo>
                  <a:pt x="660501" y="966246"/>
                </a:lnTo>
                <a:lnTo>
                  <a:pt x="2152284" y="966246"/>
                </a:lnTo>
                <a:lnTo>
                  <a:pt x="2152284" y="193243"/>
                </a:lnTo>
                <a:lnTo>
                  <a:pt x="2146668" y="146799"/>
                </a:lnTo>
                <a:lnTo>
                  <a:pt x="2130717" y="104429"/>
                </a:lnTo>
                <a:lnTo>
                  <a:pt x="2105772" y="67476"/>
                </a:lnTo>
                <a:lnTo>
                  <a:pt x="2073174" y="37280"/>
                </a:lnTo>
                <a:lnTo>
                  <a:pt x="2034266" y="15183"/>
                </a:lnTo>
                <a:lnTo>
                  <a:pt x="1990389" y="2528"/>
                </a:lnTo>
                <a:lnTo>
                  <a:pt x="1974892" y="640"/>
                </a:lnTo>
                <a:lnTo>
                  <a:pt x="195904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83298" y="1202710"/>
            <a:ext cx="2152650" cy="1159510"/>
          </a:xfrm>
          <a:custGeom>
            <a:avLst/>
            <a:gdLst/>
            <a:ahLst/>
            <a:cxnLst/>
            <a:rect l="l" t="t" r="r" b="b"/>
            <a:pathLst>
              <a:path w="2152650" h="1159510">
                <a:moveTo>
                  <a:pt x="660501" y="193243"/>
                </a:moveTo>
                <a:lnTo>
                  <a:pt x="666118" y="146799"/>
                </a:lnTo>
                <a:lnTo>
                  <a:pt x="682073" y="104429"/>
                </a:lnTo>
                <a:lnTo>
                  <a:pt x="707023" y="67476"/>
                </a:lnTo>
                <a:lnTo>
                  <a:pt x="739624" y="37280"/>
                </a:lnTo>
                <a:lnTo>
                  <a:pt x="778532" y="15183"/>
                </a:lnTo>
                <a:lnTo>
                  <a:pt x="822403" y="2528"/>
                </a:lnTo>
                <a:lnTo>
                  <a:pt x="853744" y="0"/>
                </a:lnTo>
                <a:lnTo>
                  <a:pt x="909126" y="0"/>
                </a:lnTo>
                <a:lnTo>
                  <a:pt x="1282080" y="0"/>
                </a:lnTo>
                <a:lnTo>
                  <a:pt x="1959040" y="0"/>
                </a:lnTo>
                <a:lnTo>
                  <a:pt x="1974892" y="640"/>
                </a:lnTo>
                <a:lnTo>
                  <a:pt x="2020126" y="9850"/>
                </a:lnTo>
                <a:lnTo>
                  <a:pt x="2060840" y="28948"/>
                </a:lnTo>
                <a:lnTo>
                  <a:pt x="2095690" y="56593"/>
                </a:lnTo>
                <a:lnTo>
                  <a:pt x="2123335" y="91443"/>
                </a:lnTo>
                <a:lnTo>
                  <a:pt x="2142434" y="132157"/>
                </a:lnTo>
                <a:lnTo>
                  <a:pt x="2151643" y="177392"/>
                </a:lnTo>
                <a:lnTo>
                  <a:pt x="2152284" y="193243"/>
                </a:lnTo>
                <a:lnTo>
                  <a:pt x="2152284" y="676381"/>
                </a:lnTo>
                <a:lnTo>
                  <a:pt x="2152284" y="966246"/>
                </a:lnTo>
                <a:lnTo>
                  <a:pt x="2151643" y="982093"/>
                </a:lnTo>
                <a:lnTo>
                  <a:pt x="2149755" y="997587"/>
                </a:lnTo>
                <a:lnTo>
                  <a:pt x="2137100" y="1041459"/>
                </a:lnTo>
                <a:lnTo>
                  <a:pt x="2115003" y="1080366"/>
                </a:lnTo>
                <a:lnTo>
                  <a:pt x="2084808" y="1112967"/>
                </a:lnTo>
                <a:lnTo>
                  <a:pt x="2047854" y="1137917"/>
                </a:lnTo>
                <a:lnTo>
                  <a:pt x="2005484" y="1153872"/>
                </a:lnTo>
                <a:lnTo>
                  <a:pt x="1959040" y="1159489"/>
                </a:lnTo>
                <a:lnTo>
                  <a:pt x="1282080" y="1159489"/>
                </a:lnTo>
                <a:lnTo>
                  <a:pt x="909126" y="1159489"/>
                </a:lnTo>
                <a:lnTo>
                  <a:pt x="853744" y="1159489"/>
                </a:lnTo>
                <a:lnTo>
                  <a:pt x="837897" y="1158848"/>
                </a:lnTo>
                <a:lnTo>
                  <a:pt x="792670" y="1149636"/>
                </a:lnTo>
                <a:lnTo>
                  <a:pt x="751959" y="1130533"/>
                </a:lnTo>
                <a:lnTo>
                  <a:pt x="717106" y="1102884"/>
                </a:lnTo>
                <a:lnTo>
                  <a:pt x="689457" y="1068032"/>
                </a:lnTo>
                <a:lnTo>
                  <a:pt x="670354" y="1027320"/>
                </a:lnTo>
                <a:lnTo>
                  <a:pt x="661142" y="982093"/>
                </a:lnTo>
                <a:lnTo>
                  <a:pt x="660501" y="966246"/>
                </a:lnTo>
                <a:lnTo>
                  <a:pt x="0" y="974658"/>
                </a:lnTo>
                <a:lnTo>
                  <a:pt x="660501" y="676381"/>
                </a:lnTo>
                <a:lnTo>
                  <a:pt x="660501" y="193243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15061" y="1262769"/>
            <a:ext cx="1149985" cy="1058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 algn="ctr">
              <a:lnSpc>
                <a:spcPct val="100200"/>
              </a:lnSpc>
            </a:pP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d=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RU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gsub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ea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3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r>
              <a:rPr sz="1400" spc="-1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”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ot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4733" y="4144435"/>
            <a:ext cx="8885773" cy="1240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0588" y="4343400"/>
            <a:ext cx="8296198" cy="6476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Col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pu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1" y="1697603"/>
            <a:ext cx="8036559" cy="306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1000"/>
              </a:lnSpc>
              <a:spcBef>
                <a:spcPts val="555"/>
              </a:spcBef>
              <a:tabLst>
                <a:tab pos="501015" algn="l"/>
                <a:tab pos="2326640" algn="l"/>
                <a:tab pos="4371340" algn="l"/>
              </a:tabLst>
            </a:pPr>
            <a:r>
              <a:rPr sz="3200" dirty="0">
                <a:latin typeface="Courier New"/>
                <a:cs typeface="Courier New"/>
              </a:rPr>
              <a:t>&gt;</a:t>
            </a:r>
            <a:r>
              <a:rPr sz="3200" dirty="0"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Courier New"/>
                <a:cs typeface="Courier New"/>
              </a:rPr>
              <a:t>names(dt</a:t>
            </a:r>
            <a:r>
              <a:rPr sz="2400" dirty="0">
                <a:latin typeface="Courier New"/>
                <a:cs typeface="Courier New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&lt;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c("Year","Week","State","District","Locati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on","Total","Outbrea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Duration")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21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lu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nl</a:t>
            </a:r>
            <a:r>
              <a:rPr sz="2400" spc="-190" dirty="0">
                <a:latin typeface="Calibri"/>
                <a:cs typeface="Calibri"/>
              </a:rPr>
              <a:t>y</a:t>
            </a:r>
            <a:r>
              <a:rPr sz="2400" spc="-1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  <a:tabLst>
                <a:tab pos="377190" algn="l"/>
                <a:tab pos="2750820" algn="l"/>
                <a:tab pos="3298190" algn="l"/>
                <a:tab pos="439420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names(dt)[2</a:t>
            </a:r>
            <a:r>
              <a:rPr sz="2400" dirty="0">
                <a:latin typeface="Courier New"/>
                <a:cs typeface="Courier New"/>
              </a:rPr>
              <a:t>]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&lt;</a:t>
            </a:r>
            <a:r>
              <a:rPr sz="2400" dirty="0">
                <a:latin typeface="Courier New"/>
                <a:cs typeface="Courier New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'Wee</a:t>
            </a:r>
            <a:r>
              <a:rPr sz="2400" dirty="0">
                <a:latin typeface="Courier New"/>
                <a:cs typeface="Courier New"/>
              </a:rPr>
              <a:t>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No'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10418" y="4631185"/>
            <a:ext cx="2230120" cy="1252855"/>
          </a:xfrm>
          <a:custGeom>
            <a:avLst/>
            <a:gdLst/>
            <a:ahLst/>
            <a:cxnLst/>
            <a:rect l="l" t="t" r="r" b="b"/>
            <a:pathLst>
              <a:path w="2230120" h="1252854">
                <a:moveTo>
                  <a:pt x="0" y="0"/>
                </a:moveTo>
                <a:lnTo>
                  <a:pt x="737981" y="576334"/>
                </a:lnTo>
                <a:lnTo>
                  <a:pt x="737981" y="1059454"/>
                </a:lnTo>
                <a:lnTo>
                  <a:pt x="738622" y="1075305"/>
                </a:lnTo>
                <a:lnTo>
                  <a:pt x="747834" y="1120540"/>
                </a:lnTo>
                <a:lnTo>
                  <a:pt x="766937" y="1161257"/>
                </a:lnTo>
                <a:lnTo>
                  <a:pt x="794586" y="1196111"/>
                </a:lnTo>
                <a:lnTo>
                  <a:pt x="829439" y="1223761"/>
                </a:lnTo>
                <a:lnTo>
                  <a:pt x="870150" y="1242863"/>
                </a:lnTo>
                <a:lnTo>
                  <a:pt x="915377" y="1252075"/>
                </a:lnTo>
                <a:lnTo>
                  <a:pt x="931224" y="1252715"/>
                </a:lnTo>
                <a:lnTo>
                  <a:pt x="2036521" y="1252715"/>
                </a:lnTo>
                <a:lnTo>
                  <a:pt x="2082964" y="1247099"/>
                </a:lnTo>
                <a:lnTo>
                  <a:pt x="2125334" y="1231144"/>
                </a:lnTo>
                <a:lnTo>
                  <a:pt x="2162288" y="1206195"/>
                </a:lnTo>
                <a:lnTo>
                  <a:pt x="2192484" y="1173593"/>
                </a:lnTo>
                <a:lnTo>
                  <a:pt x="2214580" y="1134681"/>
                </a:lnTo>
                <a:lnTo>
                  <a:pt x="2227235" y="1090802"/>
                </a:lnTo>
                <a:lnTo>
                  <a:pt x="2229764" y="1059454"/>
                </a:lnTo>
                <a:lnTo>
                  <a:pt x="2229764" y="286463"/>
                </a:lnTo>
                <a:lnTo>
                  <a:pt x="737981" y="286463"/>
                </a:lnTo>
                <a:lnTo>
                  <a:pt x="0" y="0"/>
                </a:lnTo>
                <a:close/>
              </a:path>
              <a:path w="2230120" h="1252854">
                <a:moveTo>
                  <a:pt x="2036521" y="93213"/>
                </a:moveTo>
                <a:lnTo>
                  <a:pt x="931224" y="93213"/>
                </a:lnTo>
                <a:lnTo>
                  <a:pt x="915377" y="93854"/>
                </a:lnTo>
                <a:lnTo>
                  <a:pt x="870150" y="103066"/>
                </a:lnTo>
                <a:lnTo>
                  <a:pt x="829439" y="122167"/>
                </a:lnTo>
                <a:lnTo>
                  <a:pt x="794586" y="149816"/>
                </a:lnTo>
                <a:lnTo>
                  <a:pt x="766937" y="184669"/>
                </a:lnTo>
                <a:lnTo>
                  <a:pt x="747834" y="225382"/>
                </a:lnTo>
                <a:lnTo>
                  <a:pt x="738622" y="270614"/>
                </a:lnTo>
                <a:lnTo>
                  <a:pt x="737981" y="286463"/>
                </a:lnTo>
                <a:lnTo>
                  <a:pt x="2229764" y="286463"/>
                </a:lnTo>
                <a:lnTo>
                  <a:pt x="2224149" y="240024"/>
                </a:lnTo>
                <a:lnTo>
                  <a:pt x="2208197" y="197655"/>
                </a:lnTo>
                <a:lnTo>
                  <a:pt x="2183252" y="160699"/>
                </a:lnTo>
                <a:lnTo>
                  <a:pt x="2150654" y="130500"/>
                </a:lnTo>
                <a:lnTo>
                  <a:pt x="2111746" y="108400"/>
                </a:lnTo>
                <a:lnTo>
                  <a:pt x="2067870" y="95743"/>
                </a:lnTo>
                <a:lnTo>
                  <a:pt x="2036521" y="93213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10418" y="4631185"/>
            <a:ext cx="2230120" cy="1252855"/>
          </a:xfrm>
          <a:custGeom>
            <a:avLst/>
            <a:gdLst/>
            <a:ahLst/>
            <a:cxnLst/>
            <a:rect l="l" t="t" r="r" b="b"/>
            <a:pathLst>
              <a:path w="2230120" h="1252854">
                <a:moveTo>
                  <a:pt x="737981" y="286463"/>
                </a:moveTo>
                <a:lnTo>
                  <a:pt x="743598" y="240024"/>
                </a:lnTo>
                <a:lnTo>
                  <a:pt x="759553" y="197655"/>
                </a:lnTo>
                <a:lnTo>
                  <a:pt x="784503" y="160699"/>
                </a:lnTo>
                <a:lnTo>
                  <a:pt x="817104" y="130500"/>
                </a:lnTo>
                <a:lnTo>
                  <a:pt x="856012" y="108400"/>
                </a:lnTo>
                <a:lnTo>
                  <a:pt x="899883" y="95743"/>
                </a:lnTo>
                <a:lnTo>
                  <a:pt x="931224" y="93213"/>
                </a:lnTo>
                <a:lnTo>
                  <a:pt x="986607" y="93213"/>
                </a:lnTo>
                <a:lnTo>
                  <a:pt x="1359560" y="93213"/>
                </a:lnTo>
                <a:lnTo>
                  <a:pt x="2036521" y="93213"/>
                </a:lnTo>
                <a:lnTo>
                  <a:pt x="2052372" y="93854"/>
                </a:lnTo>
                <a:lnTo>
                  <a:pt x="2097606" y="103066"/>
                </a:lnTo>
                <a:lnTo>
                  <a:pt x="2138320" y="122167"/>
                </a:lnTo>
                <a:lnTo>
                  <a:pt x="2173170" y="149816"/>
                </a:lnTo>
                <a:lnTo>
                  <a:pt x="2200815" y="184669"/>
                </a:lnTo>
                <a:lnTo>
                  <a:pt x="2219914" y="225382"/>
                </a:lnTo>
                <a:lnTo>
                  <a:pt x="2229123" y="270614"/>
                </a:lnTo>
                <a:lnTo>
                  <a:pt x="2229764" y="286463"/>
                </a:lnTo>
                <a:lnTo>
                  <a:pt x="2229764" y="576334"/>
                </a:lnTo>
                <a:lnTo>
                  <a:pt x="2229764" y="1059454"/>
                </a:lnTo>
                <a:lnTo>
                  <a:pt x="2229123" y="1075305"/>
                </a:lnTo>
                <a:lnTo>
                  <a:pt x="2219914" y="1120540"/>
                </a:lnTo>
                <a:lnTo>
                  <a:pt x="2200815" y="1161257"/>
                </a:lnTo>
                <a:lnTo>
                  <a:pt x="2173170" y="1196111"/>
                </a:lnTo>
                <a:lnTo>
                  <a:pt x="2138320" y="1223761"/>
                </a:lnTo>
                <a:lnTo>
                  <a:pt x="2097606" y="1242863"/>
                </a:lnTo>
                <a:lnTo>
                  <a:pt x="2052372" y="1252075"/>
                </a:lnTo>
                <a:lnTo>
                  <a:pt x="2036521" y="1252715"/>
                </a:lnTo>
                <a:lnTo>
                  <a:pt x="1359560" y="1252715"/>
                </a:lnTo>
                <a:lnTo>
                  <a:pt x="986607" y="1252715"/>
                </a:lnTo>
                <a:lnTo>
                  <a:pt x="931224" y="1252715"/>
                </a:lnTo>
                <a:lnTo>
                  <a:pt x="915377" y="1252075"/>
                </a:lnTo>
                <a:lnTo>
                  <a:pt x="870150" y="1242863"/>
                </a:lnTo>
                <a:lnTo>
                  <a:pt x="829439" y="1223761"/>
                </a:lnTo>
                <a:lnTo>
                  <a:pt x="794586" y="1196111"/>
                </a:lnTo>
                <a:lnTo>
                  <a:pt x="766937" y="1161257"/>
                </a:lnTo>
                <a:lnTo>
                  <a:pt x="747834" y="1120540"/>
                </a:lnTo>
                <a:lnTo>
                  <a:pt x="738622" y="1075305"/>
                </a:lnTo>
                <a:lnTo>
                  <a:pt x="737981" y="1059454"/>
                </a:lnTo>
                <a:lnTo>
                  <a:pt x="737981" y="576334"/>
                </a:lnTo>
                <a:lnTo>
                  <a:pt x="0" y="0"/>
                </a:lnTo>
                <a:lnTo>
                  <a:pt x="737981" y="286463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09424" y="4917552"/>
            <a:ext cx="1170940" cy="800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1760" algn="just">
              <a:lnSpc>
                <a:spcPct val="995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eck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chan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85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Col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3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a</a:t>
            </a:r>
            <a:r>
              <a:rPr spc="-45" dirty="0">
                <a:solidFill>
                  <a:srgbClr val="000000"/>
                </a:solidFill>
              </a:rPr>
              <a:t>m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pu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345680" cy="41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pl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p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spc="5" dirty="0">
                <a:latin typeface="Calibri"/>
                <a:cs typeface="Calibri"/>
              </a:rPr>
              <a:t>_</a:t>
            </a:r>
            <a:r>
              <a:rPr sz="3200" spc="-310" dirty="0">
                <a:latin typeface="Calibri"/>
                <a:cs typeface="Calibri"/>
              </a:rPr>
              <a:t>”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827347"/>
            <a:ext cx="3494404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names(dt)&lt;-gsub("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87239" y="2827347"/>
            <a:ext cx="1303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60070" algn="l"/>
              </a:tabLst>
            </a:pPr>
            <a:r>
              <a:rPr sz="2400" spc="-5" dirty="0">
                <a:latin typeface="Courier New"/>
                <a:cs typeface="Courier New"/>
              </a:rPr>
              <a:t>"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"_"</a:t>
            </a:r>
            <a:r>
              <a:rPr sz="2400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7699" y="2827347"/>
            <a:ext cx="18516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names(dt))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1668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55" dirty="0">
                <a:solidFill>
                  <a:srgbClr val="000000"/>
                </a:solidFill>
              </a:rPr>
              <a:t>c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75" dirty="0">
                <a:solidFill>
                  <a:srgbClr val="000000"/>
                </a:solidFill>
              </a:rPr>
              <a:t>r</a:t>
            </a:r>
            <a:r>
              <a:rPr dirty="0">
                <a:solidFill>
                  <a:srgbClr val="000000"/>
                </a:solidFill>
              </a:rPr>
              <a:t>ds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nipul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15" dirty="0">
                <a:solidFill>
                  <a:srgbClr val="000000"/>
                </a:solidFill>
              </a:rPr>
              <a:t>t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953375" cy="187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lli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245" dirty="0">
                <a:latin typeface="Calibri"/>
                <a:cs typeface="Calibri"/>
              </a:rPr>
              <a:t>y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pl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-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mn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u="heavy" dirty="0" smtClean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3200" u="heavy" spc="-8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u="heavy" spc="5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3200" u="heavy" spc="-25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u="heavy" spc="-5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u="heavy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200" spc="-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spc="-45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200" spc="-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200" spc="-15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200" spc="-5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20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539" y="3544561"/>
            <a:ext cx="402590" cy="0"/>
          </a:xfrm>
          <a:custGeom>
            <a:avLst/>
            <a:gdLst/>
            <a:ahLst/>
            <a:cxnLst/>
            <a:rect l="l" t="t" r="r" b="b"/>
            <a:pathLst>
              <a:path w="402590">
                <a:moveTo>
                  <a:pt x="0" y="0"/>
                </a:moveTo>
                <a:lnTo>
                  <a:pt x="402168" y="0"/>
                </a:lnTo>
              </a:path>
            </a:pathLst>
          </a:custGeom>
          <a:ln w="266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93708" y="3544561"/>
            <a:ext cx="1401445" cy="0"/>
          </a:xfrm>
          <a:custGeom>
            <a:avLst/>
            <a:gdLst/>
            <a:ahLst/>
            <a:cxnLst/>
            <a:rect l="l" t="t" r="r" b="b"/>
            <a:pathLst>
              <a:path w="1401445">
                <a:moveTo>
                  <a:pt x="0" y="0"/>
                </a:moveTo>
                <a:lnTo>
                  <a:pt x="1401235" y="0"/>
                </a:lnTo>
              </a:path>
            </a:pathLst>
          </a:custGeom>
          <a:ln w="2666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4291241"/>
            <a:ext cx="2501900" cy="723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393065" algn="l"/>
              </a:tabLst>
            </a:pPr>
            <a:r>
              <a:rPr sz="2500" dirty="0">
                <a:latin typeface="Courier New"/>
                <a:cs typeface="Courier New"/>
              </a:rPr>
              <a:t>&gt;</a:t>
            </a:r>
            <a:r>
              <a:rPr sz="2500" dirty="0">
                <a:latin typeface="Times New Roman"/>
                <a:cs typeface="Times New Roman"/>
              </a:rPr>
              <a:t>	</a:t>
            </a:r>
            <a:r>
              <a:rPr sz="2500" spc="-5" dirty="0">
                <a:latin typeface="Courier New"/>
                <a:cs typeface="Courier New"/>
              </a:rPr>
              <a:t>dt$Location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dt$Location)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2942" y="4291241"/>
            <a:ext cx="28829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Courier New"/>
                <a:cs typeface="Courier New"/>
              </a:rPr>
              <a:t>&lt;-gsub("Lndah",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0945" y="4291241"/>
            <a:ext cx="154940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5" dirty="0">
                <a:latin typeface="Courier New"/>
                <a:cs typeface="Courier New"/>
              </a:rPr>
              <a:t>"Indah",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589285"/>
            <a:ext cx="4612640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500" spc="-16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5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4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la</a:t>
            </a:r>
            <a:r>
              <a:rPr sz="2500" spc="-1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5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5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2500" spc="-1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500" spc="7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sz="25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spc="-3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5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2500" spc="-55" dirty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500" spc="-20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500" spc="-5" dirty="0">
                <a:solidFill>
                  <a:srgbClr val="FF0000"/>
                </a:solidFill>
                <a:latin typeface="Calibri"/>
                <a:cs typeface="Calibri"/>
              </a:rPr>
              <a:t>pun</a:t>
            </a:r>
            <a:r>
              <a:rPr sz="2500" spc="9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500" dirty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93265" y="4876800"/>
            <a:ext cx="1990089" cy="1661795"/>
          </a:xfrm>
          <a:custGeom>
            <a:avLst/>
            <a:gdLst/>
            <a:ahLst/>
            <a:cxnLst/>
            <a:rect l="l" t="t" r="r" b="b"/>
            <a:pathLst>
              <a:path w="1990090" h="1661795">
                <a:moveTo>
                  <a:pt x="0" y="167164"/>
                </a:moveTo>
                <a:lnTo>
                  <a:pt x="498134" y="692276"/>
                </a:lnTo>
                <a:lnTo>
                  <a:pt x="498134" y="1412830"/>
                </a:lnTo>
                <a:lnTo>
                  <a:pt x="498958" y="1433223"/>
                </a:lnTo>
                <a:lnTo>
                  <a:pt x="505360" y="1472583"/>
                </a:lnTo>
                <a:lnTo>
                  <a:pt x="517672" y="1509615"/>
                </a:lnTo>
                <a:lnTo>
                  <a:pt x="535384" y="1543806"/>
                </a:lnTo>
                <a:lnTo>
                  <a:pt x="557983" y="1574645"/>
                </a:lnTo>
                <a:lnTo>
                  <a:pt x="584957" y="1601621"/>
                </a:lnTo>
                <a:lnTo>
                  <a:pt x="615794" y="1624220"/>
                </a:lnTo>
                <a:lnTo>
                  <a:pt x="649983" y="1641932"/>
                </a:lnTo>
                <a:lnTo>
                  <a:pt x="687012" y="1654245"/>
                </a:lnTo>
                <a:lnTo>
                  <a:pt x="726368" y="1660646"/>
                </a:lnTo>
                <a:lnTo>
                  <a:pt x="746759" y="1661470"/>
                </a:lnTo>
                <a:lnTo>
                  <a:pt x="1741291" y="1661470"/>
                </a:lnTo>
                <a:lnTo>
                  <a:pt x="1781620" y="1658216"/>
                </a:lnTo>
                <a:lnTo>
                  <a:pt x="1819876" y="1648795"/>
                </a:lnTo>
                <a:lnTo>
                  <a:pt x="1855549" y="1633719"/>
                </a:lnTo>
                <a:lnTo>
                  <a:pt x="1888126" y="1613499"/>
                </a:lnTo>
                <a:lnTo>
                  <a:pt x="1917096" y="1588648"/>
                </a:lnTo>
                <a:lnTo>
                  <a:pt x="1941947" y="1559677"/>
                </a:lnTo>
                <a:lnTo>
                  <a:pt x="1962166" y="1527098"/>
                </a:lnTo>
                <a:lnTo>
                  <a:pt x="1977242" y="1491422"/>
                </a:lnTo>
                <a:lnTo>
                  <a:pt x="1986663" y="1453162"/>
                </a:lnTo>
                <a:lnTo>
                  <a:pt x="1989917" y="1412830"/>
                </a:lnTo>
                <a:lnTo>
                  <a:pt x="1989917" y="276916"/>
                </a:lnTo>
                <a:lnTo>
                  <a:pt x="498134" y="276916"/>
                </a:lnTo>
                <a:lnTo>
                  <a:pt x="0" y="167164"/>
                </a:lnTo>
                <a:close/>
              </a:path>
              <a:path w="1990090" h="1661795">
                <a:moveTo>
                  <a:pt x="1741291" y="0"/>
                </a:moveTo>
                <a:lnTo>
                  <a:pt x="746759" y="0"/>
                </a:lnTo>
                <a:lnTo>
                  <a:pt x="726368" y="824"/>
                </a:lnTo>
                <a:lnTo>
                  <a:pt x="687012" y="7226"/>
                </a:lnTo>
                <a:lnTo>
                  <a:pt x="649983" y="19539"/>
                </a:lnTo>
                <a:lnTo>
                  <a:pt x="615794" y="37252"/>
                </a:lnTo>
                <a:lnTo>
                  <a:pt x="584957" y="59852"/>
                </a:lnTo>
                <a:lnTo>
                  <a:pt x="557983" y="86828"/>
                </a:lnTo>
                <a:lnTo>
                  <a:pt x="535384" y="117667"/>
                </a:lnTo>
                <a:lnTo>
                  <a:pt x="517672" y="151857"/>
                </a:lnTo>
                <a:lnTo>
                  <a:pt x="505360" y="188888"/>
                </a:lnTo>
                <a:lnTo>
                  <a:pt x="498958" y="228245"/>
                </a:lnTo>
                <a:lnTo>
                  <a:pt x="498134" y="248637"/>
                </a:lnTo>
                <a:lnTo>
                  <a:pt x="498134" y="276916"/>
                </a:lnTo>
                <a:lnTo>
                  <a:pt x="1989917" y="276916"/>
                </a:lnTo>
                <a:lnTo>
                  <a:pt x="1989917" y="248637"/>
                </a:lnTo>
                <a:lnTo>
                  <a:pt x="1986663" y="208308"/>
                </a:lnTo>
                <a:lnTo>
                  <a:pt x="1977242" y="170050"/>
                </a:lnTo>
                <a:lnTo>
                  <a:pt x="1962166" y="134375"/>
                </a:lnTo>
                <a:lnTo>
                  <a:pt x="1941947" y="101796"/>
                </a:lnTo>
                <a:lnTo>
                  <a:pt x="1917096" y="72825"/>
                </a:lnTo>
                <a:lnTo>
                  <a:pt x="1888126" y="47973"/>
                </a:lnTo>
                <a:lnTo>
                  <a:pt x="1855549" y="27753"/>
                </a:lnTo>
                <a:lnTo>
                  <a:pt x="1819876" y="12676"/>
                </a:lnTo>
                <a:lnTo>
                  <a:pt x="1781620" y="3254"/>
                </a:lnTo>
                <a:lnTo>
                  <a:pt x="1741291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3265" y="4876800"/>
            <a:ext cx="1990089" cy="1661795"/>
          </a:xfrm>
          <a:custGeom>
            <a:avLst/>
            <a:gdLst/>
            <a:ahLst/>
            <a:cxnLst/>
            <a:rect l="l" t="t" r="r" b="b"/>
            <a:pathLst>
              <a:path w="1990090" h="1661795">
                <a:moveTo>
                  <a:pt x="498134" y="248637"/>
                </a:moveTo>
                <a:lnTo>
                  <a:pt x="501388" y="208308"/>
                </a:lnTo>
                <a:lnTo>
                  <a:pt x="510809" y="170050"/>
                </a:lnTo>
                <a:lnTo>
                  <a:pt x="525885" y="134375"/>
                </a:lnTo>
                <a:lnTo>
                  <a:pt x="546104" y="101796"/>
                </a:lnTo>
                <a:lnTo>
                  <a:pt x="570955" y="72825"/>
                </a:lnTo>
                <a:lnTo>
                  <a:pt x="599924" y="47973"/>
                </a:lnTo>
                <a:lnTo>
                  <a:pt x="632502" y="27753"/>
                </a:lnTo>
                <a:lnTo>
                  <a:pt x="668174" y="12676"/>
                </a:lnTo>
                <a:lnTo>
                  <a:pt x="706431" y="3254"/>
                </a:lnTo>
                <a:lnTo>
                  <a:pt x="746759" y="0"/>
                </a:lnTo>
                <a:lnTo>
                  <a:pt x="1119713" y="0"/>
                </a:lnTo>
                <a:lnTo>
                  <a:pt x="1741291" y="0"/>
                </a:lnTo>
                <a:lnTo>
                  <a:pt x="1761683" y="824"/>
                </a:lnTo>
                <a:lnTo>
                  <a:pt x="1801039" y="7226"/>
                </a:lnTo>
                <a:lnTo>
                  <a:pt x="1838068" y="19539"/>
                </a:lnTo>
                <a:lnTo>
                  <a:pt x="1872257" y="37252"/>
                </a:lnTo>
                <a:lnTo>
                  <a:pt x="1903094" y="59852"/>
                </a:lnTo>
                <a:lnTo>
                  <a:pt x="1930068" y="86828"/>
                </a:lnTo>
                <a:lnTo>
                  <a:pt x="1952667" y="117667"/>
                </a:lnTo>
                <a:lnTo>
                  <a:pt x="1970379" y="151857"/>
                </a:lnTo>
                <a:lnTo>
                  <a:pt x="1982691" y="188888"/>
                </a:lnTo>
                <a:lnTo>
                  <a:pt x="1989093" y="228245"/>
                </a:lnTo>
                <a:lnTo>
                  <a:pt x="1989917" y="248637"/>
                </a:lnTo>
                <a:lnTo>
                  <a:pt x="1989917" y="276916"/>
                </a:lnTo>
                <a:lnTo>
                  <a:pt x="1989917" y="692276"/>
                </a:lnTo>
                <a:lnTo>
                  <a:pt x="1989917" y="1412830"/>
                </a:lnTo>
                <a:lnTo>
                  <a:pt x="1989093" y="1433223"/>
                </a:lnTo>
                <a:lnTo>
                  <a:pt x="1982691" y="1472583"/>
                </a:lnTo>
                <a:lnTo>
                  <a:pt x="1970379" y="1509615"/>
                </a:lnTo>
                <a:lnTo>
                  <a:pt x="1952667" y="1543806"/>
                </a:lnTo>
                <a:lnTo>
                  <a:pt x="1930068" y="1574645"/>
                </a:lnTo>
                <a:lnTo>
                  <a:pt x="1903094" y="1601621"/>
                </a:lnTo>
                <a:lnTo>
                  <a:pt x="1872257" y="1624220"/>
                </a:lnTo>
                <a:lnTo>
                  <a:pt x="1838068" y="1641932"/>
                </a:lnTo>
                <a:lnTo>
                  <a:pt x="1801039" y="1654245"/>
                </a:lnTo>
                <a:lnTo>
                  <a:pt x="1761683" y="1660646"/>
                </a:lnTo>
                <a:lnTo>
                  <a:pt x="1741291" y="1661470"/>
                </a:lnTo>
                <a:lnTo>
                  <a:pt x="1119713" y="1661470"/>
                </a:lnTo>
                <a:lnTo>
                  <a:pt x="746759" y="1661470"/>
                </a:lnTo>
                <a:lnTo>
                  <a:pt x="726368" y="1660646"/>
                </a:lnTo>
                <a:lnTo>
                  <a:pt x="706431" y="1658216"/>
                </a:lnTo>
                <a:lnTo>
                  <a:pt x="668174" y="1648795"/>
                </a:lnTo>
                <a:lnTo>
                  <a:pt x="632502" y="1633719"/>
                </a:lnTo>
                <a:lnTo>
                  <a:pt x="599924" y="1613499"/>
                </a:lnTo>
                <a:lnTo>
                  <a:pt x="570955" y="1588648"/>
                </a:lnTo>
                <a:lnTo>
                  <a:pt x="546104" y="1559677"/>
                </a:lnTo>
                <a:lnTo>
                  <a:pt x="525885" y="1527098"/>
                </a:lnTo>
                <a:lnTo>
                  <a:pt x="510809" y="1491422"/>
                </a:lnTo>
                <a:lnTo>
                  <a:pt x="501388" y="1453162"/>
                </a:lnTo>
                <a:lnTo>
                  <a:pt x="498134" y="1412830"/>
                </a:lnTo>
                <a:lnTo>
                  <a:pt x="498134" y="692276"/>
                </a:lnTo>
                <a:lnTo>
                  <a:pt x="0" y="167164"/>
                </a:lnTo>
                <a:lnTo>
                  <a:pt x="498134" y="276916"/>
                </a:lnTo>
                <a:lnTo>
                  <a:pt x="498134" y="248637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664227" y="5046635"/>
            <a:ext cx="946150" cy="1350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9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eck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345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</a:rPr>
              <a:t>x</a:t>
            </a:r>
            <a:r>
              <a:rPr spc="-25" dirty="0">
                <a:solidFill>
                  <a:srgbClr val="000000"/>
                </a:solidFill>
              </a:rPr>
              <a:t>ce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493000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th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ad</a:t>
            </a:r>
            <a:r>
              <a:rPr sz="3200" dirty="0">
                <a:latin typeface="Calibri"/>
                <a:cs typeface="Calibri"/>
              </a:rPr>
              <a:t>xl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y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16865" algn="l"/>
              </a:tabLst>
            </a:pPr>
            <a:r>
              <a:rPr sz="2000" spc="20" dirty="0">
                <a:latin typeface="Arial"/>
                <a:cs typeface="Arial"/>
              </a:rPr>
              <a:t>&gt;</a:t>
            </a:r>
            <a:r>
              <a:rPr sz="2000" spc="20" dirty="0">
                <a:latin typeface="Times New Roman"/>
                <a:cs typeface="Times New Roman"/>
              </a:rPr>
              <a:t>	</a:t>
            </a:r>
            <a:r>
              <a:rPr sz="2000" spc="375" dirty="0">
                <a:latin typeface="Arial"/>
                <a:cs typeface="Arial"/>
              </a:rPr>
              <a:t>library(</a:t>
            </a:r>
            <a:r>
              <a:rPr sz="2000" spc="375" dirty="0" err="1">
                <a:latin typeface="Arial"/>
                <a:cs typeface="Arial"/>
              </a:rPr>
              <a:t>readxl</a:t>
            </a:r>
            <a:r>
              <a:rPr sz="2000" spc="375" dirty="0" smtClean="0">
                <a:latin typeface="Arial"/>
                <a:cs typeface="Arial"/>
              </a:rPr>
              <a:t>)</a:t>
            </a:r>
            <a:endParaRPr lang="en-US" sz="2000" spc="37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316865" algn="l"/>
              </a:tabLst>
            </a:pP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buil</a:t>
            </a:r>
            <a:r>
              <a:rPr sz="3200" spc="-110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-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am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-70" dirty="0">
                <a:latin typeface="Calibri"/>
                <a:cs typeface="Calibri"/>
              </a:rPr>
              <a:t>x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 smtClean="0">
                <a:latin typeface="Calibri"/>
                <a:cs typeface="Calibri"/>
              </a:rPr>
              <a:t>f</a:t>
            </a:r>
            <a:r>
              <a:rPr sz="3200" dirty="0" smtClean="0">
                <a:latin typeface="Calibri"/>
                <a:cs typeface="Calibri"/>
              </a:rPr>
              <a:t>il</a:t>
            </a:r>
            <a:r>
              <a:rPr sz="3200" spc="-5" dirty="0" smtClean="0">
                <a:latin typeface="Calibri"/>
                <a:cs typeface="Calibri"/>
              </a:rPr>
              <a:t>e</a:t>
            </a:r>
            <a:r>
              <a:rPr sz="3200" dirty="0" smtClean="0">
                <a:latin typeface="Calibri"/>
                <a:cs typeface="Calibri"/>
              </a:rPr>
              <a:t>s</a:t>
            </a:r>
            <a:endParaRPr sz="4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6865" algn="l"/>
                <a:tab pos="2298065" algn="l"/>
                <a:tab pos="2755265" algn="l"/>
              </a:tabLst>
            </a:pPr>
            <a:r>
              <a:rPr sz="2000" spc="20" dirty="0" smtClean="0">
                <a:latin typeface="Arial"/>
                <a:cs typeface="Arial"/>
              </a:rPr>
              <a:t>&gt;</a:t>
            </a:r>
            <a:r>
              <a:rPr sz="2000" spc="20" dirty="0">
                <a:latin typeface="Times New Roman"/>
                <a:cs typeface="Times New Roman"/>
              </a:rPr>
              <a:t>	</a:t>
            </a:r>
            <a:r>
              <a:rPr sz="2000" spc="175" dirty="0">
                <a:latin typeface="Arial"/>
                <a:cs typeface="Arial"/>
              </a:rPr>
              <a:t>xlsx_exampl</a:t>
            </a:r>
            <a:r>
              <a:rPr sz="2000" spc="200" dirty="0">
                <a:latin typeface="Arial"/>
                <a:cs typeface="Arial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345" dirty="0">
                <a:latin typeface="Arial"/>
                <a:cs typeface="Arial"/>
              </a:rPr>
              <a:t>&lt;</a:t>
            </a:r>
            <a:r>
              <a:rPr sz="2000" spc="195" dirty="0">
                <a:latin typeface="Arial"/>
                <a:cs typeface="Arial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70" dirty="0">
                <a:latin typeface="Arial"/>
                <a:cs typeface="Arial"/>
              </a:rPr>
              <a:t>readxl_example("datasets.xlsx")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316865" algn="l"/>
              </a:tabLst>
            </a:pPr>
            <a:r>
              <a:rPr sz="2000" spc="20" dirty="0">
                <a:latin typeface="Arial"/>
                <a:cs typeface="Arial"/>
              </a:rPr>
              <a:t>&gt;</a:t>
            </a:r>
            <a:r>
              <a:rPr sz="2000" spc="20" dirty="0">
                <a:latin typeface="Times New Roman"/>
                <a:cs typeface="Times New Roman"/>
              </a:rPr>
              <a:t>	</a:t>
            </a:r>
            <a:r>
              <a:rPr sz="2000" spc="225" dirty="0">
                <a:latin typeface="Arial"/>
                <a:cs typeface="Arial"/>
              </a:rPr>
              <a:t>read_excel(xlsx_example)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0129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St</a:t>
            </a:r>
            <a:r>
              <a:rPr spc="-20" dirty="0">
                <a:solidFill>
                  <a:srgbClr val="000000"/>
                </a:solidFill>
              </a:rPr>
              <a:t>ri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s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dirty="0">
                <a:solidFill>
                  <a:srgbClr val="000000"/>
                </a:solidFill>
              </a:rPr>
              <a:t>lit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2549"/>
            <a:ext cx="556450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mm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urier New"/>
                <a:cs typeface="Courier New"/>
              </a:rPr>
              <a:t>strsplit()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682727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strsplit("hello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9142" y="2682727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Malaysia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0744" y="2682727"/>
            <a:ext cx="12446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1665" algn="l"/>
                <a:tab pos="926465" algn="l"/>
              </a:tabLst>
            </a:pPr>
            <a:r>
              <a:rPr sz="2000" spc="-5" dirty="0">
                <a:latin typeface="Courier New"/>
                <a:cs typeface="Courier New"/>
              </a:rPr>
              <a:t>!"</a:t>
            </a:r>
            <a:r>
              <a:rPr sz="2000" dirty="0">
                <a:latin typeface="Courier New"/>
                <a:cs typeface="Courier New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ourier New"/>
                <a:cs typeface="Courier New"/>
              </a:rPr>
              <a:t>"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")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114871"/>
            <a:ext cx="6555740" cy="884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47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28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0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t,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5610455"/>
            <a:ext cx="62515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2200" dirty="0">
                <a:latin typeface="Courier New"/>
                <a:cs typeface="Courier New"/>
              </a:rPr>
              <a:t>&gt;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strsplit(as.character(dt$Location),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0426" y="5610455"/>
            <a:ext cx="154051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</a:tabLst>
            </a:pPr>
            <a:r>
              <a:rPr sz="2200" dirty="0">
                <a:latin typeface="Courier New"/>
                <a:cs typeface="Courier New"/>
              </a:rPr>
              <a:t>"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Courier New"/>
                <a:cs typeface="Courier New"/>
              </a:rPr>
              <a:t>")[[1]]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2832" y="3001432"/>
            <a:ext cx="3894673" cy="1320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71800" y="3200400"/>
            <a:ext cx="3299246" cy="727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584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Fi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40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al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973059" cy="1392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S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w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ma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tim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pp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11735" y="4772612"/>
            <a:ext cx="2548890" cy="1857375"/>
          </a:xfrm>
          <a:custGeom>
            <a:avLst/>
            <a:gdLst/>
            <a:ahLst/>
            <a:cxnLst/>
            <a:rect l="l" t="t" r="r" b="b"/>
            <a:pathLst>
              <a:path w="2548890" h="1857375">
                <a:moveTo>
                  <a:pt x="1133710" y="0"/>
                </a:moveTo>
                <a:lnTo>
                  <a:pt x="1067327" y="425"/>
                </a:lnTo>
                <a:lnTo>
                  <a:pt x="1000608" y="4221"/>
                </a:lnTo>
                <a:lnTo>
                  <a:pt x="933711" y="11448"/>
                </a:lnTo>
                <a:lnTo>
                  <a:pt x="844512" y="26509"/>
                </a:lnTo>
                <a:lnTo>
                  <a:pt x="758442" y="47224"/>
                </a:lnTo>
                <a:lnTo>
                  <a:pt x="675738" y="73318"/>
                </a:lnTo>
                <a:lnTo>
                  <a:pt x="596636" y="104519"/>
                </a:lnTo>
                <a:lnTo>
                  <a:pt x="521373" y="140552"/>
                </a:lnTo>
                <a:lnTo>
                  <a:pt x="450186" y="181145"/>
                </a:lnTo>
                <a:lnTo>
                  <a:pt x="383311" y="226022"/>
                </a:lnTo>
                <a:lnTo>
                  <a:pt x="320985" y="274911"/>
                </a:lnTo>
                <a:lnTo>
                  <a:pt x="263446" y="327538"/>
                </a:lnTo>
                <a:lnTo>
                  <a:pt x="210928" y="383630"/>
                </a:lnTo>
                <a:lnTo>
                  <a:pt x="163670" y="442912"/>
                </a:lnTo>
                <a:lnTo>
                  <a:pt x="121907" y="505111"/>
                </a:lnTo>
                <a:lnTo>
                  <a:pt x="85878" y="569953"/>
                </a:lnTo>
                <a:lnTo>
                  <a:pt x="55817" y="637164"/>
                </a:lnTo>
                <a:lnTo>
                  <a:pt x="31962" y="706472"/>
                </a:lnTo>
                <a:lnTo>
                  <a:pt x="14550" y="777601"/>
                </a:lnTo>
                <a:lnTo>
                  <a:pt x="3817" y="850279"/>
                </a:lnTo>
                <a:lnTo>
                  <a:pt x="0" y="924232"/>
                </a:lnTo>
                <a:lnTo>
                  <a:pt x="3335" y="999187"/>
                </a:lnTo>
                <a:lnTo>
                  <a:pt x="14060" y="1074868"/>
                </a:lnTo>
                <a:lnTo>
                  <a:pt x="32042" y="1149580"/>
                </a:lnTo>
                <a:lnTo>
                  <a:pt x="56774" y="1221670"/>
                </a:lnTo>
                <a:lnTo>
                  <a:pt x="87930" y="1290942"/>
                </a:lnTo>
                <a:lnTo>
                  <a:pt x="125182" y="1357195"/>
                </a:lnTo>
                <a:lnTo>
                  <a:pt x="168203" y="1420234"/>
                </a:lnTo>
                <a:lnTo>
                  <a:pt x="216668" y="1479858"/>
                </a:lnTo>
                <a:lnTo>
                  <a:pt x="270250" y="1535870"/>
                </a:lnTo>
                <a:lnTo>
                  <a:pt x="328620" y="1588072"/>
                </a:lnTo>
                <a:lnTo>
                  <a:pt x="391454" y="1636265"/>
                </a:lnTo>
                <a:lnTo>
                  <a:pt x="458423" y="1680252"/>
                </a:lnTo>
                <a:lnTo>
                  <a:pt x="529202" y="1719834"/>
                </a:lnTo>
                <a:lnTo>
                  <a:pt x="603464" y="1754812"/>
                </a:lnTo>
                <a:lnTo>
                  <a:pt x="680881" y="1784989"/>
                </a:lnTo>
                <a:lnTo>
                  <a:pt x="761128" y="1810167"/>
                </a:lnTo>
                <a:lnTo>
                  <a:pt x="843876" y="1830147"/>
                </a:lnTo>
                <a:lnTo>
                  <a:pt x="928801" y="1844731"/>
                </a:lnTo>
                <a:lnTo>
                  <a:pt x="1015574" y="1853721"/>
                </a:lnTo>
                <a:lnTo>
                  <a:pt x="1103869" y="1856918"/>
                </a:lnTo>
                <a:lnTo>
                  <a:pt x="1193360" y="1854125"/>
                </a:lnTo>
                <a:lnTo>
                  <a:pt x="1283719" y="1845143"/>
                </a:lnTo>
                <a:lnTo>
                  <a:pt x="1372915" y="1830082"/>
                </a:lnTo>
                <a:lnTo>
                  <a:pt x="1458983" y="1809367"/>
                </a:lnTo>
                <a:lnTo>
                  <a:pt x="1541685" y="1783272"/>
                </a:lnTo>
                <a:lnTo>
                  <a:pt x="1620786" y="1752071"/>
                </a:lnTo>
                <a:lnTo>
                  <a:pt x="1696047" y="1716037"/>
                </a:lnTo>
                <a:lnTo>
                  <a:pt x="1767234" y="1675444"/>
                </a:lnTo>
                <a:lnTo>
                  <a:pt x="1834108" y="1630566"/>
                </a:lnTo>
                <a:lnTo>
                  <a:pt x="1896433" y="1581676"/>
                </a:lnTo>
                <a:lnTo>
                  <a:pt x="1953973" y="1529048"/>
                </a:lnTo>
                <a:lnTo>
                  <a:pt x="2006490" y="1472956"/>
                </a:lnTo>
                <a:lnTo>
                  <a:pt x="2053749" y="1413673"/>
                </a:lnTo>
                <a:lnTo>
                  <a:pt x="2095512" y="1351473"/>
                </a:lnTo>
                <a:lnTo>
                  <a:pt x="2131542" y="1286631"/>
                </a:lnTo>
                <a:lnTo>
                  <a:pt x="2161604" y="1219418"/>
                </a:lnTo>
                <a:lnTo>
                  <a:pt x="2185459" y="1150110"/>
                </a:lnTo>
                <a:lnTo>
                  <a:pt x="2202872" y="1078980"/>
                </a:lnTo>
                <a:lnTo>
                  <a:pt x="2213606" y="1006301"/>
                </a:lnTo>
                <a:lnTo>
                  <a:pt x="2217424" y="932348"/>
                </a:lnTo>
                <a:lnTo>
                  <a:pt x="2214089" y="857393"/>
                </a:lnTo>
                <a:lnTo>
                  <a:pt x="2203365" y="781712"/>
                </a:lnTo>
                <a:lnTo>
                  <a:pt x="2548734" y="487317"/>
                </a:lnTo>
                <a:lnTo>
                  <a:pt x="2058097" y="448931"/>
                </a:lnTo>
                <a:lnTo>
                  <a:pt x="2021542" y="401452"/>
                </a:lnTo>
                <a:lnTo>
                  <a:pt x="1981970" y="356301"/>
                </a:lnTo>
                <a:lnTo>
                  <a:pt x="1939541" y="313538"/>
                </a:lnTo>
                <a:lnTo>
                  <a:pt x="1894411" y="273224"/>
                </a:lnTo>
                <a:lnTo>
                  <a:pt x="1846738" y="235422"/>
                </a:lnTo>
                <a:lnTo>
                  <a:pt x="1796680" y="200193"/>
                </a:lnTo>
                <a:lnTo>
                  <a:pt x="1744395" y="167597"/>
                </a:lnTo>
                <a:lnTo>
                  <a:pt x="1690039" y="137696"/>
                </a:lnTo>
                <a:lnTo>
                  <a:pt x="1633772" y="110553"/>
                </a:lnTo>
                <a:lnTo>
                  <a:pt x="1575750" y="86227"/>
                </a:lnTo>
                <a:lnTo>
                  <a:pt x="1516131" y="64780"/>
                </a:lnTo>
                <a:lnTo>
                  <a:pt x="1455072" y="46274"/>
                </a:lnTo>
                <a:lnTo>
                  <a:pt x="1392732" y="30770"/>
                </a:lnTo>
                <a:lnTo>
                  <a:pt x="1329269" y="18329"/>
                </a:lnTo>
                <a:lnTo>
                  <a:pt x="1264838" y="9013"/>
                </a:lnTo>
                <a:lnTo>
                  <a:pt x="1199600" y="2882"/>
                </a:lnTo>
                <a:lnTo>
                  <a:pt x="113371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11735" y="4772612"/>
            <a:ext cx="2548890" cy="1857375"/>
          </a:xfrm>
          <a:custGeom>
            <a:avLst/>
            <a:gdLst/>
            <a:ahLst/>
            <a:cxnLst/>
            <a:rect l="l" t="t" r="r" b="b"/>
            <a:pathLst>
              <a:path w="2548890" h="1857375">
                <a:moveTo>
                  <a:pt x="2548734" y="487317"/>
                </a:moveTo>
                <a:lnTo>
                  <a:pt x="2203365" y="781712"/>
                </a:lnTo>
                <a:lnTo>
                  <a:pt x="2214089" y="857395"/>
                </a:lnTo>
                <a:lnTo>
                  <a:pt x="2217424" y="932351"/>
                </a:lnTo>
                <a:lnTo>
                  <a:pt x="2213606" y="1006305"/>
                </a:lnTo>
                <a:lnTo>
                  <a:pt x="2202872" y="1078985"/>
                </a:lnTo>
                <a:lnTo>
                  <a:pt x="2185459" y="1150115"/>
                </a:lnTo>
                <a:lnTo>
                  <a:pt x="2161604" y="1219424"/>
                </a:lnTo>
                <a:lnTo>
                  <a:pt x="2131542" y="1286636"/>
                </a:lnTo>
                <a:lnTo>
                  <a:pt x="2095512" y="1351479"/>
                </a:lnTo>
                <a:lnTo>
                  <a:pt x="2053749" y="1413678"/>
                </a:lnTo>
                <a:lnTo>
                  <a:pt x="2006490" y="1472961"/>
                </a:lnTo>
                <a:lnTo>
                  <a:pt x="1953973" y="1529052"/>
                </a:lnTo>
                <a:lnTo>
                  <a:pt x="1896433" y="1581680"/>
                </a:lnTo>
                <a:lnTo>
                  <a:pt x="1834108" y="1630569"/>
                </a:lnTo>
                <a:lnTo>
                  <a:pt x="1767234" y="1675447"/>
                </a:lnTo>
                <a:lnTo>
                  <a:pt x="1696047" y="1716039"/>
                </a:lnTo>
                <a:lnTo>
                  <a:pt x="1620786" y="1752072"/>
                </a:lnTo>
                <a:lnTo>
                  <a:pt x="1541685" y="1783273"/>
                </a:lnTo>
                <a:lnTo>
                  <a:pt x="1458983" y="1809368"/>
                </a:lnTo>
                <a:lnTo>
                  <a:pt x="1372915" y="1830082"/>
                </a:lnTo>
                <a:lnTo>
                  <a:pt x="1283719" y="1845143"/>
                </a:lnTo>
                <a:lnTo>
                  <a:pt x="1193360" y="1854125"/>
                </a:lnTo>
                <a:lnTo>
                  <a:pt x="1103869" y="1856918"/>
                </a:lnTo>
                <a:lnTo>
                  <a:pt x="1015574" y="1853721"/>
                </a:lnTo>
                <a:lnTo>
                  <a:pt x="928801" y="1844731"/>
                </a:lnTo>
                <a:lnTo>
                  <a:pt x="843876" y="1830147"/>
                </a:lnTo>
                <a:lnTo>
                  <a:pt x="761128" y="1810167"/>
                </a:lnTo>
                <a:lnTo>
                  <a:pt x="680881" y="1784989"/>
                </a:lnTo>
                <a:lnTo>
                  <a:pt x="603464" y="1754812"/>
                </a:lnTo>
                <a:lnTo>
                  <a:pt x="529202" y="1719834"/>
                </a:lnTo>
                <a:lnTo>
                  <a:pt x="458423" y="1680252"/>
                </a:lnTo>
                <a:lnTo>
                  <a:pt x="391454" y="1636265"/>
                </a:lnTo>
                <a:lnTo>
                  <a:pt x="328620" y="1588072"/>
                </a:lnTo>
                <a:lnTo>
                  <a:pt x="270250" y="1535870"/>
                </a:lnTo>
                <a:lnTo>
                  <a:pt x="216668" y="1479858"/>
                </a:lnTo>
                <a:lnTo>
                  <a:pt x="168203" y="1420234"/>
                </a:lnTo>
                <a:lnTo>
                  <a:pt x="125182" y="1357195"/>
                </a:lnTo>
                <a:lnTo>
                  <a:pt x="87930" y="1290942"/>
                </a:lnTo>
                <a:lnTo>
                  <a:pt x="56774" y="1221670"/>
                </a:lnTo>
                <a:lnTo>
                  <a:pt x="32042" y="1149580"/>
                </a:lnTo>
                <a:lnTo>
                  <a:pt x="14060" y="1074868"/>
                </a:lnTo>
                <a:lnTo>
                  <a:pt x="3335" y="999187"/>
                </a:lnTo>
                <a:lnTo>
                  <a:pt x="0" y="924232"/>
                </a:lnTo>
                <a:lnTo>
                  <a:pt x="3817" y="850279"/>
                </a:lnTo>
                <a:lnTo>
                  <a:pt x="14550" y="777601"/>
                </a:lnTo>
                <a:lnTo>
                  <a:pt x="31962" y="706472"/>
                </a:lnTo>
                <a:lnTo>
                  <a:pt x="55817" y="637164"/>
                </a:lnTo>
                <a:lnTo>
                  <a:pt x="85878" y="569953"/>
                </a:lnTo>
                <a:lnTo>
                  <a:pt x="121907" y="505111"/>
                </a:lnTo>
                <a:lnTo>
                  <a:pt x="163670" y="442912"/>
                </a:lnTo>
                <a:lnTo>
                  <a:pt x="210928" y="383630"/>
                </a:lnTo>
                <a:lnTo>
                  <a:pt x="263446" y="327538"/>
                </a:lnTo>
                <a:lnTo>
                  <a:pt x="320985" y="274911"/>
                </a:lnTo>
                <a:lnTo>
                  <a:pt x="383311" y="226022"/>
                </a:lnTo>
                <a:lnTo>
                  <a:pt x="450186" y="181145"/>
                </a:lnTo>
                <a:lnTo>
                  <a:pt x="521373" y="140552"/>
                </a:lnTo>
                <a:lnTo>
                  <a:pt x="596636" y="104519"/>
                </a:lnTo>
                <a:lnTo>
                  <a:pt x="675738" y="73318"/>
                </a:lnTo>
                <a:lnTo>
                  <a:pt x="758442" y="47224"/>
                </a:lnTo>
                <a:lnTo>
                  <a:pt x="844512" y="26509"/>
                </a:lnTo>
                <a:lnTo>
                  <a:pt x="933711" y="11448"/>
                </a:lnTo>
                <a:lnTo>
                  <a:pt x="1000608" y="4221"/>
                </a:lnTo>
                <a:lnTo>
                  <a:pt x="1067327" y="425"/>
                </a:lnTo>
                <a:lnTo>
                  <a:pt x="1133710" y="0"/>
                </a:lnTo>
                <a:lnTo>
                  <a:pt x="1199600" y="2882"/>
                </a:lnTo>
                <a:lnTo>
                  <a:pt x="1264838" y="9013"/>
                </a:lnTo>
                <a:lnTo>
                  <a:pt x="1329269" y="18329"/>
                </a:lnTo>
                <a:lnTo>
                  <a:pt x="1392732" y="30770"/>
                </a:lnTo>
                <a:lnTo>
                  <a:pt x="1455072" y="46274"/>
                </a:lnTo>
                <a:lnTo>
                  <a:pt x="1516131" y="64780"/>
                </a:lnTo>
                <a:lnTo>
                  <a:pt x="1575750" y="86227"/>
                </a:lnTo>
                <a:lnTo>
                  <a:pt x="1633772" y="110553"/>
                </a:lnTo>
                <a:lnTo>
                  <a:pt x="1690039" y="137696"/>
                </a:lnTo>
                <a:lnTo>
                  <a:pt x="1744395" y="167597"/>
                </a:lnTo>
                <a:lnTo>
                  <a:pt x="1796680" y="200193"/>
                </a:lnTo>
                <a:lnTo>
                  <a:pt x="1846738" y="235422"/>
                </a:lnTo>
                <a:lnTo>
                  <a:pt x="1894411" y="273224"/>
                </a:lnTo>
                <a:lnTo>
                  <a:pt x="1939541" y="313538"/>
                </a:lnTo>
                <a:lnTo>
                  <a:pt x="1981970" y="356301"/>
                </a:lnTo>
                <a:lnTo>
                  <a:pt x="2021542" y="401452"/>
                </a:lnTo>
                <a:lnTo>
                  <a:pt x="2058097" y="448931"/>
                </a:lnTo>
                <a:lnTo>
                  <a:pt x="2548734" y="487317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4610" y="5117539"/>
            <a:ext cx="1391285" cy="1193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ow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mm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15826" y="4601633"/>
            <a:ext cx="5228173" cy="22563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4800600"/>
            <a:ext cx="4643109" cy="1690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3715" y="3750245"/>
          <a:ext cx="7189963" cy="87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4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03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grep("Taman",dt$Location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03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&gt;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grep("Taman",dt$Location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value=TRUE)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584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Fi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40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al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3467221" y="3441009"/>
            <a:ext cx="2379980" cy="1854835"/>
          </a:xfrm>
          <a:custGeom>
            <a:avLst/>
            <a:gdLst/>
            <a:ahLst/>
            <a:cxnLst/>
            <a:rect l="l" t="t" r="r" b="b"/>
            <a:pathLst>
              <a:path w="2379979" h="1854835">
                <a:moveTo>
                  <a:pt x="0" y="0"/>
                </a:moveTo>
                <a:lnTo>
                  <a:pt x="404134" y="517998"/>
                </a:lnTo>
                <a:lnTo>
                  <a:pt x="374117" y="566192"/>
                </a:lnTo>
                <a:lnTo>
                  <a:pt x="347819" y="615410"/>
                </a:lnTo>
                <a:lnTo>
                  <a:pt x="325227" y="665510"/>
                </a:lnTo>
                <a:lnTo>
                  <a:pt x="306327" y="716353"/>
                </a:lnTo>
                <a:lnTo>
                  <a:pt x="291108" y="767799"/>
                </a:lnTo>
                <a:lnTo>
                  <a:pt x="279556" y="819708"/>
                </a:lnTo>
                <a:lnTo>
                  <a:pt x="271659" y="871940"/>
                </a:lnTo>
                <a:lnTo>
                  <a:pt x="267402" y="924355"/>
                </a:lnTo>
                <a:lnTo>
                  <a:pt x="266775" y="976812"/>
                </a:lnTo>
                <a:lnTo>
                  <a:pt x="269763" y="1029173"/>
                </a:lnTo>
                <a:lnTo>
                  <a:pt x="276353" y="1081296"/>
                </a:lnTo>
                <a:lnTo>
                  <a:pt x="286534" y="1133042"/>
                </a:lnTo>
                <a:lnTo>
                  <a:pt x="300291" y="1184270"/>
                </a:lnTo>
                <a:lnTo>
                  <a:pt x="317613" y="1234841"/>
                </a:lnTo>
                <a:lnTo>
                  <a:pt x="338486" y="1284615"/>
                </a:lnTo>
                <a:lnTo>
                  <a:pt x="362897" y="1333452"/>
                </a:lnTo>
                <a:lnTo>
                  <a:pt x="390833" y="1381211"/>
                </a:lnTo>
                <a:lnTo>
                  <a:pt x="422282" y="1427752"/>
                </a:lnTo>
                <a:lnTo>
                  <a:pt x="457230" y="1472937"/>
                </a:lnTo>
                <a:lnTo>
                  <a:pt x="495665" y="1516623"/>
                </a:lnTo>
                <a:lnTo>
                  <a:pt x="552304" y="1572310"/>
                </a:lnTo>
                <a:lnTo>
                  <a:pt x="613090" y="1623119"/>
                </a:lnTo>
                <a:lnTo>
                  <a:pt x="677639" y="1669014"/>
                </a:lnTo>
                <a:lnTo>
                  <a:pt x="745569" y="1709957"/>
                </a:lnTo>
                <a:lnTo>
                  <a:pt x="816500" y="1745912"/>
                </a:lnTo>
                <a:lnTo>
                  <a:pt x="890047" y="1776840"/>
                </a:lnTo>
                <a:lnTo>
                  <a:pt x="965831" y="1802706"/>
                </a:lnTo>
                <a:lnTo>
                  <a:pt x="1043467" y="1823471"/>
                </a:lnTo>
                <a:lnTo>
                  <a:pt x="1122574" y="1839098"/>
                </a:lnTo>
                <a:lnTo>
                  <a:pt x="1202771" y="1849551"/>
                </a:lnTo>
                <a:lnTo>
                  <a:pt x="1283674" y="1854791"/>
                </a:lnTo>
                <a:lnTo>
                  <a:pt x="1364902" y="1854782"/>
                </a:lnTo>
                <a:lnTo>
                  <a:pt x="1446072" y="1849487"/>
                </a:lnTo>
                <a:lnTo>
                  <a:pt x="1526803" y="1838868"/>
                </a:lnTo>
                <a:lnTo>
                  <a:pt x="1606713" y="1822888"/>
                </a:lnTo>
                <a:lnTo>
                  <a:pt x="1685418" y="1801510"/>
                </a:lnTo>
                <a:lnTo>
                  <a:pt x="1762538" y="1774697"/>
                </a:lnTo>
                <a:lnTo>
                  <a:pt x="1837689" y="1742411"/>
                </a:lnTo>
                <a:lnTo>
                  <a:pt x="1910490" y="1704615"/>
                </a:lnTo>
                <a:lnTo>
                  <a:pt x="1980559" y="1661272"/>
                </a:lnTo>
                <a:lnTo>
                  <a:pt x="2046272" y="1613278"/>
                </a:lnTo>
                <a:lnTo>
                  <a:pt x="2106229" y="1561771"/>
                </a:lnTo>
                <a:lnTo>
                  <a:pt x="2160387" y="1507073"/>
                </a:lnTo>
                <a:lnTo>
                  <a:pt x="2208702" y="1449510"/>
                </a:lnTo>
                <a:lnTo>
                  <a:pt x="2251130" y="1389405"/>
                </a:lnTo>
                <a:lnTo>
                  <a:pt x="2287627" y="1327081"/>
                </a:lnTo>
                <a:lnTo>
                  <a:pt x="2318149" y="1262863"/>
                </a:lnTo>
                <a:lnTo>
                  <a:pt x="2342653" y="1197074"/>
                </a:lnTo>
                <a:lnTo>
                  <a:pt x="2361093" y="1130039"/>
                </a:lnTo>
                <a:lnTo>
                  <a:pt x="2373428" y="1062080"/>
                </a:lnTo>
                <a:lnTo>
                  <a:pt x="2379611" y="993522"/>
                </a:lnTo>
                <a:lnTo>
                  <a:pt x="2379601" y="924689"/>
                </a:lnTo>
                <a:lnTo>
                  <a:pt x="2373352" y="855904"/>
                </a:lnTo>
                <a:lnTo>
                  <a:pt x="2360820" y="787492"/>
                </a:lnTo>
                <a:lnTo>
                  <a:pt x="2341963" y="719776"/>
                </a:lnTo>
                <a:lnTo>
                  <a:pt x="2316736" y="653079"/>
                </a:lnTo>
                <a:lnTo>
                  <a:pt x="2285094" y="587727"/>
                </a:lnTo>
                <a:lnTo>
                  <a:pt x="2246995" y="524042"/>
                </a:lnTo>
                <a:lnTo>
                  <a:pt x="2202394" y="462348"/>
                </a:lnTo>
                <a:lnTo>
                  <a:pt x="2151247" y="402969"/>
                </a:lnTo>
                <a:lnTo>
                  <a:pt x="2094613" y="347286"/>
                </a:lnTo>
                <a:lnTo>
                  <a:pt x="2033831" y="296479"/>
                </a:lnTo>
                <a:lnTo>
                  <a:pt x="1980159" y="258317"/>
                </a:lnTo>
                <a:lnTo>
                  <a:pt x="666353" y="258317"/>
                </a:lnTo>
                <a:lnTo>
                  <a:pt x="0" y="0"/>
                </a:lnTo>
                <a:close/>
              </a:path>
              <a:path w="2379979" h="1854835">
                <a:moveTo>
                  <a:pt x="1363261" y="64812"/>
                </a:moveTo>
                <a:lnTo>
                  <a:pt x="1282033" y="64820"/>
                </a:lnTo>
                <a:lnTo>
                  <a:pt x="1200861" y="70114"/>
                </a:lnTo>
                <a:lnTo>
                  <a:pt x="1120128" y="80732"/>
                </a:lnTo>
                <a:lnTo>
                  <a:pt x="1040217" y="96710"/>
                </a:lnTo>
                <a:lnTo>
                  <a:pt x="961509" y="118087"/>
                </a:lnTo>
                <a:lnTo>
                  <a:pt x="884387" y="144898"/>
                </a:lnTo>
                <a:lnTo>
                  <a:pt x="809232" y="177183"/>
                </a:lnTo>
                <a:lnTo>
                  <a:pt x="736427" y="214977"/>
                </a:lnTo>
                <a:lnTo>
                  <a:pt x="666353" y="258317"/>
                </a:lnTo>
                <a:lnTo>
                  <a:pt x="1980159" y="258317"/>
                </a:lnTo>
                <a:lnTo>
                  <a:pt x="1901358" y="209645"/>
                </a:lnTo>
                <a:lnTo>
                  <a:pt x="1830430" y="173691"/>
                </a:lnTo>
                <a:lnTo>
                  <a:pt x="1756884" y="142764"/>
                </a:lnTo>
                <a:lnTo>
                  <a:pt x="1681103" y="116899"/>
                </a:lnTo>
                <a:lnTo>
                  <a:pt x="1603468" y="96134"/>
                </a:lnTo>
                <a:lnTo>
                  <a:pt x="1524361" y="80506"/>
                </a:lnTo>
                <a:lnTo>
                  <a:pt x="1444165" y="70053"/>
                </a:lnTo>
                <a:lnTo>
                  <a:pt x="1363261" y="64812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67221" y="3441009"/>
            <a:ext cx="2379980" cy="1854835"/>
          </a:xfrm>
          <a:custGeom>
            <a:avLst/>
            <a:gdLst/>
            <a:ahLst/>
            <a:cxnLst/>
            <a:rect l="l" t="t" r="r" b="b"/>
            <a:pathLst>
              <a:path w="2379979" h="1854835">
                <a:moveTo>
                  <a:pt x="0" y="0"/>
                </a:moveTo>
                <a:lnTo>
                  <a:pt x="666353" y="258317"/>
                </a:lnTo>
                <a:lnTo>
                  <a:pt x="736427" y="214977"/>
                </a:lnTo>
                <a:lnTo>
                  <a:pt x="809232" y="177183"/>
                </a:lnTo>
                <a:lnTo>
                  <a:pt x="884387" y="144898"/>
                </a:lnTo>
                <a:lnTo>
                  <a:pt x="961509" y="118087"/>
                </a:lnTo>
                <a:lnTo>
                  <a:pt x="1040217" y="96710"/>
                </a:lnTo>
                <a:lnTo>
                  <a:pt x="1120128" y="80732"/>
                </a:lnTo>
                <a:lnTo>
                  <a:pt x="1200861" y="70114"/>
                </a:lnTo>
                <a:lnTo>
                  <a:pt x="1282033" y="64820"/>
                </a:lnTo>
                <a:lnTo>
                  <a:pt x="1363261" y="64812"/>
                </a:lnTo>
                <a:lnTo>
                  <a:pt x="1444165" y="70053"/>
                </a:lnTo>
                <a:lnTo>
                  <a:pt x="1524361" y="80506"/>
                </a:lnTo>
                <a:lnTo>
                  <a:pt x="1603468" y="96134"/>
                </a:lnTo>
                <a:lnTo>
                  <a:pt x="1681103" y="116899"/>
                </a:lnTo>
                <a:lnTo>
                  <a:pt x="1756884" y="142764"/>
                </a:lnTo>
                <a:lnTo>
                  <a:pt x="1830430" y="173691"/>
                </a:lnTo>
                <a:lnTo>
                  <a:pt x="1901358" y="209645"/>
                </a:lnTo>
                <a:lnTo>
                  <a:pt x="1969286" y="250587"/>
                </a:lnTo>
                <a:lnTo>
                  <a:pt x="2033831" y="296479"/>
                </a:lnTo>
                <a:lnTo>
                  <a:pt x="2094613" y="347286"/>
                </a:lnTo>
                <a:lnTo>
                  <a:pt x="2151247" y="402969"/>
                </a:lnTo>
                <a:lnTo>
                  <a:pt x="2202394" y="462348"/>
                </a:lnTo>
                <a:lnTo>
                  <a:pt x="2246995" y="524042"/>
                </a:lnTo>
                <a:lnTo>
                  <a:pt x="2285094" y="587727"/>
                </a:lnTo>
                <a:lnTo>
                  <a:pt x="2316736" y="653079"/>
                </a:lnTo>
                <a:lnTo>
                  <a:pt x="2341963" y="719776"/>
                </a:lnTo>
                <a:lnTo>
                  <a:pt x="2360820" y="787492"/>
                </a:lnTo>
                <a:lnTo>
                  <a:pt x="2373352" y="855904"/>
                </a:lnTo>
                <a:lnTo>
                  <a:pt x="2379601" y="924689"/>
                </a:lnTo>
                <a:lnTo>
                  <a:pt x="2379611" y="993522"/>
                </a:lnTo>
                <a:lnTo>
                  <a:pt x="2373428" y="1062080"/>
                </a:lnTo>
                <a:lnTo>
                  <a:pt x="2361093" y="1130039"/>
                </a:lnTo>
                <a:lnTo>
                  <a:pt x="2342653" y="1197074"/>
                </a:lnTo>
                <a:lnTo>
                  <a:pt x="2318149" y="1262863"/>
                </a:lnTo>
                <a:lnTo>
                  <a:pt x="2287627" y="1327081"/>
                </a:lnTo>
                <a:lnTo>
                  <a:pt x="2251130" y="1389405"/>
                </a:lnTo>
                <a:lnTo>
                  <a:pt x="2208702" y="1449510"/>
                </a:lnTo>
                <a:lnTo>
                  <a:pt x="2160387" y="1507073"/>
                </a:lnTo>
                <a:lnTo>
                  <a:pt x="2106229" y="1561771"/>
                </a:lnTo>
                <a:lnTo>
                  <a:pt x="2046272" y="1613278"/>
                </a:lnTo>
                <a:lnTo>
                  <a:pt x="1980559" y="1661272"/>
                </a:lnTo>
                <a:lnTo>
                  <a:pt x="1910490" y="1704615"/>
                </a:lnTo>
                <a:lnTo>
                  <a:pt x="1837689" y="1742411"/>
                </a:lnTo>
                <a:lnTo>
                  <a:pt x="1762538" y="1774697"/>
                </a:lnTo>
                <a:lnTo>
                  <a:pt x="1685418" y="1801510"/>
                </a:lnTo>
                <a:lnTo>
                  <a:pt x="1606713" y="1822888"/>
                </a:lnTo>
                <a:lnTo>
                  <a:pt x="1526803" y="1838868"/>
                </a:lnTo>
                <a:lnTo>
                  <a:pt x="1446072" y="1849487"/>
                </a:lnTo>
                <a:lnTo>
                  <a:pt x="1364902" y="1854782"/>
                </a:lnTo>
                <a:lnTo>
                  <a:pt x="1283674" y="1854791"/>
                </a:lnTo>
                <a:lnTo>
                  <a:pt x="1202771" y="1849551"/>
                </a:lnTo>
                <a:lnTo>
                  <a:pt x="1122574" y="1839098"/>
                </a:lnTo>
                <a:lnTo>
                  <a:pt x="1043467" y="1823471"/>
                </a:lnTo>
                <a:lnTo>
                  <a:pt x="965831" y="1802706"/>
                </a:lnTo>
                <a:lnTo>
                  <a:pt x="890047" y="1776840"/>
                </a:lnTo>
                <a:lnTo>
                  <a:pt x="816500" y="1745912"/>
                </a:lnTo>
                <a:lnTo>
                  <a:pt x="745569" y="1709957"/>
                </a:lnTo>
                <a:lnTo>
                  <a:pt x="677639" y="1669014"/>
                </a:lnTo>
                <a:lnTo>
                  <a:pt x="613090" y="1623119"/>
                </a:lnTo>
                <a:lnTo>
                  <a:pt x="552304" y="1572310"/>
                </a:lnTo>
                <a:lnTo>
                  <a:pt x="495665" y="1516623"/>
                </a:lnTo>
                <a:lnTo>
                  <a:pt x="457230" y="1472937"/>
                </a:lnTo>
                <a:lnTo>
                  <a:pt x="422282" y="1427752"/>
                </a:lnTo>
                <a:lnTo>
                  <a:pt x="390833" y="1381211"/>
                </a:lnTo>
                <a:lnTo>
                  <a:pt x="362897" y="1333452"/>
                </a:lnTo>
                <a:lnTo>
                  <a:pt x="338486" y="1284615"/>
                </a:lnTo>
                <a:lnTo>
                  <a:pt x="317613" y="1234841"/>
                </a:lnTo>
                <a:lnTo>
                  <a:pt x="300291" y="1184270"/>
                </a:lnTo>
                <a:lnTo>
                  <a:pt x="286534" y="1133042"/>
                </a:lnTo>
                <a:lnTo>
                  <a:pt x="276353" y="1081296"/>
                </a:lnTo>
                <a:lnTo>
                  <a:pt x="269763" y="1029173"/>
                </a:lnTo>
                <a:lnTo>
                  <a:pt x="266775" y="976812"/>
                </a:lnTo>
                <a:lnTo>
                  <a:pt x="267402" y="924355"/>
                </a:lnTo>
                <a:lnTo>
                  <a:pt x="271659" y="871940"/>
                </a:lnTo>
                <a:lnTo>
                  <a:pt x="279556" y="819708"/>
                </a:lnTo>
                <a:lnTo>
                  <a:pt x="291108" y="767799"/>
                </a:lnTo>
                <a:lnTo>
                  <a:pt x="306327" y="716353"/>
                </a:lnTo>
                <a:lnTo>
                  <a:pt x="325227" y="665510"/>
                </a:lnTo>
                <a:lnTo>
                  <a:pt x="347819" y="615410"/>
                </a:lnTo>
                <a:lnTo>
                  <a:pt x="374117" y="566192"/>
                </a:lnTo>
                <a:lnTo>
                  <a:pt x="404134" y="517998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85D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36" y="1697603"/>
            <a:ext cx="7328534" cy="31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cnt&lt;-table(grepl("Taman",dt$Location))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377190" algn="l"/>
              </a:tabLst>
            </a:pPr>
            <a:r>
              <a:rPr sz="2400" dirty="0">
                <a:latin typeface="Courier New"/>
                <a:cs typeface="Courier New"/>
              </a:rPr>
              <a:t>&gt;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ourier New"/>
                <a:cs typeface="Courier New"/>
              </a:rPr>
              <a:t>barplot(cnt)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2500">
              <a:latin typeface="Times New Roman"/>
              <a:cs typeface="Times New Roman"/>
            </a:endParaRPr>
          </a:p>
          <a:p>
            <a:pPr marL="3797300" marR="2607310" indent="12700" algn="just">
              <a:lnSpc>
                <a:spcPct val="100000"/>
              </a:lnSpc>
            </a:pP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Exp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lai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n…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584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Fi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40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al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8038465" cy="907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37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300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ar</a:t>
            </a:r>
            <a:r>
              <a:rPr sz="3200" dirty="0">
                <a:latin typeface="Calibri"/>
                <a:cs typeface="Calibri"/>
              </a:rPr>
              <a:t>ia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ame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urier New"/>
                <a:cs typeface="Courier New"/>
              </a:rPr>
              <a:t>dt_Taman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96494"/>
            <a:ext cx="1549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dt_Taman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341" y="3296494"/>
            <a:ext cx="307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dt[grepl("Taman",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12744" y="3296494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dt$Location),]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88049"/>
            <a:ext cx="598932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787390" algn="l"/>
              </a:tabLst>
            </a:pP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ourier New"/>
                <a:cs typeface="Courier New"/>
              </a:rPr>
              <a:t>dt_Taman</a:t>
            </a:r>
            <a:r>
              <a:rPr sz="3200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Calibri"/>
                <a:cs typeface="Calibri"/>
              </a:rPr>
              <a:t>?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584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Fi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40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al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649097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300" dirty="0">
                <a:latin typeface="Calibri"/>
                <a:cs typeface="Calibri"/>
              </a:rPr>
              <a:t>w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e</a:t>
            </a:r>
            <a:r>
              <a:rPr sz="3200" spc="-50" dirty="0">
                <a:latin typeface="Calibri"/>
                <a:cs typeface="Calibri"/>
              </a:rPr>
              <a:t>k</a:t>
            </a:r>
            <a:r>
              <a:rPr sz="3200" spc="-60" dirty="0">
                <a:latin typeface="Calibri"/>
                <a:cs typeface="Calibri"/>
              </a:rPr>
              <a:t>s</a:t>
            </a:r>
            <a:r>
              <a:rPr sz="3200" spc="-55" dirty="0">
                <a:latin typeface="Calibri"/>
                <a:cs typeface="Calibri"/>
              </a:rPr>
              <a:t>y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4" y="3296494"/>
            <a:ext cx="4140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dt[grepl("Seksyen|Medan",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3147" y="3296494"/>
            <a:ext cx="2159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dt$Location),]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584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Fi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dirty="0">
                <a:solidFill>
                  <a:srgbClr val="000000"/>
                </a:solidFill>
              </a:rPr>
              <a:t>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240" dirty="0">
                <a:solidFill>
                  <a:srgbClr val="000000"/>
                </a:solidFill>
              </a:rPr>
              <a:t>V</a:t>
            </a:r>
            <a:r>
              <a:rPr spc="5" dirty="0">
                <a:solidFill>
                  <a:srgbClr val="000000"/>
                </a:solidFill>
              </a:rPr>
              <a:t>al</a:t>
            </a:r>
            <a:r>
              <a:rPr spc="-5" dirty="0">
                <a:solidFill>
                  <a:srgbClr val="000000"/>
                </a:solidFill>
              </a:rPr>
              <a:t>u</a:t>
            </a:r>
            <a:r>
              <a:rPr spc="-30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801609" cy="1976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25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ing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ha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4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e</a:t>
            </a:r>
            <a:r>
              <a:rPr sz="3200" spc="-60" dirty="0">
                <a:latin typeface="Calibri"/>
                <a:cs typeface="Calibri"/>
              </a:rPr>
              <a:t>x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ev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7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1”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m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ol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63271"/>
            <a:ext cx="3073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</a:tabLst>
            </a:pP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dt[grep("^T(.*)1",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6343" y="4363271"/>
            <a:ext cx="36830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dt$Location),"Location"]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14955">
              <a:lnSpc>
                <a:spcPct val="100000"/>
              </a:lnSpc>
            </a:pPr>
            <a:r>
              <a:rPr spc="-5" dirty="0">
                <a:solidFill>
                  <a:srgbClr val="000000"/>
                </a:solidFill>
              </a:rPr>
              <a:t>H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5" dirty="0">
                <a:solidFill>
                  <a:srgbClr val="000000"/>
                </a:solidFill>
              </a:rPr>
              <a:t>nd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dirty="0">
                <a:solidFill>
                  <a:srgbClr val="000000"/>
                </a:solidFill>
              </a:rPr>
              <a:t>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97603"/>
            <a:ext cx="8069580" cy="4233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47675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oo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Calibri"/>
                <a:cs typeface="Calibri"/>
              </a:rPr>
              <a:t>f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al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the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b="1" spc="-15" dirty="0">
                <a:latin typeface="Calibri"/>
                <a:cs typeface="Calibri"/>
              </a:rPr>
              <a:t>J</a:t>
            </a:r>
            <a:r>
              <a:rPr sz="3200" b="1" spc="-30" dirty="0">
                <a:latin typeface="Calibri"/>
                <a:cs typeface="Calibri"/>
              </a:rPr>
              <a:t>a</a:t>
            </a:r>
            <a:r>
              <a:rPr sz="3200" b="1" spc="-10" dirty="0">
                <a:latin typeface="Calibri"/>
                <a:cs typeface="Calibri"/>
              </a:rPr>
              <a:t>l</a:t>
            </a:r>
            <a:r>
              <a:rPr sz="3200" b="1" spc="-30" dirty="0">
                <a:latin typeface="Calibri"/>
                <a:cs typeface="Calibri"/>
              </a:rPr>
              <a:t>a</a:t>
            </a:r>
            <a:r>
              <a:rPr sz="3200" b="1" spc="-2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b="1" spc="-15" dirty="0">
                <a:latin typeface="Calibri"/>
                <a:cs typeface="Calibri"/>
              </a:rPr>
              <a:t>J</a:t>
            </a:r>
            <a:r>
              <a:rPr sz="3200" b="1" spc="-85" dirty="0">
                <a:latin typeface="Calibri"/>
                <a:cs typeface="Calibri"/>
              </a:rPr>
              <a:t>a</a:t>
            </a:r>
            <a:r>
              <a:rPr sz="3200" b="1" spc="-70" dirty="0">
                <a:latin typeface="Calibri"/>
                <a:cs typeface="Calibri"/>
              </a:rPr>
              <a:t>y</a:t>
            </a:r>
            <a:r>
              <a:rPr sz="3200" b="1" spc="-25" dirty="0">
                <a:latin typeface="Calibri"/>
                <a:cs typeface="Calibri"/>
              </a:rPr>
              <a:t>a</a:t>
            </a:r>
            <a:r>
              <a:rPr sz="3200" spc="-310" dirty="0">
                <a:latin typeface="Calibri"/>
                <a:cs typeface="Calibri"/>
              </a:rPr>
              <a:t>”.</a:t>
            </a:r>
            <a:endParaRPr sz="3200">
              <a:latin typeface="Calibri"/>
              <a:cs typeface="Calibri"/>
            </a:endParaRPr>
          </a:p>
          <a:p>
            <a:pPr marL="355600" marR="18161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ev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135" dirty="0">
                <a:latin typeface="Calibri"/>
                <a:cs typeface="Calibri"/>
              </a:rPr>
              <a:t>“</a:t>
            </a: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spc="-90" dirty="0">
                <a:latin typeface="Calibri"/>
                <a:cs typeface="Calibri"/>
              </a:rPr>
              <a:t>P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5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114" dirty="0">
                <a:latin typeface="Calibri"/>
                <a:cs typeface="Calibri"/>
              </a:rPr>
              <a:t>g</a:t>
            </a:r>
            <a:r>
              <a:rPr sz="3200" spc="-310" dirty="0">
                <a:latin typeface="Calibri"/>
                <a:cs typeface="Calibri"/>
              </a:rPr>
              <a:t>”.</a:t>
            </a:r>
            <a:endParaRPr sz="3200">
              <a:latin typeface="Calibri"/>
              <a:cs typeface="Calibri"/>
            </a:endParaRPr>
          </a:p>
          <a:p>
            <a:pPr marL="355600" marR="179705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“</a:t>
            </a:r>
            <a:r>
              <a:rPr sz="3200" spc="-75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pun</a:t>
            </a:r>
            <a:r>
              <a:rPr sz="3200" spc="114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”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30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20" dirty="0">
                <a:latin typeface="Calibri"/>
                <a:cs typeface="Calibri"/>
              </a:rPr>
              <a:t>k</a:t>
            </a:r>
            <a:r>
              <a:rPr sz="3200" dirty="0">
                <a:latin typeface="Calibri"/>
                <a:cs typeface="Calibri"/>
              </a:rPr>
              <a:t>.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5" dirty="0">
                <a:latin typeface="Calibri"/>
                <a:cs typeface="Calibri"/>
              </a:rPr>
              <a:t>ap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5" dirty="0">
                <a:latin typeface="Calibri"/>
                <a:cs typeface="Calibri"/>
              </a:rPr>
              <a:t>pa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o.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"/>
              </a:spcBef>
            </a:pPr>
            <a:endParaRPr sz="4650">
              <a:latin typeface="Times New Roman"/>
              <a:cs typeface="Times New Roman"/>
            </a:endParaRPr>
          </a:p>
          <a:p>
            <a:pPr marL="381254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[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im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Calibri"/>
                <a:cs typeface="Calibri"/>
              </a:rPr>
              <a:t>20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minu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6095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d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95" dirty="0">
                <a:solidFill>
                  <a:srgbClr val="000000"/>
                </a:solidFill>
              </a:rPr>
              <a:t>.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bl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p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20" dirty="0">
                <a:solidFill>
                  <a:srgbClr val="000000"/>
                </a:solidFill>
              </a:rPr>
              <a:t>c</a:t>
            </a:r>
            <a:r>
              <a:rPr spc="-95" dirty="0">
                <a:solidFill>
                  <a:srgbClr val="000000"/>
                </a:solidFill>
              </a:rPr>
              <a:t>k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60" dirty="0">
                <a:solidFill>
                  <a:srgbClr val="000000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86" y="1614748"/>
            <a:ext cx="7484745" cy="454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0325" indent="-342900">
              <a:lnSpc>
                <a:spcPts val="2600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.t</a:t>
            </a:r>
            <a:r>
              <a:rPr sz="2700" spc="-10" dirty="0">
                <a:latin typeface="Calibri"/>
                <a:cs typeface="Calibri"/>
              </a:rPr>
              <a:t>ab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spc="-2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b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5" dirty="0">
                <a:latin typeface="Calibri"/>
                <a:cs typeface="Calibri"/>
              </a:rPr>
              <a:t>s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.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30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ol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spcBef>
                <a:spcPts val="10"/>
              </a:spcBef>
              <a:buFont typeface="Arial"/>
              <a:buChar char="•"/>
              <a:tabLst>
                <a:tab pos="355600" algn="l"/>
              </a:tabLst>
            </a:pPr>
            <a:r>
              <a:rPr sz="2700" spc="-85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v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y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45" dirty="0">
                <a:latin typeface="Calibri"/>
                <a:cs typeface="Calibri"/>
              </a:rPr>
              <a:t>c</a:t>
            </a:r>
            <a:r>
              <a:rPr sz="2700" dirty="0">
                <a:latin typeface="Calibri"/>
                <a:cs typeface="Calibri"/>
              </a:rPr>
              <a:t>ol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h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sa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-55" dirty="0">
                <a:latin typeface="Calibri"/>
                <a:cs typeface="Calibri"/>
              </a:rPr>
              <a:t>g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h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but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25" dirty="0">
                <a:latin typeface="Calibri"/>
                <a:cs typeface="Calibri"/>
              </a:rPr>
              <a:t>f</a:t>
            </a:r>
            <a:r>
              <a:rPr sz="2700" spc="-65" dirty="0">
                <a:latin typeface="Calibri"/>
                <a:cs typeface="Calibri"/>
              </a:rPr>
              <a:t>f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5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35" dirty="0">
                <a:latin typeface="Calibri"/>
                <a:cs typeface="Calibri"/>
              </a:rPr>
              <a:t>n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ty</a:t>
            </a:r>
            <a:r>
              <a:rPr sz="2700" spc="-10" dirty="0">
                <a:latin typeface="Calibri"/>
                <a:cs typeface="Calibri"/>
              </a:rPr>
              <a:t>p</a:t>
            </a:r>
            <a:r>
              <a:rPr sz="2700" spc="-15" dirty="0"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Inhe</a:t>
            </a:r>
            <a:r>
              <a:rPr sz="2700" spc="-5" dirty="0">
                <a:latin typeface="Calibri"/>
                <a:cs typeface="Calibri"/>
              </a:rPr>
              <a:t>r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f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om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.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792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A</a:t>
            </a:r>
            <a:r>
              <a:rPr sz="2700" spc="5" dirty="0">
                <a:latin typeface="Calibri"/>
                <a:cs typeface="Calibri"/>
              </a:rPr>
              <a:t>l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10" dirty="0">
                <a:latin typeface="Calibri"/>
                <a:cs typeface="Calibri"/>
              </a:rPr>
              <a:t>un</a:t>
            </a:r>
            <a:r>
              <a:rPr sz="2700" spc="-20" dirty="0">
                <a:latin typeface="Calibri"/>
                <a:cs typeface="Calibri"/>
              </a:rPr>
              <a:t>c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h</a:t>
            </a:r>
            <a:r>
              <a:rPr sz="2700" spc="-3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20" dirty="0">
                <a:latin typeface="Calibri"/>
                <a:cs typeface="Calibri"/>
              </a:rPr>
              <a:t>r</a:t>
            </a:r>
            <a:r>
              <a:rPr sz="2700" spc="-15" dirty="0">
                <a:latin typeface="Calibri"/>
                <a:cs typeface="Calibri"/>
              </a:rPr>
              <a:t>k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n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45" dirty="0">
                <a:latin typeface="Calibri"/>
                <a:cs typeface="Calibri"/>
              </a:rPr>
              <a:t>.</a:t>
            </a:r>
            <a:r>
              <a:rPr sz="2700" dirty="0">
                <a:latin typeface="Calibri"/>
                <a:cs typeface="Calibri"/>
              </a:rPr>
              <a:t>f</a:t>
            </a:r>
            <a:r>
              <a:rPr sz="2700" spc="-70" dirty="0">
                <a:latin typeface="Calibri"/>
                <a:cs typeface="Calibri"/>
              </a:rPr>
              <a:t>r</a:t>
            </a:r>
            <a:r>
              <a:rPr sz="2700" spc="-25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5" dirty="0">
                <a:latin typeface="Calibri"/>
                <a:cs typeface="Calibri"/>
              </a:rPr>
              <a:t>e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w</a:t>
            </a:r>
            <a:r>
              <a:rPr sz="2700" spc="5" dirty="0">
                <a:latin typeface="Calibri"/>
                <a:cs typeface="Calibri"/>
              </a:rPr>
              <a:t>il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rk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w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th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50" dirty="0">
                <a:latin typeface="Calibri"/>
                <a:cs typeface="Calibri"/>
              </a:rPr>
              <a:t>.t</a:t>
            </a:r>
            <a:r>
              <a:rPr sz="2700" spc="-10" dirty="0">
                <a:latin typeface="Calibri"/>
                <a:cs typeface="Calibri"/>
              </a:rPr>
              <a:t>ab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15" dirty="0">
                <a:latin typeface="Calibri"/>
                <a:cs typeface="Calibri"/>
              </a:rPr>
              <a:t>e</a:t>
            </a:r>
            <a:endParaRPr sz="2700">
              <a:latin typeface="Calibri"/>
              <a:cs typeface="Calibri"/>
            </a:endParaRPr>
          </a:p>
          <a:p>
            <a:pPr marL="355600" marR="351155" indent="-342900">
              <a:lnSpc>
                <a:spcPct val="79200"/>
              </a:lnSpc>
              <a:spcBef>
                <a:spcPts val="700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20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dirty="0">
                <a:latin typeface="Calibri"/>
                <a:cs typeface="Calibri"/>
              </a:rPr>
              <a:t>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de</a:t>
            </a:r>
            <a:r>
              <a:rPr sz="2700" spc="-10" dirty="0">
                <a:latin typeface="Calibri"/>
                <a:cs typeface="Calibri"/>
              </a:rPr>
              <a:t>s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25" dirty="0">
                <a:latin typeface="Calibri"/>
                <a:cs typeface="Calibri"/>
              </a:rPr>
              <a:t>ne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40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Calibri"/>
                <a:cs typeface="Calibri"/>
              </a:rPr>
              <a:t>w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5" dirty="0">
                <a:latin typeface="Calibri"/>
                <a:cs typeface="Calibri"/>
              </a:rPr>
              <a:t>rk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Calibri"/>
                <a:cs typeface="Calibri"/>
              </a:rPr>
              <a:t>m</a:t>
            </a:r>
            <a:r>
              <a:rPr sz="2700" spc="-10" dirty="0">
                <a:latin typeface="Calibri"/>
                <a:cs typeface="Calibri"/>
              </a:rPr>
              <a:t>uc</a:t>
            </a:r>
            <a:r>
              <a:rPr sz="2700" dirty="0">
                <a:latin typeface="Calibri"/>
                <a:cs typeface="Calibri"/>
              </a:rPr>
              <a:t>h</a:t>
            </a:r>
            <a:r>
              <a:rPr sz="2700" spc="-65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f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s</a:t>
            </a:r>
            <a:r>
              <a:rPr sz="2700" spc="-45" dirty="0">
                <a:latin typeface="Calibri"/>
                <a:cs typeface="Calibri"/>
              </a:rPr>
              <a:t>t</a:t>
            </a:r>
            <a:r>
              <a:rPr sz="2700" spc="-25" dirty="0">
                <a:latin typeface="Calibri"/>
                <a:cs typeface="Calibri"/>
              </a:rPr>
              <a:t>e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5" dirty="0">
                <a:latin typeface="Calibri"/>
                <a:cs typeface="Calibri"/>
              </a:rPr>
              <a:t>f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r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su</a:t>
            </a:r>
            <a:r>
              <a:rPr sz="2700" spc="-20" dirty="0">
                <a:latin typeface="Calibri"/>
                <a:cs typeface="Calibri"/>
              </a:rPr>
              <a:t>b</a:t>
            </a:r>
            <a:r>
              <a:rPr sz="2700" spc="-25" dirty="0">
                <a:latin typeface="Calibri"/>
                <a:cs typeface="Calibri"/>
              </a:rPr>
              <a:t>s</a:t>
            </a:r>
            <a:r>
              <a:rPr sz="2700" spc="-40" dirty="0">
                <a:latin typeface="Calibri"/>
                <a:cs typeface="Calibri"/>
              </a:rPr>
              <a:t>e</a:t>
            </a:r>
            <a:r>
              <a:rPr sz="2700" spc="-55" dirty="0">
                <a:latin typeface="Calibri"/>
                <a:cs typeface="Calibri"/>
              </a:rPr>
              <a:t>t</a:t>
            </a:r>
            <a:r>
              <a:rPr sz="2700" spc="-10" dirty="0">
                <a:latin typeface="Calibri"/>
                <a:cs typeface="Calibri"/>
              </a:rPr>
              <a:t>t</a:t>
            </a:r>
            <a:r>
              <a:rPr sz="2700" spc="5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spc="35" dirty="0">
                <a:latin typeface="Calibri"/>
                <a:cs typeface="Calibri"/>
              </a:rPr>
              <a:t>g</a:t>
            </a:r>
            <a:r>
              <a:rPr sz="2700" spc="-10" dirty="0">
                <a:latin typeface="Calibri"/>
                <a:cs typeface="Calibri"/>
              </a:rPr>
              <a:t>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Calibri"/>
                <a:cs typeface="Calibri"/>
              </a:rPr>
              <a:t>g</a:t>
            </a:r>
            <a:r>
              <a:rPr sz="2700" spc="-60" dirty="0">
                <a:latin typeface="Calibri"/>
                <a:cs typeface="Calibri"/>
              </a:rPr>
              <a:t>r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u</a:t>
            </a:r>
            <a:r>
              <a:rPr sz="2700" dirty="0">
                <a:latin typeface="Calibri"/>
                <a:cs typeface="Calibri"/>
              </a:rPr>
              <a:t>p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n</a:t>
            </a:r>
            <a:r>
              <a:rPr sz="2700" dirty="0">
                <a:latin typeface="Calibri"/>
                <a:cs typeface="Calibri"/>
              </a:rPr>
              <a:t>d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Calibri"/>
                <a:cs typeface="Calibri"/>
              </a:rPr>
              <a:t>upd</a:t>
            </a:r>
            <a:r>
              <a:rPr sz="2700" spc="-30" dirty="0">
                <a:latin typeface="Calibri"/>
                <a:cs typeface="Calibri"/>
              </a:rPr>
              <a:t>a</a:t>
            </a:r>
            <a:r>
              <a:rPr sz="2700" spc="-5" dirty="0">
                <a:latin typeface="Calibri"/>
                <a:cs typeface="Calibri"/>
              </a:rPr>
              <a:t>t</a:t>
            </a:r>
            <a:r>
              <a:rPr sz="2700" dirty="0">
                <a:latin typeface="Calibri"/>
                <a:cs typeface="Calibri"/>
              </a:rPr>
              <a:t>i</a:t>
            </a:r>
            <a:r>
              <a:rPr sz="2700" spc="-10" dirty="0">
                <a:latin typeface="Calibri"/>
                <a:cs typeface="Calibri"/>
              </a:rPr>
              <a:t>ng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spcBef>
                <a:spcPts val="25"/>
              </a:spcBef>
              <a:buFont typeface="Arial"/>
              <a:buChar char="•"/>
              <a:tabLst>
                <a:tab pos="356235" algn="l"/>
              </a:tabLst>
            </a:pPr>
            <a:r>
              <a:rPr sz="2700" spc="-5" dirty="0">
                <a:latin typeface="Calibri"/>
                <a:cs typeface="Calibri"/>
              </a:rPr>
              <a:t>G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1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du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spc="-6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700" spc="-7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mm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7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2700">
              <a:latin typeface="Calibri"/>
              <a:cs typeface="Calibri"/>
            </a:endParaRPr>
          </a:p>
          <a:p>
            <a:pPr marL="755650" lvl="1" indent="-285750">
              <a:lnSpc>
                <a:spcPts val="2870"/>
              </a:lnSpc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w</a:t>
            </a:r>
            <a:r>
              <a:rPr sz="2400" spc="-10" dirty="0">
                <a:latin typeface="Calibri"/>
                <a:cs typeface="Calibri"/>
              </a:rPr>
              <a:t>er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un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ll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ar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ab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G</a:t>
            </a:r>
            <a:r>
              <a:rPr sz="2700" dirty="0">
                <a:latin typeface="Calibri"/>
                <a:cs typeface="Calibri"/>
              </a:rPr>
              <a:t>o</a:t>
            </a:r>
            <a:r>
              <a:rPr sz="2700" spc="-10" dirty="0">
                <a:latin typeface="Calibri"/>
                <a:cs typeface="Calibri"/>
              </a:rPr>
              <a:t>a</a:t>
            </a:r>
            <a:r>
              <a:rPr sz="2700" dirty="0">
                <a:latin typeface="Calibri"/>
                <a:cs typeface="Calibri"/>
              </a:rPr>
              <a:t>l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Calibri"/>
                <a:cs typeface="Calibri"/>
              </a:rPr>
              <a:t>2</a:t>
            </a:r>
            <a:r>
              <a:rPr sz="2700" spc="-10" dirty="0">
                <a:latin typeface="Calibri"/>
                <a:cs typeface="Calibri"/>
              </a:rPr>
              <a:t>: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spc="-6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du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40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pu</a:t>
            </a:r>
            <a:r>
              <a:rPr sz="2700" spc="-5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27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me</a:t>
            </a:r>
            <a:endParaRPr sz="27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ag</a:t>
            </a:r>
            <a:r>
              <a:rPr sz="2400" spc="-20" dirty="0">
                <a:latin typeface="Calibri"/>
                <a:cs typeface="Calibri"/>
              </a:rPr>
              <a:t>g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65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io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upd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t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3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f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44600">
              <a:lnSpc>
                <a:spcPct val="100000"/>
              </a:lnSpc>
            </a:pPr>
            <a:r>
              <a:rPr dirty="0">
                <a:solidFill>
                  <a:srgbClr val="000000"/>
                </a:solidFill>
              </a:rPr>
              <a:t>d</a:t>
            </a:r>
            <a:r>
              <a:rPr spc="-40" dirty="0">
                <a:solidFill>
                  <a:srgbClr val="000000"/>
                </a:solidFill>
              </a:rPr>
              <a:t>a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95" dirty="0">
                <a:solidFill>
                  <a:srgbClr val="000000"/>
                </a:solidFill>
              </a:rPr>
              <a:t>.</a:t>
            </a:r>
            <a:r>
              <a:rPr spc="-65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bl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000000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95" dirty="0">
                <a:solidFill>
                  <a:srgbClr val="000000"/>
                </a:solidFill>
              </a:rPr>
              <a:t>f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rm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t</a:t>
            </a:r>
            <a:r>
              <a:rPr spc="-70" dirty="0"/>
              <a:t>r</a:t>
            </a:r>
            <a:r>
              <a:rPr spc="-25" dirty="0"/>
              <a:t>a</a:t>
            </a:r>
            <a:r>
              <a:rPr spc="-20" dirty="0"/>
              <a:t>d</a:t>
            </a:r>
            <a:r>
              <a:rPr dirty="0"/>
              <a:t>e</a:t>
            </a:r>
            <a:r>
              <a:rPr spc="-15" dirty="0"/>
              <a:t>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0" dirty="0"/>
              <a:t>[</a:t>
            </a:r>
          </a:p>
          <a:p>
            <a:pPr marL="184150">
              <a:lnSpc>
                <a:spcPct val="100000"/>
              </a:lnSpc>
              <a:spcBef>
                <a:spcPts val="365"/>
              </a:spcBef>
            </a:pPr>
            <a:r>
              <a:rPr dirty="0">
                <a:solidFill>
                  <a:srgbClr val="00B050"/>
                </a:solidFill>
              </a:rPr>
              <a:t>fi</a:t>
            </a:r>
            <a:r>
              <a:rPr spc="-10" dirty="0">
                <a:solidFill>
                  <a:srgbClr val="00B050"/>
                </a:solidFill>
              </a:rPr>
              <a:t>lle</a:t>
            </a:r>
            <a:r>
              <a:rPr spc="-20" dirty="0">
                <a:solidFill>
                  <a:srgbClr val="00B050"/>
                </a:solidFill>
              </a:rPr>
              <a:t>d</a:t>
            </a:r>
            <a:r>
              <a:rPr spc="-25" dirty="0">
                <a:solidFill>
                  <a:srgbClr val="00B050"/>
                </a:solidFill>
              </a:rPr>
              <a:t>S</a:t>
            </a:r>
            <a:r>
              <a:rPr spc="-20" dirty="0">
                <a:solidFill>
                  <a:srgbClr val="00B050"/>
                </a:solidFill>
              </a:rPr>
              <a:t>h</a:t>
            </a:r>
            <a:r>
              <a:rPr spc="-25" dirty="0">
                <a:solidFill>
                  <a:srgbClr val="00B050"/>
                </a:solidFill>
              </a:rPr>
              <a:t>a</a:t>
            </a:r>
            <a:r>
              <a:rPr spc="-40" dirty="0">
                <a:solidFill>
                  <a:srgbClr val="00B050"/>
                </a:solidFill>
              </a:rPr>
              <a:t>r</a:t>
            </a:r>
            <a:r>
              <a:rPr dirty="0">
                <a:solidFill>
                  <a:srgbClr val="00B050"/>
                </a:solidFill>
              </a:rPr>
              <a:t>e</a:t>
            </a:r>
            <a:r>
              <a:rPr spc="-15" dirty="0">
                <a:solidFill>
                  <a:srgbClr val="00B050"/>
                </a:solidFill>
              </a:rPr>
              <a:t>s</a:t>
            </a:r>
            <a:r>
              <a:rPr spc="-7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B050"/>
                </a:solidFill>
              </a:rPr>
              <a:t>&lt;</a:t>
            </a:r>
            <a:r>
              <a:rPr spc="-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B050"/>
                </a:solidFill>
              </a:rPr>
              <a:t>o</a:t>
            </a:r>
            <a:r>
              <a:rPr spc="-40" dirty="0">
                <a:solidFill>
                  <a:srgbClr val="00B050"/>
                </a:solidFill>
              </a:rPr>
              <a:t>r</a:t>
            </a:r>
            <a:r>
              <a:rPr spc="-20" dirty="0">
                <a:solidFill>
                  <a:srgbClr val="00B050"/>
                </a:solidFill>
              </a:rPr>
              <a:t>d</a:t>
            </a:r>
            <a:r>
              <a:rPr dirty="0">
                <a:solidFill>
                  <a:srgbClr val="00B050"/>
                </a:solidFill>
              </a:rPr>
              <a:t>e</a:t>
            </a:r>
            <a:r>
              <a:rPr spc="-40" dirty="0">
                <a:solidFill>
                  <a:srgbClr val="00B050"/>
                </a:solidFill>
              </a:rPr>
              <a:t>r</a:t>
            </a:r>
            <a:r>
              <a:rPr dirty="0">
                <a:solidFill>
                  <a:srgbClr val="00B050"/>
                </a:solidFill>
              </a:rPr>
              <a:t>e</a:t>
            </a:r>
            <a:r>
              <a:rPr spc="-20" dirty="0">
                <a:solidFill>
                  <a:srgbClr val="00B050"/>
                </a:solidFill>
              </a:rPr>
              <a:t>d</a:t>
            </a:r>
            <a:r>
              <a:rPr spc="-25" dirty="0">
                <a:solidFill>
                  <a:srgbClr val="00B050"/>
                </a:solidFill>
              </a:rPr>
              <a:t>S</a:t>
            </a:r>
            <a:r>
              <a:rPr spc="-20" dirty="0">
                <a:solidFill>
                  <a:srgbClr val="00B050"/>
                </a:solidFill>
              </a:rPr>
              <a:t>h</a:t>
            </a:r>
            <a:r>
              <a:rPr spc="-25" dirty="0">
                <a:solidFill>
                  <a:srgbClr val="00B050"/>
                </a:solidFill>
              </a:rPr>
              <a:t>a</a:t>
            </a:r>
            <a:r>
              <a:rPr spc="-40" dirty="0">
                <a:solidFill>
                  <a:srgbClr val="00B050"/>
                </a:solidFill>
              </a:rPr>
              <a:t>r</a:t>
            </a:r>
            <a:r>
              <a:rPr dirty="0">
                <a:solidFill>
                  <a:srgbClr val="00B050"/>
                </a:solidFill>
              </a:rPr>
              <a:t>e</a:t>
            </a:r>
            <a:r>
              <a:rPr spc="-15" dirty="0">
                <a:solidFill>
                  <a:srgbClr val="00B050"/>
                </a:solidFill>
              </a:rPr>
              <a:t>s</a:t>
            </a:r>
            <a:r>
              <a:rPr spc="-8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,</a:t>
            </a:r>
          </a:p>
          <a:p>
            <a:pPr marL="12700" marR="5080" indent="171450">
              <a:lnSpc>
                <a:spcPts val="3229"/>
              </a:lnSpc>
              <a:spcBef>
                <a:spcPts val="780"/>
              </a:spcBef>
            </a:pPr>
            <a:r>
              <a:rPr spc="-15" dirty="0">
                <a:solidFill>
                  <a:srgbClr val="0070C0"/>
                </a:solidFill>
              </a:rPr>
              <a:t>sum</a:t>
            </a:r>
            <a:r>
              <a:rPr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0070C0"/>
                </a:solidFill>
              </a:rPr>
              <a:t>(</a:t>
            </a:r>
            <a:r>
              <a:rPr spc="-5" dirty="0">
                <a:solidFill>
                  <a:srgbClr val="0070C0"/>
                </a:solidFill>
              </a:rPr>
              <a:t>(o</a:t>
            </a:r>
            <a:r>
              <a:rPr spc="-40" dirty="0">
                <a:solidFill>
                  <a:srgbClr val="0070C0"/>
                </a:solidFill>
              </a:rPr>
              <a:t>r</a:t>
            </a:r>
            <a:r>
              <a:rPr spc="-20" dirty="0">
                <a:solidFill>
                  <a:srgbClr val="0070C0"/>
                </a:solidFill>
              </a:rPr>
              <a:t>d</a:t>
            </a:r>
            <a:r>
              <a:rPr dirty="0">
                <a:solidFill>
                  <a:srgbClr val="0070C0"/>
                </a:solidFill>
              </a:rPr>
              <a:t>e</a:t>
            </a:r>
            <a:r>
              <a:rPr spc="-40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e</a:t>
            </a:r>
            <a:r>
              <a:rPr spc="-20" dirty="0">
                <a:solidFill>
                  <a:srgbClr val="0070C0"/>
                </a:solidFill>
              </a:rPr>
              <a:t>d</a:t>
            </a:r>
            <a:r>
              <a:rPr spc="-25" dirty="0">
                <a:solidFill>
                  <a:srgbClr val="0070C0"/>
                </a:solidFill>
              </a:rPr>
              <a:t>S</a:t>
            </a:r>
            <a:r>
              <a:rPr spc="-20" dirty="0">
                <a:solidFill>
                  <a:srgbClr val="0070C0"/>
                </a:solidFill>
              </a:rPr>
              <a:t>h</a:t>
            </a:r>
            <a:r>
              <a:rPr spc="-25" dirty="0">
                <a:solidFill>
                  <a:srgbClr val="0070C0"/>
                </a:solidFill>
              </a:rPr>
              <a:t>a</a:t>
            </a:r>
            <a:r>
              <a:rPr spc="-40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e</a:t>
            </a:r>
            <a:r>
              <a:rPr spc="-15" dirty="0">
                <a:solidFill>
                  <a:srgbClr val="0070C0"/>
                </a:solidFill>
              </a:rPr>
              <a:t>s</a:t>
            </a:r>
            <a:r>
              <a:rPr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</a:rPr>
              <a:t>-</a:t>
            </a:r>
            <a:r>
              <a:rPr spc="-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</a:rPr>
              <a:t>fi</a:t>
            </a:r>
            <a:r>
              <a:rPr spc="-10" dirty="0">
                <a:solidFill>
                  <a:srgbClr val="0070C0"/>
                </a:solidFill>
              </a:rPr>
              <a:t>ll</a:t>
            </a:r>
            <a:r>
              <a:rPr dirty="0">
                <a:solidFill>
                  <a:srgbClr val="0070C0"/>
                </a:solidFill>
              </a:rPr>
              <a:t>e</a:t>
            </a:r>
            <a:r>
              <a:rPr spc="-20" dirty="0">
                <a:solidFill>
                  <a:srgbClr val="0070C0"/>
                </a:solidFill>
              </a:rPr>
              <a:t>d</a:t>
            </a:r>
            <a:r>
              <a:rPr spc="-25" dirty="0">
                <a:solidFill>
                  <a:srgbClr val="0070C0"/>
                </a:solidFill>
              </a:rPr>
              <a:t>S</a:t>
            </a:r>
            <a:r>
              <a:rPr spc="-20" dirty="0">
                <a:solidFill>
                  <a:srgbClr val="0070C0"/>
                </a:solidFill>
              </a:rPr>
              <a:t>h</a:t>
            </a:r>
            <a:r>
              <a:rPr spc="-25" dirty="0">
                <a:solidFill>
                  <a:srgbClr val="0070C0"/>
                </a:solidFill>
              </a:rPr>
              <a:t>a</a:t>
            </a:r>
            <a:r>
              <a:rPr spc="-40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e</a:t>
            </a:r>
            <a:r>
              <a:rPr spc="-15" dirty="0">
                <a:solidFill>
                  <a:srgbClr val="0070C0"/>
                </a:solidFill>
              </a:rPr>
              <a:t>s)</a:t>
            </a:r>
            <a:r>
              <a:rPr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</a:rPr>
              <a:t>*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70C0"/>
                </a:solidFill>
              </a:rPr>
              <a:t>o</a:t>
            </a:r>
            <a:r>
              <a:rPr spc="-40" dirty="0">
                <a:solidFill>
                  <a:srgbClr val="0070C0"/>
                </a:solidFill>
              </a:rPr>
              <a:t>r</a:t>
            </a:r>
            <a:r>
              <a:rPr spc="-20" dirty="0">
                <a:solidFill>
                  <a:srgbClr val="0070C0"/>
                </a:solidFill>
              </a:rPr>
              <a:t>d</a:t>
            </a:r>
            <a:r>
              <a:rPr dirty="0">
                <a:solidFill>
                  <a:srgbClr val="0070C0"/>
                </a:solidFill>
              </a:rPr>
              <a:t>e</a:t>
            </a:r>
            <a:r>
              <a:rPr spc="-5" dirty="0">
                <a:solidFill>
                  <a:srgbClr val="0070C0"/>
                </a:solidFill>
              </a:rPr>
              <a:t>r</a:t>
            </a:r>
            <a:r>
              <a:rPr dirty="0">
                <a:solidFill>
                  <a:srgbClr val="0070C0"/>
                </a:solidFill>
              </a:rPr>
              <a:t>P</a:t>
            </a:r>
            <a:r>
              <a:rPr spc="-5" dirty="0">
                <a:solidFill>
                  <a:srgbClr val="0070C0"/>
                </a:solidFill>
              </a:rPr>
              <a:t>rice</a:t>
            </a:r>
            <a:r>
              <a:rPr spc="-20" dirty="0">
                <a:solidFill>
                  <a:srgbClr val="0070C0"/>
                </a:solidFill>
              </a:rPr>
              <a:t>/</a:t>
            </a:r>
            <a:r>
              <a:rPr dirty="0">
                <a:solidFill>
                  <a:srgbClr val="0070C0"/>
                </a:solidFill>
              </a:rPr>
              <a:t>f</a:t>
            </a:r>
            <a:r>
              <a:rPr spc="-5" dirty="0">
                <a:solidFill>
                  <a:srgbClr val="0070C0"/>
                </a:solidFill>
              </a:rPr>
              <a:t>x</a:t>
            </a:r>
            <a:r>
              <a:rPr spc="-10" dirty="0">
                <a:solidFill>
                  <a:srgbClr val="0070C0"/>
                </a:solidFill>
              </a:rPr>
              <a:t>)</a:t>
            </a:r>
            <a:r>
              <a:rPr spc="-7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,</a:t>
            </a:r>
          </a:p>
          <a:p>
            <a:pPr marL="184150">
              <a:lnSpc>
                <a:spcPct val="100000"/>
              </a:lnSpc>
              <a:spcBef>
                <a:spcPts val="320"/>
              </a:spcBef>
            </a:pPr>
            <a:r>
              <a:rPr spc="-35" dirty="0">
                <a:solidFill>
                  <a:srgbClr val="C0504D"/>
                </a:solidFill>
              </a:rPr>
              <a:t>b</a:t>
            </a:r>
            <a:r>
              <a:rPr spc="-15" dirty="0">
                <a:solidFill>
                  <a:srgbClr val="C0504D"/>
                </a:solidFill>
              </a:rPr>
              <a:t>y</a:t>
            </a:r>
            <a:r>
              <a:rPr spc="-7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C0504D"/>
                </a:solidFill>
              </a:rPr>
              <a:t>=</a:t>
            </a:r>
            <a:r>
              <a:rPr spc="-7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pc="-10" dirty="0">
                <a:solidFill>
                  <a:srgbClr val="C0504D"/>
                </a:solidFill>
              </a:rPr>
              <a:t>"</a:t>
            </a:r>
            <a:r>
              <a:rPr spc="-20" dirty="0">
                <a:solidFill>
                  <a:srgbClr val="C0504D"/>
                </a:solidFill>
              </a:rPr>
              <a:t>d</a:t>
            </a:r>
            <a:r>
              <a:rPr spc="-50" dirty="0">
                <a:solidFill>
                  <a:srgbClr val="C0504D"/>
                </a:solidFill>
              </a:rPr>
              <a:t>a</a:t>
            </a:r>
            <a:r>
              <a:rPr spc="-55" dirty="0">
                <a:solidFill>
                  <a:srgbClr val="C0504D"/>
                </a:solidFill>
              </a:rPr>
              <a:t>t</a:t>
            </a:r>
            <a:r>
              <a:rPr dirty="0">
                <a:solidFill>
                  <a:srgbClr val="C0504D"/>
                </a:solidFill>
              </a:rPr>
              <a:t>e,</a:t>
            </a:r>
            <a:r>
              <a:rPr spc="-40" dirty="0">
                <a:solidFill>
                  <a:srgbClr val="C0504D"/>
                </a:solidFill>
              </a:rPr>
              <a:t>r</a:t>
            </a:r>
            <a:r>
              <a:rPr dirty="0">
                <a:solidFill>
                  <a:srgbClr val="C0504D"/>
                </a:solidFill>
              </a:rPr>
              <a:t>eg</a:t>
            </a:r>
            <a:r>
              <a:rPr spc="-20" dirty="0">
                <a:solidFill>
                  <a:srgbClr val="C0504D"/>
                </a:solidFill>
              </a:rPr>
              <a:t>io</a:t>
            </a:r>
            <a:r>
              <a:rPr spc="-15" dirty="0">
                <a:solidFill>
                  <a:srgbClr val="C0504D"/>
                </a:solidFill>
              </a:rPr>
              <a:t>n,</a:t>
            </a:r>
            <a:r>
              <a:rPr spc="-25" dirty="0">
                <a:solidFill>
                  <a:srgbClr val="C0504D"/>
                </a:solidFill>
              </a:rPr>
              <a:t>a</a:t>
            </a:r>
            <a:r>
              <a:rPr spc="-15" dirty="0">
                <a:solidFill>
                  <a:srgbClr val="C0504D"/>
                </a:solidFill>
              </a:rPr>
              <a:t>l</a:t>
            </a:r>
            <a:r>
              <a:rPr spc="-30" dirty="0">
                <a:solidFill>
                  <a:srgbClr val="C0504D"/>
                </a:solidFill>
              </a:rPr>
              <a:t>g</a:t>
            </a:r>
            <a:r>
              <a:rPr spc="-25" dirty="0">
                <a:solidFill>
                  <a:srgbClr val="C0504D"/>
                </a:solidFill>
              </a:rPr>
              <a:t>o</a:t>
            </a:r>
            <a:r>
              <a:rPr dirty="0">
                <a:solidFill>
                  <a:srgbClr val="C0504D"/>
                </a:solidFill>
              </a:rPr>
              <a:t>"</a:t>
            </a:r>
          </a:p>
          <a:p>
            <a:pPr marL="184150">
              <a:lnSpc>
                <a:spcPct val="100000"/>
              </a:lnSpc>
              <a:spcBef>
                <a:spcPts val="365"/>
              </a:spcBef>
            </a:pPr>
            <a:r>
              <a:rPr spc="-10" dirty="0"/>
              <a:t>]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13715" y="5023305"/>
          <a:ext cx="7204471" cy="101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2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1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1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8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000" b="1" spc="-5" dirty="0">
                          <a:latin typeface="Calibri"/>
                          <a:cs typeface="Calibri"/>
                        </a:rPr>
                        <a:t>R: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</a:pPr>
                      <a:r>
                        <a:rPr sz="30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3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j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3000" b="1" spc="-1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by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850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3000" b="1" spc="-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3000" b="1" spc="5" dirty="0">
                          <a:latin typeface="Calibri"/>
                          <a:cs typeface="Calibri"/>
                        </a:rPr>
                        <a:t>Q</a:t>
                      </a:r>
                      <a:r>
                        <a:rPr sz="3000" b="1" spc="-10" dirty="0">
                          <a:latin typeface="Calibri"/>
                          <a:cs typeface="Calibri"/>
                        </a:rPr>
                        <a:t>L: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1340">
                        <a:lnSpc>
                          <a:spcPct val="100000"/>
                        </a:lnSpc>
                      </a:pPr>
                      <a:r>
                        <a:rPr sz="3000" b="1" spc="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W</a:t>
                      </a:r>
                      <a:r>
                        <a:rPr sz="3000" b="1" spc="-5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HER</a:t>
                      </a:r>
                      <a:r>
                        <a:rPr sz="3000" b="1" dirty="0">
                          <a:solidFill>
                            <a:srgbClr val="00B050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</a:pPr>
                      <a:r>
                        <a:rPr sz="30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3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000" b="1" spc="-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3000" b="1" spc="-45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3000" b="1" spc="10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30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3000" b="1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3000" b="1" spc="-3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3000" b="1" spc="-1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3000" b="1" spc="5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sz="3000" b="1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3000" b="1" spc="-7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b="1" spc="-100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3000" b="1" dirty="0">
                          <a:solidFill>
                            <a:srgbClr val="C0504D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3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9200">
              <a:lnSpc>
                <a:spcPct val="100000"/>
              </a:lnSpc>
            </a:pPr>
            <a:r>
              <a:rPr spc="5" dirty="0">
                <a:solidFill>
                  <a:srgbClr val="000000"/>
                </a:solidFill>
              </a:rPr>
              <a:t>D</a:t>
            </a:r>
            <a:r>
              <a:rPr spc="-35" dirty="0">
                <a:solidFill>
                  <a:srgbClr val="000000"/>
                </a:solidFill>
              </a:rPr>
              <a:t>a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spc="-95" dirty="0">
                <a:solidFill>
                  <a:srgbClr val="000000"/>
                </a:solidFill>
              </a:rPr>
              <a:t>.</a:t>
            </a:r>
            <a:r>
              <a:rPr spc="-70" dirty="0">
                <a:solidFill>
                  <a:srgbClr val="000000"/>
                </a:solidFill>
              </a:rPr>
              <a:t>t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ble</a:t>
            </a:r>
            <a:r>
              <a:rPr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000000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95" dirty="0">
                <a:solidFill>
                  <a:srgbClr val="000000"/>
                </a:solidFill>
              </a:rPr>
              <a:t>f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spc="-30" dirty="0">
                <a:solidFill>
                  <a:srgbClr val="000000"/>
                </a:solidFill>
              </a:rPr>
              <a:t>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9160" y="1669791"/>
            <a:ext cx="3305175" cy="685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60" dirty="0">
                <a:latin typeface="Calibri"/>
                <a:cs typeface="Calibri"/>
              </a:rPr>
              <a:t>D</a:t>
            </a:r>
            <a:r>
              <a:rPr sz="5400" dirty="0">
                <a:latin typeface="Calibri"/>
                <a:cs typeface="Calibri"/>
              </a:rPr>
              <a:t>T</a:t>
            </a:r>
            <a:r>
              <a:rPr sz="5400" spc="-120" dirty="0">
                <a:latin typeface="Times New Roman"/>
                <a:cs typeface="Times New Roman"/>
              </a:rPr>
              <a:t> </a:t>
            </a:r>
            <a:r>
              <a:rPr sz="5400" spc="-30" dirty="0">
                <a:latin typeface="Calibri"/>
                <a:cs typeface="Calibri"/>
              </a:rPr>
              <a:t>[</a:t>
            </a:r>
            <a:r>
              <a:rPr sz="540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5400" spc="-1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5400" spc="-15" dirty="0">
                <a:latin typeface="Calibri"/>
                <a:cs typeface="Calibri"/>
              </a:rPr>
              <a:t>,</a:t>
            </a:r>
            <a:r>
              <a:rPr sz="5400" spc="-125" dirty="0">
                <a:latin typeface="Times New Roman"/>
                <a:cs typeface="Times New Roman"/>
              </a:rPr>
              <a:t> </a:t>
            </a:r>
            <a:r>
              <a:rPr sz="5400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r>
              <a:rPr sz="5400" spc="-13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5400" spc="-15" dirty="0">
                <a:latin typeface="Calibri"/>
                <a:cs typeface="Calibri"/>
              </a:rPr>
              <a:t>,</a:t>
            </a:r>
            <a:r>
              <a:rPr sz="5400" spc="-125" dirty="0">
                <a:latin typeface="Times New Roman"/>
                <a:cs typeface="Times New Roman"/>
              </a:rPr>
              <a:t> </a:t>
            </a:r>
            <a:r>
              <a:rPr sz="5400" spc="-25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5400" spc="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5400" spc="-20" dirty="0">
                <a:latin typeface="Calibri"/>
                <a:cs typeface="Calibri"/>
              </a:rPr>
              <a:t>]</a:t>
            </a:r>
            <a:endParaRPr sz="5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378285"/>
            <a:ext cx="7783830" cy="2298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3189" indent="-342900">
              <a:lnSpc>
                <a:spcPts val="347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5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emem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90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j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5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"</a:t>
            </a:r>
            <a:r>
              <a:rPr sz="3200" spc="-2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125" dirty="0">
                <a:latin typeface="Calibri"/>
                <a:cs typeface="Calibri"/>
              </a:rPr>
              <a:t>k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D</a:t>
            </a:r>
            <a:r>
              <a:rPr sz="3200" spc="-325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00B050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al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r>
              <a:rPr sz="3200" b="1" spc="-8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up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srgbClr val="C0504D"/>
                </a:solidFill>
                <a:latin typeface="Calibri"/>
                <a:cs typeface="Calibri"/>
              </a:rPr>
              <a:t>b</a:t>
            </a:r>
            <a:r>
              <a:rPr sz="3200" b="1" spc="-25" dirty="0">
                <a:solidFill>
                  <a:srgbClr val="C0504D"/>
                </a:solidFill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“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9800"/>
              </a:lnSpc>
              <a:spcBef>
                <a:spcPts val="730"/>
              </a:spcBef>
              <a:buFont typeface="Arial"/>
              <a:buChar char="•"/>
              <a:tabLst>
                <a:tab pos="355600" algn="l"/>
              </a:tabLst>
            </a:pPr>
            <a:r>
              <a:rPr sz="3200" spc="5" dirty="0">
                <a:latin typeface="Calibri"/>
                <a:cs typeface="Calibri"/>
              </a:rPr>
              <a:t>On</a:t>
            </a:r>
            <a:r>
              <a:rPr sz="3200" spc="-5" dirty="0">
                <a:latin typeface="Calibri"/>
                <a:cs typeface="Calibri"/>
              </a:rPr>
              <a:t>c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u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Calibri"/>
                <a:cs typeface="Calibri"/>
              </a:rPr>
              <a:t>g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k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v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25" dirty="0">
                <a:latin typeface="Calibri"/>
                <a:cs typeface="Calibri"/>
              </a:rPr>
              <a:t>g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n'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n</a:t>
            </a:r>
            <a:r>
              <a:rPr sz="3200" spc="-25" dirty="0">
                <a:latin typeface="Calibri"/>
                <a:cs typeface="Calibri"/>
              </a:rPr>
              <a:t>ee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2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75" dirty="0">
                <a:latin typeface="Calibri"/>
                <a:cs typeface="Calibri"/>
              </a:rPr>
              <a:t>z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h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un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ns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oll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25" dirty="0">
                <a:latin typeface="Calibri"/>
                <a:cs typeface="Calibri"/>
              </a:rPr>
              <a:t>w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h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25" dirty="0">
                <a:latin typeface="Calibri"/>
                <a:cs typeface="Calibri"/>
              </a:rPr>
              <a:t>m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2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ion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ba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345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</a:rPr>
              <a:t>x</a:t>
            </a:r>
            <a:r>
              <a:rPr spc="-25" dirty="0">
                <a:solidFill>
                  <a:srgbClr val="000000"/>
                </a:solidFill>
              </a:rPr>
              <a:t>ce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99631"/>
            <a:ext cx="3111500" cy="427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395" dirty="0">
                <a:latin typeface="Arial"/>
                <a:cs typeface="Arial"/>
              </a:rPr>
              <a:t>read_excel()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0643" y="1611181"/>
            <a:ext cx="420814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b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xls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xl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fil</a:t>
            </a:r>
            <a:r>
              <a:rPr sz="3000" spc="-2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933" y="2133600"/>
            <a:ext cx="7798434" cy="3134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>
              <a:lnSpc>
                <a:spcPct val="100000"/>
              </a:lnSpc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d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ec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spc="5" dirty="0">
                <a:latin typeface="Calibri"/>
                <a:cs typeface="Calibri"/>
              </a:rPr>
              <a:t>x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n.</a:t>
            </a:r>
            <a:endParaRPr sz="3000" dirty="0">
              <a:latin typeface="Calibri"/>
              <a:cs typeface="Calibri"/>
            </a:endParaRPr>
          </a:p>
          <a:p>
            <a:pPr marL="12700" indent="-342900">
              <a:buFont typeface="Arial"/>
              <a:buChar char="•"/>
              <a:tabLst>
                <a:tab pos="469265" algn="l"/>
              </a:tabLst>
            </a:pPr>
            <a:r>
              <a:rPr sz="3000" dirty="0">
                <a:latin typeface="Calibri"/>
                <a:cs typeface="Calibri"/>
              </a:rPr>
              <a:t>L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he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2400" spc="340" dirty="0">
                <a:latin typeface="Arial"/>
                <a:cs typeface="Arial"/>
              </a:rPr>
              <a:t>excel_sheets()</a:t>
            </a: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35" dirty="0">
                <a:latin typeface="Arial"/>
                <a:cs typeface="Arial"/>
              </a:rPr>
              <a:t>&gt;</a:t>
            </a:r>
            <a:r>
              <a:rPr sz="2400" spc="35" dirty="0">
                <a:latin typeface="Times New Roman"/>
                <a:cs typeface="Times New Roman"/>
              </a:rPr>
              <a:t>	</a:t>
            </a:r>
            <a:r>
              <a:rPr sz="2000" spc="340" dirty="0">
                <a:latin typeface="Arial"/>
                <a:cs typeface="Arial"/>
              </a:rPr>
              <a:t>excel_sheets(xlsx_example)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pe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pec</a:t>
            </a:r>
            <a:r>
              <a:rPr sz="3000" spc="-5" dirty="0">
                <a:latin typeface="Calibri"/>
                <a:cs typeface="Calibri"/>
              </a:rPr>
              <a:t>ifi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he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s.</a:t>
            </a:r>
          </a:p>
          <a:p>
            <a:pPr marL="12700" marR="5080">
              <a:lnSpc>
                <a:spcPts val="2900"/>
              </a:lnSpc>
              <a:spcBef>
                <a:spcPts val="680"/>
              </a:spcBef>
              <a:tabLst>
                <a:tab pos="469265" algn="l"/>
                <a:tab pos="6184265" algn="l"/>
                <a:tab pos="7555865" algn="l"/>
              </a:tabLst>
            </a:pPr>
            <a:r>
              <a:rPr sz="2000" spc="35" dirty="0">
                <a:latin typeface="Arial"/>
                <a:cs typeface="Arial"/>
              </a:rPr>
              <a:t>&gt;</a:t>
            </a:r>
            <a:r>
              <a:rPr sz="2000" spc="35" dirty="0">
                <a:latin typeface="Times New Roman"/>
                <a:cs typeface="Times New Roman"/>
              </a:rPr>
              <a:t>	</a:t>
            </a:r>
            <a:r>
              <a:rPr sz="2000" spc="345" dirty="0" err="1" smtClean="0">
                <a:latin typeface="Arial"/>
                <a:cs typeface="Arial"/>
              </a:rPr>
              <a:t>read_excel</a:t>
            </a:r>
            <a:r>
              <a:rPr sz="2000" spc="345" dirty="0" smtClean="0">
                <a:latin typeface="Arial"/>
                <a:cs typeface="Arial"/>
              </a:rPr>
              <a:t>(</a:t>
            </a:r>
            <a:r>
              <a:rPr sz="2000" spc="345" dirty="0" err="1" smtClean="0">
                <a:latin typeface="Arial"/>
                <a:cs typeface="Arial"/>
              </a:rPr>
              <a:t>xlsx_example</a:t>
            </a:r>
            <a:r>
              <a:rPr sz="2000" spc="200" dirty="0" err="1" smtClean="0">
                <a:latin typeface="Arial"/>
                <a:cs typeface="Arial"/>
              </a:rPr>
              <a:t>,</a:t>
            </a:r>
            <a:r>
              <a:rPr sz="2000" spc="350" dirty="0" err="1" smtClean="0">
                <a:latin typeface="Arial"/>
                <a:cs typeface="Arial"/>
              </a:rPr>
              <a:t>shee</a:t>
            </a:r>
            <a:r>
              <a:rPr sz="2000" spc="180" dirty="0" err="1" smtClean="0">
                <a:latin typeface="Arial"/>
                <a:cs typeface="Arial"/>
              </a:rPr>
              <a:t>t</a:t>
            </a:r>
            <a:r>
              <a:rPr lang="en-US" sz="2000" spc="180" dirty="0" smtClean="0">
                <a:latin typeface="Arial"/>
                <a:cs typeface="Arial"/>
              </a:rPr>
              <a:t> </a:t>
            </a:r>
            <a:r>
              <a:rPr sz="2000" spc="35" dirty="0" smtClean="0">
                <a:latin typeface="Arial"/>
                <a:cs typeface="Arial"/>
              </a:rPr>
              <a:t>=</a:t>
            </a:r>
            <a:r>
              <a:rPr lang="en-US" sz="2000" spc="35" dirty="0" smtClean="0">
                <a:latin typeface="Arial"/>
                <a:cs typeface="Arial"/>
              </a:rPr>
              <a:t> </a:t>
            </a:r>
            <a:r>
              <a:rPr sz="2000" spc="15" dirty="0" smtClean="0">
                <a:latin typeface="Times New Roman"/>
                <a:cs typeface="Times New Roman"/>
              </a:rPr>
              <a:t> </a:t>
            </a:r>
            <a:r>
              <a:rPr sz="2000" spc="465" dirty="0">
                <a:latin typeface="Arial"/>
                <a:cs typeface="Arial"/>
              </a:rPr>
              <a:t>"chickwts")</a:t>
            </a:r>
            <a:endParaRPr sz="2000" dirty="0">
              <a:latin typeface="Arial"/>
              <a:cs typeface="Arial"/>
            </a:endParaRPr>
          </a:p>
          <a:p>
            <a:pPr marL="12700" marR="233679">
              <a:lnSpc>
                <a:spcPct val="79600"/>
              </a:lnSpc>
              <a:spcBef>
                <a:spcPts val="755"/>
              </a:spcBef>
              <a:tabLst>
                <a:tab pos="469265" algn="l"/>
                <a:tab pos="5955665" algn="l"/>
                <a:tab pos="7327265" algn="l"/>
              </a:tabLst>
            </a:pPr>
            <a:r>
              <a:rPr sz="2000" spc="35" dirty="0">
                <a:latin typeface="Arial"/>
                <a:cs typeface="Arial"/>
              </a:rPr>
              <a:t>&gt;</a:t>
            </a:r>
            <a:r>
              <a:rPr sz="2000" spc="35" dirty="0">
                <a:latin typeface="Times New Roman"/>
                <a:cs typeface="Times New Roman"/>
              </a:rPr>
              <a:t>	</a:t>
            </a:r>
            <a:r>
              <a:rPr sz="2000" spc="345" dirty="0" err="1" smtClean="0">
                <a:latin typeface="Arial"/>
                <a:cs typeface="Arial"/>
              </a:rPr>
              <a:t>read_excel</a:t>
            </a:r>
            <a:r>
              <a:rPr sz="2000" spc="345" dirty="0" smtClean="0">
                <a:latin typeface="Arial"/>
                <a:cs typeface="Arial"/>
              </a:rPr>
              <a:t>(</a:t>
            </a:r>
            <a:r>
              <a:rPr sz="2000" spc="345" dirty="0" err="1" smtClean="0">
                <a:latin typeface="Arial"/>
                <a:cs typeface="Arial"/>
              </a:rPr>
              <a:t>xls_example</a:t>
            </a:r>
            <a:r>
              <a:rPr sz="2000" spc="200" dirty="0" smtClean="0">
                <a:latin typeface="Arial"/>
                <a:cs typeface="Arial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350" dirty="0" smtClean="0">
                <a:latin typeface="Arial"/>
                <a:cs typeface="Arial"/>
              </a:rPr>
              <a:t>shee</a:t>
            </a:r>
            <a:r>
              <a:rPr sz="2000" spc="180" dirty="0" smtClean="0">
                <a:latin typeface="Arial"/>
                <a:cs typeface="Arial"/>
              </a:rPr>
              <a:t>t</a:t>
            </a:r>
            <a:r>
              <a:rPr sz="2000" spc="35" dirty="0" smtClean="0">
                <a:latin typeface="Arial"/>
                <a:cs typeface="Arial"/>
              </a:rPr>
              <a:t>=</a:t>
            </a:r>
            <a:r>
              <a:rPr sz="2000" spc="15" dirty="0" smtClean="0">
                <a:latin typeface="Times New Roman"/>
                <a:cs typeface="Times New Roman"/>
              </a:rPr>
              <a:t> </a:t>
            </a:r>
            <a:r>
              <a:rPr sz="2000" spc="459" dirty="0">
                <a:latin typeface="Arial"/>
                <a:cs typeface="Arial"/>
              </a:rPr>
              <a:t>4)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2755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2713"/>
            <a:ext cx="7581900" cy="4047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Com</a:t>
            </a:r>
            <a:r>
              <a:rPr sz="2200" spc="-5" dirty="0">
                <a:latin typeface="Calibri"/>
                <a:cs typeface="Calibri"/>
              </a:rPr>
              <a:t>pa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oth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.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6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.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Font typeface="Arial"/>
              <a:buChar char="•"/>
            </a:pPr>
            <a:endParaRPr sz="2650" dirty="0">
              <a:latin typeface="Times New Roman"/>
              <a:cs typeface="Times New Roman"/>
            </a:endParaRPr>
          </a:p>
          <a:p>
            <a:pPr marL="12700" marR="247015">
              <a:lnSpc>
                <a:spcPts val="1930"/>
              </a:lnSpc>
              <a:tabLst>
                <a:tab pos="316865" algn="l"/>
                <a:tab pos="774065" algn="l"/>
                <a:tab pos="1231265" algn="l"/>
                <a:tab pos="1840864" algn="l"/>
              </a:tabLst>
            </a:pP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</a:t>
            </a:r>
            <a:r>
              <a:rPr sz="2000" dirty="0">
                <a:latin typeface="Courier New"/>
                <a:cs typeface="Courier New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data.frame(x=rep(c("a","b","c"),each=3),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y=c(1,3,6)</a:t>
            </a:r>
            <a:r>
              <a:rPr sz="2000" dirty="0">
                <a:latin typeface="Courier New"/>
                <a:cs typeface="Courier New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v=1:9)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 marR="247015">
              <a:lnSpc>
                <a:spcPct val="79200"/>
              </a:lnSpc>
              <a:tabLst>
                <a:tab pos="316865" algn="l"/>
                <a:tab pos="774065" algn="l"/>
                <a:tab pos="1231265" algn="l"/>
                <a:tab pos="1840864" algn="l"/>
              </a:tabLst>
            </a:pPr>
            <a:r>
              <a:rPr sz="2000" dirty="0">
                <a:latin typeface="Courier New"/>
                <a:cs typeface="Courier New"/>
              </a:rPr>
              <a:t>&gt;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</a:t>
            </a:r>
            <a:r>
              <a:rPr sz="2000" dirty="0">
                <a:latin typeface="Courier New"/>
                <a:cs typeface="Courier New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&lt;</a:t>
            </a:r>
            <a:r>
              <a:rPr sz="2000" dirty="0">
                <a:latin typeface="Courier New"/>
                <a:cs typeface="Courier New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data.table(x=rep(c("a","b","c"),each=3),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y=c(1,3,6)</a:t>
            </a:r>
            <a:r>
              <a:rPr sz="2000" dirty="0">
                <a:latin typeface="Courier New"/>
                <a:cs typeface="Courier New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Courier New"/>
                <a:cs typeface="Courier New"/>
              </a:rPr>
              <a:t>v=1:9)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Not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5" dirty="0">
                <a:latin typeface="Calibri"/>
                <a:cs typeface="Calibri"/>
              </a:rPr>
              <a:t>ce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put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20" dirty="0">
                <a:latin typeface="Calibri"/>
                <a:cs typeface="Calibri"/>
              </a:rPr>
              <a:t>f</a:t>
            </a:r>
            <a:r>
              <a:rPr sz="2200" spc="-50" dirty="0">
                <a:latin typeface="Calibri"/>
                <a:cs typeface="Calibri"/>
              </a:rPr>
              <a:t>f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F</a:t>
            </a:r>
          </a:p>
          <a:p>
            <a:pPr marL="355600" indent="-342900">
              <a:lnSpc>
                <a:spcPts val="2635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k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l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oth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T</a:t>
            </a: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200" spc="-15" dirty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200" spc="-2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200" spc="-4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ele</a:t>
            </a:r>
            <a:r>
              <a:rPr sz="2200" spc="-20" dirty="0">
                <a:latin typeface="Calibri"/>
                <a:cs typeface="Calibri"/>
              </a:rPr>
              <a:t>c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3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5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utput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T</a:t>
            </a: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he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x</a:t>
            </a:r>
            <a:r>
              <a:rPr sz="2200" dirty="0">
                <a:latin typeface="Calibri"/>
                <a:cs typeface="Calibri"/>
              </a:rPr>
              <a:t>==a</a:t>
            </a: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20" dirty="0">
                <a:latin typeface="Calibri"/>
                <a:cs typeface="Calibri"/>
              </a:rPr>
              <a:t>3</a:t>
            </a:r>
            <a:r>
              <a:rPr sz="2200" spc="-10" dirty="0">
                <a:latin typeface="Calibri"/>
                <a:cs typeface="Calibri"/>
              </a:rPr>
              <a:t>,7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0330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5" dirty="0"/>
              <a:t>Co</a:t>
            </a:r>
            <a:r>
              <a:rPr spc="-45" dirty="0"/>
              <a:t>m</a:t>
            </a:r>
            <a:r>
              <a:rPr dirty="0"/>
              <a:t>put</a:t>
            </a:r>
            <a:r>
              <a:rPr spc="5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dirty="0"/>
              <a:t>n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5" dirty="0"/>
              <a:t>Co</a:t>
            </a:r>
            <a:r>
              <a:rPr dirty="0"/>
              <a:t>lu</a:t>
            </a:r>
            <a:r>
              <a:rPr spc="-5" dirty="0"/>
              <a:t>m</a:t>
            </a:r>
            <a:r>
              <a:rPr dirty="0"/>
              <a:t>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592551"/>
            <a:ext cx="7527290" cy="956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b</a:t>
            </a:r>
            <a:r>
              <a:rPr sz="2200" spc="-10" dirty="0">
                <a:latin typeface="Calibri"/>
                <a:cs typeface="Calibri"/>
              </a:rPr>
              <a:t>s</a:t>
            </a:r>
            <a:r>
              <a:rPr sz="2200" spc="-25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tin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un</a:t>
            </a:r>
            <a:r>
              <a:rPr sz="2200" spc="-15" dirty="0">
                <a:latin typeface="Calibri"/>
                <a:cs typeface="Calibri"/>
              </a:rPr>
              <a:t>ct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mo</a:t>
            </a:r>
            <a:r>
              <a:rPr sz="2200" spc="-10" dirty="0">
                <a:latin typeface="Calibri"/>
                <a:cs typeface="Calibri"/>
              </a:rPr>
              <a:t>di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ie</a:t>
            </a:r>
            <a:r>
              <a:rPr sz="2200" spc="-15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.</a:t>
            </a:r>
            <a:r>
              <a:rPr sz="2200" spc="-4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35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er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5" dirty="0">
                <a:latin typeface="Calibri"/>
                <a:cs typeface="Calibri"/>
              </a:rPr>
              <a:t>mm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0" dirty="0">
                <a:latin typeface="Calibri"/>
                <a:cs typeface="Calibri"/>
              </a:rPr>
              <a:t>"</a:t>
            </a:r>
            <a:r>
              <a:rPr sz="2200" spc="-45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x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ss</a:t>
            </a:r>
            <a:r>
              <a:rPr sz="2200" spc="-10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“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E</a:t>
            </a:r>
            <a:r>
              <a:rPr sz="2200" spc="-45" dirty="0">
                <a:latin typeface="Calibri"/>
                <a:cs typeface="Calibri"/>
              </a:rPr>
              <a:t>x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dirty="0">
                <a:latin typeface="Calibri"/>
                <a:cs typeface="Calibri"/>
              </a:rPr>
              <a:t>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2934408"/>
            <a:ext cx="3054350" cy="910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35"/>
              </a:lnSpc>
            </a:pPr>
            <a:r>
              <a:rPr sz="2200" dirty="0">
                <a:latin typeface="Courier New"/>
                <a:cs typeface="Courier New"/>
              </a:rPr>
              <a:t>&gt;DT[,list(mean(y),</a:t>
            </a:r>
          </a:p>
          <a:p>
            <a:pPr marL="12700" marR="173355">
              <a:lnSpc>
                <a:spcPts val="2130"/>
              </a:lnSpc>
              <a:spcBef>
                <a:spcPts val="490"/>
              </a:spcBef>
            </a:pPr>
            <a:r>
              <a:rPr sz="2200" dirty="0">
                <a:latin typeface="Courier New"/>
                <a:cs typeface="Courier New"/>
              </a:rPr>
              <a:t>&gt;DT[,.(length(x),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list()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9364" y="2934408"/>
            <a:ext cx="13722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sum(v))]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1230" y="3268902"/>
            <a:ext cx="137160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dirty="0">
                <a:latin typeface="Courier New"/>
                <a:cs typeface="Courier New"/>
              </a:rPr>
              <a:t>sum(y))]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55569" y="3268899"/>
            <a:ext cx="27184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48615" algn="l"/>
                <a:tab pos="1021715" algn="l"/>
                <a:tab pos="1527175" algn="l"/>
                <a:tab pos="2368550" algn="l"/>
              </a:tabLst>
            </a:pP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#</a:t>
            </a:r>
            <a:r>
              <a:rPr sz="22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.()</a:t>
            </a:r>
            <a:r>
              <a:rPr sz="22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is</a:t>
            </a:r>
            <a:r>
              <a:rPr sz="22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same</a:t>
            </a:r>
            <a:r>
              <a:rPr sz="2200" dirty="0">
                <a:solidFill>
                  <a:srgbClr val="00B05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B050"/>
                </a:solidFill>
                <a:latin typeface="Courier New"/>
                <a:cs typeface="Courier New"/>
              </a:rPr>
              <a:t>as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4191824"/>
            <a:ext cx="7674609" cy="1253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635"/>
              </a:lnSpc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2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libri"/>
                <a:cs typeface="Calibri"/>
              </a:rPr>
              <a:t>f</a:t>
            </a:r>
            <a:r>
              <a:rPr sz="2200" spc="-10" dirty="0">
                <a:latin typeface="Calibri"/>
                <a:cs typeface="Calibri"/>
              </a:rPr>
              <a:t>or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</a:t>
            </a:r>
            <a:endParaRPr sz="2200">
              <a:latin typeface="Calibri"/>
              <a:cs typeface="Calibri"/>
            </a:endParaRPr>
          </a:p>
          <a:p>
            <a:pPr marL="355600" marR="5080" indent="-342900">
              <a:lnSpc>
                <a:spcPts val="2130"/>
              </a:lnSpc>
              <a:spcBef>
                <a:spcPts val="49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qu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oo</a:t>
            </a:r>
            <a:r>
              <a:rPr sz="2200" spc="-10" dirty="0">
                <a:latin typeface="Calibri"/>
                <a:cs typeface="Calibri"/>
              </a:rPr>
              <a:t>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y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4" dirty="0">
                <a:latin typeface="Calibri"/>
                <a:cs typeface="Calibri"/>
              </a:rPr>
              <a:t>w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s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5" dirty="0">
                <a:latin typeface="Calibri"/>
                <a:cs typeface="Calibri"/>
              </a:rPr>
              <a:t>o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al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ts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th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v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spc="-30" dirty="0">
                <a:latin typeface="Calibri"/>
                <a:cs typeface="Calibri"/>
              </a:rPr>
              <a:t>t</a:t>
            </a:r>
            <a:r>
              <a:rPr sz="2200" spc="-15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r</a:t>
            </a:r>
            <a:r>
              <a:rPr sz="2200" spc="-15" dirty="0">
                <a:latin typeface="Calibri"/>
                <a:cs typeface="Calibri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5" dirty="0">
                <a:latin typeface="Calibri"/>
                <a:cs typeface="Calibri"/>
              </a:rPr>
              <a:t>l</a:t>
            </a:r>
            <a:r>
              <a:rPr sz="2200" spc="-10" dirty="0">
                <a:latin typeface="Calibri"/>
                <a:cs typeface="Calibri"/>
              </a:rPr>
              <a:t>u</a:t>
            </a:r>
            <a:r>
              <a:rPr sz="2200" spc="-15" dirty="0">
                <a:latin typeface="Calibri"/>
                <a:cs typeface="Calibri"/>
              </a:rPr>
              <a:t>m</a:t>
            </a:r>
            <a:r>
              <a:rPr sz="2200" dirty="0">
                <a:latin typeface="Calibri"/>
                <a:cs typeface="Calibri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libri"/>
                <a:cs typeface="Calibri"/>
              </a:rPr>
              <a:t>w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4670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(</a:t>
            </a:r>
            <a:r>
              <a:rPr spc="-5" dirty="0"/>
              <a:t>m</a:t>
            </a:r>
            <a:r>
              <a:rPr dirty="0"/>
              <a:t>ult</a:t>
            </a:r>
            <a:r>
              <a:rPr spc="5" dirty="0"/>
              <a:t>i</a:t>
            </a:r>
            <a:r>
              <a:rPr dirty="0"/>
              <a:t>pl</a:t>
            </a:r>
            <a:r>
              <a:rPr spc="-25" dirty="0"/>
              <a:t>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5" dirty="0"/>
              <a:t>o</a:t>
            </a:r>
            <a:r>
              <a:rPr spc="-25" dirty="0"/>
              <a:t>pe</a:t>
            </a:r>
            <a:r>
              <a:rPr spc="-105" dirty="0"/>
              <a:t>r</a:t>
            </a:r>
            <a:r>
              <a:rPr spc="-40" dirty="0"/>
              <a:t>a</a:t>
            </a:r>
            <a:r>
              <a:rPr dirty="0"/>
              <a:t>t</a:t>
            </a:r>
            <a:r>
              <a:rPr spc="5" dirty="0"/>
              <a:t>io</a:t>
            </a:r>
            <a:r>
              <a:rPr dirty="0"/>
              <a:t>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46240"/>
            <a:ext cx="7958455" cy="4249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80" dirty="0">
                <a:latin typeface="Calibri"/>
                <a:cs typeface="Calibri"/>
              </a:rPr>
              <a:t>P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7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x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spc="-35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ss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70C0"/>
                </a:solidFill>
                <a:latin typeface="Calibri"/>
                <a:cs typeface="Calibri"/>
              </a:rPr>
              <a:t>j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</a:t>
            </a:r>
            <a:r>
              <a:rPr sz="3000" spc="-55" dirty="0">
                <a:latin typeface="Calibri"/>
                <a:cs typeface="Calibri"/>
              </a:rPr>
              <a:t>x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: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latin typeface="Courier New"/>
                <a:cs typeface="Courier New"/>
              </a:rPr>
              <a:t>&gt;DT[,plot(y,v)]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383665" algn="l"/>
                <a:tab pos="2755265" algn="l"/>
                <a:tab pos="3441065" algn="l"/>
                <a:tab pos="4812665" algn="l"/>
              </a:tabLst>
            </a:pPr>
            <a:r>
              <a:rPr sz="3000" spc="-5" dirty="0">
                <a:latin typeface="Courier New"/>
                <a:cs typeface="Courier New"/>
              </a:rPr>
              <a:t>&gt;DT[</a:t>
            </a:r>
            <a:r>
              <a:rPr sz="3000" dirty="0">
                <a:latin typeface="Courier New"/>
                <a:cs typeface="Courier New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for(</a:t>
            </a:r>
            <a:r>
              <a:rPr sz="3000" dirty="0">
                <a:latin typeface="Courier New"/>
                <a:cs typeface="Courier New"/>
              </a:rPr>
              <a:t>x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i</a:t>
            </a:r>
            <a:r>
              <a:rPr sz="3000" dirty="0">
                <a:latin typeface="Courier New"/>
                <a:cs typeface="Courier New"/>
              </a:rPr>
              <a:t>n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1:10</a:t>
            </a:r>
            <a:r>
              <a:rPr sz="3000" dirty="0">
                <a:latin typeface="Courier New"/>
                <a:cs typeface="Courier New"/>
              </a:rPr>
              <a:t>)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print(x)]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4"/>
              </a:spcBef>
            </a:pPr>
            <a:endParaRPr sz="41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3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0" dirty="0">
                <a:latin typeface="Calibri"/>
                <a:cs typeface="Calibri"/>
              </a:rPr>
              <a:t>P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hi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fin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u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eme</a:t>
            </a:r>
            <a:r>
              <a:rPr sz="3000" spc="-30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v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s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v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i="1" spc="-45" dirty="0">
                <a:latin typeface="Calibri"/>
                <a:cs typeface="Calibri"/>
              </a:rPr>
              <a:t>t</a:t>
            </a:r>
            <a:r>
              <a:rPr sz="3000" i="1" spc="-10" dirty="0">
                <a:latin typeface="Calibri"/>
                <a:cs typeface="Calibri"/>
              </a:rPr>
              <a:t>e</a:t>
            </a:r>
            <a:r>
              <a:rPr sz="3000" i="1" dirty="0">
                <a:latin typeface="Calibri"/>
                <a:cs typeface="Calibri"/>
              </a:rPr>
              <a:t>mp</a:t>
            </a:r>
            <a:r>
              <a:rPr sz="3000" i="1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z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1065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" dirty="0"/>
              <a:t>(</a:t>
            </a:r>
            <a:r>
              <a:rPr spc="5" dirty="0">
                <a:solidFill>
                  <a:srgbClr val="000000"/>
                </a:solidFill>
              </a:rPr>
              <a:t>Doi</a:t>
            </a:r>
            <a:r>
              <a:rPr spc="-5" dirty="0">
                <a:solidFill>
                  <a:srgbClr val="000000"/>
                </a:solidFill>
              </a:rPr>
              <a:t>n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70C0"/>
                </a:solidFill>
              </a:rPr>
              <a:t>j</a:t>
            </a:r>
            <a:r>
              <a:rPr spc="-10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solidFill>
                  <a:srgbClr val="C0504D"/>
                </a:solidFill>
              </a:rPr>
              <a:t>b</a:t>
            </a:r>
            <a:r>
              <a:rPr dirty="0">
                <a:solidFill>
                  <a:srgbClr val="C0504D"/>
                </a:solidFill>
              </a:rPr>
              <a:t>y</a:t>
            </a:r>
            <a:r>
              <a:rPr spc="-10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pc="-25" dirty="0">
                <a:solidFill>
                  <a:srgbClr val="000000"/>
                </a:solidFill>
              </a:rPr>
              <a:t>g</a:t>
            </a:r>
            <a:r>
              <a:rPr spc="-90" dirty="0">
                <a:solidFill>
                  <a:srgbClr val="000000"/>
                </a:solidFill>
              </a:rPr>
              <a:t>r</a:t>
            </a:r>
            <a:r>
              <a:rPr spc="5" dirty="0">
                <a:solidFill>
                  <a:srgbClr val="000000"/>
                </a:solidFill>
              </a:rPr>
              <a:t>o</a:t>
            </a:r>
            <a:r>
              <a:rPr dirty="0">
                <a:solidFill>
                  <a:srgbClr val="000000"/>
                </a:solidFill>
              </a:rPr>
              <a:t>u</a:t>
            </a:r>
            <a:r>
              <a:rPr spc="-5" dirty="0">
                <a:solidFill>
                  <a:srgbClr val="000000"/>
                </a:solidFill>
              </a:rPr>
              <a:t>p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6" y="1612331"/>
            <a:ext cx="7633334" cy="423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3565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f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v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25" dirty="0">
                <a:latin typeface="Calibri"/>
                <a:cs typeface="Calibri"/>
              </a:rPr>
              <a:t>em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x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565"/>
              </a:lnSpc>
              <a:tabLst>
                <a:tab pos="4692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DT[,sum(v),by=x]</a:t>
            </a:r>
            <a:endParaRPr sz="3000">
              <a:latin typeface="Courier New"/>
              <a:cs typeface="Courier New"/>
            </a:endParaRPr>
          </a:p>
          <a:p>
            <a:pPr marL="355600" marR="5080" indent="-342900">
              <a:lnSpc>
                <a:spcPct val="796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Ca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lu</a:t>
            </a:r>
            <a:r>
              <a:rPr sz="3000" dirty="0">
                <a:latin typeface="Calibri"/>
                <a:cs typeface="Calibri"/>
              </a:rPr>
              <a:t>mn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35" dirty="0">
                <a:latin typeface="Calibri"/>
                <a:cs typeface="Calibri"/>
              </a:rPr>
              <a:t>e</a:t>
            </a:r>
            <a:r>
              <a:rPr sz="3000" spc="-50" dirty="0">
                <a:latin typeface="Calibri"/>
                <a:cs typeface="Calibri"/>
              </a:rPr>
              <a:t>v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o</a:t>
            </a:r>
            <a:r>
              <a:rPr sz="3000" spc="-45" dirty="0">
                <a:latin typeface="Calibri"/>
                <a:cs typeface="Calibri"/>
              </a:rPr>
              <a:t>w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Font typeface="Arial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3000" dirty="0">
                <a:latin typeface="Courier New"/>
                <a:cs typeface="Courier New"/>
              </a:rPr>
              <a:t>&gt;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5" dirty="0">
                <a:latin typeface="Courier New"/>
                <a:cs typeface="Courier New"/>
              </a:rPr>
              <a:t>library(datasets)</a:t>
            </a:r>
            <a:endParaRPr sz="3000">
              <a:latin typeface="Courier New"/>
              <a:cs typeface="Courier New"/>
            </a:endParaRPr>
          </a:p>
          <a:p>
            <a:pPr marL="355600" marR="358775" indent="-342900">
              <a:lnSpc>
                <a:spcPts val="2900"/>
              </a:lnSpc>
              <a:spcBef>
                <a:spcPts val="71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ad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10" dirty="0">
                <a:latin typeface="Calibri"/>
                <a:cs typeface="Calibri"/>
              </a:rPr>
              <a:t>,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0" dirty="0">
                <a:latin typeface="Calibri"/>
                <a:cs typeface="Calibri"/>
              </a:rPr>
              <a:t>nv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rt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.</a:t>
            </a:r>
            <a:r>
              <a:rPr sz="3000" spc="-5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bl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dirty="0">
                <a:latin typeface="Calibri"/>
                <a:cs typeface="Calibri"/>
              </a:rPr>
              <a:t>r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30" dirty="0">
                <a:latin typeface="Calibri"/>
                <a:cs typeface="Calibri"/>
              </a:rPr>
              <a:t>D</a:t>
            </a:r>
            <a:r>
              <a:rPr sz="3000" dirty="0">
                <a:latin typeface="Calibri"/>
                <a:cs typeface="Calibri"/>
              </a:rPr>
              <a:t>T</a:t>
            </a:r>
            <a:endParaRPr sz="3000">
              <a:latin typeface="Calibri"/>
              <a:cs typeface="Calibri"/>
            </a:endParaRPr>
          </a:p>
          <a:p>
            <a:pPr marL="355600" marR="415290" indent="-342900">
              <a:lnSpc>
                <a:spcPct val="79600"/>
              </a:lnSpc>
              <a:spcBef>
                <a:spcPts val="755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-204" dirty="0">
                <a:latin typeface="Calibri"/>
                <a:cs typeface="Calibri"/>
              </a:rPr>
              <a:t>.</a:t>
            </a:r>
            <a:r>
              <a:rPr sz="3000" spc="-25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idt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the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5" dirty="0">
                <a:latin typeface="Calibri"/>
                <a:cs typeface="Calibri"/>
              </a:rPr>
              <a:t>ul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s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pec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36" y="578326"/>
            <a:ext cx="7812715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040" algn="l">
              <a:lnSpc>
                <a:spcPct val="100000"/>
              </a:lnSpc>
            </a:pPr>
            <a:r>
              <a:rPr dirty="0"/>
              <a:t>E</a:t>
            </a:r>
            <a:r>
              <a:rPr spc="-120" dirty="0"/>
              <a:t>x</a:t>
            </a:r>
            <a:r>
              <a:rPr spc="-25" dirty="0"/>
              <a:t>e</a:t>
            </a:r>
            <a:r>
              <a:rPr spc="-80" dirty="0"/>
              <a:t>r</a:t>
            </a:r>
            <a:r>
              <a:rPr dirty="0"/>
              <a:t>ci</a:t>
            </a:r>
            <a:r>
              <a:rPr spc="-20" dirty="0"/>
              <a:t>se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15" dirty="0"/>
              <a:t>(</a:t>
            </a:r>
            <a:r>
              <a:rPr spc="-114" dirty="0"/>
              <a:t>P</a:t>
            </a:r>
            <a:r>
              <a:rPr spc="-20" dirty="0"/>
              <a:t>er</a:t>
            </a:r>
            <a:r>
              <a:rPr spc="-110" dirty="0"/>
              <a:t>f</a:t>
            </a:r>
            <a:r>
              <a:rPr spc="5" dirty="0"/>
              <a:t>o</a:t>
            </a:r>
            <a:r>
              <a:rPr spc="-20" dirty="0"/>
              <a:t>r</a:t>
            </a:r>
            <a:r>
              <a:rPr spc="-45" dirty="0"/>
              <a:t>m</a:t>
            </a:r>
            <a:r>
              <a:rPr spc="5" dirty="0"/>
              <a:t>a</a:t>
            </a:r>
            <a:r>
              <a:rPr spc="-25" dirty="0"/>
              <a:t>nce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dirty="0"/>
              <a:t>Anal</a:t>
            </a:r>
            <a:r>
              <a:rPr spc="-65" dirty="0"/>
              <a:t>y</a:t>
            </a:r>
            <a:r>
              <a:rPr dirty="0"/>
              <a:t>sis)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2331"/>
            <a:ext cx="6775450" cy="7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79600"/>
              </a:lnSpc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D</a:t>
            </a:r>
            <a:r>
              <a:rPr sz="3000" spc="-40" dirty="0">
                <a:latin typeface="Calibri"/>
                <a:cs typeface="Calibri"/>
              </a:rPr>
              <a:t>e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20" dirty="0">
                <a:latin typeface="Calibri"/>
                <a:cs typeface="Calibri"/>
              </a:rPr>
              <a:t>rm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n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pu</a:t>
            </a:r>
            <a:r>
              <a:rPr sz="3000" spc="-35" dirty="0">
                <a:latin typeface="Calibri"/>
                <a:cs typeface="Calibri"/>
              </a:rPr>
              <a:t>t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25" dirty="0">
                <a:latin typeface="Calibri"/>
                <a:cs typeface="Calibri"/>
              </a:rPr>
              <a:t>me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p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l</a:t>
            </a:r>
            <a:r>
              <a:rPr sz="3000" spc="5" dirty="0">
                <a:latin typeface="Calibri"/>
                <a:cs typeface="Calibri"/>
              </a:rPr>
              <a:t>.</a:t>
            </a:r>
            <a:r>
              <a:rPr sz="3000" dirty="0">
                <a:latin typeface="Calibri"/>
                <a:cs typeface="Calibri"/>
              </a:rPr>
              <a:t>L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spc="-5" dirty="0">
                <a:latin typeface="Calibri"/>
                <a:cs typeface="Calibri"/>
              </a:rPr>
              <a:t>n</a:t>
            </a:r>
            <a:r>
              <a:rPr sz="3000" spc="-45" dirty="0">
                <a:latin typeface="Calibri"/>
                <a:cs typeface="Calibri"/>
              </a:rPr>
              <a:t>g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h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g</a:t>
            </a:r>
            <a:r>
              <a:rPr sz="3000" spc="-60" dirty="0">
                <a:latin typeface="Calibri"/>
                <a:cs typeface="Calibri"/>
              </a:rPr>
              <a:t>r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p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by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spc="-25" dirty="0">
                <a:latin typeface="Calibri"/>
                <a:cs typeface="Calibri"/>
              </a:rPr>
              <a:t>pec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5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791" y="2514600"/>
            <a:ext cx="7971790" cy="2618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ts val="1830"/>
              </a:lnSpc>
              <a:buFontTx/>
              <a:buChar char="›"/>
            </a:pPr>
            <a:r>
              <a:rPr spc="-5" dirty="0" smtClean="0">
                <a:latin typeface="Courier New"/>
                <a:cs typeface="Courier New"/>
              </a:rPr>
              <a:t>fileURL10</a:t>
            </a:r>
            <a:r>
              <a:rPr spc="-5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"https://raw.githubusercontent.com/vincentarelbundock/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datasets/master/csv/datasets/iris.csv"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buFontTx/>
              <a:buChar char="›"/>
              <a:tabLst>
                <a:tab pos="3768090" algn="l"/>
              </a:tabLst>
            </a:pPr>
            <a:r>
              <a:rPr spc="-5" dirty="0" err="1" smtClean="0">
                <a:latin typeface="Courier New"/>
                <a:cs typeface="Courier New"/>
              </a:rPr>
              <a:t>download.file</a:t>
            </a:r>
            <a:r>
              <a:rPr spc="-5" dirty="0" smtClean="0">
                <a:latin typeface="Courier New"/>
                <a:cs typeface="Courier New"/>
              </a:rPr>
              <a:t>(fileURL10</a:t>
            </a:r>
            <a:r>
              <a:rPr dirty="0" smtClean="0">
                <a:latin typeface="Courier New"/>
                <a:cs typeface="Courier New"/>
              </a:rPr>
              <a:t>,</a:t>
            </a:r>
            <a:r>
              <a:rPr spc="-5" dirty="0" smtClean="0">
                <a:latin typeface="Courier New"/>
                <a:cs typeface="Courier New"/>
              </a:rPr>
              <a:t>destfile</a:t>
            </a:r>
            <a:r>
              <a:rPr spc="-5" dirty="0">
                <a:latin typeface="Courier New"/>
                <a:cs typeface="Courier New"/>
              </a:rPr>
              <a:t>="./data/iris.csv")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275"/>
              </a:lnSpc>
              <a:spcBef>
                <a:spcPts val="20"/>
              </a:spcBef>
              <a:buFontTx/>
              <a:buChar char="›"/>
              <a:tabLst>
                <a:tab pos="1167765" algn="l"/>
                <a:tab pos="1601470" algn="l"/>
              </a:tabLst>
            </a:pPr>
            <a:r>
              <a:rPr spc="-5" dirty="0" err="1" smtClean="0">
                <a:latin typeface="Courier New"/>
                <a:cs typeface="Courier New"/>
              </a:rPr>
              <a:t>irisD</a:t>
            </a:r>
            <a:r>
              <a:rPr dirty="0" err="1" smtClean="0">
                <a:latin typeface="Courier New"/>
                <a:cs typeface="Courier New"/>
              </a:rPr>
              <a:t>T</a:t>
            </a:r>
            <a:r>
              <a:rPr spc="-5" dirty="0" smtClean="0">
                <a:latin typeface="Courier New"/>
                <a:cs typeface="Courier New"/>
              </a:rPr>
              <a:t>&lt;</a:t>
            </a:r>
            <a:r>
              <a:rPr dirty="0" smtClean="0">
                <a:latin typeface="Courier New"/>
                <a:cs typeface="Courier New"/>
              </a:rPr>
              <a:t>-</a:t>
            </a:r>
            <a:r>
              <a:rPr spc="-5" dirty="0" err="1" smtClean="0">
                <a:latin typeface="Courier New"/>
                <a:cs typeface="Courier New"/>
              </a:rPr>
              <a:t>fread</a:t>
            </a:r>
            <a:r>
              <a:rPr spc="-5" dirty="0">
                <a:latin typeface="Courier New"/>
                <a:cs typeface="Courier New"/>
              </a:rPr>
              <a:t>("./data/iris.csv")</a:t>
            </a:r>
            <a:endParaRPr dirty="0">
              <a:latin typeface="Courier New"/>
              <a:cs typeface="Courier New"/>
            </a:endParaRPr>
          </a:p>
          <a:p>
            <a:pPr marL="355600" indent="-342900">
              <a:lnSpc>
                <a:spcPts val="2275"/>
              </a:lnSpc>
              <a:buFontTx/>
              <a:buChar char="›"/>
            </a:pPr>
            <a:r>
              <a:rPr spc="-5" dirty="0" err="1" smtClean="0">
                <a:latin typeface="Courier New"/>
                <a:cs typeface="Courier New"/>
              </a:rPr>
              <a:t>system.time</a:t>
            </a:r>
            <a:r>
              <a:rPr spc="-5" dirty="0" smtClean="0">
                <a:latin typeface="Courier New"/>
                <a:cs typeface="Courier New"/>
              </a:rPr>
              <a:t>(</a:t>
            </a:r>
            <a:r>
              <a:rPr spc="-5" dirty="0" err="1" smtClean="0">
                <a:latin typeface="Courier New"/>
                <a:cs typeface="Courier New"/>
              </a:rPr>
              <a:t>irisDT</a:t>
            </a:r>
            <a:r>
              <a:rPr spc="-5" dirty="0">
                <a:latin typeface="Courier New"/>
                <a:cs typeface="Courier New"/>
              </a:rPr>
              <a:t>[,mean(Sepal.Length),by=Species])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Fin</a:t>
            </a:r>
            <a:r>
              <a:rPr sz="3000" dirty="0">
                <a:latin typeface="Calibri"/>
                <a:cs typeface="Calibri"/>
              </a:rPr>
              <a:t>d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50" dirty="0">
                <a:latin typeface="Calibri"/>
                <a:cs typeface="Calibri"/>
              </a:rPr>
              <a:t>c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25" dirty="0">
                <a:latin typeface="Calibri"/>
                <a:cs typeface="Calibri"/>
              </a:rPr>
              <a:t>m</a:t>
            </a:r>
            <a:r>
              <a:rPr sz="3000" spc="-5" dirty="0">
                <a:latin typeface="Calibri"/>
                <a:cs typeface="Calibri"/>
              </a:rPr>
              <a:t>pu</a:t>
            </a:r>
            <a:r>
              <a:rPr sz="3000" spc="-45" dirty="0">
                <a:latin typeface="Calibri"/>
                <a:cs typeface="Calibri"/>
              </a:rPr>
              <a:t>t</a:t>
            </a:r>
            <a:r>
              <a:rPr sz="3000" spc="-30" dirty="0">
                <a:latin typeface="Calibri"/>
                <a:cs typeface="Calibri"/>
              </a:rPr>
              <a:t>a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dirty="0">
                <a:latin typeface="Calibri"/>
                <a:cs typeface="Calibri"/>
              </a:rPr>
              <a:t>n</a:t>
            </a:r>
            <a:r>
              <a:rPr sz="3000" spc="-80" dirty="0">
                <a:latin typeface="Times New Roman"/>
                <a:cs typeface="Times New Roman"/>
              </a:rPr>
              <a:t> </a:t>
            </a:r>
            <a:r>
              <a:rPr sz="3000" spc="-15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i</a:t>
            </a:r>
            <a:r>
              <a:rPr sz="3000" spc="-20" dirty="0">
                <a:latin typeface="Calibri"/>
                <a:cs typeface="Calibri"/>
              </a:rPr>
              <a:t>me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15" dirty="0">
                <a:latin typeface="Calibri"/>
                <a:cs typeface="Calibri"/>
              </a:rPr>
              <a:t>r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Calibri"/>
                <a:cs typeface="Calibri"/>
              </a:rPr>
              <a:t>th</a:t>
            </a:r>
            <a:r>
              <a:rPr sz="3000" spc="-15" dirty="0">
                <a:latin typeface="Calibri"/>
                <a:cs typeface="Calibri"/>
              </a:rPr>
              <a:t>e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65" dirty="0">
                <a:latin typeface="Calibri"/>
                <a:cs typeface="Calibri"/>
              </a:rPr>
              <a:t>f</a:t>
            </a:r>
            <a:r>
              <a:rPr sz="3000" spc="5" dirty="0">
                <a:latin typeface="Calibri"/>
                <a:cs typeface="Calibri"/>
              </a:rPr>
              <a:t>o</a:t>
            </a:r>
            <a:r>
              <a:rPr sz="3000" spc="-5" dirty="0">
                <a:latin typeface="Calibri"/>
                <a:cs typeface="Calibri"/>
              </a:rPr>
              <a:t>llo</a:t>
            </a:r>
            <a:r>
              <a:rPr sz="3000" spc="-20" dirty="0">
                <a:latin typeface="Calibri"/>
                <a:cs typeface="Calibri"/>
              </a:rPr>
              <a:t>w</a:t>
            </a:r>
            <a:r>
              <a:rPr sz="3000" spc="-5" dirty="0">
                <a:latin typeface="Calibri"/>
                <a:cs typeface="Calibri"/>
              </a:rPr>
              <a:t>in</a:t>
            </a:r>
            <a:r>
              <a:rPr sz="3000" dirty="0">
                <a:latin typeface="Calibri"/>
                <a:cs typeface="Calibri"/>
              </a:rPr>
              <a:t>gs</a:t>
            </a:r>
            <a:r>
              <a:rPr sz="3000" spc="-10" dirty="0">
                <a:latin typeface="Calibri"/>
                <a:cs typeface="Calibri"/>
              </a:rPr>
              <a:t>: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ts val="2150"/>
              </a:lnSpc>
              <a:buFont typeface="Courier New" panose="02070309020205020404" pitchFamily="49" charset="0"/>
              <a:buChar char="›"/>
            </a:pPr>
            <a:r>
              <a:rPr spc="-5" dirty="0" err="1" smtClean="0">
                <a:latin typeface="Courier New"/>
                <a:cs typeface="Courier New"/>
              </a:rPr>
              <a:t>system.time</a:t>
            </a:r>
            <a:r>
              <a:rPr spc="-5" dirty="0" smtClean="0">
                <a:latin typeface="Courier New"/>
                <a:cs typeface="Courier New"/>
              </a:rPr>
              <a:t>(mean(</a:t>
            </a:r>
            <a:r>
              <a:rPr spc="-5" dirty="0" err="1" smtClean="0">
                <a:latin typeface="Courier New"/>
                <a:cs typeface="Courier New"/>
              </a:rPr>
              <a:t>irisDT$Sepal.Length,by</a:t>
            </a:r>
            <a:r>
              <a:rPr spc="-5" dirty="0" smtClean="0">
                <a:latin typeface="Courier New"/>
                <a:cs typeface="Courier New"/>
              </a:rPr>
              <a:t>=</a:t>
            </a:r>
            <a:r>
              <a:rPr spc="-5" dirty="0" err="1" smtClean="0">
                <a:latin typeface="Courier New"/>
                <a:cs typeface="Courier New"/>
              </a:rPr>
              <a:t>DT$Species</a:t>
            </a:r>
            <a:r>
              <a:rPr spc="-5" dirty="0">
                <a:latin typeface="Courier New"/>
                <a:cs typeface="Courier New"/>
              </a:rPr>
              <a:t>))</a:t>
            </a:r>
            <a:endParaRPr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5702144"/>
            <a:ext cx="6475095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500" spc="-26" dirty="0">
                <a:latin typeface="Calibri Light"/>
                <a:cs typeface="Calibri Light"/>
              </a:rPr>
              <a:t>B</a:t>
            </a:r>
            <a:r>
              <a:rPr sz="4500" spc="-34" dirty="0">
                <a:latin typeface="Calibri Light"/>
                <a:cs typeface="Calibri Light"/>
              </a:rPr>
              <a:t>u</a:t>
            </a:r>
            <a:r>
              <a:rPr sz="4500" spc="-15" dirty="0">
                <a:latin typeface="Calibri Light"/>
                <a:cs typeface="Calibri Light"/>
              </a:rPr>
              <a:t>il</a:t>
            </a:r>
            <a:r>
              <a:rPr sz="4500" spc="-34" dirty="0">
                <a:latin typeface="Calibri Light"/>
                <a:cs typeface="Calibri Light"/>
              </a:rPr>
              <a:t>d</a:t>
            </a:r>
            <a:r>
              <a:rPr sz="4500" spc="-15" dirty="0">
                <a:latin typeface="Calibri Light"/>
                <a:cs typeface="Calibri Light"/>
              </a:rPr>
              <a:t>i</a:t>
            </a:r>
            <a:r>
              <a:rPr sz="4500" spc="-34" dirty="0">
                <a:latin typeface="Calibri Light"/>
                <a:cs typeface="Calibri Light"/>
              </a:rPr>
              <a:t>n</a:t>
            </a:r>
            <a:r>
              <a:rPr sz="4500" spc="-23" dirty="0">
                <a:latin typeface="Calibri Light"/>
                <a:cs typeface="Calibri Light"/>
              </a:rPr>
              <a:t>g</a:t>
            </a:r>
            <a:r>
              <a:rPr sz="4500" spc="-105" dirty="0">
                <a:latin typeface="Times New Roman"/>
                <a:cs typeface="Times New Roman"/>
              </a:rPr>
              <a:t> </a:t>
            </a:r>
            <a:r>
              <a:rPr sz="4500" spc="-23" dirty="0">
                <a:latin typeface="Calibri Light"/>
                <a:cs typeface="Calibri Light"/>
              </a:rPr>
              <a:t>a</a:t>
            </a:r>
            <a:r>
              <a:rPr sz="4500" spc="-105" dirty="0">
                <a:latin typeface="Times New Roman"/>
                <a:cs typeface="Times New Roman"/>
              </a:rPr>
              <a:t> </a:t>
            </a:r>
            <a:r>
              <a:rPr sz="4500" spc="-34" dirty="0">
                <a:latin typeface="Calibri Light"/>
                <a:cs typeface="Calibri Light"/>
              </a:rPr>
              <a:t>d</a:t>
            </a:r>
            <a:r>
              <a:rPr sz="4500" spc="-26" dirty="0">
                <a:latin typeface="Calibri Light"/>
                <a:cs typeface="Calibri Light"/>
              </a:rPr>
              <a:t>a</a:t>
            </a:r>
            <a:r>
              <a:rPr sz="4500" spc="-19" dirty="0">
                <a:latin typeface="Calibri Light"/>
                <a:cs typeface="Calibri Light"/>
              </a:rPr>
              <a:t>s</a:t>
            </a:r>
            <a:r>
              <a:rPr sz="4500" spc="-34" dirty="0">
                <a:latin typeface="Calibri Light"/>
                <a:cs typeface="Calibri Light"/>
              </a:rPr>
              <a:t>hb</a:t>
            </a:r>
            <a:r>
              <a:rPr sz="4500" spc="-8" dirty="0">
                <a:latin typeface="Calibri Light"/>
                <a:cs typeface="Calibri Light"/>
              </a:rPr>
              <a:t>o</a:t>
            </a:r>
            <a:r>
              <a:rPr sz="4500" spc="-26" dirty="0">
                <a:latin typeface="Calibri Light"/>
                <a:cs typeface="Calibri Light"/>
              </a:rPr>
              <a:t>a</a:t>
            </a:r>
            <a:r>
              <a:rPr sz="4500" spc="-90" dirty="0">
                <a:latin typeface="Calibri Light"/>
                <a:cs typeface="Calibri Light"/>
              </a:rPr>
              <a:t>r</a:t>
            </a:r>
            <a:r>
              <a:rPr sz="4500" spc="-26" dirty="0">
                <a:latin typeface="Calibri Light"/>
                <a:cs typeface="Calibri Light"/>
              </a:rPr>
              <a:t>d</a:t>
            </a:r>
            <a:r>
              <a:rPr sz="4500" spc="-86" dirty="0">
                <a:latin typeface="Times New Roman"/>
                <a:cs typeface="Times New Roman"/>
              </a:rPr>
              <a:t> </a:t>
            </a:r>
            <a:r>
              <a:rPr sz="4500" dirty="0">
                <a:latin typeface="Calibri Light"/>
                <a:cs typeface="Calibri Light"/>
              </a:rPr>
              <a:t>-</a:t>
            </a:r>
            <a:r>
              <a:rPr sz="4500" spc="-105" dirty="0">
                <a:latin typeface="Times New Roman"/>
                <a:cs typeface="Times New Roman"/>
              </a:rPr>
              <a:t> </a:t>
            </a:r>
            <a:r>
              <a:rPr sz="4500" spc="-26" dirty="0" smtClean="0">
                <a:latin typeface="Calibri Light"/>
                <a:cs typeface="Calibri Light"/>
              </a:rPr>
              <a:t>Sh</a:t>
            </a:r>
            <a:r>
              <a:rPr sz="4500" spc="-11" dirty="0" smtClean="0">
                <a:latin typeface="Calibri Light"/>
                <a:cs typeface="Calibri Light"/>
              </a:rPr>
              <a:t>i</a:t>
            </a:r>
            <a:r>
              <a:rPr sz="4500" spc="-116" dirty="0" smtClean="0">
                <a:latin typeface="Calibri Light"/>
                <a:cs typeface="Calibri Light"/>
              </a:rPr>
              <a:t>n</a:t>
            </a:r>
            <a:r>
              <a:rPr lang="en-US" sz="4500" spc="-23" dirty="0">
                <a:latin typeface="Calibri Light"/>
                <a:cs typeface="Calibri Light"/>
              </a:rPr>
              <a:t>y</a:t>
            </a:r>
            <a:endParaRPr sz="45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77958" y="5702144"/>
            <a:ext cx="771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-8" dirty="0">
                <a:solidFill>
                  <a:srgbClr val="898989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3246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TIPS: Further learning… you may not need a full dashboard to demonstrate your prediction..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724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5859536" cy="915251"/>
          </a:xfrm>
          <a:prstGeom prst="rect">
            <a:avLst/>
          </a:prstGeom>
        </p:spPr>
        <p:txBody>
          <a:bodyPr vert="horz" wrap="square" lIns="0" tIns="235839" rIns="0" bIns="0" rtlCol="0">
            <a:spAutoFit/>
          </a:bodyPr>
          <a:lstStyle/>
          <a:p>
            <a:pPr marL="9525"/>
            <a:r>
              <a:rPr spc="-4" dirty="0"/>
              <a:t>C</a:t>
            </a:r>
            <a:r>
              <a:rPr spc="4" dirty="0"/>
              <a:t>o</a:t>
            </a:r>
            <a:r>
              <a:rPr spc="-19" dirty="0"/>
              <a:t>u</a:t>
            </a:r>
            <a:r>
              <a:rPr spc="-83" dirty="0"/>
              <a:t>r</a:t>
            </a:r>
            <a:r>
              <a:rPr spc="-19" dirty="0"/>
              <a:t>se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23" dirty="0"/>
              <a:t>B</a:t>
            </a:r>
            <a:r>
              <a:rPr spc="-15" dirty="0"/>
              <a:t>a</a:t>
            </a:r>
            <a:r>
              <a:rPr dirty="0"/>
              <a:t>c</a:t>
            </a:r>
            <a:r>
              <a:rPr spc="-19" dirty="0"/>
              <a:t>kg</a:t>
            </a:r>
            <a:r>
              <a:rPr spc="-83" dirty="0"/>
              <a:t>r</a:t>
            </a:r>
            <a:r>
              <a:rPr spc="4" dirty="0"/>
              <a:t>o</a:t>
            </a:r>
            <a:r>
              <a:rPr spc="-19" dirty="0"/>
              <a:t>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61422"/>
            <a:ext cx="7689533" cy="252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59531" indent="-171450">
              <a:lnSpc>
                <a:spcPts val="2603"/>
              </a:lnSpc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4" dirty="0">
                <a:latin typeface="Calibri"/>
                <a:cs typeface="Calibri"/>
              </a:rPr>
              <a:t>u</a:t>
            </a:r>
            <a:r>
              <a:rPr sz="2400" spc="-56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56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9" dirty="0">
                <a:latin typeface="Calibri"/>
                <a:cs typeface="Calibri"/>
              </a:rPr>
              <a:t>r</a:t>
            </a:r>
            <a:r>
              <a:rPr sz="2400" spc="-19" dirty="0">
                <a:latin typeface="Calibri"/>
                <a:cs typeface="Calibri"/>
              </a:rPr>
              <a:t>ea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-11" dirty="0">
                <a:latin typeface="Calibri"/>
                <a:cs typeface="Calibri"/>
              </a:rPr>
              <a:t>g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p</a:t>
            </a:r>
            <a:r>
              <a:rPr sz="2400" spc="-56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4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4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g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4" dirty="0">
                <a:latin typeface="Calibri"/>
                <a:cs typeface="Calibri"/>
              </a:rPr>
              <a:t>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1" dirty="0">
                <a:latin typeface="Calibri"/>
                <a:cs typeface="Calibri"/>
              </a:rPr>
              <a:t>n</a:t>
            </a:r>
            <a:r>
              <a:rPr sz="2400" spc="-184" dirty="0">
                <a:latin typeface="Calibri"/>
                <a:cs typeface="Calibri"/>
              </a:rPr>
              <a:t>y</a:t>
            </a:r>
            <a:r>
              <a:rPr sz="2400" spc="-8" dirty="0">
                <a:latin typeface="Calibri"/>
                <a:cs typeface="Calibri"/>
              </a:rPr>
              <a:t>,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p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56" dirty="0">
                <a:latin typeface="Calibri"/>
                <a:cs typeface="Calibri"/>
              </a:rPr>
              <a:t>k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6" dirty="0">
                <a:latin typeface="Calibri"/>
                <a:cs typeface="Calibri"/>
              </a:rPr>
              <a:t>g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-8" dirty="0">
                <a:latin typeface="Calibri"/>
                <a:cs typeface="Calibri"/>
              </a:rPr>
              <a:t>,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64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Calibri"/>
                <a:cs typeface="Calibri"/>
              </a:rPr>
              <a:t>g</a:t>
            </a:r>
            <a:r>
              <a:rPr sz="2400" spc="-64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ph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80975" marR="3810" indent="-171450">
              <a:lnSpc>
                <a:spcPct val="89800"/>
              </a:lnSpc>
              <a:spcBef>
                <a:spcPts val="724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4" dirty="0">
                <a:latin typeface="Calibri"/>
                <a:cs typeface="Calibri"/>
              </a:rPr>
              <a:t>u</a:t>
            </a:r>
            <a:r>
              <a:rPr sz="2400" spc="-56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3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53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h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8" dirty="0">
                <a:latin typeface="Calibri"/>
                <a:cs typeface="Calibri"/>
              </a:rPr>
              <a:t>t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23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al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f</a:t>
            </a:r>
            <a:r>
              <a:rPr sz="2400" spc="4" dirty="0">
                <a:latin typeface="Calibri"/>
                <a:cs typeface="Calibri"/>
              </a:rPr>
              <a:t>und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19" dirty="0">
                <a:latin typeface="Calibri"/>
                <a:cs typeface="Calibri"/>
              </a:rPr>
              <a:t>men</a:t>
            </a:r>
            <a:r>
              <a:rPr sz="2400" spc="-38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als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3" dirty="0">
                <a:latin typeface="Calibri"/>
                <a:cs typeface="Calibri"/>
              </a:rPr>
              <a:t>ea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1" dirty="0">
                <a:latin typeface="Calibri"/>
                <a:cs typeface="Calibri"/>
              </a:rPr>
              <a:t>g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3" dirty="0">
                <a:latin typeface="Calibri"/>
                <a:cs typeface="Calibri"/>
              </a:rPr>
              <a:t>r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c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-23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23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ll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or</a:t>
            </a:r>
            <a:r>
              <a:rPr sz="2400" spc="-11" dirty="0">
                <a:latin typeface="Calibri"/>
                <a:cs typeface="Calibri"/>
              </a:rPr>
              <a:t>y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b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d</a:t>
            </a:r>
            <a:r>
              <a:rPr sz="2400" spc="-19" dirty="0">
                <a:latin typeface="Calibri"/>
                <a:cs typeface="Calibri"/>
              </a:rPr>
              <a:t>a</a:t>
            </a:r>
            <a:r>
              <a:rPr sz="2400" spc="-38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4" dirty="0">
                <a:latin typeface="Calibri"/>
                <a:cs typeface="Calibri"/>
              </a:rPr>
              <a:t>n</a:t>
            </a:r>
            <a:r>
              <a:rPr sz="2400" spc="-4" dirty="0">
                <a:latin typeface="Calibri"/>
                <a:cs typeface="Calibri"/>
              </a:rPr>
              <a:t>c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.</a:t>
            </a:r>
          </a:p>
          <a:p>
            <a:pPr marL="180975" marR="350044" indent="-171450">
              <a:lnSpc>
                <a:spcPts val="2572"/>
              </a:lnSpc>
              <a:spcBef>
                <a:spcPts val="810"/>
              </a:spcBef>
              <a:buFont typeface="Arial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Stud</a:t>
            </a:r>
            <a:r>
              <a:rPr sz="2400" spc="-8" dirty="0">
                <a:latin typeface="Calibri"/>
                <a:cs typeface="Calibri"/>
              </a:rPr>
              <a:t>e</a:t>
            </a:r>
            <a:r>
              <a:rPr sz="2400" spc="-19" dirty="0">
                <a:latin typeface="Calibri"/>
                <a:cs typeface="Calibri"/>
              </a:rPr>
              <a:t>n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19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ill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8" dirty="0">
                <a:latin typeface="Calibri"/>
                <a:cs typeface="Calibri"/>
              </a:rPr>
              <a:t>e</a:t>
            </a:r>
            <a:r>
              <a:rPr sz="2400" spc="-11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libri"/>
                <a:cs typeface="Calibri"/>
              </a:rPr>
              <a:t>v</a:t>
            </a:r>
            <a:r>
              <a:rPr sz="2400" spc="-11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11" dirty="0">
                <a:latin typeface="Calibri"/>
                <a:cs typeface="Calibri"/>
              </a:rPr>
              <a:t>ty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c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15" dirty="0">
                <a:latin typeface="Calibri"/>
                <a:cs typeface="Calibri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4" dirty="0">
                <a:latin typeface="Calibri"/>
                <a:cs typeface="Calibri"/>
              </a:rPr>
              <a:t>t</a:t>
            </a:r>
            <a:r>
              <a:rPr sz="2400" spc="-4" dirty="0">
                <a:latin typeface="Calibri"/>
                <a:cs typeface="Calibri"/>
              </a:rPr>
              <a:t>oo</a:t>
            </a:r>
            <a:r>
              <a:rPr sz="2400" dirty="0">
                <a:latin typeface="Calibri"/>
                <a:cs typeface="Calibri"/>
              </a:rPr>
              <a:t>ls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spc="-49" dirty="0">
                <a:latin typeface="Calibri"/>
                <a:cs typeface="Calibri"/>
              </a:rPr>
              <a:t>f</a:t>
            </a:r>
            <a:r>
              <a:rPr sz="2400" spc="-4" dirty="0">
                <a:latin typeface="Calibri"/>
                <a:cs typeface="Calibri"/>
              </a:rPr>
              <a:t>o</a:t>
            </a:r>
            <a:r>
              <a:rPr sz="2400" spc="-11" dirty="0">
                <a:latin typeface="Calibri"/>
                <a:cs typeface="Calibri"/>
              </a:rPr>
              <a:t>r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3" dirty="0">
                <a:latin typeface="Calibri"/>
                <a:cs typeface="Calibri"/>
              </a:rPr>
              <a:t>ea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ing</a:t>
            </a:r>
            <a:r>
              <a:rPr sz="2400" spc="-4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3" dirty="0">
                <a:latin typeface="Calibri"/>
                <a:cs typeface="Calibri"/>
              </a:rPr>
              <a:t>a</a:t>
            </a:r>
            <a:r>
              <a:rPr sz="2400" spc="-4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4" dirty="0">
                <a:latin typeface="Calibri"/>
                <a:cs typeface="Calibri"/>
              </a:rPr>
              <a:t>p</a:t>
            </a:r>
            <a:r>
              <a:rPr sz="2400" spc="-53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4" dirty="0">
                <a:latin typeface="Calibri"/>
                <a:cs typeface="Calibri"/>
              </a:rPr>
              <a:t>du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R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1" dirty="0">
                <a:latin typeface="Calibri"/>
                <a:cs typeface="Calibri"/>
              </a:rPr>
              <a:t>t</a:t>
            </a:r>
            <a:r>
              <a:rPr sz="2400" spc="4" dirty="0">
                <a:latin typeface="Calibri"/>
                <a:cs typeface="Calibri"/>
              </a:rPr>
              <a:t>ud</a:t>
            </a:r>
            <a:r>
              <a:rPr sz="2400" dirty="0">
                <a:latin typeface="Calibri"/>
                <a:cs typeface="Calibri"/>
              </a:rPr>
              <a:t>io</a:t>
            </a:r>
            <a:r>
              <a:rPr sz="2400" spc="-5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Calibri"/>
                <a:cs typeface="Calibri"/>
              </a:rPr>
              <a:t>s</a:t>
            </a:r>
            <a:r>
              <a:rPr sz="2400" spc="4" dirty="0">
                <a:latin typeface="Calibri"/>
                <a:cs typeface="Calibri"/>
              </a:rPr>
              <a:t>p</a:t>
            </a:r>
            <a:r>
              <a:rPr sz="2400" spc="-19" dirty="0">
                <a:latin typeface="Calibri"/>
                <a:cs typeface="Calibri"/>
              </a:rPr>
              <a:t>e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4" dirty="0">
                <a:latin typeface="Calibri"/>
                <a:cs typeface="Calibri"/>
              </a:rPr>
              <a:t>f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1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98220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8" dirty="0"/>
              <a:t>L</a:t>
            </a:r>
            <a:r>
              <a:rPr dirty="0"/>
              <a:t>e</a:t>
            </a:r>
            <a:r>
              <a:rPr spc="-19" dirty="0"/>
              <a:t>ar</a:t>
            </a:r>
            <a:r>
              <a:rPr spc="-15" dirty="0"/>
              <a:t>ning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" dirty="0"/>
              <a:t>O</a:t>
            </a:r>
            <a:r>
              <a:rPr spc="-15" dirty="0"/>
              <a:t>bj</a:t>
            </a:r>
            <a:r>
              <a:rPr dirty="0"/>
              <a:t>e</a:t>
            </a:r>
            <a:r>
              <a:rPr spc="4" dirty="0"/>
              <a:t>c</a:t>
            </a:r>
            <a:r>
              <a:rPr spc="-11" dirty="0"/>
              <a:t>ti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6" y="2262280"/>
            <a:ext cx="5822156" cy="1589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o</a:t>
            </a:r>
            <a:r>
              <a:rPr sz="2100" spc="-41" dirty="0">
                <a:latin typeface="Calibri"/>
                <a:cs typeface="Calibri"/>
              </a:rPr>
              <a:t>w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ss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 dirty="0">
              <a:latin typeface="Calibri"/>
              <a:cs typeface="Calibri"/>
            </a:endParaRPr>
          </a:p>
          <a:p>
            <a:pPr marL="352425" marR="3810" indent="-342900">
              <a:lnSpc>
                <a:spcPct val="89800"/>
              </a:lnSpc>
              <a:spcBef>
                <a:spcPts val="724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Describe the architecture of shiny app</a:t>
            </a:r>
          </a:p>
          <a:p>
            <a:pPr marL="352425" marR="3810" indent="-342900">
              <a:lnSpc>
                <a:spcPct val="89800"/>
              </a:lnSpc>
              <a:spcBef>
                <a:spcPts val="724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Develop shiny app</a:t>
            </a:r>
          </a:p>
          <a:p>
            <a:pPr marL="352425" marR="3810" indent="-342900">
              <a:lnSpc>
                <a:spcPct val="89800"/>
              </a:lnSpc>
              <a:spcBef>
                <a:spcPts val="724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sz="2400" dirty="0">
                <a:latin typeface="Calibri"/>
                <a:cs typeface="Calibri"/>
              </a:rPr>
              <a:t>Publish shiny app to shinyapps.io</a:t>
            </a:r>
          </a:p>
        </p:txBody>
      </p:sp>
    </p:spTree>
    <p:extLst>
      <p:ext uri="{BB962C8B-B14F-4D97-AF65-F5344CB8AC3E}">
        <p14:creationId xmlns:p14="http://schemas.microsoft.com/office/powerpoint/2010/main" val="38851140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232" y="3048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30" dirty="0"/>
              <a:t>Wh</a:t>
            </a:r>
            <a:r>
              <a:rPr spc="-45" dirty="0"/>
              <a:t>a</a:t>
            </a:r>
            <a:r>
              <a:rPr spc="-11" dirty="0"/>
              <a:t>t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1" dirty="0"/>
              <a:t>is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S</a:t>
            </a:r>
            <a:r>
              <a:rPr spc="-15" dirty="0"/>
              <a:t>hi</a:t>
            </a:r>
            <a:r>
              <a:rPr spc="-83" dirty="0"/>
              <a:t>n</a:t>
            </a:r>
            <a:r>
              <a:rPr spc="-4" dirty="0"/>
              <a:t>y?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01956" y="2114188"/>
            <a:ext cx="8513444" cy="29218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56674" indent="-171450">
              <a:lnSpc>
                <a:spcPts val="2250"/>
              </a:lnSpc>
              <a:buFont typeface="Arial"/>
              <a:buChar char="•"/>
              <a:tabLst>
                <a:tab pos="180975" algn="l"/>
              </a:tabLst>
            </a:pPr>
            <a:r>
              <a:rPr sz="2100" dirty="0"/>
              <a:t>Sh</a:t>
            </a:r>
            <a:r>
              <a:rPr sz="2100" spc="-4" dirty="0"/>
              <a:t>i</a:t>
            </a:r>
            <a:r>
              <a:rPr sz="2100" spc="-38" dirty="0"/>
              <a:t>n</a:t>
            </a:r>
            <a:r>
              <a:rPr sz="2100" spc="-11" dirty="0"/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/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4" dirty="0"/>
              <a:t>l</a:t>
            </a:r>
            <a:r>
              <a:rPr sz="2100" spc="-23" dirty="0"/>
              <a:t>a</a:t>
            </a:r>
            <a:r>
              <a:rPr sz="2100" spc="-11" dirty="0"/>
              <a:t>t</a:t>
            </a:r>
            <a:r>
              <a:rPr sz="2100" spc="-45" dirty="0"/>
              <a:t>f</a:t>
            </a:r>
            <a:r>
              <a:rPr sz="2100" spc="-4" dirty="0"/>
              <a:t>o</a:t>
            </a:r>
            <a:r>
              <a:rPr sz="2100" spc="-11" dirty="0"/>
              <a:t>r</a:t>
            </a:r>
            <a:r>
              <a:rPr sz="2100" spc="-19" dirty="0"/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5" dirty="0"/>
              <a:t>f</a:t>
            </a:r>
            <a:r>
              <a:rPr sz="2100" spc="-4" dirty="0"/>
              <a:t>o</a:t>
            </a:r>
            <a:r>
              <a:rPr sz="2100" spc="-8" dirty="0"/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/>
              <a:t>c</a:t>
            </a:r>
            <a:r>
              <a:rPr sz="2100" spc="-38" dirty="0"/>
              <a:t>r</a:t>
            </a:r>
            <a:r>
              <a:rPr sz="2100" spc="-15" dirty="0"/>
              <a:t>e</a:t>
            </a:r>
            <a:r>
              <a:rPr sz="2100" spc="-23" dirty="0"/>
              <a:t>a</a:t>
            </a:r>
            <a:r>
              <a:rPr sz="2100" spc="-11" dirty="0"/>
              <a:t>t</a:t>
            </a:r>
            <a:r>
              <a:rPr sz="2100" spc="-4" dirty="0"/>
              <a:t>i</a:t>
            </a:r>
            <a:r>
              <a:rPr sz="2100" dirty="0"/>
              <a:t>n</a:t>
            </a:r>
            <a:r>
              <a:rPr sz="2100" spc="-11" dirty="0"/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spc="-19" dirty="0"/>
              <a:t>n</a:t>
            </a:r>
            <a:r>
              <a:rPr sz="2100" spc="-30" dirty="0"/>
              <a:t>t</a:t>
            </a:r>
            <a:r>
              <a:rPr sz="2100" spc="-15" dirty="0"/>
              <a:t>e</a:t>
            </a:r>
            <a:r>
              <a:rPr sz="2100" spc="-53" dirty="0"/>
              <a:t>r</a:t>
            </a:r>
            <a:r>
              <a:rPr sz="2100" spc="-4" dirty="0"/>
              <a:t>a</a:t>
            </a:r>
            <a:r>
              <a:rPr sz="2100" spc="-11" dirty="0"/>
              <a:t>ct</a:t>
            </a:r>
            <a:r>
              <a:rPr sz="2100" spc="-4" dirty="0"/>
              <a:t>i</a:t>
            </a:r>
            <a:r>
              <a:rPr sz="2100" spc="-34" dirty="0"/>
              <a:t>v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" dirty="0"/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45" dirty="0"/>
              <a:t>r</a:t>
            </a:r>
            <a:r>
              <a:rPr sz="2100" spc="-4" dirty="0"/>
              <a:t>o</a:t>
            </a:r>
            <a:r>
              <a:rPr sz="2100" spc="-19" dirty="0"/>
              <a:t>g</a:t>
            </a:r>
            <a:r>
              <a:rPr sz="2100" spc="-53" dirty="0"/>
              <a:t>r</a:t>
            </a:r>
            <a:r>
              <a:rPr sz="2100" spc="-4" dirty="0"/>
              <a:t>a</a:t>
            </a:r>
            <a:r>
              <a:rPr sz="2100" spc="-23" dirty="0"/>
              <a:t>m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/>
              <a:t>e</a:t>
            </a:r>
            <a:r>
              <a:rPr sz="2100" spc="-23" dirty="0"/>
              <a:t>m</a:t>
            </a:r>
            <a:r>
              <a:rPr sz="2100" dirty="0"/>
              <a:t>b</a:t>
            </a:r>
            <a:r>
              <a:rPr sz="2100" spc="-15" dirty="0"/>
              <a:t>e</a:t>
            </a:r>
            <a:r>
              <a:rPr sz="2100" dirty="0"/>
              <a:t>dd</a:t>
            </a:r>
            <a:r>
              <a:rPr sz="2100" spc="-15" dirty="0"/>
              <a:t>e</a:t>
            </a:r>
            <a:r>
              <a:rPr sz="2100" dirty="0"/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spc="-19" dirty="0"/>
              <a:t>n</a:t>
            </a:r>
            <a:r>
              <a:rPr sz="2100" spc="-30" dirty="0"/>
              <a:t>t</a:t>
            </a:r>
            <a:r>
              <a:rPr sz="2100" dirty="0"/>
              <a:t>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dirty="0"/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/>
              <a:t>w</a:t>
            </a:r>
            <a:r>
              <a:rPr sz="2100" spc="-19" dirty="0"/>
              <a:t>e</a:t>
            </a:r>
            <a:r>
              <a:rPr sz="2100" dirty="0"/>
              <a:t>b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15" dirty="0"/>
              <a:t>a</a:t>
            </a:r>
            <a:r>
              <a:rPr sz="2100" spc="-34" dirty="0"/>
              <a:t>g</a:t>
            </a:r>
            <a:r>
              <a:rPr sz="2100" spc="-19" dirty="0"/>
              <a:t>e</a:t>
            </a:r>
            <a:r>
              <a:rPr sz="2100" dirty="0"/>
              <a:t>.</a:t>
            </a:r>
          </a:p>
          <a:p>
            <a:pPr marL="180975" marR="3810" indent="-171450">
              <a:lnSpc>
                <a:spcPct val="89800"/>
              </a:lnSpc>
              <a:spcBef>
                <a:spcPts val="731"/>
              </a:spcBef>
              <a:buFont typeface="Arial"/>
              <a:buChar char="•"/>
              <a:tabLst>
                <a:tab pos="180975" algn="l"/>
              </a:tabLst>
            </a:pPr>
            <a:r>
              <a:rPr sz="2100" dirty="0"/>
              <a:t>Supp</a:t>
            </a:r>
            <a:r>
              <a:rPr sz="2100" spc="-4" dirty="0"/>
              <a:t>o</a:t>
            </a:r>
            <a:r>
              <a:rPr sz="2100" spc="4" dirty="0"/>
              <a:t>s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/>
              <a:t>t</a:t>
            </a:r>
            <a:r>
              <a:rPr sz="2100" dirty="0"/>
              <a:t>h</a:t>
            </a:r>
            <a:r>
              <a:rPr sz="2100" spc="-23" dirty="0"/>
              <a:t>a</a:t>
            </a:r>
            <a:r>
              <a:rPr sz="2100" spc="-8" dirty="0"/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/>
              <a:t>y</a:t>
            </a:r>
            <a:r>
              <a:rPr sz="2100" spc="-4" dirty="0"/>
              <a:t>o</a:t>
            </a:r>
            <a:r>
              <a:rPr sz="2100" dirty="0"/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/>
              <a:t>c</a:t>
            </a:r>
            <a:r>
              <a:rPr sz="2100" spc="-38" dirty="0"/>
              <a:t>r</a:t>
            </a:r>
            <a:r>
              <a:rPr sz="2100" spc="-19" dirty="0"/>
              <a:t>e</a:t>
            </a:r>
            <a:r>
              <a:rPr sz="2100" spc="-23" dirty="0"/>
              <a:t>a</a:t>
            </a:r>
            <a:r>
              <a:rPr sz="2100" spc="-30" dirty="0"/>
              <a:t>t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/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38" dirty="0"/>
              <a:t>r</a:t>
            </a:r>
            <a:r>
              <a:rPr sz="2100" spc="-19" dirty="0"/>
              <a:t>e</a:t>
            </a:r>
            <a:r>
              <a:rPr sz="2100" dirty="0"/>
              <a:t>d</a:t>
            </a:r>
            <a:r>
              <a:rPr sz="2100" spc="-4" dirty="0"/>
              <a:t>i</a:t>
            </a:r>
            <a:r>
              <a:rPr sz="2100" spc="-11" dirty="0"/>
              <a:t>ct</a:t>
            </a:r>
            <a:r>
              <a:rPr sz="2100" spc="-4" dirty="0"/>
              <a:t>io</a:t>
            </a:r>
            <a:r>
              <a:rPr sz="2100" dirty="0"/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/>
              <a:t>al</a:t>
            </a:r>
            <a:r>
              <a:rPr sz="2100" spc="-30" dirty="0"/>
              <a:t>g</a:t>
            </a:r>
            <a:r>
              <a:rPr sz="2100" spc="-4" dirty="0"/>
              <a:t>o</a:t>
            </a:r>
            <a:r>
              <a:rPr sz="2100" spc="-11" dirty="0"/>
              <a:t>r</a:t>
            </a:r>
            <a:r>
              <a:rPr sz="2100" spc="-4" dirty="0"/>
              <a:t>i</a:t>
            </a:r>
            <a:r>
              <a:rPr sz="2100" spc="-11" dirty="0"/>
              <a:t>t</a:t>
            </a:r>
            <a:r>
              <a:rPr sz="2100" dirty="0"/>
              <a:t>h</a:t>
            </a:r>
            <a:r>
              <a:rPr sz="2100" spc="-11" dirty="0"/>
              <a:t>m,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9" dirty="0"/>
              <a:t>w</a:t>
            </a:r>
            <a:r>
              <a:rPr sz="2100" spc="-4" dirty="0"/>
              <a:t>i</a:t>
            </a:r>
            <a:r>
              <a:rPr sz="2100" spc="-11" dirty="0"/>
              <a:t>t</a:t>
            </a:r>
            <a:r>
              <a:rPr sz="2100" dirty="0"/>
              <a:t>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/>
              <a:t>s</a:t>
            </a:r>
            <a:r>
              <a:rPr sz="2100" dirty="0"/>
              <a:t>h</a:t>
            </a:r>
            <a:r>
              <a:rPr sz="2100" spc="-4" dirty="0"/>
              <a:t>i</a:t>
            </a:r>
            <a:r>
              <a:rPr sz="2100" spc="-38" dirty="0"/>
              <a:t>n</a:t>
            </a:r>
            <a:r>
              <a:rPr sz="2100" spc="-11" dirty="0"/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/>
              <a:t>y</a:t>
            </a:r>
            <a:r>
              <a:rPr sz="2100" spc="-4" dirty="0"/>
              <a:t>o</a:t>
            </a:r>
            <a:r>
              <a:rPr sz="2100" dirty="0"/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/>
              <a:t>c</a:t>
            </a:r>
            <a:r>
              <a:rPr sz="2100" spc="-4" dirty="0"/>
              <a:t>a</a:t>
            </a:r>
            <a:r>
              <a:rPr sz="2100" dirty="0"/>
              <a:t>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34" dirty="0"/>
              <a:t>v</a:t>
            </a:r>
            <a:r>
              <a:rPr sz="2100" spc="-15" dirty="0"/>
              <a:t>e</a:t>
            </a:r>
            <a:r>
              <a:rPr sz="2100" spc="-4" dirty="0"/>
              <a:t>r</a:t>
            </a:r>
            <a:r>
              <a:rPr sz="2100" spc="-11" dirty="0"/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" dirty="0"/>
              <a:t>e</a:t>
            </a:r>
            <a:r>
              <a:rPr sz="2100" spc="-4" dirty="0"/>
              <a:t>a</a:t>
            </a:r>
            <a:r>
              <a:rPr sz="2100" spc="4" dirty="0"/>
              <a:t>s</a:t>
            </a:r>
            <a:r>
              <a:rPr sz="2100" spc="-4" dirty="0"/>
              <a:t>il</a:t>
            </a:r>
            <a:r>
              <a:rPr sz="2100" spc="-11" dirty="0"/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/>
              <a:t>c</a:t>
            </a:r>
            <a:r>
              <a:rPr sz="2100" spc="-38" dirty="0"/>
              <a:t>r</a:t>
            </a:r>
            <a:r>
              <a:rPr sz="2100" spc="-15" dirty="0"/>
              <a:t>e</a:t>
            </a:r>
            <a:r>
              <a:rPr sz="2100" spc="-34" dirty="0"/>
              <a:t>at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4" dirty="0"/>
              <a:t>w</a:t>
            </a:r>
            <a:r>
              <a:rPr sz="2100" spc="-15" dirty="0"/>
              <a:t>e</a:t>
            </a:r>
            <a:r>
              <a:rPr sz="2100" dirty="0"/>
              <a:t>b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dirty="0"/>
              <a:t>npu</a:t>
            </a:r>
            <a:r>
              <a:rPr sz="2100" spc="-8" dirty="0"/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5" dirty="0"/>
              <a:t>f</a:t>
            </a:r>
            <a:r>
              <a:rPr sz="2100" spc="-4" dirty="0"/>
              <a:t>o</a:t>
            </a:r>
            <a:r>
              <a:rPr sz="2100" spc="-11" dirty="0"/>
              <a:t>r</a:t>
            </a:r>
            <a:r>
              <a:rPr sz="2100" spc="-19" dirty="0"/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8" dirty="0"/>
              <a:t>t</a:t>
            </a:r>
            <a:r>
              <a:rPr sz="2100" dirty="0"/>
              <a:t>h</a:t>
            </a:r>
            <a:r>
              <a:rPr sz="2100" spc="-34" dirty="0"/>
              <a:t>a</a:t>
            </a:r>
            <a:r>
              <a:rPr sz="2100" spc="-8" dirty="0"/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26" dirty="0"/>
              <a:t>c</a:t>
            </a:r>
            <a:r>
              <a:rPr sz="2100" spc="-4" dirty="0"/>
              <a:t>all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/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/>
              <a:t>a</a:t>
            </a:r>
            <a:r>
              <a:rPr sz="2100" dirty="0"/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/>
              <a:t>t</a:t>
            </a:r>
            <a:r>
              <a:rPr sz="2100" dirty="0"/>
              <a:t>hus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1" dirty="0"/>
              <a:t>y</a:t>
            </a:r>
            <a:r>
              <a:rPr sz="2100" spc="-4" dirty="0"/>
              <a:t>o</a:t>
            </a:r>
            <a:r>
              <a:rPr sz="2100" dirty="0"/>
              <a:t>u</a:t>
            </a:r>
            <a:r>
              <a:rPr sz="2100" spc="-8" dirty="0"/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38" dirty="0"/>
              <a:t>r</a:t>
            </a:r>
            <a:r>
              <a:rPr sz="2100" spc="-15" dirty="0"/>
              <a:t>e</a:t>
            </a:r>
            <a:r>
              <a:rPr sz="2100" dirty="0"/>
              <a:t>d</a:t>
            </a:r>
            <a:r>
              <a:rPr sz="2100" spc="-4" dirty="0"/>
              <a:t>i</a:t>
            </a:r>
            <a:r>
              <a:rPr sz="2100" spc="-11" dirty="0"/>
              <a:t>ct</a:t>
            </a:r>
            <a:r>
              <a:rPr sz="2100" spc="-4" dirty="0"/>
              <a:t>io</a:t>
            </a:r>
            <a:r>
              <a:rPr sz="2100" dirty="0"/>
              <a:t>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" dirty="0"/>
              <a:t>al</a:t>
            </a:r>
            <a:r>
              <a:rPr sz="2100" spc="-19" dirty="0"/>
              <a:t>g</a:t>
            </a:r>
            <a:r>
              <a:rPr sz="2100" spc="-4" dirty="0"/>
              <a:t>o</a:t>
            </a:r>
            <a:r>
              <a:rPr sz="2100" spc="-8" dirty="0"/>
              <a:t>r</a:t>
            </a:r>
            <a:r>
              <a:rPr sz="2100" spc="-4" dirty="0"/>
              <a:t>it</a:t>
            </a:r>
            <a:r>
              <a:rPr sz="2100" dirty="0"/>
              <a:t>h</a:t>
            </a:r>
            <a:r>
              <a:rPr sz="2100" spc="-19" dirty="0"/>
              <a:t>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/>
              <a:t>a</a:t>
            </a:r>
            <a:r>
              <a:rPr sz="2100" dirty="0"/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/>
              <a:t>d</a:t>
            </a:r>
            <a:r>
              <a:rPr sz="2100" spc="-4" dirty="0"/>
              <a:t>i</a:t>
            </a:r>
            <a:r>
              <a:rPr sz="2100" dirty="0"/>
              <a:t>sp</a:t>
            </a:r>
            <a:r>
              <a:rPr sz="2100" spc="-4" dirty="0"/>
              <a:t>l</a:t>
            </a:r>
            <a:r>
              <a:rPr sz="2100" spc="-41" dirty="0"/>
              <a:t>a</a:t>
            </a:r>
            <a:r>
              <a:rPr sz="2100" spc="-38" dirty="0"/>
              <a:t>y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/>
              <a:t>t</a:t>
            </a:r>
            <a:r>
              <a:rPr sz="2100" dirty="0"/>
              <a:t>h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/>
              <a:t>r</a:t>
            </a:r>
            <a:r>
              <a:rPr sz="2100" spc="-19" dirty="0"/>
              <a:t>e</a:t>
            </a:r>
            <a:r>
              <a:rPr sz="2100" dirty="0"/>
              <a:t>su</a:t>
            </a:r>
            <a:r>
              <a:rPr sz="2100" spc="-4" dirty="0"/>
              <a:t>lt</a:t>
            </a:r>
            <a:r>
              <a:rPr sz="2100" dirty="0"/>
              <a:t>s.</a:t>
            </a:r>
          </a:p>
          <a:p>
            <a:pPr marL="180975" marR="689133" indent="-171450">
              <a:lnSpc>
                <a:spcPts val="2273"/>
              </a:lnSpc>
              <a:spcBef>
                <a:spcPts val="788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/>
              <a:t>U</a:t>
            </a:r>
            <a:r>
              <a:rPr sz="2100" spc="4" dirty="0"/>
              <a:t>s</a:t>
            </a:r>
            <a:r>
              <a:rPr sz="2100" spc="-4" dirty="0"/>
              <a:t>i</a:t>
            </a:r>
            <a:r>
              <a:rPr sz="2100" dirty="0"/>
              <a:t>n</a:t>
            </a:r>
            <a:r>
              <a:rPr sz="2100" spc="-11" dirty="0"/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/>
              <a:t>Sh</a:t>
            </a:r>
            <a:r>
              <a:rPr sz="2100" spc="-4" dirty="0"/>
              <a:t>i</a:t>
            </a:r>
            <a:r>
              <a:rPr sz="2100" spc="-38" dirty="0"/>
              <a:t>n</a:t>
            </a:r>
            <a:r>
              <a:rPr sz="2100" spc="-165" dirty="0"/>
              <a:t>y</a:t>
            </a:r>
            <a:r>
              <a:rPr sz="2100" spc="-8" dirty="0"/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/>
              <a:t>t</a:t>
            </a:r>
            <a:r>
              <a:rPr sz="2100" dirty="0"/>
              <a:t>h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/>
              <a:t>t</a:t>
            </a:r>
            <a:r>
              <a:rPr sz="2100" spc="-4" dirty="0"/>
              <a:t>i</a:t>
            </a:r>
            <a:r>
              <a:rPr sz="2100" spc="-15" dirty="0"/>
              <a:t>me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0" dirty="0"/>
              <a:t>t</a:t>
            </a:r>
            <a:r>
              <a:rPr sz="2100" dirty="0"/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/>
              <a:t>c</a:t>
            </a:r>
            <a:r>
              <a:rPr sz="2100" spc="-38" dirty="0"/>
              <a:t>r</a:t>
            </a:r>
            <a:r>
              <a:rPr sz="2100" spc="-19" dirty="0"/>
              <a:t>e</a:t>
            </a:r>
            <a:r>
              <a:rPr sz="2100" spc="-23" dirty="0"/>
              <a:t>a</a:t>
            </a:r>
            <a:r>
              <a:rPr sz="2100" spc="-30" dirty="0"/>
              <a:t>t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/>
              <a:t>s</a:t>
            </a:r>
            <a:r>
              <a:rPr sz="2100" spc="-4" dirty="0"/>
              <a:t>i</a:t>
            </a:r>
            <a:r>
              <a:rPr sz="2100" spc="-19" dirty="0"/>
              <a:t>m</a:t>
            </a:r>
            <a:r>
              <a:rPr sz="2100" dirty="0"/>
              <a:t>p</a:t>
            </a:r>
            <a:r>
              <a:rPr sz="2100" spc="-4" dirty="0"/>
              <a:t>l</a:t>
            </a:r>
            <a:r>
              <a:rPr sz="2100" spc="-19" dirty="0"/>
              <a:t>e</a:t>
            </a:r>
            <a:r>
              <a:rPr sz="2100" spc="-8" dirty="0"/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/>
              <a:t>y</a:t>
            </a:r>
            <a:r>
              <a:rPr sz="2100" spc="-26" dirty="0"/>
              <a:t>e</a:t>
            </a:r>
            <a:r>
              <a:rPr sz="2100" spc="-8" dirty="0"/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11" dirty="0"/>
              <a:t>o</a:t>
            </a:r>
            <a:r>
              <a:rPr sz="2100" spc="-34" dirty="0"/>
              <a:t>w</a:t>
            </a:r>
            <a:r>
              <a:rPr sz="2100" spc="-19" dirty="0"/>
              <a:t>e</a:t>
            </a:r>
            <a:r>
              <a:rPr sz="2100" spc="-11" dirty="0"/>
              <a:t>r</a:t>
            </a:r>
            <a:r>
              <a:rPr sz="2100" spc="-4" dirty="0"/>
              <a:t>f</a:t>
            </a:r>
            <a:r>
              <a:rPr sz="2100" dirty="0"/>
              <a:t>u</a:t>
            </a:r>
            <a:r>
              <a:rPr sz="2100" spc="-4" dirty="0"/>
              <a:t>l</a:t>
            </a:r>
            <a:r>
              <a:rPr sz="2100" spc="-8" dirty="0"/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34" dirty="0"/>
              <a:t>w</a:t>
            </a:r>
            <a:r>
              <a:rPr sz="2100" spc="-19" dirty="0"/>
              <a:t>e</a:t>
            </a:r>
            <a:r>
              <a:rPr sz="2100" dirty="0"/>
              <a:t>b</a:t>
            </a:r>
            <a:r>
              <a:rPr sz="2100" spc="4" dirty="0"/>
              <a:t>-</a:t>
            </a:r>
            <a:r>
              <a:rPr sz="2100" dirty="0"/>
              <a:t>b</a:t>
            </a:r>
            <a:r>
              <a:rPr sz="2100" spc="-4" dirty="0"/>
              <a:t>a</a:t>
            </a:r>
            <a:r>
              <a:rPr sz="2100" spc="-11" dirty="0"/>
              <a:t>s</a:t>
            </a:r>
            <a:r>
              <a:rPr sz="2100" spc="-15" dirty="0"/>
              <a:t>e</a:t>
            </a:r>
            <a:r>
              <a:rPr sz="2100" dirty="0"/>
              <a:t>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spc="-19" dirty="0"/>
              <a:t>n</a:t>
            </a:r>
            <a:r>
              <a:rPr sz="2100" spc="-30" dirty="0"/>
              <a:t>t</a:t>
            </a:r>
            <a:r>
              <a:rPr sz="2100" spc="-19" dirty="0"/>
              <a:t>e</a:t>
            </a:r>
            <a:r>
              <a:rPr sz="2100" spc="-53" dirty="0"/>
              <a:t>r</a:t>
            </a:r>
            <a:r>
              <a:rPr sz="2100" spc="-15" dirty="0"/>
              <a:t>a</a:t>
            </a:r>
            <a:r>
              <a:rPr sz="2100" spc="-11" dirty="0"/>
              <a:t>ct</a:t>
            </a:r>
            <a:r>
              <a:rPr sz="2100" spc="-4" dirty="0"/>
              <a:t>i</a:t>
            </a:r>
            <a:r>
              <a:rPr sz="2100" spc="-23" dirty="0"/>
              <a:t>v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/>
              <a:t>d</a:t>
            </a:r>
            <a:r>
              <a:rPr sz="2100" spc="-23" dirty="0"/>
              <a:t>a</a:t>
            </a:r>
            <a:r>
              <a:rPr sz="2100" spc="-34" dirty="0"/>
              <a:t>t</a:t>
            </a:r>
            <a:r>
              <a:rPr sz="2100" dirty="0"/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/>
              <a:t>p</a:t>
            </a:r>
            <a:r>
              <a:rPr sz="2100" spc="-45" dirty="0"/>
              <a:t>r</a:t>
            </a:r>
            <a:r>
              <a:rPr sz="2100" spc="-4" dirty="0"/>
              <a:t>o</a:t>
            </a:r>
            <a:r>
              <a:rPr sz="2100" dirty="0"/>
              <a:t>du</a:t>
            </a:r>
            <a:r>
              <a:rPr sz="2100" spc="-11" dirty="0"/>
              <a:t>ct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dirty="0"/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/>
              <a:t>R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3" dirty="0"/>
              <a:t>m</a:t>
            </a:r>
            <a:r>
              <a:rPr sz="2100" spc="-4" dirty="0"/>
              <a:t>i</a:t>
            </a:r>
            <a:r>
              <a:rPr sz="2100" dirty="0"/>
              <a:t>n</a:t>
            </a:r>
            <a:r>
              <a:rPr sz="2100" spc="-4" dirty="0"/>
              <a:t>imi</a:t>
            </a:r>
            <a:r>
              <a:rPr sz="2100" spc="-53" dirty="0"/>
              <a:t>z</a:t>
            </a:r>
            <a:r>
              <a:rPr sz="2100" spc="-19" dirty="0"/>
              <a:t>e</a:t>
            </a:r>
            <a:r>
              <a:rPr sz="2100" dirty="0"/>
              <a:t>d.</a:t>
            </a:r>
          </a:p>
          <a:p>
            <a:pPr marL="523875" lvl="1" indent="-171450">
              <a:spcBef>
                <a:spcPts val="146"/>
              </a:spcBef>
              <a:buFont typeface="Arial"/>
              <a:buChar char="•"/>
              <a:tabLst>
                <a:tab pos="523875" algn="l"/>
              </a:tabLst>
            </a:pP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w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61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30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xi</a:t>
            </a:r>
            <a:r>
              <a:rPr dirty="0">
                <a:latin typeface="Calibri"/>
                <a:cs typeface="Calibri"/>
              </a:rPr>
              <a:t>b</a:t>
            </a:r>
            <a:r>
              <a:rPr spc="-4" dirty="0">
                <a:latin typeface="Calibri"/>
                <a:cs typeface="Calibri"/>
              </a:rPr>
              <a:t>ili</a:t>
            </a:r>
            <a:r>
              <a:rPr spc="-11" dirty="0">
                <a:latin typeface="Calibri"/>
                <a:cs typeface="Calibri"/>
              </a:rPr>
              <a:t>ty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4" dirty="0">
                <a:latin typeface="Calibri"/>
                <a:cs typeface="Calibri"/>
              </a:rPr>
              <a:t>f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Calibri"/>
                <a:cs typeface="Calibri"/>
              </a:rPr>
              <a:t>f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3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)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sol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ns</a:t>
            </a:r>
          </a:p>
          <a:p>
            <a:pPr marL="180975" indent="-171450">
              <a:spcBef>
                <a:spcPts val="465"/>
              </a:spcBef>
              <a:buFont typeface="Arial"/>
              <a:buChar char="•"/>
              <a:tabLst>
                <a:tab pos="180975" algn="l"/>
              </a:tabLst>
            </a:pPr>
            <a:r>
              <a:rPr sz="2100" dirty="0"/>
              <a:t>Sh</a:t>
            </a:r>
            <a:r>
              <a:rPr sz="2100" spc="-4" dirty="0"/>
              <a:t>i</a:t>
            </a:r>
            <a:r>
              <a:rPr sz="2100" spc="-38" dirty="0"/>
              <a:t>n</a:t>
            </a:r>
            <a:r>
              <a:rPr sz="2100" spc="-11" dirty="0"/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/>
              <a:t>i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3" dirty="0"/>
              <a:t>m</a:t>
            </a:r>
            <a:r>
              <a:rPr sz="2100" spc="-4" dirty="0"/>
              <a:t>a</a:t>
            </a:r>
            <a:r>
              <a:rPr sz="2100" dirty="0"/>
              <a:t>d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/>
              <a:t>b</a:t>
            </a:r>
            <a:r>
              <a:rPr sz="2100" spc="-11" dirty="0"/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/>
              <a:t>t</a:t>
            </a:r>
            <a:r>
              <a:rPr sz="2100" dirty="0"/>
              <a:t>h</a:t>
            </a:r>
            <a:r>
              <a:rPr sz="2100" spc="-11" dirty="0"/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5" dirty="0"/>
              <a:t>f</a:t>
            </a:r>
            <a:r>
              <a:rPr sz="2100" spc="-4" dirty="0"/>
              <a:t>ol</a:t>
            </a:r>
            <a:r>
              <a:rPr sz="2100" spc="-30" dirty="0"/>
              <a:t>k</a:t>
            </a:r>
            <a:r>
              <a:rPr sz="2100" dirty="0"/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3" dirty="0"/>
              <a:t>a</a:t>
            </a:r>
            <a:r>
              <a:rPr sz="2100" spc="-8" dirty="0"/>
              <a:t>t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26" dirty="0"/>
              <a:t>R</a:t>
            </a:r>
            <a:r>
              <a:rPr sz="2100" dirty="0"/>
              <a:t>S</a:t>
            </a:r>
            <a:r>
              <a:rPr sz="2100" spc="-11" dirty="0"/>
              <a:t>t</a:t>
            </a:r>
            <a:r>
              <a:rPr sz="2100" dirty="0"/>
              <a:t>ud</a:t>
            </a:r>
            <a:r>
              <a:rPr sz="2100" spc="-8" dirty="0"/>
              <a:t>i</a:t>
            </a:r>
            <a:r>
              <a:rPr sz="2100" dirty="0"/>
              <a:t>o.</a:t>
            </a:r>
          </a:p>
        </p:txBody>
      </p:sp>
    </p:spTree>
    <p:extLst>
      <p:ext uri="{BB962C8B-B14F-4D97-AF65-F5344CB8AC3E}">
        <p14:creationId xmlns:p14="http://schemas.microsoft.com/office/powerpoint/2010/main" val="10939083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864" y="3048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</a:t>
            </a:r>
            <a:r>
              <a:rPr spc="-15" dirty="0"/>
              <a:t>hi</a:t>
            </a:r>
            <a:r>
              <a:rPr spc="-83" dirty="0"/>
              <a:t>n</a:t>
            </a:r>
            <a:r>
              <a:rPr spc="-15" dirty="0"/>
              <a:t>y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sh</a:t>
            </a:r>
            <a:r>
              <a:rPr spc="-11" dirty="0"/>
              <a:t>o</a:t>
            </a:r>
            <a:r>
              <a:rPr spc="-56" dirty="0"/>
              <a:t>w</a:t>
            </a:r>
            <a:r>
              <a:rPr spc="-30" dirty="0"/>
              <a:t>c</a:t>
            </a:r>
            <a:r>
              <a:rPr spc="-15" dirty="0"/>
              <a:t>as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937" y="2262280"/>
            <a:ext cx="2918936" cy="8725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89800"/>
              </a:lnSpc>
            </a:pPr>
            <a:r>
              <a:rPr sz="2100" u="heavy" spc="-19" dirty="0">
                <a:solidFill>
                  <a:srgbClr val="0563C1"/>
                </a:solidFill>
                <a:latin typeface="Calibri"/>
                <a:cs typeface="Calibri"/>
              </a:rPr>
              <a:t>h</a:t>
            </a:r>
            <a:r>
              <a:rPr sz="2100" u="heavy" spc="-30" dirty="0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sz="2100" u="heavy" spc="-11" dirty="0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: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//</a:t>
            </a:r>
            <a:r>
              <a:rPr sz="2100" u="heavy" spc="-11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ww</a:t>
            </a:r>
            <a:r>
              <a:rPr sz="2100" u="heavy" spc="-150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100" u="heavy" spc="-45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100" u="heavy" spc="-23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100" u="heavy" spc="-11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ud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io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100" u="heavy" spc="-15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2100" u="heavy" spc="-19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100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r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duc</a:t>
            </a:r>
            <a:r>
              <a:rPr sz="2100" u="heavy" spc="-11" dirty="0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sh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n</a:t>
            </a:r>
            <a:r>
              <a:rPr sz="2100" u="heavy" spc="-19" dirty="0">
                <a:solidFill>
                  <a:srgbClr val="0563C1"/>
                </a:solidFill>
                <a:latin typeface="Calibri"/>
                <a:cs typeface="Calibri"/>
              </a:rPr>
              <a:t>y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sh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n</a:t>
            </a:r>
            <a:r>
              <a:rPr sz="2100" u="heavy" spc="-60" dirty="0">
                <a:solidFill>
                  <a:srgbClr val="0563C1"/>
                </a:solidFill>
                <a:latin typeface="Calibri"/>
                <a:cs typeface="Calibri"/>
              </a:rPr>
              <a:t>y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-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us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e</a:t>
            </a:r>
            <a:r>
              <a:rPr sz="2100" u="heavy" spc="-71" dirty="0">
                <a:solidFill>
                  <a:srgbClr val="0563C1"/>
                </a:solidFill>
                <a:latin typeface="Calibri"/>
                <a:cs typeface="Calibri"/>
              </a:rPr>
              <a:t>r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sh</a:t>
            </a:r>
            <a:r>
              <a:rPr sz="2100" u="heavy" spc="-11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w</a:t>
            </a:r>
            <a:r>
              <a:rPr sz="2100" u="heavy" spc="-26" dirty="0">
                <a:solidFill>
                  <a:srgbClr val="0563C1"/>
                </a:solidFill>
                <a:latin typeface="Calibri"/>
                <a:cs typeface="Calibri"/>
              </a:rPr>
              <a:t>c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sz="2100" u="heavy" spc="-15" dirty="0">
                <a:solidFill>
                  <a:srgbClr val="0563C1"/>
                </a:solidFill>
                <a:latin typeface="Calibri"/>
                <a:cs typeface="Calibri"/>
              </a:rPr>
              <a:t>e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/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8309" y="2011125"/>
            <a:ext cx="5222557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39090" algn="r"/>
            <a:r>
              <a:rPr sz="900" spc="-8" dirty="0">
                <a:solidFill>
                  <a:srgbClr val="898989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68309" y="2011125"/>
            <a:ext cx="5222092" cy="38015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8671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3455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</a:rPr>
              <a:t>E</a:t>
            </a:r>
            <a:r>
              <a:rPr spc="-105" dirty="0">
                <a:solidFill>
                  <a:srgbClr val="000000"/>
                </a:solidFill>
              </a:rPr>
              <a:t>x</a:t>
            </a:r>
            <a:r>
              <a:rPr spc="-25" dirty="0">
                <a:solidFill>
                  <a:srgbClr val="000000"/>
                </a:solidFill>
              </a:rPr>
              <a:t>ce</a:t>
            </a:r>
            <a:r>
              <a:rPr dirty="0">
                <a:solidFill>
                  <a:srgbClr val="000000"/>
                </a:solidFill>
              </a:rPr>
              <a:t>l</a:t>
            </a:r>
            <a:r>
              <a:rPr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5" dirty="0">
                <a:solidFill>
                  <a:srgbClr val="000000"/>
                </a:solidFill>
              </a:rPr>
              <a:t>F</a:t>
            </a:r>
            <a:r>
              <a:rPr dirty="0">
                <a:solidFill>
                  <a:srgbClr val="000000"/>
                </a:solidFill>
              </a:rPr>
              <a:t>il</a:t>
            </a:r>
            <a:r>
              <a:rPr spc="-25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6793230" cy="175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3200" spc="-75" dirty="0" smtClean="0">
                <a:latin typeface="Calibri"/>
                <a:cs typeface="Calibri"/>
              </a:rPr>
              <a:t>R</a:t>
            </a:r>
            <a:r>
              <a:rPr sz="3200" spc="-30" dirty="0" smtClean="0">
                <a:latin typeface="Calibri"/>
                <a:cs typeface="Calibri"/>
              </a:rPr>
              <a:t>e</a:t>
            </a:r>
            <a:r>
              <a:rPr sz="3200" spc="5" dirty="0" smtClean="0">
                <a:latin typeface="Calibri"/>
                <a:cs typeface="Calibri"/>
              </a:rPr>
              <a:t>a</a:t>
            </a:r>
            <a:r>
              <a:rPr sz="3200" dirty="0" smtClean="0">
                <a:latin typeface="Calibri"/>
                <a:cs typeface="Calibri"/>
              </a:rPr>
              <a:t>din</a:t>
            </a:r>
            <a:r>
              <a:rPr sz="3200" spc="-15" dirty="0" smtClean="0">
                <a:latin typeface="Calibri"/>
                <a:cs typeface="Calibri"/>
              </a:rPr>
              <a:t>g</a:t>
            </a:r>
            <a:r>
              <a:rPr sz="3200" spc="-70" dirty="0" smtClean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numb</a:t>
            </a:r>
            <a:r>
              <a:rPr sz="3200" spc="-5" dirty="0">
                <a:latin typeface="Calibri"/>
                <a:cs typeface="Calibri"/>
              </a:rPr>
              <a:t>e</a:t>
            </a:r>
            <a:r>
              <a:rPr sz="3200" spc="-15" dirty="0">
                <a:latin typeface="Calibri"/>
                <a:cs typeface="Calibri"/>
              </a:rPr>
              <a:t>r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10" dirty="0">
                <a:latin typeface="Calibri"/>
                <a:cs typeface="Calibri"/>
              </a:rPr>
              <a:t>o</a:t>
            </a:r>
            <a:r>
              <a:rPr sz="3200" spc="-5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s</a:t>
            </a:r>
          </a:p>
          <a:p>
            <a:pPr marL="25400">
              <a:lnSpc>
                <a:spcPct val="100000"/>
              </a:lnSpc>
              <a:spcBef>
                <a:spcPts val="25"/>
              </a:spcBef>
              <a:tabLst>
                <a:tab pos="389890" algn="l"/>
                <a:tab pos="4954270" algn="l"/>
                <a:tab pos="6049645" algn="l"/>
                <a:tab pos="6414770" algn="l"/>
              </a:tabLst>
            </a:pPr>
            <a:r>
              <a:rPr sz="2000" spc="25" dirty="0">
                <a:latin typeface="Arial"/>
                <a:cs typeface="Arial"/>
              </a:rPr>
              <a:t>&gt;</a:t>
            </a:r>
            <a:r>
              <a:rPr sz="2000" spc="25" dirty="0">
                <a:latin typeface="Times New Roman"/>
                <a:cs typeface="Times New Roman"/>
              </a:rPr>
              <a:t>	</a:t>
            </a:r>
            <a:r>
              <a:rPr sz="2000" spc="250" dirty="0" err="1" smtClean="0">
                <a:latin typeface="Arial"/>
                <a:cs typeface="Arial"/>
              </a:rPr>
              <a:t>read_excel</a:t>
            </a:r>
            <a:r>
              <a:rPr sz="2000" spc="630" dirty="0" smtClean="0">
                <a:latin typeface="Arial"/>
                <a:cs typeface="Arial"/>
              </a:rPr>
              <a:t>(</a:t>
            </a:r>
            <a:r>
              <a:rPr sz="2000" spc="210" dirty="0" err="1" smtClean="0">
                <a:latin typeface="Arial"/>
                <a:cs typeface="Arial"/>
              </a:rPr>
              <a:t>xlsx_example</a:t>
            </a:r>
            <a:r>
              <a:rPr sz="2000" spc="765" dirty="0" err="1" smtClean="0">
                <a:latin typeface="Arial"/>
                <a:cs typeface="Arial"/>
              </a:rPr>
              <a:t>,</a:t>
            </a:r>
            <a:r>
              <a:rPr sz="2000" spc="-20" dirty="0" err="1" smtClean="0">
                <a:latin typeface="Arial"/>
                <a:cs typeface="Arial"/>
              </a:rPr>
              <a:t>n_ma</a:t>
            </a:r>
            <a:r>
              <a:rPr sz="2000" spc="-15" dirty="0" err="1" smtClean="0">
                <a:latin typeface="Arial"/>
                <a:cs typeface="Arial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25" dirty="0" smtClean="0">
                <a:latin typeface="Arial"/>
                <a:cs typeface="Arial"/>
              </a:rPr>
              <a:t>=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spc="365" dirty="0" smtClean="0">
                <a:latin typeface="Arial"/>
                <a:cs typeface="Arial"/>
              </a:rPr>
              <a:t>3)</a:t>
            </a:r>
            <a:endParaRPr lang="en-US" sz="2000" spc="365" dirty="0" smtClean="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  <a:tabLst>
                <a:tab pos="389890" algn="l"/>
                <a:tab pos="4954270" algn="l"/>
                <a:tab pos="6049645" algn="l"/>
                <a:tab pos="6414770" algn="l"/>
              </a:tabLst>
            </a:pPr>
            <a:endParaRPr sz="2400" dirty="0">
              <a:latin typeface="Arial"/>
              <a:cs typeface="Arial"/>
            </a:endParaRPr>
          </a:p>
          <a:p>
            <a:pPr marL="469900" indent="-457200">
              <a:lnSpc>
                <a:spcPct val="1000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spc="-75" dirty="0">
                <a:latin typeface="Calibri"/>
                <a:cs typeface="Calibri"/>
              </a:rPr>
              <a:t>R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din</a:t>
            </a:r>
            <a:r>
              <a:rPr sz="3200" spc="-15" dirty="0">
                <a:latin typeface="Calibri"/>
                <a:cs typeface="Calibri"/>
              </a:rPr>
              <a:t>g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30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-15" dirty="0">
                <a:latin typeface="Calibri"/>
                <a:cs typeface="Calibri"/>
              </a:rPr>
              <a:t>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Calibri"/>
                <a:cs typeface="Calibri"/>
              </a:rPr>
              <a:t>r</a:t>
            </a:r>
            <a:r>
              <a:rPr sz="3200" spc="-15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spc="-35" dirty="0">
                <a:latin typeface="Calibri"/>
                <a:cs typeface="Calibri"/>
              </a:rPr>
              <a:t>g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449365"/>
            <a:ext cx="9446268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75"/>
              </a:lnSpc>
              <a:tabLst>
                <a:tab pos="377190" algn="l"/>
              </a:tabLst>
            </a:pPr>
            <a:r>
              <a:rPr sz="2000" spc="200" dirty="0" smtClean="0">
                <a:latin typeface="Arial"/>
                <a:cs typeface="Arial"/>
              </a:rPr>
              <a:t>&gt;	</a:t>
            </a:r>
            <a:r>
              <a:rPr sz="2000" spc="200" dirty="0" err="1" smtClean="0">
                <a:latin typeface="Arial"/>
                <a:cs typeface="Arial"/>
              </a:rPr>
              <a:t>read_excel</a:t>
            </a:r>
            <a:r>
              <a:rPr sz="2000" spc="200" dirty="0" smtClean="0">
                <a:latin typeface="Arial"/>
                <a:cs typeface="Arial"/>
              </a:rPr>
              <a:t>(</a:t>
            </a:r>
            <a:r>
              <a:rPr sz="2000" spc="200" dirty="0" err="1" smtClean="0">
                <a:latin typeface="Arial"/>
                <a:cs typeface="Arial"/>
              </a:rPr>
              <a:t>xlsx_example</a:t>
            </a:r>
            <a:r>
              <a:rPr lang="en-US" sz="2000" spc="200" dirty="0" smtClean="0">
                <a:latin typeface="Arial"/>
                <a:cs typeface="Arial"/>
              </a:rPr>
              <a:t>, range = “C1:E4”)</a:t>
            </a:r>
            <a:endParaRPr sz="2000" spc="200" dirty="0" smtClean="0">
              <a:latin typeface="Arial"/>
              <a:cs typeface="Arial"/>
            </a:endParaRPr>
          </a:p>
          <a:p>
            <a:pPr marL="12700">
              <a:lnSpc>
                <a:spcPts val="2875"/>
              </a:lnSpc>
              <a:tabLst>
                <a:tab pos="377190" algn="l"/>
              </a:tabLst>
            </a:pPr>
            <a:r>
              <a:rPr sz="2000" spc="200" dirty="0" smtClean="0">
                <a:latin typeface="Arial"/>
                <a:cs typeface="Arial"/>
              </a:rPr>
              <a:t>&gt;</a:t>
            </a:r>
            <a:r>
              <a:rPr sz="2000" spc="200" dirty="0">
                <a:latin typeface="Arial"/>
                <a:cs typeface="Arial"/>
              </a:rPr>
              <a:t>	</a:t>
            </a:r>
            <a:r>
              <a:rPr sz="2000" spc="200" dirty="0" err="1">
                <a:latin typeface="Arial"/>
                <a:cs typeface="Arial"/>
              </a:rPr>
              <a:t>read_excel</a:t>
            </a:r>
            <a:r>
              <a:rPr sz="2000" spc="200" dirty="0">
                <a:latin typeface="Arial"/>
                <a:cs typeface="Arial"/>
              </a:rPr>
              <a:t>(</a:t>
            </a:r>
            <a:r>
              <a:rPr sz="2000" spc="200" dirty="0" err="1">
                <a:latin typeface="Arial"/>
                <a:cs typeface="Arial"/>
              </a:rPr>
              <a:t>xlsx_example</a:t>
            </a:r>
            <a:r>
              <a:rPr sz="2000" spc="200" dirty="0" smtClean="0">
                <a:latin typeface="Arial"/>
                <a:cs typeface="Arial"/>
              </a:rPr>
              <a:t>,</a:t>
            </a:r>
            <a:r>
              <a:rPr lang="en-US" sz="2000" spc="200" dirty="0" smtClean="0">
                <a:latin typeface="Arial"/>
                <a:cs typeface="Arial"/>
              </a:rPr>
              <a:t> range = </a:t>
            </a:r>
            <a:r>
              <a:rPr lang="en-US" sz="2000" spc="200" dirty="0" err="1" smtClean="0">
                <a:latin typeface="Arial"/>
                <a:cs typeface="Arial"/>
              </a:rPr>
              <a:t>cell_rows</a:t>
            </a:r>
            <a:r>
              <a:rPr lang="en-US" sz="2000" spc="200" dirty="0" smtClean="0">
                <a:latin typeface="Arial"/>
                <a:cs typeface="Arial"/>
              </a:rPr>
              <a:t>(1:4))</a:t>
            </a:r>
          </a:p>
          <a:p>
            <a:pPr marL="12700">
              <a:lnSpc>
                <a:spcPts val="2875"/>
              </a:lnSpc>
              <a:tabLst>
                <a:tab pos="377190" algn="l"/>
              </a:tabLst>
            </a:pPr>
            <a:r>
              <a:rPr lang="en-US" sz="2000" spc="25" dirty="0">
                <a:latin typeface="Arial"/>
                <a:cs typeface="Arial"/>
              </a:rPr>
              <a:t>&gt;</a:t>
            </a:r>
            <a:r>
              <a:rPr lang="en-US" sz="2000" spc="25" dirty="0">
                <a:latin typeface="Times New Roman"/>
                <a:cs typeface="Times New Roman"/>
              </a:rPr>
              <a:t>	</a:t>
            </a:r>
            <a:r>
              <a:rPr lang="en-US" sz="2000" spc="250" dirty="0" err="1">
                <a:latin typeface="Arial"/>
                <a:cs typeface="Arial"/>
              </a:rPr>
              <a:t>read_excel</a:t>
            </a:r>
            <a:r>
              <a:rPr lang="en-US" sz="2000" spc="630" dirty="0">
                <a:latin typeface="Arial"/>
                <a:cs typeface="Arial"/>
              </a:rPr>
              <a:t>(</a:t>
            </a:r>
            <a:r>
              <a:rPr lang="en-US" sz="2000" spc="210" dirty="0" err="1">
                <a:latin typeface="Arial"/>
                <a:cs typeface="Arial"/>
              </a:rPr>
              <a:t>xlsx_example</a:t>
            </a:r>
            <a:r>
              <a:rPr lang="en-US" sz="2000" spc="765" dirty="0">
                <a:latin typeface="Arial"/>
                <a:cs typeface="Arial"/>
              </a:rPr>
              <a:t>,</a:t>
            </a:r>
            <a:r>
              <a:rPr lang="en-US" sz="2000" spc="195" dirty="0">
                <a:latin typeface="Arial"/>
                <a:cs typeface="Arial"/>
              </a:rPr>
              <a:t> </a:t>
            </a:r>
            <a:r>
              <a:rPr lang="en-US" sz="2000" spc="195" dirty="0" smtClean="0">
                <a:latin typeface="Arial"/>
                <a:cs typeface="Arial"/>
              </a:rPr>
              <a:t>rang</a:t>
            </a:r>
            <a:r>
              <a:rPr lang="en-US" sz="2000" spc="225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25" dirty="0" smtClean="0">
                <a:latin typeface="Arial"/>
                <a:cs typeface="Arial"/>
              </a:rPr>
              <a:t>= </a:t>
            </a:r>
            <a:r>
              <a:rPr lang="en-US" sz="2000" spc="400" dirty="0" err="1">
                <a:latin typeface="Arial"/>
                <a:cs typeface="Arial"/>
              </a:rPr>
              <a:t>cell_cols</a:t>
            </a:r>
            <a:r>
              <a:rPr lang="en-US" sz="2000" spc="420" dirty="0">
                <a:latin typeface="Arial"/>
                <a:cs typeface="Arial"/>
              </a:rPr>
              <a:t>("B:D"))</a:t>
            </a: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ts val="2875"/>
              </a:lnSpc>
              <a:tabLst>
                <a:tab pos="377190" algn="l"/>
              </a:tabLst>
            </a:pPr>
            <a:endParaRPr sz="2400" spc="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80" y="255714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3" dirty="0"/>
              <a:t>T</a:t>
            </a:r>
            <a:r>
              <a:rPr spc="-19" dirty="0"/>
              <a:t>h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a</a:t>
            </a:r>
            <a:r>
              <a:rPr spc="-68" dirty="0"/>
              <a:t>r</a:t>
            </a:r>
            <a:r>
              <a:rPr dirty="0"/>
              <a:t>c</a:t>
            </a:r>
            <a:r>
              <a:rPr spc="-15" dirty="0"/>
              <a:t>hi</a:t>
            </a:r>
            <a:r>
              <a:rPr spc="-41" dirty="0"/>
              <a:t>t</a:t>
            </a:r>
            <a:r>
              <a:rPr dirty="0"/>
              <a:t>ec</a:t>
            </a:r>
            <a:r>
              <a:rPr spc="-15" dirty="0"/>
              <a:t>tu</a:t>
            </a:r>
            <a:r>
              <a:rPr spc="-68" dirty="0"/>
              <a:t>r</a:t>
            </a:r>
            <a:r>
              <a:rPr dirty="0"/>
              <a:t>e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4" dirty="0"/>
              <a:t>o</a:t>
            </a:r>
            <a:r>
              <a:rPr spc="-11" dirty="0"/>
              <a:t>f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S</a:t>
            </a:r>
            <a:r>
              <a:rPr spc="-15" dirty="0"/>
              <a:t>hi</a:t>
            </a:r>
            <a:r>
              <a:rPr spc="-83" dirty="0"/>
              <a:t>n</a:t>
            </a:r>
            <a:r>
              <a:rPr spc="-1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470" y="1562303"/>
            <a:ext cx="613410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64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Sh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b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dirty="0">
                <a:latin typeface="Calibri"/>
                <a:cs typeface="Calibri"/>
              </a:rPr>
              <a:t>pu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unn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R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68950" y="4523665"/>
            <a:ext cx="759363" cy="739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283871" y="4523663"/>
            <a:ext cx="759363" cy="739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383974" y="4658770"/>
            <a:ext cx="559142" cy="496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007825" y="2643413"/>
            <a:ext cx="3157491" cy="14868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687706" y="5406009"/>
            <a:ext cx="180260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dirty="0">
                <a:latin typeface="Calibri"/>
                <a:cs typeface="Calibri"/>
              </a:rPr>
              <a:t>Se</a:t>
            </a:r>
            <a:r>
              <a:rPr b="1" spc="11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v</a:t>
            </a:r>
            <a:r>
              <a:rPr b="1" dirty="0">
                <a:latin typeface="Calibri"/>
                <a:cs typeface="Calibri"/>
              </a:rPr>
              <a:t>er</a:t>
            </a:r>
            <a:r>
              <a:rPr b="1" spc="-53" dirty="0">
                <a:latin typeface="Times New Roman"/>
                <a:cs typeface="Times New Roman"/>
              </a:rPr>
              <a:t> </a:t>
            </a:r>
            <a:r>
              <a:rPr b="1" spc="-11" dirty="0">
                <a:latin typeface="Calibri"/>
                <a:cs typeface="Calibri"/>
              </a:rPr>
              <a:t>In</a:t>
            </a:r>
            <a:r>
              <a:rPr b="1" spc="-26" dirty="0">
                <a:latin typeface="Calibri"/>
                <a:cs typeface="Calibri"/>
              </a:rPr>
              <a:t>s</a:t>
            </a:r>
            <a:r>
              <a:rPr b="1" spc="-4" dirty="0">
                <a:latin typeface="Calibri"/>
                <a:cs typeface="Calibri"/>
              </a:rPr>
              <a:t>tr</a:t>
            </a:r>
            <a:r>
              <a:rPr b="1" spc="-15" dirty="0">
                <a:latin typeface="Calibri"/>
                <a:cs typeface="Calibri"/>
              </a:rPr>
              <a:t>u</a:t>
            </a:r>
            <a:r>
              <a:rPr b="1" spc="-4" dirty="0">
                <a:latin typeface="Calibri"/>
                <a:cs typeface="Calibri"/>
              </a:rPr>
              <a:t>ct</a:t>
            </a:r>
            <a:r>
              <a:rPr b="1" spc="-15" dirty="0">
                <a:latin typeface="Calibri"/>
                <a:cs typeface="Calibri"/>
              </a:rPr>
              <a:t>ion</a:t>
            </a:r>
            <a:r>
              <a:rPr b="1" spc="-8"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5309" y="5406009"/>
            <a:ext cx="17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9" dirty="0">
                <a:latin typeface="Calibri"/>
                <a:cs typeface="Calibri"/>
              </a:rPr>
              <a:t>U</a:t>
            </a:r>
            <a:r>
              <a:rPr b="1" spc="-4" dirty="0">
                <a:latin typeface="Calibri"/>
                <a:cs typeface="Calibri"/>
              </a:rPr>
              <a:t>s</a:t>
            </a:r>
            <a:r>
              <a:rPr b="1" dirty="0">
                <a:latin typeface="Calibri"/>
                <a:cs typeface="Calibri"/>
              </a:rPr>
              <a:t>er</a:t>
            </a:r>
            <a:r>
              <a:rPr b="1" spc="-53" dirty="0">
                <a:latin typeface="Times New Roman"/>
                <a:cs typeface="Times New Roman"/>
              </a:rPr>
              <a:t> </a:t>
            </a:r>
            <a:r>
              <a:rPr b="1" spc="-11" dirty="0">
                <a:latin typeface="Calibri"/>
                <a:cs typeface="Calibri"/>
              </a:rPr>
              <a:t>I</a:t>
            </a:r>
            <a:r>
              <a:rPr b="1" spc="-30" dirty="0">
                <a:latin typeface="Calibri"/>
                <a:cs typeface="Calibri"/>
              </a:rPr>
              <a:t>nt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4" dirty="0">
                <a:latin typeface="Calibri"/>
                <a:cs typeface="Calibri"/>
              </a:rPr>
              <a:t>r</a:t>
            </a:r>
            <a:r>
              <a:rPr b="1" spc="-26" dirty="0">
                <a:latin typeface="Calibri"/>
                <a:cs typeface="Calibri"/>
              </a:rPr>
              <a:t>f</a:t>
            </a:r>
            <a:r>
              <a:rPr b="1" spc="-11" dirty="0">
                <a:latin typeface="Calibri"/>
                <a:cs typeface="Calibri"/>
              </a:rPr>
              <a:t>a</a:t>
            </a:r>
            <a:r>
              <a:rPr b="1" spc="-4" dirty="0">
                <a:latin typeface="Calibri"/>
                <a:cs typeface="Calibri"/>
              </a:rPr>
              <a:t>c</a:t>
            </a:r>
            <a:r>
              <a:rPr b="1" dirty="0">
                <a:latin typeface="Calibri"/>
                <a:cs typeface="Calibri"/>
              </a:rPr>
              <a:t>e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spc="-8" dirty="0">
                <a:latin typeface="Calibri"/>
                <a:cs typeface="Calibri"/>
              </a:rPr>
              <a:t>(</a:t>
            </a:r>
            <a:r>
              <a:rPr b="1" spc="-15" dirty="0">
                <a:latin typeface="Calibri"/>
                <a:cs typeface="Calibri"/>
              </a:rPr>
              <a:t>UI</a:t>
            </a:r>
            <a:r>
              <a:rPr b="1" spc="-8" dirty="0"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24276" y="4030485"/>
            <a:ext cx="352901" cy="409575"/>
          </a:xfrm>
          <a:custGeom>
            <a:avLst/>
            <a:gdLst/>
            <a:ahLst/>
            <a:cxnLst/>
            <a:rect l="l" t="t" r="r" b="b"/>
            <a:pathLst>
              <a:path w="470534" h="546100">
                <a:moveTo>
                  <a:pt x="352623" y="235089"/>
                </a:moveTo>
                <a:lnTo>
                  <a:pt x="117530" y="235089"/>
                </a:lnTo>
                <a:lnTo>
                  <a:pt x="117530" y="545591"/>
                </a:lnTo>
                <a:lnTo>
                  <a:pt x="352623" y="545591"/>
                </a:lnTo>
                <a:lnTo>
                  <a:pt x="352623" y="235089"/>
                </a:lnTo>
                <a:close/>
              </a:path>
              <a:path w="470534" h="546100">
                <a:moveTo>
                  <a:pt x="235061" y="0"/>
                </a:moveTo>
                <a:lnTo>
                  <a:pt x="0" y="235089"/>
                </a:lnTo>
                <a:lnTo>
                  <a:pt x="470153" y="235089"/>
                </a:lnTo>
                <a:lnTo>
                  <a:pt x="23506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6424276" y="4030485"/>
            <a:ext cx="352901" cy="409575"/>
          </a:xfrm>
          <a:custGeom>
            <a:avLst/>
            <a:gdLst/>
            <a:ahLst/>
            <a:cxnLst/>
            <a:rect l="l" t="t" r="r" b="b"/>
            <a:pathLst>
              <a:path w="470534" h="546100">
                <a:moveTo>
                  <a:pt x="117530" y="545591"/>
                </a:moveTo>
                <a:lnTo>
                  <a:pt x="117530" y="235076"/>
                </a:lnTo>
                <a:lnTo>
                  <a:pt x="0" y="235076"/>
                </a:lnTo>
                <a:lnTo>
                  <a:pt x="235061" y="0"/>
                </a:lnTo>
                <a:lnTo>
                  <a:pt x="470153" y="235076"/>
                </a:lnTo>
                <a:lnTo>
                  <a:pt x="352623" y="235076"/>
                </a:lnTo>
                <a:lnTo>
                  <a:pt x="352623" y="545591"/>
                </a:lnTo>
                <a:lnTo>
                  <a:pt x="117530" y="545591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345846" y="4030485"/>
            <a:ext cx="352901" cy="409575"/>
          </a:xfrm>
          <a:custGeom>
            <a:avLst/>
            <a:gdLst/>
            <a:ahLst/>
            <a:cxnLst/>
            <a:rect l="l" t="t" r="r" b="b"/>
            <a:pathLst>
              <a:path w="470535" h="546100">
                <a:moveTo>
                  <a:pt x="352629" y="235076"/>
                </a:moveTo>
                <a:lnTo>
                  <a:pt x="117540" y="235076"/>
                </a:lnTo>
                <a:lnTo>
                  <a:pt x="117540" y="545591"/>
                </a:lnTo>
                <a:lnTo>
                  <a:pt x="352629" y="545591"/>
                </a:lnTo>
                <a:lnTo>
                  <a:pt x="352629" y="235076"/>
                </a:lnTo>
                <a:close/>
              </a:path>
              <a:path w="470535" h="546100">
                <a:moveTo>
                  <a:pt x="235076" y="0"/>
                </a:moveTo>
                <a:lnTo>
                  <a:pt x="0" y="235076"/>
                </a:lnTo>
                <a:lnTo>
                  <a:pt x="470166" y="235076"/>
                </a:lnTo>
                <a:lnTo>
                  <a:pt x="2350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1345846" y="4030485"/>
            <a:ext cx="352901" cy="409575"/>
          </a:xfrm>
          <a:custGeom>
            <a:avLst/>
            <a:gdLst/>
            <a:ahLst/>
            <a:cxnLst/>
            <a:rect l="l" t="t" r="r" b="b"/>
            <a:pathLst>
              <a:path w="470535" h="546100">
                <a:moveTo>
                  <a:pt x="117540" y="545591"/>
                </a:moveTo>
                <a:lnTo>
                  <a:pt x="117540" y="235076"/>
                </a:lnTo>
                <a:lnTo>
                  <a:pt x="0" y="235076"/>
                </a:lnTo>
                <a:lnTo>
                  <a:pt x="235076" y="0"/>
                </a:lnTo>
                <a:lnTo>
                  <a:pt x="470166" y="235076"/>
                </a:lnTo>
                <a:lnTo>
                  <a:pt x="352629" y="235076"/>
                </a:lnTo>
                <a:lnTo>
                  <a:pt x="352629" y="545591"/>
                </a:lnTo>
                <a:lnTo>
                  <a:pt x="117540" y="545591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555611" y="2932755"/>
            <a:ext cx="2194560" cy="454343"/>
          </a:xfrm>
          <a:custGeom>
            <a:avLst/>
            <a:gdLst/>
            <a:ahLst/>
            <a:cxnLst/>
            <a:rect l="l" t="t" r="r" b="b"/>
            <a:pathLst>
              <a:path w="2926079" h="605789">
                <a:moveTo>
                  <a:pt x="2623169" y="0"/>
                </a:moveTo>
                <a:lnTo>
                  <a:pt x="2623169" y="151363"/>
                </a:lnTo>
                <a:lnTo>
                  <a:pt x="0" y="151363"/>
                </a:lnTo>
                <a:lnTo>
                  <a:pt x="0" y="454091"/>
                </a:lnTo>
                <a:lnTo>
                  <a:pt x="2623169" y="454091"/>
                </a:lnTo>
                <a:lnTo>
                  <a:pt x="2623169" y="605424"/>
                </a:lnTo>
                <a:lnTo>
                  <a:pt x="2925897" y="302727"/>
                </a:lnTo>
                <a:lnTo>
                  <a:pt x="2623169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2555611" y="2932755"/>
            <a:ext cx="2194560" cy="454343"/>
          </a:xfrm>
          <a:custGeom>
            <a:avLst/>
            <a:gdLst/>
            <a:ahLst/>
            <a:cxnLst/>
            <a:rect l="l" t="t" r="r" b="b"/>
            <a:pathLst>
              <a:path w="2926079" h="605789">
                <a:moveTo>
                  <a:pt x="0" y="151363"/>
                </a:moveTo>
                <a:lnTo>
                  <a:pt x="2623169" y="151363"/>
                </a:lnTo>
                <a:lnTo>
                  <a:pt x="2623169" y="0"/>
                </a:lnTo>
                <a:lnTo>
                  <a:pt x="2925897" y="302727"/>
                </a:lnTo>
                <a:lnTo>
                  <a:pt x="2623169" y="605424"/>
                </a:lnTo>
                <a:lnTo>
                  <a:pt x="2623169" y="454091"/>
                </a:lnTo>
                <a:lnTo>
                  <a:pt x="0" y="454091"/>
                </a:lnTo>
                <a:lnTo>
                  <a:pt x="0" y="151363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555611" y="3325192"/>
            <a:ext cx="2194560" cy="454343"/>
          </a:xfrm>
          <a:custGeom>
            <a:avLst/>
            <a:gdLst/>
            <a:ahLst/>
            <a:cxnLst/>
            <a:rect l="l" t="t" r="r" b="b"/>
            <a:pathLst>
              <a:path w="2926079" h="605789">
                <a:moveTo>
                  <a:pt x="302727" y="0"/>
                </a:moveTo>
                <a:lnTo>
                  <a:pt x="0" y="302727"/>
                </a:lnTo>
                <a:lnTo>
                  <a:pt x="302727" y="605454"/>
                </a:lnTo>
                <a:lnTo>
                  <a:pt x="302727" y="454091"/>
                </a:lnTo>
                <a:lnTo>
                  <a:pt x="2925897" y="454091"/>
                </a:lnTo>
                <a:lnTo>
                  <a:pt x="2925897" y="151363"/>
                </a:lnTo>
                <a:lnTo>
                  <a:pt x="302727" y="151363"/>
                </a:lnTo>
                <a:lnTo>
                  <a:pt x="302727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555611" y="3325192"/>
            <a:ext cx="2194560" cy="454343"/>
          </a:xfrm>
          <a:custGeom>
            <a:avLst/>
            <a:gdLst/>
            <a:ahLst/>
            <a:cxnLst/>
            <a:rect l="l" t="t" r="r" b="b"/>
            <a:pathLst>
              <a:path w="2926079" h="605789">
                <a:moveTo>
                  <a:pt x="2925897" y="454091"/>
                </a:moveTo>
                <a:lnTo>
                  <a:pt x="302727" y="454091"/>
                </a:lnTo>
                <a:lnTo>
                  <a:pt x="302727" y="605454"/>
                </a:lnTo>
                <a:lnTo>
                  <a:pt x="0" y="302727"/>
                </a:lnTo>
                <a:lnTo>
                  <a:pt x="302727" y="0"/>
                </a:lnTo>
                <a:lnTo>
                  <a:pt x="302727" y="151363"/>
                </a:lnTo>
                <a:lnTo>
                  <a:pt x="2925897" y="151363"/>
                </a:lnTo>
                <a:lnTo>
                  <a:pt x="2925897" y="454091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47983" y="2693020"/>
            <a:ext cx="1649840" cy="14667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959377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</a:t>
            </a:r>
            <a:r>
              <a:rPr spc="-15" dirty="0"/>
              <a:t>hi</a:t>
            </a:r>
            <a:r>
              <a:rPr spc="-83" dirty="0"/>
              <a:t>n</a:t>
            </a:r>
            <a:r>
              <a:rPr spc="-64" dirty="0"/>
              <a:t>y</a:t>
            </a:r>
            <a:r>
              <a:rPr spc="-19" dirty="0"/>
              <a:t>ap</a:t>
            </a:r>
            <a:r>
              <a:rPr spc="-30" dirty="0"/>
              <a:t>p</a:t>
            </a:r>
            <a:r>
              <a:rPr spc="-15" dirty="0"/>
              <a:t>s.</a:t>
            </a:r>
            <a:r>
              <a:rPr spc="-8" dirty="0"/>
              <a:t>i</a:t>
            </a:r>
            <a:r>
              <a:rPr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7383304" cy="2780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ts val="2250"/>
              </a:lnSpc>
              <a:buFont typeface="Arial"/>
              <a:buChar char="•"/>
              <a:tabLst>
                <a:tab pos="180975" algn="l"/>
              </a:tabLst>
            </a:pP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Sh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n</a:t>
            </a:r>
            <a:r>
              <a:rPr sz="2100" u="heavy" spc="-49" dirty="0">
                <a:solidFill>
                  <a:srgbClr val="0563C1"/>
                </a:solidFill>
                <a:latin typeface="Calibri"/>
                <a:cs typeface="Calibri"/>
              </a:rPr>
              <a:t>y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s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.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sz="2100" spc="-53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rm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vi</a:t>
            </a:r>
            <a:r>
              <a:rPr sz="210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56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aa</a:t>
            </a:r>
            <a:r>
              <a:rPr sz="2100" dirty="0">
                <a:latin typeface="Calibri"/>
                <a:cs typeface="Calibri"/>
              </a:rPr>
              <a:t>S)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w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(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spc="-15" dirty="0">
                <a:latin typeface="Calibri"/>
                <a:cs typeface="Calibri"/>
              </a:rPr>
              <a:t>c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ns).</a:t>
            </a:r>
            <a:endParaRPr sz="2100">
              <a:latin typeface="Calibri"/>
              <a:cs typeface="Calibri"/>
            </a:endParaRPr>
          </a:p>
          <a:p>
            <a:pPr marL="180975" indent="-171450">
              <a:spcBef>
                <a:spcPts val="472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B</a:t>
            </a:r>
            <a:r>
              <a:rPr sz="2100" spc="-34" dirty="0">
                <a:latin typeface="Calibri"/>
                <a:cs typeface="Calibri"/>
              </a:rPr>
              <a:t>e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spc="4" dirty="0">
                <a:latin typeface="Calibri"/>
                <a:cs typeface="Calibri"/>
              </a:rPr>
              <a:t>s.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4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ee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80"/>
              </a:spcBef>
              <a:buFont typeface="Arial"/>
              <a:buChar char="•"/>
              <a:tabLst>
                <a:tab pos="523875" algn="l"/>
              </a:tabLst>
            </a:pPr>
            <a:r>
              <a:rPr spc="-15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lo</a:t>
            </a:r>
            <a:r>
              <a:rPr dirty="0">
                <a:latin typeface="Calibri"/>
                <a:cs typeface="Calibri"/>
              </a:rPr>
              <a:t>p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30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v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spc="-38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9" dirty="0">
                <a:latin typeface="Calibri"/>
                <a:cs typeface="Calibri"/>
              </a:rPr>
              <a:t>m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,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u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6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udio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ID</a:t>
            </a:r>
            <a:r>
              <a:rPr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(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W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nd</a:t>
            </a:r>
            <a:r>
              <a:rPr spc="-11" dirty="0">
                <a:latin typeface="Calibri"/>
                <a:cs typeface="Calibri"/>
              </a:rPr>
              <a:t>o</a:t>
            </a:r>
            <a:r>
              <a:rPr spc="-34" dirty="0">
                <a:latin typeface="Calibri"/>
                <a:cs typeface="Calibri"/>
              </a:rPr>
              <a:t>w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)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u="heavy" spc="-30" dirty="0">
                <a:solidFill>
                  <a:srgbClr val="0563C1"/>
                </a:solidFill>
                <a:latin typeface="Calibri"/>
                <a:cs typeface="Calibri"/>
              </a:rPr>
              <a:t>R</a:t>
            </a:r>
            <a:r>
              <a:rPr u="heavy" spc="-158" dirty="0">
                <a:solidFill>
                  <a:srgbClr val="0563C1"/>
                </a:solidFill>
                <a:latin typeface="Calibri"/>
                <a:cs typeface="Calibri"/>
              </a:rPr>
              <a:t>T</a:t>
            </a:r>
            <a:r>
              <a:rPr u="heavy" spc="-4" dirty="0">
                <a:solidFill>
                  <a:srgbClr val="0563C1"/>
                </a:solidFill>
                <a:latin typeface="Calibri"/>
                <a:cs typeface="Calibri"/>
              </a:rPr>
              <a:t>oo</a:t>
            </a:r>
            <a:r>
              <a:rPr u="heavy" dirty="0">
                <a:solidFill>
                  <a:srgbClr val="0563C1"/>
                </a:solidFill>
                <a:latin typeface="Calibri"/>
                <a:cs typeface="Calibri"/>
              </a:rPr>
              <a:t>ls</a:t>
            </a:r>
            <a:r>
              <a:rPr spc="-49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bu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39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(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23" dirty="0">
                <a:latin typeface="Calibri"/>
                <a:cs typeface="Calibri"/>
              </a:rPr>
              <a:t>M</a:t>
            </a:r>
            <a:r>
              <a:rPr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c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)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9" dirty="0">
                <a:latin typeface="Calibri"/>
                <a:cs typeface="Calibri"/>
              </a:rPr>
              <a:t>X</a:t>
            </a:r>
            <a:r>
              <a:rPr spc="-4" dirty="0">
                <a:latin typeface="Calibri"/>
                <a:cs typeface="Calibri"/>
              </a:rPr>
              <a:t>Co</a:t>
            </a:r>
            <a:r>
              <a:rPr dirty="0">
                <a:latin typeface="Calibri"/>
                <a:cs typeface="Calibri"/>
              </a:rPr>
              <a:t>d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Co</a:t>
            </a:r>
            <a:r>
              <a:rPr spc="-19" dirty="0">
                <a:latin typeface="Calibri"/>
                <a:cs typeface="Calibri"/>
              </a:rPr>
              <a:t>mm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8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ool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bu</a:t>
            </a:r>
            <a:r>
              <a:rPr spc="-4" dirty="0">
                <a:latin typeface="Calibri"/>
                <a:cs typeface="Calibri"/>
              </a:rPr>
              <a:t>il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</a:t>
            </a:r>
            <a:r>
              <a:rPr spc="-11" dirty="0">
                <a:latin typeface="Calibri"/>
                <a:cs typeface="Calibri"/>
              </a:rPr>
              <a:t>g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dirty="0">
                <a:latin typeface="Calibri"/>
                <a:cs typeface="Calibri"/>
              </a:rPr>
              <a:t>s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Font typeface="Arial"/>
              <a:buChar char="•"/>
              <a:tabLst>
                <a:tab pos="523875" algn="l"/>
              </a:tabLst>
            </a:pPr>
            <a:r>
              <a:rPr spc="-4" dirty="0">
                <a:latin typeface="Calibri"/>
                <a:cs typeface="Calibri"/>
              </a:rPr>
              <a:t>(</a:t>
            </a:r>
            <a:r>
              <a:rPr spc="-34" dirty="0">
                <a:latin typeface="Calibri"/>
                <a:cs typeface="Calibri"/>
              </a:rPr>
              <a:t>f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nux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u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dirty="0">
                <a:latin typeface="Calibri"/>
                <a:cs typeface="Calibri"/>
              </a:rPr>
              <a:t>)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9" dirty="0">
                <a:latin typeface="Calibri"/>
                <a:cs typeface="Calibri"/>
              </a:rPr>
              <a:t>G</a:t>
            </a:r>
            <a:r>
              <a:rPr spc="-4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5"/>
              </a:spcBef>
              <a:buFont typeface="Arial"/>
              <a:buChar char="•"/>
              <a:tabLst>
                <a:tab pos="523875" algn="l"/>
              </a:tabLst>
            </a:pP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d</a:t>
            </a:r>
            <a:r>
              <a:rPr spc="-15" dirty="0">
                <a:latin typeface="Calibri"/>
                <a:cs typeface="Calibri"/>
              </a:rPr>
              <a:t>e</a:t>
            </a:r>
            <a:r>
              <a:rPr spc="-4" dirty="0">
                <a:latin typeface="Calibri"/>
                <a:cs typeface="Calibri"/>
              </a:rPr>
              <a:t>v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4" dirty="0">
                <a:latin typeface="Calibri"/>
                <a:cs typeface="Calibri"/>
              </a:rPr>
              <a:t>ool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5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(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sio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15" dirty="0">
                <a:latin typeface="Calibri"/>
                <a:cs typeface="Calibri"/>
              </a:rPr>
              <a:t>1</a:t>
            </a:r>
            <a:r>
              <a:rPr spc="-8" dirty="0">
                <a:latin typeface="Calibri"/>
                <a:cs typeface="Calibri"/>
              </a:rPr>
              <a:t>.</a:t>
            </a:r>
            <a:r>
              <a:rPr spc="-11" dirty="0">
                <a:latin typeface="Calibri"/>
                <a:cs typeface="Calibri"/>
              </a:rPr>
              <a:t>4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spc="-8" dirty="0">
                <a:latin typeface="Calibri"/>
                <a:cs typeface="Calibri"/>
              </a:rPr>
              <a:t>r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er)</a:t>
            </a:r>
            <a:endParaRPr>
              <a:latin typeface="Calibri"/>
              <a:cs typeface="Calibri"/>
            </a:endParaRPr>
          </a:p>
          <a:p>
            <a:pPr marL="523875" lvl="1" indent="-171450">
              <a:spcBef>
                <a:spcPts val="164"/>
              </a:spcBef>
              <a:buFont typeface="Arial"/>
              <a:buChar char="•"/>
              <a:tabLst>
                <a:tab pos="523875" algn="l"/>
              </a:tabLst>
            </a:pPr>
            <a:r>
              <a:rPr spc="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l</a:t>
            </a:r>
            <a:r>
              <a:rPr spc="-19"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23" dirty="0">
                <a:latin typeface="Calibri"/>
                <a:cs typeface="Calibri"/>
              </a:rPr>
              <a:t>s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4" dirty="0">
                <a:latin typeface="Calibri"/>
                <a:cs typeface="Calibri"/>
              </a:rPr>
              <a:t>s</a:t>
            </a:r>
            <a:r>
              <a:rPr dirty="0">
                <a:latin typeface="Calibri"/>
                <a:cs typeface="Calibri"/>
              </a:rPr>
              <a:t>i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f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1" dirty="0">
                <a:latin typeface="Times New Roman"/>
                <a:cs typeface="Times New Roman"/>
              </a:rPr>
              <a:t> </a:t>
            </a:r>
            <a:r>
              <a:rPr spc="-41" dirty="0">
                <a:latin typeface="Calibri"/>
                <a:cs typeface="Calibri"/>
              </a:rPr>
              <a:t>r</a:t>
            </a:r>
            <a:r>
              <a:rPr spc="-11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nn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8" dirty="0">
                <a:latin typeface="Calibri"/>
                <a:cs typeface="Calibri"/>
              </a:rPr>
              <a:t>t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libri"/>
                <a:cs typeface="Calibri"/>
              </a:rPr>
              <a:t>R</a:t>
            </a:r>
            <a:r>
              <a:rPr spc="-53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pa</a:t>
            </a:r>
            <a:r>
              <a:rPr spc="-15" dirty="0">
                <a:latin typeface="Calibri"/>
                <a:cs typeface="Calibri"/>
              </a:rPr>
              <a:t>c</a:t>
            </a:r>
            <a:r>
              <a:rPr spc="-49" dirty="0">
                <a:latin typeface="Calibri"/>
                <a:cs typeface="Calibri"/>
              </a:rPr>
              <a:t>k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0" dirty="0">
                <a:latin typeface="Calibri"/>
                <a:cs typeface="Calibri"/>
              </a:rPr>
              <a:t>g</a:t>
            </a:r>
            <a:r>
              <a:rPr spc="-11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3754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854" y="192940"/>
            <a:ext cx="8135145" cy="1592359"/>
          </a:xfrm>
          <a:prstGeom prst="rect">
            <a:avLst/>
          </a:prstGeom>
        </p:spPr>
        <p:txBody>
          <a:bodyPr vert="horz" wrap="square" lIns="0" tIns="235839" rIns="0" bIns="0" rtlCol="0">
            <a:spAutoFit/>
          </a:bodyPr>
          <a:lstStyle/>
          <a:p>
            <a:pPr marL="9525"/>
            <a:r>
              <a:rPr spc="-15" dirty="0"/>
              <a:t>In</a:t>
            </a:r>
            <a:r>
              <a:rPr spc="-56" dirty="0"/>
              <a:t>st</a:t>
            </a:r>
            <a:r>
              <a:rPr spc="-11" dirty="0"/>
              <a:t>all</a:t>
            </a:r>
            <a:r>
              <a:rPr spc="-49" dirty="0"/>
              <a:t>a</a:t>
            </a:r>
            <a:r>
              <a:rPr spc="-15" dirty="0"/>
              <a:t>tion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/>
              <a:t>o</a:t>
            </a:r>
            <a:r>
              <a:rPr spc="-11" dirty="0"/>
              <a:t>f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9" dirty="0"/>
              <a:t>d</a:t>
            </a:r>
            <a:r>
              <a:rPr spc="-34" dirty="0"/>
              <a:t>e</a:t>
            </a:r>
            <a:r>
              <a:rPr spc="-4" dirty="0"/>
              <a:t>v</a:t>
            </a:r>
            <a:r>
              <a:rPr spc="-38" dirty="0"/>
              <a:t>t</a:t>
            </a:r>
            <a:r>
              <a:rPr spc="4" dirty="0"/>
              <a:t>oo</a:t>
            </a:r>
            <a:r>
              <a:rPr spc="-4" dirty="0"/>
              <a:t>l</a:t>
            </a:r>
            <a:r>
              <a:rPr spc="-15" dirty="0"/>
              <a:t>s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and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83" dirty="0"/>
              <a:t>r</a:t>
            </a:r>
            <a:r>
              <a:rPr spc="-15" dirty="0"/>
              <a:t>s</a:t>
            </a:r>
            <a:r>
              <a:rPr spc="-30" dirty="0"/>
              <a:t>c</a:t>
            </a:r>
            <a:r>
              <a:rPr spc="4" dirty="0"/>
              <a:t>o</a:t>
            </a:r>
            <a:r>
              <a:rPr spc="-19" dirty="0"/>
              <a:t>nn</a:t>
            </a:r>
            <a:r>
              <a:rPr dirty="0"/>
              <a:t>ec</a:t>
            </a:r>
            <a:r>
              <a:rPr spc="-11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6" y="2011249"/>
            <a:ext cx="8148161" cy="33688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950" b="1" dirty="0">
                <a:latin typeface="Calibri"/>
                <a:cs typeface="Calibri"/>
              </a:rPr>
              <a:t>d</a:t>
            </a:r>
            <a:r>
              <a:rPr sz="1950" b="1" spc="-8" dirty="0">
                <a:latin typeface="Calibri"/>
                <a:cs typeface="Calibri"/>
              </a:rPr>
              <a:t>e</a:t>
            </a:r>
            <a:r>
              <a:rPr sz="1950" b="1" spc="4" dirty="0">
                <a:latin typeface="Calibri"/>
                <a:cs typeface="Calibri"/>
              </a:rPr>
              <a:t>v</a:t>
            </a:r>
            <a:r>
              <a:rPr sz="1950" b="1" spc="-26" dirty="0">
                <a:latin typeface="Calibri"/>
                <a:cs typeface="Calibri"/>
              </a:rPr>
              <a:t>t</a:t>
            </a:r>
            <a:r>
              <a:rPr sz="1950" b="1" spc="-11" dirty="0">
                <a:latin typeface="Calibri"/>
                <a:cs typeface="Calibri"/>
              </a:rPr>
              <a:t>ools</a:t>
            </a:r>
            <a:endParaRPr sz="1950" dirty="0">
              <a:latin typeface="Calibri"/>
              <a:cs typeface="Calibri"/>
            </a:endParaRPr>
          </a:p>
          <a:p>
            <a:pPr marL="180975" marR="478631" indent="-171450">
              <a:lnSpc>
                <a:spcPct val="70000"/>
              </a:lnSpc>
              <a:spcBef>
                <a:spcPts val="761"/>
              </a:spcBef>
              <a:buFont typeface="Arial"/>
              <a:buChar char="•"/>
              <a:tabLst>
                <a:tab pos="180975" algn="l"/>
              </a:tabLst>
            </a:pPr>
            <a:r>
              <a:rPr sz="1950" spc="4" dirty="0">
                <a:latin typeface="Calibri"/>
                <a:cs typeface="Calibri"/>
              </a:rPr>
              <a:t>S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41" dirty="0">
                <a:latin typeface="Calibri"/>
                <a:cs typeface="Calibri"/>
              </a:rPr>
              <a:t>n</a:t>
            </a:r>
            <a:r>
              <a:rPr sz="1950" spc="-45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spc="-11" dirty="0">
                <a:latin typeface="Calibri"/>
                <a:cs typeface="Calibri"/>
              </a:rPr>
              <a:t>p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spc="4" dirty="0">
                <a:latin typeface="Calibri"/>
                <a:cs typeface="Calibri"/>
              </a:rPr>
              <a:t>.</a:t>
            </a:r>
            <a:r>
              <a:rPr sz="1950" dirty="0">
                <a:latin typeface="Calibri"/>
                <a:cs typeface="Calibri"/>
              </a:rPr>
              <a:t>io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us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dirty="0">
                <a:latin typeface="Calibri"/>
                <a:cs typeface="Calibri"/>
              </a:rPr>
              <a:t>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l</a:t>
            </a: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26" dirty="0">
                <a:latin typeface="Calibri"/>
                <a:cs typeface="Calibri"/>
              </a:rPr>
              <a:t>s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23" dirty="0">
                <a:latin typeface="Calibri"/>
                <a:cs typeface="Calibri"/>
              </a:rPr>
              <a:t>m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spc="-38" dirty="0">
                <a:latin typeface="Calibri"/>
                <a:cs typeface="Calibri"/>
              </a:rPr>
              <a:t>r</a:t>
            </a:r>
            <a:r>
              <a:rPr sz="1950" spc="-8" dirty="0">
                <a:latin typeface="Calibri"/>
                <a:cs typeface="Calibri"/>
              </a:rPr>
              <a:t>o</a:t>
            </a:r>
            <a:r>
              <a:rPr sz="1950" spc="-30" dirty="0">
                <a:latin typeface="Calibri"/>
                <a:cs typeface="Calibri"/>
              </a:rPr>
              <a:t>v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23" dirty="0">
                <a:latin typeface="Calibri"/>
                <a:cs typeface="Calibri"/>
              </a:rPr>
              <a:t>m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23" dirty="0">
                <a:latin typeface="Calibri"/>
                <a:cs typeface="Calibri"/>
              </a:rPr>
              <a:t>n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23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alibri"/>
                <a:cs typeface="Calibri"/>
              </a:rPr>
              <a:t>d</a:t>
            </a:r>
            <a:r>
              <a:rPr sz="1950" spc="-26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v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ools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11" dirty="0">
                <a:latin typeface="Calibri"/>
                <a:cs typeface="Calibri"/>
              </a:rPr>
              <a:t>c</a:t>
            </a:r>
            <a:r>
              <a:rPr sz="1950" spc="-41" dirty="0">
                <a:latin typeface="Calibri"/>
                <a:cs typeface="Calibri"/>
              </a:rPr>
              <a:t>k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26" dirty="0">
                <a:latin typeface="Calibri"/>
                <a:cs typeface="Calibri"/>
              </a:rPr>
              <a:t>g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176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us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8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sh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41" dirty="0">
                <a:latin typeface="Calibri"/>
                <a:cs typeface="Calibri"/>
              </a:rPr>
              <a:t>n</a:t>
            </a:r>
            <a:r>
              <a:rPr sz="1950" spc="-45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spc="-11" dirty="0">
                <a:latin typeface="Calibri"/>
                <a:cs typeface="Calibri"/>
              </a:rPr>
              <a:t>p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spc="4" dirty="0">
                <a:latin typeface="Calibri"/>
                <a:cs typeface="Calibri"/>
              </a:rPr>
              <a:t>.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34" dirty="0">
                <a:latin typeface="Calibri"/>
                <a:cs typeface="Calibri"/>
              </a:rPr>
              <a:t>o</a:t>
            </a:r>
            <a:r>
              <a:rPr sz="1950" spc="-8" dirty="0">
                <a:latin typeface="Calibri"/>
                <a:cs typeface="Calibri"/>
              </a:rPr>
              <a:t>,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38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ou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23" dirty="0">
                <a:latin typeface="Calibri"/>
                <a:cs typeface="Calibri"/>
              </a:rPr>
              <a:t>m</a:t>
            </a:r>
            <a:r>
              <a:rPr sz="1950" spc="-4" dirty="0">
                <a:latin typeface="Calibri"/>
                <a:cs typeface="Calibri"/>
              </a:rPr>
              <a:t>u</a:t>
            </a:r>
            <a:r>
              <a:rPr sz="1950" spc="-26" dirty="0">
                <a:latin typeface="Calibri"/>
                <a:cs typeface="Calibri"/>
              </a:rPr>
              <a:t>s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upd</a:t>
            </a: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alibri"/>
                <a:cs typeface="Calibri"/>
              </a:rPr>
              <a:t>d</a:t>
            </a:r>
            <a:r>
              <a:rPr sz="1950" spc="-26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v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ools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23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Calibri"/>
                <a:cs typeface="Calibri"/>
              </a:rPr>
              <a:t>v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38" dirty="0">
                <a:latin typeface="Calibri"/>
                <a:cs typeface="Calibri"/>
              </a:rPr>
              <a:t>r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dirty="0">
                <a:latin typeface="Calibri"/>
                <a:cs typeface="Calibri"/>
              </a:rPr>
              <a:t>ion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19" dirty="0">
                <a:latin typeface="Calibri"/>
                <a:cs typeface="Calibri"/>
              </a:rPr>
              <a:t>1</a:t>
            </a:r>
            <a:r>
              <a:rPr sz="1950" spc="4" dirty="0">
                <a:latin typeface="Calibri"/>
                <a:cs typeface="Calibri"/>
              </a:rPr>
              <a:t>.</a:t>
            </a:r>
            <a:r>
              <a:rPr sz="1950" spc="-11" dirty="0">
                <a:latin typeface="Calibri"/>
                <a:cs typeface="Calibri"/>
              </a:rPr>
              <a:t>4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8" dirty="0">
                <a:latin typeface="Calibri"/>
                <a:cs typeface="Calibri"/>
              </a:rPr>
              <a:t>r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l</a:t>
            </a: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199" dirty="0">
                <a:latin typeface="Calibri"/>
                <a:cs typeface="Calibri"/>
              </a:rPr>
              <a:t>r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176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spc="-26" dirty="0">
                <a:latin typeface="Calibri"/>
                <a:cs typeface="Calibri"/>
              </a:rPr>
              <a:t>s</a:t>
            </a:r>
            <a:r>
              <a:rPr sz="1950" spc="-30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all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-15" dirty="0">
                <a:latin typeface="Calibri"/>
                <a:cs typeface="Calibri"/>
              </a:rPr>
              <a:t>d</a:t>
            </a:r>
            <a:r>
              <a:rPr sz="1950" spc="-26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v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ools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f</a:t>
            </a:r>
            <a:r>
              <a:rPr sz="1950" spc="-38" dirty="0">
                <a:latin typeface="Calibri"/>
                <a:cs typeface="Calibri"/>
              </a:rPr>
              <a:t>r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19" dirty="0">
                <a:latin typeface="Calibri"/>
                <a:cs typeface="Calibri"/>
              </a:rPr>
              <a:t>m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C</a:t>
            </a:r>
            <a:r>
              <a:rPr sz="1950" spc="-11" dirty="0">
                <a:latin typeface="Calibri"/>
                <a:cs typeface="Calibri"/>
              </a:rPr>
              <a:t>R</a:t>
            </a: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19" dirty="0">
                <a:latin typeface="Calibri"/>
                <a:cs typeface="Calibri"/>
              </a:rPr>
              <a:t>N</a:t>
            </a:r>
            <a:r>
              <a:rPr sz="1950" spc="-8" dirty="0">
                <a:latin typeface="Calibri"/>
                <a:cs typeface="Calibri"/>
              </a:rPr>
              <a:t>,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ru</a:t>
            </a:r>
            <a:r>
              <a:rPr sz="1950" dirty="0">
                <a:latin typeface="Calibri"/>
                <a:cs typeface="Calibri"/>
              </a:rPr>
              <a:t>n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Calibri"/>
                <a:cs typeface="Calibri"/>
              </a:rPr>
              <a:t>c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" dirty="0">
                <a:latin typeface="Calibri"/>
                <a:cs typeface="Calibri"/>
              </a:rPr>
              <a:t>d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b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dirty="0">
                <a:latin typeface="Calibri"/>
                <a:cs typeface="Calibri"/>
              </a:rPr>
              <a:t>l</a:t>
            </a:r>
            <a:r>
              <a:rPr sz="1950" spc="-4" dirty="0">
                <a:latin typeface="Calibri"/>
                <a:cs typeface="Calibri"/>
              </a:rPr>
              <a:t>o</a:t>
            </a:r>
            <a:r>
              <a:rPr sz="1950" spc="-135" dirty="0">
                <a:latin typeface="Calibri"/>
                <a:cs typeface="Calibri"/>
              </a:rPr>
              <a:t>w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Th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dirty="0">
                <a:latin typeface="Calibri"/>
                <a:cs typeface="Calibri"/>
              </a:rPr>
              <a:t>n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Calibri"/>
                <a:cs typeface="Calibri"/>
              </a:rPr>
              <a:t>r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26" dirty="0">
                <a:latin typeface="Calibri"/>
                <a:cs typeface="Calibri"/>
              </a:rPr>
              <a:t>s</a:t>
            </a:r>
            <a:r>
              <a:rPr sz="1950" spc="-30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r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38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" dirty="0">
                <a:latin typeface="Calibri"/>
                <a:cs typeface="Calibri"/>
              </a:rPr>
              <a:t>u</a:t>
            </a:r>
            <a:r>
              <a:rPr sz="1950" spc="-8" dirty="0">
                <a:latin typeface="Calibri"/>
                <a:cs typeface="Calibri"/>
              </a:rPr>
              <a:t>r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11" dirty="0">
                <a:latin typeface="Calibri"/>
                <a:cs typeface="Calibri"/>
              </a:rPr>
              <a:t>R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ss</a:t>
            </a:r>
            <a:r>
              <a:rPr sz="1950" dirty="0">
                <a:latin typeface="Calibri"/>
                <a:cs typeface="Calibri"/>
              </a:rPr>
              <a:t>io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dirty="0">
                <a:latin typeface="Calibri"/>
                <a:cs typeface="Calibri"/>
              </a:rPr>
              <a:t>.</a:t>
            </a:r>
          </a:p>
          <a:p>
            <a:pPr marL="9525">
              <a:spcBef>
                <a:spcPts val="8"/>
              </a:spcBef>
              <a:tabLst>
                <a:tab pos="306705" algn="l"/>
              </a:tabLst>
            </a:pPr>
            <a:r>
              <a:rPr sz="1950" dirty="0">
                <a:latin typeface="Courier New"/>
                <a:cs typeface="Courier New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Courier New"/>
                <a:cs typeface="Courier New"/>
              </a:rPr>
              <a:t>install.packages('</a:t>
            </a:r>
            <a:r>
              <a:rPr sz="1950" dirty="0" err="1">
                <a:latin typeface="Courier New"/>
                <a:cs typeface="Courier New"/>
              </a:rPr>
              <a:t>devtools</a:t>
            </a:r>
            <a:r>
              <a:rPr sz="1950" dirty="0">
                <a:latin typeface="Courier New"/>
                <a:cs typeface="Courier New"/>
              </a:rPr>
              <a:t>')</a:t>
            </a:r>
            <a:endParaRPr lang="en-US" sz="1950" dirty="0">
              <a:latin typeface="Courier New"/>
              <a:cs typeface="Courier New"/>
            </a:endParaRPr>
          </a:p>
          <a:p>
            <a:pPr marL="9525">
              <a:spcBef>
                <a:spcPts val="8"/>
              </a:spcBef>
              <a:tabLst>
                <a:tab pos="306705" algn="l"/>
              </a:tabLst>
            </a:pPr>
            <a:endParaRPr sz="1950" dirty="0">
              <a:latin typeface="Courier New"/>
              <a:cs typeface="Courier New"/>
            </a:endParaRPr>
          </a:p>
          <a:p>
            <a:pPr marL="9525">
              <a:spcBef>
                <a:spcPts val="83"/>
              </a:spcBef>
            </a:pPr>
            <a:r>
              <a:rPr sz="1950" b="1" spc="-26" dirty="0">
                <a:latin typeface="Calibri"/>
                <a:cs typeface="Calibri"/>
              </a:rPr>
              <a:t>r</a:t>
            </a:r>
            <a:r>
              <a:rPr sz="1950" b="1" dirty="0">
                <a:latin typeface="Calibri"/>
                <a:cs typeface="Calibri"/>
              </a:rPr>
              <a:t>s</a:t>
            </a:r>
            <a:r>
              <a:rPr sz="1950" b="1" spc="-11" dirty="0">
                <a:latin typeface="Calibri"/>
                <a:cs typeface="Calibri"/>
              </a:rPr>
              <a:t>conn</a:t>
            </a:r>
            <a:r>
              <a:rPr sz="1950" b="1" dirty="0">
                <a:latin typeface="Calibri"/>
                <a:cs typeface="Calibri"/>
              </a:rPr>
              <a:t>e</a:t>
            </a:r>
            <a:r>
              <a:rPr sz="1950" b="1" spc="-4" dirty="0">
                <a:latin typeface="Calibri"/>
                <a:cs typeface="Calibri"/>
              </a:rPr>
              <a:t>c</a:t>
            </a:r>
            <a:r>
              <a:rPr sz="1950" b="1" spc="-8" dirty="0">
                <a:latin typeface="Calibri"/>
                <a:cs typeface="Calibri"/>
              </a:rPr>
              <a:t>t</a:t>
            </a:r>
            <a:endParaRPr sz="1950" dirty="0">
              <a:latin typeface="Calibri"/>
              <a:cs typeface="Calibri"/>
            </a:endParaRPr>
          </a:p>
          <a:p>
            <a:pPr marL="180975" marR="3810" indent="-171450">
              <a:lnSpc>
                <a:spcPct val="70000"/>
              </a:lnSpc>
              <a:spcBef>
                <a:spcPts val="735"/>
              </a:spcBef>
              <a:buFont typeface="Arial"/>
              <a:buChar char="•"/>
              <a:tabLst>
                <a:tab pos="180975" algn="l"/>
              </a:tabLst>
            </a:pPr>
            <a:r>
              <a:rPr sz="1950" spc="-4" dirty="0">
                <a:latin typeface="Calibri"/>
                <a:cs typeface="Calibri"/>
              </a:rPr>
              <a:t>Th</a:t>
            </a:r>
            <a:r>
              <a:rPr sz="1950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38" dirty="0">
                <a:latin typeface="Calibri"/>
                <a:cs typeface="Calibri"/>
              </a:rPr>
              <a:t>r</a:t>
            </a:r>
            <a:r>
              <a:rPr sz="1950" spc="-19" dirty="0">
                <a:latin typeface="Calibri"/>
                <a:cs typeface="Calibri"/>
              </a:rPr>
              <a:t>s</a:t>
            </a:r>
            <a:r>
              <a:rPr sz="1950" spc="-30" dirty="0">
                <a:latin typeface="Calibri"/>
                <a:cs typeface="Calibri"/>
              </a:rPr>
              <a:t>c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" dirty="0">
                <a:latin typeface="Calibri"/>
                <a:cs typeface="Calibri"/>
              </a:rPr>
              <a:t>nn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8" dirty="0">
                <a:latin typeface="Calibri"/>
                <a:cs typeface="Calibri"/>
              </a:rPr>
              <a:t>ct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11" dirty="0">
                <a:latin typeface="Calibri"/>
                <a:cs typeface="Calibri"/>
              </a:rPr>
              <a:t>c</a:t>
            </a:r>
            <a:r>
              <a:rPr sz="1950" spc="-41" dirty="0">
                <a:latin typeface="Calibri"/>
                <a:cs typeface="Calibri"/>
              </a:rPr>
              <a:t>k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26" dirty="0">
                <a:latin typeface="Calibri"/>
                <a:cs typeface="Calibri"/>
              </a:rPr>
              <a:t>g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d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dirty="0">
                <a:latin typeface="Calibri"/>
                <a:cs typeface="Calibri"/>
              </a:rPr>
              <a:t>l</a:t>
            </a:r>
            <a:r>
              <a:rPr sz="1950" spc="-8" dirty="0">
                <a:latin typeface="Calibri"/>
                <a:cs typeface="Calibri"/>
              </a:rPr>
              <a:t>o</a:t>
            </a:r>
            <a:r>
              <a:rPr sz="1950" spc="-34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pp</a:t>
            </a:r>
            <a:r>
              <a:rPr sz="1950" dirty="0">
                <a:latin typeface="Calibri"/>
                <a:cs typeface="Calibri"/>
              </a:rPr>
              <a:t>li</a:t>
            </a:r>
            <a:r>
              <a:rPr sz="1950" spc="-30" dirty="0">
                <a:latin typeface="Calibri"/>
                <a:cs typeface="Calibri"/>
              </a:rPr>
              <a:t>c</a:t>
            </a: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io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dirty="0">
                <a:latin typeface="Calibri"/>
                <a:cs typeface="Calibri"/>
              </a:rPr>
              <a:t>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23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sh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41" dirty="0">
                <a:latin typeface="Calibri"/>
                <a:cs typeface="Calibri"/>
              </a:rPr>
              <a:t>n</a:t>
            </a:r>
            <a:r>
              <a:rPr sz="1950" spc="-45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spc="-11" dirty="0">
                <a:latin typeface="Calibri"/>
                <a:cs typeface="Calibri"/>
              </a:rPr>
              <a:t>p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spc="4" dirty="0">
                <a:latin typeface="Calibri"/>
                <a:cs typeface="Calibri"/>
              </a:rPr>
              <a:t>.</a:t>
            </a:r>
            <a:r>
              <a:rPr sz="1950" dirty="0">
                <a:latin typeface="Calibri"/>
                <a:cs typeface="Calibri"/>
              </a:rPr>
              <a:t>io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11" dirty="0">
                <a:latin typeface="Calibri"/>
                <a:cs typeface="Calibri"/>
              </a:rPr>
              <a:t>r</a:t>
            </a:r>
            <a:r>
              <a:rPr sz="1950" spc="-11" dirty="0">
                <a:latin typeface="Calibri"/>
                <a:cs typeface="Calibri"/>
              </a:rPr>
              <a:t>v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11" dirty="0">
                <a:latin typeface="Calibri"/>
                <a:cs typeface="Calibri"/>
              </a:rPr>
              <a:t>c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dirty="0">
                <a:latin typeface="Calibri"/>
                <a:cs typeface="Calibri"/>
              </a:rPr>
              <a:t>.</a:t>
            </a:r>
            <a:r>
              <a:rPr lang="en-US" sz="1950" dirty="0">
                <a:latin typeface="Times New Roman"/>
                <a:cs typeface="Times New Roman"/>
              </a:rPr>
              <a:t> </a:t>
            </a:r>
            <a:r>
              <a:rPr sz="1950" spc="-150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ou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Calibri"/>
                <a:cs typeface="Calibri"/>
              </a:rPr>
              <a:t>c</a:t>
            </a:r>
            <a:r>
              <a:rPr sz="1950" dirty="0">
                <a:latin typeface="Calibri"/>
                <a:cs typeface="Calibri"/>
              </a:rPr>
              <a:t>an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d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dirty="0">
                <a:latin typeface="Calibri"/>
                <a:cs typeface="Calibri"/>
              </a:rPr>
              <a:t>is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11" dirty="0">
                <a:latin typeface="Calibri"/>
                <a:cs typeface="Calibri"/>
              </a:rPr>
              <a:t>by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runn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spc="-11" dirty="0">
                <a:latin typeface="Calibri"/>
                <a:cs typeface="Calibri"/>
              </a:rPr>
              <a:t>g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11" dirty="0">
                <a:latin typeface="Calibri"/>
                <a:cs typeface="Calibri"/>
              </a:rPr>
              <a:t>R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Calibri"/>
                <a:cs typeface="Calibri"/>
              </a:rPr>
              <a:t>c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23" dirty="0">
                <a:latin typeface="Calibri"/>
                <a:cs typeface="Calibri"/>
              </a:rPr>
              <a:t>mm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nd</a:t>
            </a:r>
            <a:r>
              <a:rPr sz="1950" spc="-8" dirty="0">
                <a:latin typeface="Calibri"/>
                <a:cs typeface="Calibri"/>
              </a:rPr>
              <a:t>:</a:t>
            </a:r>
            <a:endParaRPr sz="1950" dirty="0">
              <a:latin typeface="Calibri"/>
              <a:cs typeface="Calibri"/>
            </a:endParaRPr>
          </a:p>
          <a:p>
            <a:pPr marL="9525">
              <a:spcBef>
                <a:spcPts val="8"/>
              </a:spcBef>
              <a:tabLst>
                <a:tab pos="306705" algn="l"/>
              </a:tabLst>
            </a:pPr>
            <a:r>
              <a:rPr sz="1950" dirty="0">
                <a:latin typeface="Courier New"/>
                <a:cs typeface="Courier New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lang="en-US" sz="1950" dirty="0" err="1">
                <a:latin typeface="Courier New"/>
                <a:cs typeface="Courier New"/>
              </a:rPr>
              <a:t>install.packages</a:t>
            </a:r>
            <a:r>
              <a:rPr lang="en-US" sz="1950" dirty="0">
                <a:latin typeface="Courier New"/>
                <a:cs typeface="Courier New"/>
              </a:rPr>
              <a:t>('</a:t>
            </a:r>
            <a:r>
              <a:rPr lang="en-US" sz="1950" dirty="0" err="1">
                <a:latin typeface="Courier New"/>
                <a:cs typeface="Courier New"/>
              </a:rPr>
              <a:t>rsconnect</a:t>
            </a:r>
            <a:r>
              <a:rPr lang="en-US" sz="1950" dirty="0">
                <a:latin typeface="Courier New"/>
                <a:cs typeface="Courier New"/>
              </a:rPr>
              <a:t>')</a:t>
            </a:r>
          </a:p>
          <a:p>
            <a:pPr marL="9525">
              <a:spcBef>
                <a:spcPts val="83"/>
              </a:spcBef>
            </a:pPr>
            <a:r>
              <a:rPr sz="1950" spc="-15" dirty="0">
                <a:latin typeface="Calibri"/>
                <a:cs typeface="Calibri"/>
              </a:rPr>
              <a:t>A</a:t>
            </a:r>
            <a:r>
              <a:rPr sz="1950" spc="-8" dirty="0">
                <a:latin typeface="Calibri"/>
                <a:cs typeface="Calibri"/>
              </a:rPr>
              <a:t>f</a:t>
            </a:r>
            <a:r>
              <a:rPr sz="1950" spc="-26" dirty="0">
                <a:latin typeface="Calibri"/>
                <a:cs typeface="Calibri"/>
              </a:rPr>
              <a:t>t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8" dirty="0">
                <a:latin typeface="Calibri"/>
                <a:cs typeface="Calibri"/>
              </a:rPr>
              <a:t>r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38" dirty="0">
                <a:latin typeface="Calibri"/>
                <a:cs typeface="Calibri"/>
              </a:rPr>
              <a:t>r</a:t>
            </a:r>
            <a:r>
              <a:rPr sz="1950" spc="-19" dirty="0">
                <a:latin typeface="Calibri"/>
                <a:cs typeface="Calibri"/>
              </a:rPr>
              <a:t>s</a:t>
            </a:r>
            <a:r>
              <a:rPr sz="1950" spc="-30" dirty="0">
                <a:latin typeface="Calibri"/>
                <a:cs typeface="Calibri"/>
              </a:rPr>
              <a:t>c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" dirty="0">
                <a:latin typeface="Calibri"/>
                <a:cs typeface="Calibri"/>
              </a:rPr>
              <a:t>nn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8" dirty="0">
                <a:latin typeface="Calibri"/>
                <a:cs typeface="Calibri"/>
              </a:rPr>
              <a:t>ct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p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11" dirty="0">
                <a:latin typeface="Calibri"/>
                <a:cs typeface="Calibri"/>
              </a:rPr>
              <a:t>c</a:t>
            </a:r>
            <a:r>
              <a:rPr sz="1950" spc="-41" dirty="0">
                <a:latin typeface="Calibri"/>
                <a:cs typeface="Calibri"/>
              </a:rPr>
              <a:t>k</a:t>
            </a:r>
            <a:r>
              <a:rPr sz="1950" dirty="0">
                <a:latin typeface="Calibri"/>
                <a:cs typeface="Calibri"/>
              </a:rPr>
              <a:t>a</a:t>
            </a:r>
            <a:r>
              <a:rPr sz="1950" spc="-26" dirty="0">
                <a:latin typeface="Calibri"/>
                <a:cs typeface="Calibri"/>
              </a:rPr>
              <a:t>g</a:t>
            </a:r>
            <a:r>
              <a:rPr sz="1950" spc="-11" dirty="0">
                <a:latin typeface="Calibri"/>
                <a:cs typeface="Calibri"/>
              </a:rPr>
              <a:t>e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h</a:t>
            </a:r>
            <a:r>
              <a:rPr sz="1950" dirty="0">
                <a:latin typeface="Calibri"/>
                <a:cs typeface="Calibri"/>
              </a:rPr>
              <a:t>as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b</a:t>
            </a:r>
            <a:r>
              <a:rPr sz="1950" spc="-19" dirty="0">
                <a:latin typeface="Calibri"/>
                <a:cs typeface="Calibri"/>
              </a:rPr>
              <a:t>ee</a:t>
            </a:r>
            <a:r>
              <a:rPr sz="1950" dirty="0">
                <a:latin typeface="Calibri"/>
                <a:cs typeface="Calibri"/>
              </a:rPr>
              <a:t>n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spc="-26" dirty="0">
                <a:latin typeface="Calibri"/>
                <a:cs typeface="Calibri"/>
              </a:rPr>
              <a:t>s</a:t>
            </a:r>
            <a:r>
              <a:rPr sz="1950" spc="-30" dirty="0">
                <a:latin typeface="Calibri"/>
                <a:cs typeface="Calibri"/>
              </a:rPr>
              <a:t>t</a:t>
            </a:r>
            <a:r>
              <a:rPr sz="1950" dirty="0">
                <a:latin typeface="Calibri"/>
                <a:cs typeface="Calibri"/>
              </a:rPr>
              <a:t>all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d</a:t>
            </a:r>
            <a:r>
              <a:rPr sz="1950" spc="-8" dirty="0">
                <a:latin typeface="Calibri"/>
                <a:cs typeface="Calibri"/>
              </a:rPr>
              <a:t>,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load</a:t>
            </a:r>
            <a:r>
              <a:rPr sz="1950" spc="-53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8" dirty="0">
                <a:latin typeface="Calibri"/>
                <a:cs typeface="Calibri"/>
              </a:rPr>
              <a:t>t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Calibri"/>
                <a:cs typeface="Calibri"/>
              </a:rPr>
              <a:t>i</a:t>
            </a:r>
            <a:r>
              <a:rPr sz="1950" spc="-23" dirty="0">
                <a:latin typeface="Calibri"/>
                <a:cs typeface="Calibri"/>
              </a:rPr>
              <a:t>nt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38" dirty="0">
                <a:latin typeface="Calibri"/>
                <a:cs typeface="Calibri"/>
              </a:rPr>
              <a:t>y</a:t>
            </a:r>
            <a:r>
              <a:rPr sz="1950" dirty="0">
                <a:latin typeface="Calibri"/>
                <a:cs typeface="Calibri"/>
              </a:rPr>
              <a:t>o</a:t>
            </a:r>
            <a:r>
              <a:rPr sz="1950" spc="-4" dirty="0">
                <a:latin typeface="Calibri"/>
                <a:cs typeface="Calibri"/>
              </a:rPr>
              <a:t>u</a:t>
            </a:r>
            <a:r>
              <a:rPr sz="1950" spc="-8" dirty="0">
                <a:latin typeface="Calibri"/>
                <a:cs typeface="Calibri"/>
              </a:rPr>
              <a:t>r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-11" dirty="0">
                <a:latin typeface="Calibri"/>
                <a:cs typeface="Calibri"/>
              </a:rPr>
              <a:t>R</a:t>
            </a:r>
            <a:r>
              <a:rPr sz="1950" spc="-49" dirty="0">
                <a:latin typeface="Times New Roman"/>
                <a:cs typeface="Times New Roman"/>
              </a:rPr>
              <a:t> </a:t>
            </a:r>
            <a:r>
              <a:rPr sz="1950" spc="-4" dirty="0">
                <a:latin typeface="Calibri"/>
                <a:cs typeface="Calibri"/>
              </a:rPr>
              <a:t>s</a:t>
            </a:r>
            <a:r>
              <a:rPr sz="1950" spc="-19" dirty="0">
                <a:latin typeface="Calibri"/>
                <a:cs typeface="Calibri"/>
              </a:rPr>
              <a:t>e</a:t>
            </a:r>
            <a:r>
              <a:rPr sz="1950" spc="-4" dirty="0">
                <a:latin typeface="Calibri"/>
                <a:cs typeface="Calibri"/>
              </a:rPr>
              <a:t>ss</a:t>
            </a:r>
            <a:r>
              <a:rPr sz="1950" dirty="0">
                <a:latin typeface="Calibri"/>
                <a:cs typeface="Calibri"/>
              </a:rPr>
              <a:t>io</a:t>
            </a:r>
            <a:r>
              <a:rPr sz="1950" spc="-4" dirty="0">
                <a:latin typeface="Calibri"/>
                <a:cs typeface="Calibri"/>
              </a:rPr>
              <a:t>n</a:t>
            </a:r>
            <a:r>
              <a:rPr sz="1950" spc="-8" dirty="0">
                <a:latin typeface="Calibri"/>
                <a:cs typeface="Calibri"/>
              </a:rPr>
              <a:t>:</a:t>
            </a:r>
            <a:endParaRPr sz="1950" dirty="0">
              <a:latin typeface="Calibri"/>
              <a:cs typeface="Calibri"/>
            </a:endParaRPr>
          </a:p>
          <a:p>
            <a:pPr marL="9525">
              <a:spcBef>
                <a:spcPts val="8"/>
              </a:spcBef>
              <a:tabLst>
                <a:tab pos="306705" algn="l"/>
              </a:tabLst>
            </a:pPr>
            <a:r>
              <a:rPr sz="1950" dirty="0">
                <a:latin typeface="Courier New"/>
                <a:cs typeface="Courier New"/>
              </a:rPr>
              <a:t>&gt;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dirty="0">
                <a:latin typeface="Courier New"/>
                <a:cs typeface="Courier New"/>
              </a:rPr>
              <a:t>library(rsconnect)</a:t>
            </a:r>
          </a:p>
        </p:txBody>
      </p:sp>
    </p:spTree>
    <p:extLst>
      <p:ext uri="{BB962C8B-B14F-4D97-AF65-F5344CB8AC3E}">
        <p14:creationId xmlns:p14="http://schemas.microsoft.com/office/powerpoint/2010/main" val="24837949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64" y="5334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</a:t>
            </a:r>
            <a:r>
              <a:rPr spc="-15" dirty="0"/>
              <a:t>hi</a:t>
            </a:r>
            <a:r>
              <a:rPr spc="-83" dirty="0"/>
              <a:t>n</a:t>
            </a:r>
            <a:r>
              <a:rPr spc="-64" dirty="0"/>
              <a:t>y</a:t>
            </a:r>
            <a:r>
              <a:rPr spc="-19" dirty="0"/>
              <a:t>ap</a:t>
            </a:r>
            <a:r>
              <a:rPr spc="-30" dirty="0"/>
              <a:t>p</a:t>
            </a:r>
            <a:r>
              <a:rPr spc="-15" dirty="0"/>
              <a:t>s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p</a:t>
            </a:r>
            <a:r>
              <a:rPr spc="-15" dirty="0"/>
              <a:t>a</a:t>
            </a:r>
            <a:r>
              <a:rPr dirty="0"/>
              <a:t>c</a:t>
            </a:r>
            <a:r>
              <a:rPr spc="-83" dirty="0"/>
              <a:t>k</a:t>
            </a:r>
            <a:r>
              <a:rPr spc="-15" dirty="0"/>
              <a:t>a</a:t>
            </a:r>
            <a:r>
              <a:rPr spc="-41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5"/>
            <a:ext cx="7198519" cy="1356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all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sh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5" dirty="0">
                <a:latin typeface="Calibri"/>
                <a:cs typeface="Calibri"/>
              </a:rPr>
              <a:t>k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 dirty="0">
              <a:latin typeface="Calibri"/>
              <a:cs typeface="Calibri"/>
            </a:endParaRPr>
          </a:p>
          <a:p>
            <a:pPr marL="180975" indent="-171450">
              <a:spcBef>
                <a:spcPts val="480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34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al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un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:</a:t>
            </a:r>
            <a:endParaRPr sz="2100" dirty="0">
              <a:latin typeface="Calibri"/>
              <a:cs typeface="Calibri"/>
            </a:endParaRPr>
          </a:p>
          <a:p>
            <a:pPr marL="9525"/>
            <a:endParaRPr lang="en-US" sz="2100" spc="-8" dirty="0">
              <a:latin typeface="Courier New"/>
              <a:cs typeface="Courier New"/>
            </a:endParaRPr>
          </a:p>
          <a:p>
            <a:pPr marL="9525"/>
            <a:r>
              <a:rPr lang="en-US" sz="2100" dirty="0">
                <a:latin typeface="Courier New"/>
                <a:cs typeface="Courier New"/>
              </a:rPr>
              <a:t>&gt; </a:t>
            </a:r>
            <a:r>
              <a:rPr lang="en-US" sz="2100" spc="-8" dirty="0" err="1">
                <a:latin typeface="Courier New"/>
                <a:cs typeface="Courier New"/>
              </a:rPr>
              <a:t>install.packages</a:t>
            </a:r>
            <a:r>
              <a:rPr lang="en-US" sz="2100" spc="-8" dirty="0">
                <a:latin typeface="Courier New"/>
                <a:cs typeface="Courier New"/>
              </a:rPr>
              <a:t>('shiny')</a:t>
            </a:r>
          </a:p>
        </p:txBody>
      </p:sp>
    </p:spTree>
    <p:extLst>
      <p:ext uri="{BB962C8B-B14F-4D97-AF65-F5344CB8AC3E}">
        <p14:creationId xmlns:p14="http://schemas.microsoft.com/office/powerpoint/2010/main" val="29977646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84</a:t>
            </a:fld>
            <a:endParaRPr spc="-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8636" y="457200"/>
            <a:ext cx="7961963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3" dirty="0"/>
              <a:t>C</a:t>
            </a:r>
            <a:r>
              <a:rPr spc="-64" dirty="0"/>
              <a:t>r</a:t>
            </a:r>
            <a:r>
              <a:rPr spc="-4" dirty="0"/>
              <a:t>e</a:t>
            </a:r>
            <a:r>
              <a:rPr spc="-45" dirty="0"/>
              <a:t>at</a:t>
            </a:r>
            <a:r>
              <a:rPr dirty="0"/>
              <a:t>e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a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9" dirty="0"/>
              <a:t>sh</a:t>
            </a:r>
            <a:r>
              <a:rPr spc="-4" dirty="0"/>
              <a:t>i</a:t>
            </a:r>
            <a:r>
              <a:rPr spc="-83" dirty="0"/>
              <a:t>n</a:t>
            </a:r>
            <a:r>
              <a:rPr spc="-68" dirty="0"/>
              <a:t>y</a:t>
            </a:r>
            <a:r>
              <a:rPr spc="-15" dirty="0"/>
              <a:t>a</a:t>
            </a:r>
            <a:r>
              <a:rPr spc="-19" dirty="0"/>
              <a:t>p</a:t>
            </a:r>
            <a:r>
              <a:rPr spc="-34" dirty="0"/>
              <a:t>p</a:t>
            </a:r>
            <a:r>
              <a:rPr spc="-15" dirty="0"/>
              <a:t>s.</a:t>
            </a:r>
            <a:r>
              <a:rPr spc="-4" dirty="0"/>
              <a:t>i</a:t>
            </a:r>
            <a:r>
              <a:rPr dirty="0"/>
              <a:t>o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15" dirty="0"/>
              <a:t>a</a:t>
            </a:r>
            <a:r>
              <a:rPr dirty="0"/>
              <a:t>c</a:t>
            </a:r>
            <a:r>
              <a:rPr spc="-30" dirty="0"/>
              <a:t>c</a:t>
            </a:r>
            <a:r>
              <a:rPr spc="4" dirty="0"/>
              <a:t>o</a:t>
            </a:r>
            <a:r>
              <a:rPr spc="-19" dirty="0"/>
              <a:t>u</a:t>
            </a:r>
            <a:r>
              <a:rPr spc="-49" dirty="0"/>
              <a:t>n</a:t>
            </a:r>
            <a:r>
              <a:rPr spc="-11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5"/>
            <a:ext cx="7738110" cy="2670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sh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spc="-38" dirty="0">
                <a:solidFill>
                  <a:srgbClr val="0563C1"/>
                </a:solidFill>
                <a:latin typeface="Calibri"/>
                <a:cs typeface="Calibri"/>
              </a:rPr>
              <a:t>n</a:t>
            </a:r>
            <a:r>
              <a:rPr sz="2100" u="heavy" spc="-49" dirty="0">
                <a:solidFill>
                  <a:srgbClr val="0563C1"/>
                </a:solidFill>
                <a:latin typeface="Calibri"/>
                <a:cs typeface="Calibri"/>
              </a:rPr>
              <a:t>y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a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-8" dirty="0">
                <a:solidFill>
                  <a:srgbClr val="0563C1"/>
                </a:solidFill>
                <a:latin typeface="Calibri"/>
                <a:cs typeface="Calibri"/>
              </a:rPr>
              <a:t>p</a:t>
            </a:r>
            <a:r>
              <a:rPr sz="2100" u="heavy" spc="4" dirty="0">
                <a:solidFill>
                  <a:srgbClr val="0563C1"/>
                </a:solidFill>
                <a:latin typeface="Calibri"/>
                <a:cs typeface="Calibri"/>
              </a:rPr>
              <a:t>s.</a:t>
            </a:r>
            <a:r>
              <a:rPr sz="2100" u="heavy" spc="-4" dirty="0">
                <a:solidFill>
                  <a:srgbClr val="0563C1"/>
                </a:solidFill>
                <a:latin typeface="Calibri"/>
                <a:cs typeface="Calibri"/>
              </a:rPr>
              <a:t>i</a:t>
            </a:r>
            <a:r>
              <a:rPr sz="2100" u="heavy" dirty="0">
                <a:solidFill>
                  <a:srgbClr val="0563C1"/>
                </a:solidFill>
                <a:latin typeface="Calibri"/>
                <a:cs typeface="Calibri"/>
              </a:rPr>
              <a:t>o</a:t>
            </a:r>
            <a:r>
              <a:rPr sz="2100" spc="-53" dirty="0">
                <a:solidFill>
                  <a:srgbClr val="0563C1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k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“</a:t>
            </a:r>
            <a:r>
              <a:rPr sz="2100" spc="-4" dirty="0">
                <a:latin typeface="Calibri"/>
                <a:cs typeface="Calibri"/>
              </a:rPr>
              <a:t>Lo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50" dirty="0">
                <a:latin typeface="Calibri"/>
                <a:cs typeface="Calibri"/>
              </a:rPr>
              <a:t>.</a:t>
            </a:r>
            <a:r>
              <a:rPr sz="2100" dirty="0">
                <a:latin typeface="Calibri"/>
                <a:cs typeface="Calibri"/>
              </a:rPr>
              <a:t>”</a:t>
            </a:r>
            <a:endParaRPr sz="2100">
              <a:latin typeface="Calibri"/>
              <a:cs typeface="Calibri"/>
            </a:endParaRPr>
          </a:p>
          <a:p>
            <a:pPr marL="180975" marR="229553" indent="-171450">
              <a:lnSpc>
                <a:spcPts val="2273"/>
              </a:lnSpc>
              <a:spcBef>
                <a:spcPts val="761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38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g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oo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g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hub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endParaRPr sz="2100">
              <a:latin typeface="Calibri"/>
              <a:cs typeface="Calibri"/>
            </a:endParaRPr>
          </a:p>
          <a:p>
            <a:pPr marL="180975" marR="3810" indent="-171450">
              <a:lnSpc>
                <a:spcPct val="89800"/>
              </a:lnSpc>
              <a:spcBef>
                <a:spcPts val="727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fi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me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spc="4" dirty="0">
                <a:latin typeface="Calibri"/>
                <a:cs typeface="Calibri"/>
              </a:rPr>
              <a:t>s.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up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.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Sh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4" dirty="0">
                <a:latin typeface="Calibri"/>
                <a:cs typeface="Calibri"/>
              </a:rPr>
              <a:t>.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us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am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m</a:t>
            </a:r>
            <a:r>
              <a:rPr sz="2100" spc="-4" dirty="0">
                <a:latin typeface="Calibri"/>
                <a:cs typeface="Calibri"/>
              </a:rPr>
              <a:t>ai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9" dirty="0">
                <a:latin typeface="Calibri"/>
                <a:cs typeface="Calibri"/>
              </a:rPr>
              <a:t>am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9" dirty="0">
                <a:latin typeface="Calibri"/>
                <a:cs typeface="Calibri"/>
              </a:rPr>
              <a:t>f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al</a:t>
            </a:r>
            <a:r>
              <a:rPr sz="2100" dirty="0">
                <a:latin typeface="Calibri"/>
                <a:cs typeface="Calibri"/>
              </a:rPr>
              <a:t>l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s.</a:t>
            </a:r>
            <a:endParaRPr sz="2100">
              <a:latin typeface="Calibri"/>
              <a:cs typeface="Calibri"/>
            </a:endParaRPr>
          </a:p>
          <a:p>
            <a:pPr marL="180975" marR="204311" indent="-171450">
              <a:lnSpc>
                <a:spcPts val="2273"/>
              </a:lnSpc>
              <a:spcBef>
                <a:spcPts val="788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ce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8" dirty="0">
                <a:latin typeface="Calibri"/>
                <a:cs typeface="Calibri"/>
              </a:rPr>
              <a:t>n</a:t>
            </a:r>
            <a:r>
              <a:rPr sz="2100" spc="-49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spc="4" dirty="0">
                <a:latin typeface="Calibri"/>
                <a:cs typeface="Calibri"/>
              </a:rPr>
              <a:t>s.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41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n</a:t>
            </a:r>
            <a:r>
              <a:rPr sz="2100" spc="-4" dirty="0">
                <a:latin typeface="Calibri"/>
                <a:cs typeface="Calibri"/>
              </a:rPr>
              <a:t>fi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Calibri"/>
                <a:cs typeface="Calibri"/>
              </a:rPr>
              <a:t>r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4" dirty="0">
                <a:latin typeface="Calibri"/>
                <a:cs typeface="Calibri"/>
              </a:rPr>
              <a:t>nn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5" dirty="0">
                <a:latin typeface="Calibri"/>
                <a:cs typeface="Calibri"/>
              </a:rPr>
              <a:t>k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use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3324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695" y="467499"/>
            <a:ext cx="811907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4" dirty="0"/>
              <a:t>C</a:t>
            </a:r>
            <a:r>
              <a:rPr spc="4" dirty="0"/>
              <a:t>o</a:t>
            </a:r>
            <a:r>
              <a:rPr spc="-34" dirty="0"/>
              <a:t>n</a:t>
            </a:r>
            <a:r>
              <a:rPr spc="-15" dirty="0"/>
              <a:t>f</a:t>
            </a:r>
            <a:r>
              <a:rPr spc="-4" dirty="0"/>
              <a:t>i</a:t>
            </a:r>
            <a:r>
              <a:rPr spc="-19" dirty="0"/>
              <a:t>gu</a:t>
            </a:r>
            <a:r>
              <a:rPr spc="-64" dirty="0"/>
              <a:t>r</a:t>
            </a:r>
            <a:r>
              <a:rPr dirty="0"/>
              <a:t>e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/>
              <a:t>th</a:t>
            </a:r>
            <a:r>
              <a:rPr dirty="0"/>
              <a:t>e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83" dirty="0"/>
              <a:t>r</a:t>
            </a:r>
            <a:r>
              <a:rPr spc="-15" dirty="0"/>
              <a:t>s</a:t>
            </a:r>
            <a:r>
              <a:rPr spc="-30" dirty="0"/>
              <a:t>c</a:t>
            </a:r>
            <a:r>
              <a:rPr spc="4" dirty="0"/>
              <a:t>o</a:t>
            </a:r>
            <a:r>
              <a:rPr spc="-19" dirty="0"/>
              <a:t>nn</a:t>
            </a:r>
            <a:r>
              <a:rPr dirty="0"/>
              <a:t>ec</a:t>
            </a:r>
            <a:r>
              <a:rPr spc="-11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9" dirty="0"/>
              <a:t>p</a:t>
            </a:r>
            <a:r>
              <a:rPr spc="-15" dirty="0"/>
              <a:t>a</a:t>
            </a:r>
            <a:r>
              <a:rPr dirty="0"/>
              <a:t>c</a:t>
            </a:r>
            <a:r>
              <a:rPr spc="-83" dirty="0"/>
              <a:t>k</a:t>
            </a:r>
            <a:r>
              <a:rPr spc="-15" dirty="0"/>
              <a:t>a</a:t>
            </a:r>
            <a:r>
              <a:rPr spc="-41" dirty="0"/>
              <a:t>g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6" y="2254196"/>
            <a:ext cx="3223736" cy="1843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41471" indent="-171450">
              <a:lnSpc>
                <a:spcPts val="2250"/>
              </a:lnSpc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spc="-11" dirty="0">
                <a:latin typeface="Calibri"/>
                <a:cs typeface="Calibri"/>
              </a:rPr>
              <a:t>ck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4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sh</a:t>
            </a:r>
            <a:r>
              <a:rPr sz="2100" spc="-8" dirty="0">
                <a:latin typeface="Calibri"/>
                <a:cs typeface="Calibri"/>
              </a:rPr>
              <a:t>o</a:t>
            </a:r>
            <a:r>
              <a:rPr sz="2100" spc="-15" dirty="0">
                <a:latin typeface="Calibri"/>
                <a:cs typeface="Calibri"/>
              </a:rPr>
              <a:t>w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bu</a:t>
            </a:r>
            <a:r>
              <a:rPr sz="2100" spc="-38" dirty="0">
                <a:latin typeface="Calibri"/>
                <a:cs typeface="Calibri"/>
              </a:rPr>
              <a:t>t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5" dirty="0">
                <a:latin typeface="Calibri"/>
                <a:cs typeface="Calibri"/>
              </a:rPr>
              <a:t>o</a:t>
            </a:r>
            <a:r>
              <a:rPr sz="2100" spc="-79" dirty="0">
                <a:latin typeface="Calibri"/>
                <a:cs typeface="Calibri"/>
              </a:rPr>
              <a:t>k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  <a:p>
            <a:pPr marL="180975" marR="3810" indent="-171450">
              <a:lnSpc>
                <a:spcPct val="89900"/>
              </a:lnSpc>
              <a:spcBef>
                <a:spcPts val="727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8" dirty="0">
                <a:latin typeface="Calibri"/>
                <a:cs typeface="Calibri"/>
              </a:rPr>
              <a:t>p</a:t>
            </a:r>
            <a:r>
              <a:rPr sz="2100" dirty="0">
                <a:latin typeface="Calibri"/>
                <a:cs typeface="Calibri"/>
              </a:rPr>
              <a:t>y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4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9" dirty="0">
                <a:latin typeface="Calibri"/>
                <a:cs typeface="Calibri"/>
              </a:rPr>
              <a:t>mm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4" dirty="0">
                <a:latin typeface="Calibri"/>
                <a:cs typeface="Calibri"/>
              </a:rPr>
              <a:t>n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38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4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-4" dirty="0">
                <a:latin typeface="Calibri"/>
                <a:cs typeface="Calibri"/>
              </a:rPr>
              <a:t>oa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23" dirty="0">
                <a:latin typeface="Calibri"/>
                <a:cs typeface="Calibri"/>
              </a:rPr>
              <a:t>s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8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9" dirty="0">
                <a:latin typeface="Calibri"/>
                <a:cs typeface="Calibri"/>
              </a:rPr>
              <a:t>n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mm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ud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li</a:t>
            </a:r>
            <a:r>
              <a:rPr sz="2100" dirty="0">
                <a:latin typeface="Calibri"/>
                <a:cs typeface="Calibri"/>
              </a:rPr>
              <a:t>c</a:t>
            </a:r>
            <a:r>
              <a:rPr sz="2100" spc="-11" dirty="0">
                <a:latin typeface="Calibri"/>
                <a:cs typeface="Calibri"/>
              </a:rPr>
              <a:t>k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2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07692" y="2125276"/>
            <a:ext cx="4519079" cy="31075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85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26573059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564" y="3048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6" dirty="0"/>
              <a:t>Ap</a:t>
            </a:r>
            <a:r>
              <a:rPr spc="-19" dirty="0"/>
              <a:t>p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spc="-41" dirty="0"/>
              <a:t>t</a:t>
            </a:r>
            <a:r>
              <a:rPr dirty="0"/>
              <a:t>e</a:t>
            </a:r>
            <a:r>
              <a:rPr spc="-8" dirty="0"/>
              <a:t>m</a:t>
            </a:r>
            <a:r>
              <a:rPr spc="-23" dirty="0"/>
              <a:t>p</a:t>
            </a:r>
            <a:r>
              <a:rPr spc="-8" dirty="0"/>
              <a:t>l</a:t>
            </a:r>
            <a:r>
              <a:rPr spc="-45" dirty="0"/>
              <a:t>at</a:t>
            </a:r>
            <a:r>
              <a:rPr dirty="0"/>
              <a:t>e</a:t>
            </a:r>
          </a:p>
        </p:txBody>
      </p:sp>
      <p:sp>
        <p:nvSpPr>
          <p:cNvPr id="3" name="object 3"/>
          <p:cNvSpPr/>
          <p:nvPr/>
        </p:nvSpPr>
        <p:spPr>
          <a:xfrm>
            <a:off x="682625" y="2108192"/>
            <a:ext cx="7743825" cy="33242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74675" y="2355844"/>
            <a:ext cx="7048492" cy="29210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728662" y="2125271"/>
            <a:ext cx="7651433" cy="3041858"/>
          </a:xfrm>
          <a:prstGeom prst="rect">
            <a:avLst/>
          </a:prstGeom>
          <a:solidFill>
            <a:srgbClr val="F2F2F2"/>
          </a:solidFill>
          <a:ln w="12700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818" marR="4454366">
              <a:lnSpc>
                <a:spcPct val="199700"/>
              </a:lnSpc>
              <a:tabLst>
                <a:tab pos="613410" algn="l"/>
                <a:tab pos="1163479" algn="l"/>
              </a:tabLst>
            </a:pPr>
            <a:r>
              <a:rPr sz="2400" dirty="0">
                <a:latin typeface="Courier New"/>
                <a:cs typeface="Courier New"/>
              </a:rPr>
              <a:t>library(shiny)</a:t>
            </a:r>
            <a:r>
              <a:rPr sz="2400" dirty="0">
                <a:latin typeface="Times New Roman"/>
                <a:cs typeface="Times New Roman"/>
              </a:rPr>
              <a:t>   </a:t>
            </a:r>
            <a:r>
              <a:rPr sz="2400" dirty="0" err="1">
                <a:latin typeface="Courier New"/>
                <a:cs typeface="Courier New"/>
              </a:rPr>
              <a:t>ui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&lt;-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 err="1">
                <a:latin typeface="Courier New"/>
                <a:cs typeface="Courier New"/>
              </a:rPr>
              <a:t>fluidPage</a:t>
            </a:r>
            <a:r>
              <a:rPr sz="2400" dirty="0">
                <a:latin typeface="Courier New"/>
                <a:cs typeface="Courier New"/>
              </a:rPr>
              <a:t>()</a:t>
            </a:r>
          </a:p>
          <a:p>
            <a:pPr marL="63341" marR="970598">
              <a:lnSpc>
                <a:spcPts val="5775"/>
              </a:lnSpc>
              <a:spcBef>
                <a:spcPts val="649"/>
              </a:spcBef>
              <a:tabLst>
                <a:tab pos="1347311" algn="l"/>
                <a:tab pos="1896904" algn="l"/>
                <a:tab pos="2263616" algn="l"/>
                <a:tab pos="2630328" algn="l"/>
                <a:tab pos="3363754" algn="l"/>
                <a:tab pos="4647724" algn="l"/>
                <a:tab pos="4831080" algn="l"/>
                <a:tab pos="5014436" algn="l"/>
                <a:tab pos="6297930" algn="l"/>
              </a:tabLst>
            </a:pPr>
            <a:r>
              <a:rPr sz="2400" dirty="0">
                <a:latin typeface="Courier New"/>
                <a:cs typeface="Courier New"/>
              </a:rPr>
              <a:t>server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&lt;-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function(input,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dirty="0">
                <a:latin typeface="Courier New"/>
                <a:cs typeface="Courier New"/>
              </a:rPr>
              <a:t>output)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{}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shinyApp(ui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ui,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server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server)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86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36445989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463" y="348044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5" dirty="0"/>
              <a:t>Input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spc="-19" dirty="0"/>
              <a:t>and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" dirty="0"/>
              <a:t>O</a:t>
            </a:r>
            <a:r>
              <a:rPr spc="-15" dirty="0"/>
              <a:t>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60212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4" dirty="0">
                <a:latin typeface="Calibri"/>
                <a:cs typeface="Calibri"/>
              </a:rPr>
              <a:t>Ad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9" dirty="0">
                <a:latin typeface="Calibri"/>
                <a:cs typeface="Calibri"/>
              </a:rPr>
              <a:t>emen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pp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g</a:t>
            </a:r>
            <a:r>
              <a:rPr sz="2100" dirty="0">
                <a:latin typeface="Calibri"/>
                <a:cs typeface="Calibri"/>
              </a:rPr>
              <a:t>um</a:t>
            </a:r>
            <a:r>
              <a:rPr sz="2100" spc="-19" dirty="0">
                <a:latin typeface="Calibri"/>
                <a:cs typeface="Calibri"/>
              </a:rPr>
              <a:t>en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34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fl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6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()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7076" y="2746375"/>
            <a:ext cx="6950061" cy="1851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615949" y="2806700"/>
            <a:ext cx="4984760" cy="1819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771525" y="2764631"/>
            <a:ext cx="6858000" cy="1757363"/>
          </a:xfrm>
          <a:custGeom>
            <a:avLst/>
            <a:gdLst/>
            <a:ahLst/>
            <a:cxnLst/>
            <a:rect l="l" t="t" r="r" b="b"/>
            <a:pathLst>
              <a:path w="9144000" h="2343150">
                <a:moveTo>
                  <a:pt x="0" y="2343149"/>
                </a:moveTo>
                <a:lnTo>
                  <a:pt x="9143999" y="2343149"/>
                </a:lnTo>
                <a:lnTo>
                  <a:pt x="9143999" y="0"/>
                </a:lnTo>
                <a:lnTo>
                  <a:pt x="0" y="0"/>
                </a:lnTo>
                <a:lnTo>
                  <a:pt x="0" y="2343149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771525" y="2764631"/>
            <a:ext cx="6858000" cy="1757363"/>
          </a:xfrm>
          <a:custGeom>
            <a:avLst/>
            <a:gdLst/>
            <a:ahLst/>
            <a:cxnLst/>
            <a:rect l="l" t="t" r="r" b="b"/>
            <a:pathLst>
              <a:path w="9144000" h="2343150">
                <a:moveTo>
                  <a:pt x="0" y="2343149"/>
                </a:moveTo>
                <a:lnTo>
                  <a:pt x="9143999" y="2343149"/>
                </a:lnTo>
                <a:lnTo>
                  <a:pt x="9143999" y="0"/>
                </a:lnTo>
                <a:lnTo>
                  <a:pt x="0" y="0"/>
                </a:lnTo>
                <a:lnTo>
                  <a:pt x="0" y="2343149"/>
                </a:lnTo>
                <a:close/>
              </a:path>
            </a:pathLst>
          </a:custGeom>
          <a:ln w="1270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 txBox="1"/>
          <p:nvPr/>
        </p:nvSpPr>
        <p:spPr>
          <a:xfrm>
            <a:off x="840105" y="2957002"/>
            <a:ext cx="2933700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6"/>
              </a:lnSpc>
              <a:tabLst>
                <a:tab pos="549593" algn="l"/>
                <a:tab pos="1099661" algn="l"/>
              </a:tabLst>
            </a:pPr>
            <a:r>
              <a:rPr sz="2400" dirty="0">
                <a:latin typeface="Courier New"/>
                <a:cs typeface="Courier New"/>
              </a:rPr>
              <a:t>ui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&lt;-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Courier New"/>
                <a:cs typeface="Courier New"/>
              </a:rPr>
              <a:t>fluidPage(</a:t>
            </a:r>
            <a:endParaRPr sz="2400">
              <a:latin typeface="Courier New"/>
              <a:cs typeface="Courier New"/>
            </a:endParaRPr>
          </a:p>
          <a:p>
            <a:pPr marL="685800">
              <a:lnSpc>
                <a:spcPts val="2876"/>
              </a:lnSpc>
            </a:pPr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#</a:t>
            </a:r>
            <a:endParaRPr sz="2400">
              <a:latin typeface="Courier New"/>
              <a:cs typeface="Courier New"/>
            </a:endParaRPr>
          </a:p>
          <a:p>
            <a:pPr marL="685800">
              <a:lnSpc>
                <a:spcPts val="2876"/>
              </a:lnSpc>
            </a:pPr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#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87</a:t>
            </a:fld>
            <a:endParaRPr spc="-8" dirty="0"/>
          </a:p>
        </p:txBody>
      </p:sp>
      <p:sp>
        <p:nvSpPr>
          <p:cNvPr id="9" name="object 9"/>
          <p:cNvSpPr txBox="1"/>
          <p:nvPr/>
        </p:nvSpPr>
        <p:spPr>
          <a:xfrm>
            <a:off x="1892642" y="3322173"/>
            <a:ext cx="1650206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6"/>
              </a:lnSpc>
            </a:pPr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*Input()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ts val="2876"/>
              </a:lnSpc>
            </a:pPr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*Output()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2952" y="3322172"/>
            <a:ext cx="183403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356" indent="-183833"/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functions</a:t>
            </a:r>
            <a:r>
              <a:rPr sz="2400" dirty="0">
                <a:latin typeface="Courier New"/>
                <a:cs typeface="Courier New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Courier New"/>
                <a:cs typeface="Courier New"/>
              </a:rPr>
              <a:t>functions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106" y="4052407"/>
            <a:ext cx="18335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934479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1018065" y="1980000"/>
            <a:ext cx="6836484" cy="3709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88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427832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723" y="1097352"/>
            <a:ext cx="6713696" cy="5078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3300" spc="-23" dirty="0">
                <a:latin typeface="Calibri Light"/>
                <a:cs typeface="Calibri Light"/>
              </a:rPr>
              <a:t>C</a:t>
            </a:r>
            <a:r>
              <a:rPr sz="3300" spc="-64" dirty="0">
                <a:latin typeface="Calibri Light"/>
                <a:cs typeface="Calibri Light"/>
              </a:rPr>
              <a:t>r</a:t>
            </a:r>
            <a:r>
              <a:rPr sz="3300" spc="-4" dirty="0">
                <a:latin typeface="Calibri Light"/>
                <a:cs typeface="Calibri Light"/>
              </a:rPr>
              <a:t>e</a:t>
            </a:r>
            <a:r>
              <a:rPr sz="3300" spc="-45" dirty="0">
                <a:latin typeface="Calibri Light"/>
                <a:cs typeface="Calibri Light"/>
              </a:rPr>
              <a:t>at</a:t>
            </a:r>
            <a:r>
              <a:rPr sz="3300" dirty="0">
                <a:latin typeface="Calibri Light"/>
                <a:cs typeface="Calibri Light"/>
              </a:rPr>
              <a:t>e</a:t>
            </a:r>
            <a:r>
              <a:rPr sz="3300" spc="-79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 Light"/>
                <a:cs typeface="Calibri Light"/>
              </a:rPr>
              <a:t>a</a:t>
            </a:r>
            <a:r>
              <a:rPr sz="3300" spc="-19" dirty="0">
                <a:latin typeface="Calibri Light"/>
                <a:cs typeface="Calibri Light"/>
              </a:rPr>
              <a:t>n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4" dirty="0">
                <a:latin typeface="Calibri Light"/>
                <a:cs typeface="Calibri Light"/>
              </a:rPr>
              <a:t>I</a:t>
            </a:r>
            <a:r>
              <a:rPr sz="3300" spc="-19" dirty="0">
                <a:latin typeface="Calibri Light"/>
                <a:cs typeface="Calibri Light"/>
              </a:rPr>
              <a:t>nput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26" dirty="0">
                <a:latin typeface="Calibri Light"/>
                <a:cs typeface="Calibri Light"/>
              </a:rPr>
              <a:t>w</a:t>
            </a:r>
            <a:r>
              <a:rPr sz="3300" spc="-4" dirty="0">
                <a:latin typeface="Calibri Light"/>
                <a:cs typeface="Calibri Light"/>
              </a:rPr>
              <a:t>i</a:t>
            </a:r>
            <a:r>
              <a:rPr sz="3300" spc="-15" dirty="0">
                <a:latin typeface="Calibri Light"/>
                <a:cs typeface="Calibri Light"/>
              </a:rPr>
              <a:t>th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 Light"/>
                <a:cs typeface="Calibri Light"/>
              </a:rPr>
              <a:t>a</a:t>
            </a:r>
            <a:r>
              <a:rPr sz="3300" spc="-19" dirty="0">
                <a:latin typeface="Calibri Light"/>
                <a:cs typeface="Calibri Light"/>
              </a:rPr>
              <a:t>n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spc="-4" dirty="0">
                <a:latin typeface="Calibri Light"/>
                <a:cs typeface="Calibri Light"/>
              </a:rPr>
              <a:t>I</a:t>
            </a:r>
            <a:r>
              <a:rPr sz="3300" spc="-19" dirty="0">
                <a:latin typeface="Calibri Light"/>
                <a:cs typeface="Calibri Light"/>
              </a:rPr>
              <a:t>nput</a:t>
            </a:r>
            <a:r>
              <a:rPr sz="3300" spc="-15" dirty="0">
                <a:latin typeface="Calibri Light"/>
                <a:cs typeface="Calibri Light"/>
              </a:rPr>
              <a:t>(</a:t>
            </a:r>
            <a:r>
              <a:rPr sz="3300" spc="-11" dirty="0">
                <a:latin typeface="Calibri Light"/>
                <a:cs typeface="Calibri Light"/>
              </a:rPr>
              <a:t>)</a:t>
            </a:r>
            <a:r>
              <a:rPr sz="3300" spc="-79" dirty="0">
                <a:latin typeface="Times New Roman"/>
                <a:cs typeface="Times New Roman"/>
              </a:rPr>
              <a:t> </a:t>
            </a:r>
            <a:r>
              <a:rPr sz="3300" spc="-15" dirty="0">
                <a:latin typeface="Calibri Light"/>
                <a:cs typeface="Calibri Light"/>
              </a:rPr>
              <a:t>f</a:t>
            </a:r>
            <a:r>
              <a:rPr sz="3300" spc="-19" dirty="0">
                <a:latin typeface="Calibri Light"/>
                <a:cs typeface="Calibri Light"/>
              </a:rPr>
              <a:t>un</a:t>
            </a:r>
            <a:r>
              <a:rPr sz="3300" dirty="0">
                <a:latin typeface="Calibri Light"/>
                <a:cs typeface="Calibri Light"/>
              </a:rPr>
              <a:t>c</a:t>
            </a:r>
            <a:r>
              <a:rPr sz="3300" spc="-11" dirty="0">
                <a:latin typeface="Calibri Light"/>
                <a:cs typeface="Calibri Light"/>
              </a:rPr>
              <a:t>t</a:t>
            </a:r>
            <a:r>
              <a:rPr sz="3300" spc="-4" dirty="0">
                <a:latin typeface="Calibri Light"/>
                <a:cs typeface="Calibri Light"/>
              </a:rPr>
              <a:t>i</a:t>
            </a:r>
            <a:r>
              <a:rPr sz="3300" spc="4" dirty="0">
                <a:latin typeface="Calibri Light"/>
                <a:cs typeface="Calibri Light"/>
              </a:rPr>
              <a:t>o</a:t>
            </a:r>
            <a:r>
              <a:rPr sz="3300" spc="-19" dirty="0">
                <a:latin typeface="Calibri Light"/>
                <a:cs typeface="Calibri Light"/>
              </a:rPr>
              <a:t>n</a:t>
            </a:r>
            <a:endParaRPr sz="3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650" y="2226454"/>
            <a:ext cx="3453765" cy="623248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178594">
              <a:lnSpc>
                <a:spcPct val="89600"/>
              </a:lnSpc>
              <a:tabLst>
                <a:tab pos="753904" algn="l"/>
                <a:tab pos="982504" algn="l"/>
                <a:tab pos="1211104" algn="l"/>
                <a:tab pos="1668304" algn="l"/>
                <a:tab pos="1896904" algn="l"/>
                <a:tab pos="2125504" algn="l"/>
                <a:tab pos="2239804" algn="l"/>
                <a:tab pos="2354104" algn="l"/>
                <a:tab pos="2582703" algn="l"/>
                <a:tab pos="2697003" algn="l"/>
                <a:tab pos="2925603" algn="l"/>
              </a:tabLst>
            </a:pPr>
            <a:r>
              <a:rPr sz="1500" b="1" spc="-4" dirty="0">
                <a:latin typeface="Courier New"/>
                <a:cs typeface="Courier New"/>
              </a:rPr>
              <a:t>sliderInput(inputI</a:t>
            </a:r>
            <a:r>
              <a:rPr sz="1500" b="1" dirty="0">
                <a:latin typeface="Courier New"/>
                <a:cs typeface="Courier New"/>
              </a:rPr>
              <a:t>d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"num",</a:t>
            </a:r>
            <a:r>
              <a:rPr sz="1500" b="1" spc="-4" dirty="0">
                <a:latin typeface="Times New Roman"/>
                <a:cs typeface="Times New Roman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labe</a:t>
            </a:r>
            <a:r>
              <a:rPr sz="1500" b="1" dirty="0">
                <a:latin typeface="Courier New"/>
                <a:cs typeface="Courier New"/>
              </a:rPr>
              <a:t>l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"Choos</a:t>
            </a:r>
            <a:r>
              <a:rPr sz="1500" b="1" dirty="0">
                <a:latin typeface="Courier New"/>
                <a:cs typeface="Courier New"/>
              </a:rPr>
              <a:t>e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dirty="0">
                <a:latin typeface="Courier New"/>
                <a:cs typeface="Courier New"/>
              </a:rPr>
              <a:t>a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number",</a:t>
            </a:r>
            <a:r>
              <a:rPr sz="1500" b="1" spc="-4" dirty="0">
                <a:latin typeface="Times New Roman"/>
                <a:cs typeface="Times New Roman"/>
              </a:rPr>
              <a:t> </a:t>
            </a:r>
            <a:r>
              <a:rPr sz="1500" b="1" spc="-4" dirty="0">
                <a:latin typeface="Courier New"/>
                <a:cs typeface="Courier New"/>
              </a:rPr>
              <a:t>value=10</a:t>
            </a:r>
            <a:r>
              <a:rPr sz="1500" b="1" dirty="0">
                <a:latin typeface="Courier New"/>
                <a:cs typeface="Courier New"/>
              </a:rPr>
              <a:t>,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mi</a:t>
            </a:r>
            <a:r>
              <a:rPr sz="1500" b="1" dirty="0">
                <a:latin typeface="Courier New"/>
                <a:cs typeface="Courier New"/>
              </a:rPr>
              <a:t>n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1</a:t>
            </a:r>
            <a:r>
              <a:rPr sz="1500" b="1" dirty="0">
                <a:latin typeface="Courier New"/>
                <a:cs typeface="Courier New"/>
              </a:rPr>
              <a:t>,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ma</a:t>
            </a:r>
            <a:r>
              <a:rPr sz="1500" b="1" dirty="0">
                <a:latin typeface="Courier New"/>
                <a:cs typeface="Courier New"/>
              </a:rPr>
              <a:t>x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dirty="0">
                <a:latin typeface="Times New Roman"/>
                <a:cs typeface="Times New Roman"/>
              </a:rPr>
              <a:t>	</a:t>
            </a:r>
            <a:r>
              <a:rPr sz="1500" b="1" spc="-4" dirty="0">
                <a:latin typeface="Courier New"/>
                <a:cs typeface="Courier New"/>
              </a:rPr>
              <a:t>50)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2226468"/>
            <a:ext cx="4245605" cy="21716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89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1408638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76500">
              <a:lnSpc>
                <a:spcPct val="100000"/>
              </a:lnSpc>
            </a:pPr>
            <a:r>
              <a:rPr spc="-105" dirty="0">
                <a:solidFill>
                  <a:srgbClr val="000000"/>
                </a:solidFill>
              </a:rPr>
              <a:t>R</a:t>
            </a:r>
            <a:r>
              <a:rPr spc="-25" dirty="0">
                <a:solidFill>
                  <a:srgbClr val="000000"/>
                </a:solidFill>
              </a:rPr>
              <a:t>e</a:t>
            </a:r>
            <a:r>
              <a:rPr spc="5" dirty="0">
                <a:solidFill>
                  <a:srgbClr val="000000"/>
                </a:solidFill>
              </a:rPr>
              <a:t>a</a:t>
            </a:r>
            <a:r>
              <a:rPr dirty="0">
                <a:solidFill>
                  <a:srgbClr val="000000"/>
                </a:solidFill>
              </a:rPr>
              <a:t>d</a:t>
            </a:r>
            <a:r>
              <a:rPr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40" dirty="0">
                <a:solidFill>
                  <a:srgbClr val="000000"/>
                </a:solidFill>
              </a:rPr>
              <a:t>M</a:t>
            </a:r>
            <a:r>
              <a:rPr spc="-25" dirty="0">
                <a:solidFill>
                  <a:srgbClr val="000000"/>
                </a:solidFill>
              </a:rPr>
              <a:t>y</a:t>
            </a:r>
            <a:r>
              <a:rPr spc="5" dirty="0">
                <a:solidFill>
                  <a:srgbClr val="000000"/>
                </a:solidFill>
              </a:rPr>
              <a:t>S</a:t>
            </a:r>
            <a:r>
              <a:rPr spc="-30" dirty="0">
                <a:solidFill>
                  <a:srgbClr val="000000"/>
                </a:solidFill>
              </a:rPr>
              <a:t>Q</a:t>
            </a:r>
            <a:r>
              <a:rPr dirty="0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97603"/>
            <a:ext cx="7782559" cy="1518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3200" spc="-85" dirty="0">
                <a:latin typeface="Calibri"/>
                <a:cs typeface="Calibri"/>
              </a:rPr>
              <a:t>m</a:t>
            </a:r>
            <a:r>
              <a:rPr sz="3200" spc="-15" dirty="0">
                <a:latin typeface="Calibri"/>
                <a:cs typeface="Calibri"/>
              </a:rPr>
              <a:t>y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-30" dirty="0">
                <a:latin typeface="Calibri"/>
                <a:cs typeface="Calibri"/>
              </a:rPr>
              <a:t>Q</a:t>
            </a:r>
            <a:r>
              <a:rPr sz="3200" dirty="0">
                <a:latin typeface="Calibri"/>
                <a:cs typeface="Calibri"/>
              </a:rPr>
              <a:t>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n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i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ly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d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p</a:t>
            </a:r>
            <a:r>
              <a:rPr sz="3200" spc="-2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5" dirty="0">
                <a:latin typeface="Calibri"/>
                <a:cs typeface="Calibri"/>
              </a:rPr>
              <a:t>u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ce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Calibri"/>
                <a:cs typeface="Calibri"/>
              </a:rPr>
              <a:t>d</a:t>
            </a:r>
            <a:r>
              <a:rPr sz="3200" spc="-25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5" dirty="0">
                <a:latin typeface="Calibri"/>
                <a:cs typeface="Calibri"/>
              </a:rPr>
              <a:t>b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20" dirty="0">
                <a:latin typeface="Calibri"/>
                <a:cs typeface="Calibri"/>
              </a:rPr>
              <a:t>e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" dirty="0">
                <a:latin typeface="Calibri"/>
                <a:cs typeface="Calibri"/>
              </a:rPr>
              <a:t>f</a:t>
            </a:r>
            <a:r>
              <a:rPr sz="3200" spc="-15" dirty="0">
                <a:latin typeface="Calibri"/>
                <a:cs typeface="Calibri"/>
              </a:rPr>
              <a:t>t</a:t>
            </a:r>
            <a:r>
              <a:rPr sz="3200" spc="-60" dirty="0">
                <a:latin typeface="Calibri"/>
                <a:cs typeface="Calibri"/>
              </a:rPr>
              <a:t>w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20" dirty="0">
                <a:latin typeface="Calibri"/>
                <a:cs typeface="Calibri"/>
              </a:rPr>
              <a:t>e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5" dirty="0">
                <a:latin typeface="Calibri"/>
                <a:cs typeface="Calibri"/>
              </a:rPr>
              <a:t>u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695" dirty="0">
                <a:latin typeface="Arial"/>
                <a:cs typeface="Arial"/>
              </a:rPr>
              <a:t>library(</a:t>
            </a:r>
            <a:r>
              <a:rPr sz="2800" spc="-260" dirty="0">
                <a:latin typeface="Arial"/>
                <a:cs typeface="Arial"/>
              </a:rPr>
              <a:t>RMySQL</a:t>
            </a:r>
            <a:r>
              <a:rPr sz="2800" spc="850" dirty="0"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43600" y="4953000"/>
            <a:ext cx="2935104" cy="15189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851" y="391969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5" dirty="0"/>
              <a:t>Input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spc="-83" dirty="0"/>
              <a:t>s</a:t>
            </a:r>
            <a:r>
              <a:rPr spc="-19" dirty="0"/>
              <a:t>y</a:t>
            </a:r>
            <a:r>
              <a:rPr spc="-49" dirty="0"/>
              <a:t>n</a:t>
            </a:r>
            <a:r>
              <a:rPr spc="-56" dirty="0"/>
              <a:t>t</a:t>
            </a:r>
            <a:r>
              <a:rPr spc="-49" dirty="0"/>
              <a:t>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492" y="2262344"/>
            <a:ext cx="2417445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dirty="0">
                <a:latin typeface="Courier New"/>
                <a:cs typeface="Courier New"/>
              </a:rPr>
              <a:t>sliderInput(inputId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26619" y="2262344"/>
            <a:ext cx="102870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1461" algn="l"/>
              </a:tabLst>
            </a:pPr>
            <a:r>
              <a:rPr sz="1650" dirty="0">
                <a:latin typeface="Courier New"/>
                <a:cs typeface="Courier New"/>
              </a:rPr>
              <a:t>=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Courier New"/>
                <a:cs typeface="Courier New"/>
              </a:rPr>
              <a:t>"num",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2494" y="2262344"/>
            <a:ext cx="650081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dirty="0">
                <a:latin typeface="Courier New"/>
                <a:cs typeface="Courier New"/>
              </a:rPr>
              <a:t>label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9766" y="2262344"/>
            <a:ext cx="1154906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1461" algn="l"/>
              </a:tabLst>
            </a:pPr>
            <a:r>
              <a:rPr sz="1650" dirty="0">
                <a:latin typeface="Courier New"/>
                <a:cs typeface="Courier New"/>
              </a:rPr>
              <a:t>=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Courier New"/>
                <a:cs typeface="Courier New"/>
              </a:rPr>
              <a:t>"Choose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81886" y="2262344"/>
            <a:ext cx="1660208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1461" algn="l"/>
                <a:tab pos="1397794" algn="l"/>
              </a:tabLst>
            </a:pPr>
            <a:r>
              <a:rPr sz="1650" dirty="0">
                <a:latin typeface="Courier New"/>
                <a:cs typeface="Courier New"/>
              </a:rPr>
              <a:t>a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Courier New"/>
                <a:cs typeface="Courier New"/>
              </a:rPr>
              <a:t>number",</a:t>
            </a:r>
            <a:r>
              <a:rPr sz="1650" dirty="0">
                <a:latin typeface="Times New Roman"/>
                <a:cs typeface="Times New Roman"/>
              </a:rPr>
              <a:t>	</a:t>
            </a:r>
            <a:r>
              <a:rPr sz="1650" dirty="0">
                <a:latin typeface="Courier New"/>
                <a:cs typeface="Courier New"/>
              </a:rPr>
              <a:t>…)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73314" y="2447917"/>
            <a:ext cx="1571625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555885" y="2886067"/>
            <a:ext cx="1444626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2492837" y="2468331"/>
            <a:ext cx="1491615" cy="1088708"/>
          </a:xfrm>
          <a:custGeom>
            <a:avLst/>
            <a:gdLst/>
            <a:ahLst/>
            <a:cxnLst/>
            <a:rect l="l" t="t" r="r" b="b"/>
            <a:pathLst>
              <a:path w="1988820" h="1451610">
                <a:moveTo>
                  <a:pt x="1988454" y="406389"/>
                </a:moveTo>
                <a:lnTo>
                  <a:pt x="0" y="406389"/>
                </a:lnTo>
                <a:lnTo>
                  <a:pt x="0" y="1451427"/>
                </a:lnTo>
                <a:lnTo>
                  <a:pt x="1988454" y="1451427"/>
                </a:lnTo>
                <a:lnTo>
                  <a:pt x="1988454" y="406389"/>
                </a:lnTo>
                <a:close/>
              </a:path>
              <a:path w="1988820" h="1451610">
                <a:moveTo>
                  <a:pt x="1684690" y="0"/>
                </a:moveTo>
                <a:lnTo>
                  <a:pt x="1159916" y="406389"/>
                </a:lnTo>
                <a:lnTo>
                  <a:pt x="1657045" y="406389"/>
                </a:lnTo>
                <a:lnTo>
                  <a:pt x="168469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2670069" y="2977951"/>
            <a:ext cx="113680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481" marR="3810" indent="-31433">
              <a:lnSpc>
                <a:spcPts val="1598"/>
              </a:lnSpc>
            </a:pP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Inpu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35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b="1" spc="-2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b="1" spc="-26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usa</a:t>
            </a: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e)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37045" y="2447917"/>
            <a:ext cx="1571624" cy="1171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587864" y="2886067"/>
            <a:ext cx="1111250" cy="64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357001" y="2468331"/>
            <a:ext cx="1491615" cy="1088708"/>
          </a:xfrm>
          <a:custGeom>
            <a:avLst/>
            <a:gdLst/>
            <a:ahLst/>
            <a:cxnLst/>
            <a:rect l="l" t="t" r="r" b="b"/>
            <a:pathLst>
              <a:path w="1988820" h="1451610">
                <a:moveTo>
                  <a:pt x="1988454" y="406389"/>
                </a:moveTo>
                <a:lnTo>
                  <a:pt x="0" y="406389"/>
                </a:lnTo>
                <a:lnTo>
                  <a:pt x="0" y="1451427"/>
                </a:lnTo>
                <a:lnTo>
                  <a:pt x="1988454" y="1451427"/>
                </a:lnTo>
                <a:lnTo>
                  <a:pt x="1988454" y="406389"/>
                </a:lnTo>
                <a:close/>
              </a:path>
              <a:path w="1988820" h="1451610">
                <a:moveTo>
                  <a:pt x="1684721" y="0"/>
                </a:moveTo>
                <a:lnTo>
                  <a:pt x="1159946" y="406389"/>
                </a:lnTo>
                <a:lnTo>
                  <a:pt x="1657045" y="406389"/>
                </a:lnTo>
                <a:lnTo>
                  <a:pt x="16847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 txBox="1"/>
          <p:nvPr/>
        </p:nvSpPr>
        <p:spPr>
          <a:xfrm>
            <a:off x="4702201" y="2977951"/>
            <a:ext cx="801529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818" marR="3810" indent="-54769">
              <a:lnSpc>
                <a:spcPts val="1598"/>
              </a:lnSpc>
            </a:pP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ab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pl</a:t>
            </a:r>
            <a:r>
              <a:rPr sz="1350" b="1" spc="-3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b="1" spc="-26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21480" y="2447917"/>
            <a:ext cx="1571625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6692905" y="2990851"/>
            <a:ext cx="1625600" cy="441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6740979" y="2468331"/>
            <a:ext cx="1491615" cy="1088708"/>
          </a:xfrm>
          <a:custGeom>
            <a:avLst/>
            <a:gdLst/>
            <a:ahLst/>
            <a:cxnLst/>
            <a:rect l="l" t="t" r="r" b="b"/>
            <a:pathLst>
              <a:path w="1988820" h="1451610">
                <a:moveTo>
                  <a:pt x="1988454" y="406389"/>
                </a:moveTo>
                <a:lnTo>
                  <a:pt x="0" y="406389"/>
                </a:lnTo>
                <a:lnTo>
                  <a:pt x="0" y="1451427"/>
                </a:lnTo>
                <a:lnTo>
                  <a:pt x="1988454" y="1451427"/>
                </a:lnTo>
                <a:lnTo>
                  <a:pt x="1988454" y="406389"/>
                </a:lnTo>
                <a:close/>
              </a:path>
              <a:path w="1988820" h="1451610">
                <a:moveTo>
                  <a:pt x="1684690" y="0"/>
                </a:moveTo>
                <a:lnTo>
                  <a:pt x="1159916" y="406389"/>
                </a:lnTo>
                <a:lnTo>
                  <a:pt x="1657045" y="406389"/>
                </a:lnTo>
                <a:lnTo>
                  <a:pt x="168469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 txBox="1"/>
          <p:nvPr/>
        </p:nvSpPr>
        <p:spPr>
          <a:xfrm>
            <a:off x="6808523" y="3080821"/>
            <a:ext cx="1357313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Sp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b="1" spc="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23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394677" y="3911257"/>
            <a:ext cx="4539515" cy="1645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90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26526057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6" dirty="0"/>
              <a:t>O</a:t>
            </a:r>
            <a:r>
              <a:rPr spc="-15" dirty="0"/>
              <a:t>utput</a:t>
            </a:r>
          </a:p>
        </p:txBody>
      </p:sp>
      <p:sp>
        <p:nvSpPr>
          <p:cNvPr id="3" name="object 3"/>
          <p:cNvSpPr/>
          <p:nvPr/>
        </p:nvSpPr>
        <p:spPr>
          <a:xfrm>
            <a:off x="1264444" y="2083593"/>
            <a:ext cx="6386512" cy="35409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91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508574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82" y="282743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26" dirty="0"/>
              <a:t>O</a:t>
            </a:r>
            <a:r>
              <a:rPr spc="-15" dirty="0"/>
              <a:t>utput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79" dirty="0"/>
              <a:t>s</a:t>
            </a:r>
            <a:r>
              <a:rPr spc="-19" dirty="0"/>
              <a:t>y</a:t>
            </a:r>
            <a:r>
              <a:rPr spc="-53" dirty="0"/>
              <a:t>n</a:t>
            </a:r>
            <a:r>
              <a:rPr spc="-56" dirty="0"/>
              <a:t>t</a:t>
            </a:r>
            <a:r>
              <a:rPr spc="-49" dirty="0"/>
              <a:t>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6" y="2254196"/>
            <a:ext cx="729662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188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41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pu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8" dirty="0">
                <a:latin typeface="Calibri"/>
                <a:cs typeface="Calibri"/>
              </a:rPr>
              <a:t>,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dd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fl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56" dirty="0">
                <a:latin typeface="Calibri"/>
                <a:cs typeface="Calibri"/>
              </a:rPr>
              <a:t>P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()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*</a:t>
            </a:r>
            <a:r>
              <a:rPr sz="2100" b="1" spc="-23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pu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t()</a:t>
            </a:r>
            <a:r>
              <a:rPr sz="2100" b="1" spc="-49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>
              <a:spcBef>
                <a:spcPts val="5"/>
              </a:spcBef>
            </a:pPr>
            <a:endParaRPr sz="3000">
              <a:latin typeface="Times New Roman"/>
              <a:cs typeface="Times New Roman"/>
            </a:endParaRPr>
          </a:p>
          <a:p>
            <a:pPr marL="2447925"/>
            <a:r>
              <a:rPr sz="2100" spc="-8" dirty="0">
                <a:latin typeface="Courier New"/>
                <a:cs typeface="Courier New"/>
              </a:rPr>
              <a:t>plotOutpu</a:t>
            </a:r>
            <a:r>
              <a:rPr sz="2100" spc="-4" dirty="0">
                <a:latin typeface="Courier New"/>
                <a:cs typeface="Courier New"/>
              </a:rPr>
              <a:t>t</a:t>
            </a:r>
            <a:r>
              <a:rPr sz="2100" spc="-8" dirty="0">
                <a:latin typeface="Courier New"/>
                <a:cs typeface="Courier New"/>
              </a:rPr>
              <a:t>("hist")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1586" y="3349625"/>
            <a:ext cx="1574800" cy="1171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425697" y="3790951"/>
            <a:ext cx="1644651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462891" y="3371850"/>
            <a:ext cx="1491615" cy="1088708"/>
          </a:xfrm>
          <a:custGeom>
            <a:avLst/>
            <a:gdLst/>
            <a:ahLst/>
            <a:cxnLst/>
            <a:rect l="l" t="t" r="r" b="b"/>
            <a:pathLst>
              <a:path w="1988820" h="1451610">
                <a:moveTo>
                  <a:pt x="1988454" y="406389"/>
                </a:moveTo>
                <a:lnTo>
                  <a:pt x="0" y="406389"/>
                </a:lnTo>
                <a:lnTo>
                  <a:pt x="0" y="1451430"/>
                </a:lnTo>
                <a:lnTo>
                  <a:pt x="1988454" y="1451430"/>
                </a:lnTo>
                <a:lnTo>
                  <a:pt x="1988454" y="406389"/>
                </a:lnTo>
                <a:close/>
              </a:path>
              <a:path w="1988820" h="1451610">
                <a:moveTo>
                  <a:pt x="1684690" y="0"/>
                </a:moveTo>
                <a:lnTo>
                  <a:pt x="1159946" y="406389"/>
                </a:lnTo>
                <a:lnTo>
                  <a:pt x="1657045" y="406389"/>
                </a:lnTo>
                <a:lnTo>
                  <a:pt x="168469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2540986" y="3881464"/>
            <a:ext cx="1335404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339" marR="3810" indent="-415290">
              <a:lnSpc>
                <a:spcPts val="1598"/>
              </a:lnSpc>
            </a:pP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5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displ</a:t>
            </a:r>
            <a:r>
              <a:rPr sz="1350" b="1" spc="-3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35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1230" y="3330576"/>
            <a:ext cx="1574800" cy="119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813311" y="3686175"/>
            <a:ext cx="1431925" cy="854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743450" y="3350087"/>
            <a:ext cx="1491615" cy="1110615"/>
          </a:xfrm>
          <a:custGeom>
            <a:avLst/>
            <a:gdLst/>
            <a:ahLst/>
            <a:cxnLst/>
            <a:rect l="l" t="t" r="r" b="b"/>
            <a:pathLst>
              <a:path w="1988820" h="1480820">
                <a:moveTo>
                  <a:pt x="1988454" y="435406"/>
                </a:moveTo>
                <a:lnTo>
                  <a:pt x="0" y="435406"/>
                </a:lnTo>
                <a:lnTo>
                  <a:pt x="0" y="1480447"/>
                </a:lnTo>
                <a:lnTo>
                  <a:pt x="1988454" y="1480447"/>
                </a:lnTo>
                <a:lnTo>
                  <a:pt x="1988454" y="435406"/>
                </a:lnTo>
                <a:close/>
              </a:path>
              <a:path w="1988820" h="1480820">
                <a:moveTo>
                  <a:pt x="799337" y="0"/>
                </a:moveTo>
                <a:lnTo>
                  <a:pt x="331409" y="435406"/>
                </a:lnTo>
                <a:lnTo>
                  <a:pt x="828507" y="435406"/>
                </a:lnTo>
                <a:lnTo>
                  <a:pt x="79933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4926458" y="3778594"/>
            <a:ext cx="112633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ts val="1598"/>
              </a:lnSpc>
            </a:pP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na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gi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9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575"/>
              </a:lnSpc>
            </a:pP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pu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92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40420888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93</a:t>
            </a:fld>
            <a:endParaRPr spc="-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207895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Se</a:t>
            </a:r>
            <a:r>
              <a:rPr spc="11" dirty="0"/>
              <a:t>r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9" dirty="0"/>
              <a:t>Fun</a:t>
            </a:r>
            <a:r>
              <a:rPr dirty="0"/>
              <a:t>c</a:t>
            </a:r>
            <a:r>
              <a:rPr spc="-11" dirty="0"/>
              <a:t>ti</a:t>
            </a:r>
            <a:r>
              <a:rPr spc="4"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7468553" cy="20108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3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11" dirty="0">
                <a:latin typeface="Calibri"/>
                <a:cs typeface="Calibri"/>
              </a:rPr>
              <a:t>r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r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" dirty="0">
                <a:latin typeface="Calibri"/>
                <a:cs typeface="Calibri"/>
              </a:rPr>
              <a:t>io</a:t>
            </a:r>
            <a:r>
              <a:rPr sz="2100" dirty="0">
                <a:latin typeface="Calibri"/>
                <a:cs typeface="Calibri"/>
              </a:rPr>
              <a:t>n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05"/>
              </a:spcBef>
              <a:buFont typeface="Arial"/>
              <a:buChar char="•"/>
              <a:tabLst>
                <a:tab pos="523875" algn="l"/>
              </a:tabLst>
            </a:pPr>
            <a:r>
              <a:rPr sz="2100" dirty="0">
                <a:latin typeface="Calibri"/>
                <a:cs typeface="Calibri"/>
              </a:rPr>
              <a:t>S</a:t>
            </a:r>
            <a:r>
              <a:rPr sz="2100" spc="-38" dirty="0">
                <a:latin typeface="Calibri"/>
                <a:cs typeface="Calibri"/>
              </a:rPr>
              <a:t>a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bj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sp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spc="-41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b="1" spc="-19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100" b="1" spc="-4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pu</a:t>
            </a:r>
            <a:r>
              <a:rPr sz="2100" b="1" spc="-4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$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27"/>
              </a:spcBef>
              <a:buFont typeface="Arial"/>
              <a:buChar char="•"/>
              <a:tabLst>
                <a:tab pos="523875" algn="l"/>
              </a:tabLst>
            </a:pPr>
            <a:r>
              <a:rPr sz="2100" dirty="0">
                <a:latin typeface="Calibri"/>
                <a:cs typeface="Calibri"/>
              </a:rPr>
              <a:t>Bu</a:t>
            </a:r>
            <a:r>
              <a:rPr sz="2100" spc="-8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4" dirty="0">
                <a:latin typeface="Calibri"/>
                <a:cs typeface="Calibri"/>
              </a:rPr>
              <a:t>j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sp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41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23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7030A0"/>
                </a:solidFill>
                <a:latin typeface="Calibri"/>
                <a:cs typeface="Calibri"/>
              </a:rPr>
              <a:t>nd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er</a:t>
            </a:r>
            <a:r>
              <a:rPr sz="2100" b="1" spc="4" dirty="0">
                <a:solidFill>
                  <a:srgbClr val="7030A0"/>
                </a:solidFill>
                <a:latin typeface="Calibri"/>
                <a:cs typeface="Calibri"/>
              </a:rPr>
              <a:t>*</a:t>
            </a:r>
            <a:r>
              <a:rPr sz="2100" b="1" spc="-8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  <a:endParaRPr sz="2100">
              <a:latin typeface="Calibri"/>
              <a:cs typeface="Calibri"/>
            </a:endParaRPr>
          </a:p>
          <a:p>
            <a:pPr marL="523875" lvl="1" indent="-171450">
              <a:spcBef>
                <a:spcPts val="127"/>
              </a:spcBef>
              <a:buFont typeface="Arial"/>
              <a:buChar char="•"/>
              <a:tabLst>
                <a:tab pos="523875" algn="l"/>
              </a:tabLst>
            </a:pPr>
            <a:r>
              <a:rPr sz="2100" spc="-8" dirty="0">
                <a:latin typeface="Calibri"/>
                <a:cs typeface="Calibri"/>
              </a:rPr>
              <a:t>Acc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nput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v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00B050"/>
                </a:solidFill>
                <a:latin typeface="Calibri"/>
                <a:cs typeface="Calibri"/>
              </a:rPr>
              <a:t>inpu</a:t>
            </a:r>
            <a:r>
              <a:rPr sz="2100" b="1" spc="-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B050"/>
                </a:solidFill>
                <a:latin typeface="Calibri"/>
                <a:cs typeface="Calibri"/>
              </a:rPr>
              <a:t>$</a:t>
            </a:r>
            <a:endParaRPr sz="2100">
              <a:latin typeface="Calibri"/>
              <a:cs typeface="Calibri"/>
            </a:endParaRPr>
          </a:p>
          <a:p>
            <a:pPr marL="180975" indent="-171450">
              <a:lnSpc>
                <a:spcPts val="2396"/>
              </a:lnSpc>
              <a:spcBef>
                <a:spcPts val="480"/>
              </a:spcBef>
              <a:buFont typeface="Arial"/>
              <a:buChar char="•"/>
              <a:tabLst>
                <a:tab pos="180975" algn="l"/>
              </a:tabLst>
            </a:pP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5" dirty="0">
                <a:latin typeface="Calibri"/>
                <a:cs typeface="Calibri"/>
              </a:rPr>
              <a:t>v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23" dirty="0">
                <a:latin typeface="Calibri"/>
                <a:cs typeface="Calibri"/>
              </a:rPr>
              <a:t>ma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4" dirty="0">
                <a:latin typeface="Calibri"/>
                <a:cs typeface="Calibri"/>
              </a:rPr>
              <a:t>i</a:t>
            </a:r>
            <a:r>
              <a:rPr sz="2100" spc="-26" dirty="0">
                <a:latin typeface="Calibri"/>
                <a:cs typeface="Calibri"/>
              </a:rPr>
              <a:t>c</a:t>
            </a:r>
            <a:r>
              <a:rPr sz="2100" spc="-4" dirty="0">
                <a:latin typeface="Calibri"/>
                <a:cs typeface="Calibri"/>
              </a:rPr>
              <a:t>all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spc="-11" dirty="0">
                <a:latin typeface="Calibri"/>
                <a:cs typeface="Calibri"/>
              </a:rPr>
              <a:t>cc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9" dirty="0">
                <a:latin typeface="Calibri"/>
                <a:cs typeface="Calibri"/>
              </a:rPr>
              <a:t>r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00B050"/>
                </a:solidFill>
                <a:latin typeface="Calibri"/>
                <a:cs typeface="Calibri"/>
              </a:rPr>
              <a:t>inpu</a:t>
            </a:r>
            <a:r>
              <a:rPr sz="2100" b="1" spc="-8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100" b="1" spc="-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4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26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endParaRPr sz="2100">
              <a:latin typeface="Calibri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z="2100" b="1" spc="-23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7030A0"/>
                </a:solidFill>
                <a:latin typeface="Calibri"/>
                <a:cs typeface="Calibri"/>
              </a:rPr>
              <a:t>nd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er</a:t>
            </a:r>
            <a:r>
              <a:rPr sz="2100" b="1" spc="-4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b="1" spc="-19" dirty="0">
                <a:solidFill>
                  <a:srgbClr val="0070C0"/>
                </a:solidFill>
                <a:latin typeface="Calibri"/>
                <a:cs typeface="Calibri"/>
              </a:rPr>
              <a:t>o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u</a:t>
            </a:r>
            <a:r>
              <a:rPr sz="2100" b="1" spc="-4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pu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sz="2100" b="1" spc="-4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bj</a:t>
            </a:r>
            <a:r>
              <a:rPr sz="2100" spc="-15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endParaRPr sz="2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97324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76403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Se</a:t>
            </a:r>
            <a:r>
              <a:rPr spc="11" dirty="0"/>
              <a:t>r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19" dirty="0"/>
              <a:t>un</a:t>
            </a:r>
            <a:r>
              <a:rPr dirty="0"/>
              <a:t>c</a:t>
            </a:r>
            <a:r>
              <a:rPr spc="-11" dirty="0"/>
              <a:t>ti</a:t>
            </a:r>
            <a:r>
              <a:rPr spc="4"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3298"/>
            <a:ext cx="334327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pc="-4" dirty="0">
                <a:latin typeface="Calibri"/>
                <a:cs typeface="Calibri"/>
              </a:rPr>
              <a:t>S</a:t>
            </a:r>
            <a:r>
              <a:rPr spc="-30" dirty="0">
                <a:latin typeface="Calibri"/>
                <a:cs typeface="Calibri"/>
              </a:rPr>
              <a:t>a</a:t>
            </a:r>
            <a:r>
              <a:rPr spc="-26" dirty="0">
                <a:latin typeface="Calibri"/>
                <a:cs typeface="Calibri"/>
              </a:rPr>
              <a:t>v</a:t>
            </a:r>
            <a:r>
              <a:rPr spc="-11" dirty="0">
                <a:latin typeface="Calibri"/>
                <a:cs typeface="Calibri"/>
              </a:rPr>
              <a:t>e</a:t>
            </a:r>
            <a:r>
              <a:rPr spc="-4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o</a:t>
            </a:r>
            <a:r>
              <a:rPr dirty="0">
                <a:latin typeface="Calibri"/>
                <a:cs typeface="Calibri"/>
              </a:rPr>
              <a:t>bj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1" dirty="0">
                <a:latin typeface="Calibri"/>
                <a:cs typeface="Calibri"/>
              </a:rPr>
              <a:t>ct</a:t>
            </a:r>
            <a:r>
              <a:rPr dirty="0">
                <a:latin typeface="Calibri"/>
                <a:cs typeface="Calibri"/>
              </a:rPr>
              <a:t>s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4" dirty="0">
                <a:latin typeface="Calibri"/>
                <a:cs typeface="Calibri"/>
              </a:rPr>
              <a:t>is</a:t>
            </a:r>
            <a:r>
              <a:rPr dirty="0">
                <a:latin typeface="Calibri"/>
                <a:cs typeface="Calibri"/>
              </a:rPr>
              <a:t>p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spc="-34" dirty="0">
                <a:latin typeface="Calibri"/>
                <a:cs typeface="Calibri"/>
              </a:rPr>
              <a:t>a</a:t>
            </a:r>
            <a:r>
              <a:rPr spc="-11" dirty="0">
                <a:latin typeface="Calibri"/>
                <a:cs typeface="Calibri"/>
              </a:rPr>
              <a:t>y</a:t>
            </a:r>
            <a:r>
              <a:rPr spc="-49" dirty="0">
                <a:latin typeface="Times New Roman"/>
                <a:cs typeface="Times New Roman"/>
              </a:rPr>
              <a:t> </a:t>
            </a:r>
            <a:r>
              <a:rPr spc="-30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o</a:t>
            </a:r>
            <a:r>
              <a:rPr spc="-56" dirty="0">
                <a:latin typeface="Times New Roman"/>
                <a:cs typeface="Times New Roman"/>
              </a:rPr>
              <a:t> </a:t>
            </a:r>
            <a:r>
              <a:rPr b="1" spc="-15" dirty="0">
                <a:solidFill>
                  <a:srgbClr val="0070C0"/>
                </a:solidFill>
                <a:latin typeface="Calibri"/>
                <a:cs typeface="Calibri"/>
              </a:rPr>
              <a:t>ou</a:t>
            </a:r>
            <a:r>
              <a:rPr b="1" spc="-4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0070C0"/>
                </a:solidFill>
                <a:latin typeface="Calibri"/>
                <a:cs typeface="Calibri"/>
              </a:rPr>
              <a:t>pu</a:t>
            </a:r>
            <a:r>
              <a:rPr b="1" spc="-4" dirty="0">
                <a:solidFill>
                  <a:srgbClr val="0070C0"/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rgbClr val="0070C0"/>
                </a:solidFill>
                <a:latin typeface="Calibri"/>
                <a:cs typeface="Calibri"/>
              </a:rPr>
              <a:t>$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263" y="2689623"/>
            <a:ext cx="4943475" cy="1125052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342424" marR="76200" indent="-273844">
              <a:lnSpc>
                <a:spcPct val="100699"/>
              </a:lnSpc>
              <a:tabLst>
                <a:tab pos="1026795" algn="l"/>
                <a:tab pos="1437323" algn="l"/>
                <a:tab pos="1985486" algn="l"/>
                <a:tab pos="2396014" algn="l"/>
                <a:tab pos="2669858" algn="l"/>
                <a:tab pos="3628549" algn="l"/>
                <a:tab pos="4723924" algn="l"/>
              </a:tabLst>
            </a:pPr>
            <a:r>
              <a:rPr spc="-4" dirty="0">
                <a:latin typeface="Courier New"/>
                <a:cs typeface="Courier New"/>
              </a:rPr>
              <a:t>serve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function(input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output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output$his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t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&lt;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-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#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code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1875">
              <a:latin typeface="Times New Roman"/>
              <a:cs typeface="Times New Roman"/>
            </a:endParaRPr>
          </a:p>
          <a:p>
            <a:pPr marL="68580"/>
            <a:r>
              <a:rPr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0263" y="4307192"/>
            <a:ext cx="4943475" cy="1177290"/>
          </a:xfrm>
          <a:custGeom>
            <a:avLst/>
            <a:gdLst/>
            <a:ahLst/>
            <a:cxnLst/>
            <a:rect l="l" t="t" r="r" b="b"/>
            <a:pathLst>
              <a:path w="6591300" h="1569720">
                <a:moveTo>
                  <a:pt x="0" y="1569659"/>
                </a:moveTo>
                <a:lnTo>
                  <a:pt x="6591299" y="1569659"/>
                </a:lnTo>
                <a:lnTo>
                  <a:pt x="6591299" y="0"/>
                </a:lnTo>
                <a:lnTo>
                  <a:pt x="0" y="0"/>
                </a:lnTo>
                <a:lnTo>
                  <a:pt x="0" y="156965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3329705" y="4363974"/>
            <a:ext cx="2484120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pc="-4" dirty="0">
                <a:latin typeface="Courier New"/>
                <a:cs typeface="Courier New"/>
              </a:rPr>
              <a:t>output$</a:t>
            </a:r>
            <a:r>
              <a:rPr spc="-4" dirty="0">
                <a:solidFill>
                  <a:srgbClr val="2E75B6"/>
                </a:solidFill>
                <a:latin typeface="Courier New"/>
                <a:cs typeface="Courier New"/>
              </a:rPr>
              <a:t>hist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9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4" dirty="0">
                <a:latin typeface="Courier New"/>
                <a:cs typeface="Courier New"/>
              </a:rPr>
              <a:t>plotOutput(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"hist"</a:t>
            </a:r>
            <a:r>
              <a:rPr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6971" y="4672013"/>
            <a:ext cx="578644" cy="439579"/>
          </a:xfrm>
          <a:custGeom>
            <a:avLst/>
            <a:gdLst/>
            <a:ahLst/>
            <a:cxnLst/>
            <a:rect l="l" t="t" r="r" b="b"/>
            <a:pathLst>
              <a:path w="771525" h="586104">
                <a:moveTo>
                  <a:pt x="771509" y="292894"/>
                </a:moveTo>
                <a:lnTo>
                  <a:pt x="0" y="292894"/>
                </a:lnTo>
                <a:lnTo>
                  <a:pt x="385754" y="585785"/>
                </a:lnTo>
                <a:lnTo>
                  <a:pt x="771509" y="292894"/>
                </a:lnTo>
                <a:close/>
              </a:path>
              <a:path w="771525" h="586104">
                <a:moveTo>
                  <a:pt x="578632" y="0"/>
                </a:moveTo>
                <a:lnTo>
                  <a:pt x="192877" y="0"/>
                </a:lnTo>
                <a:lnTo>
                  <a:pt x="192877" y="292894"/>
                </a:lnTo>
                <a:lnTo>
                  <a:pt x="578632" y="292894"/>
                </a:lnTo>
                <a:lnTo>
                  <a:pt x="57863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296971" y="4672013"/>
            <a:ext cx="578644" cy="439579"/>
          </a:xfrm>
          <a:custGeom>
            <a:avLst/>
            <a:gdLst/>
            <a:ahLst/>
            <a:cxnLst/>
            <a:rect l="l" t="t" r="r" b="b"/>
            <a:pathLst>
              <a:path w="771525" h="586104">
                <a:moveTo>
                  <a:pt x="0" y="292894"/>
                </a:moveTo>
                <a:lnTo>
                  <a:pt x="192877" y="292894"/>
                </a:lnTo>
                <a:lnTo>
                  <a:pt x="192877" y="0"/>
                </a:lnTo>
                <a:lnTo>
                  <a:pt x="578632" y="0"/>
                </a:lnTo>
                <a:lnTo>
                  <a:pt x="578632" y="292894"/>
                </a:lnTo>
                <a:lnTo>
                  <a:pt x="771509" y="292894"/>
                </a:lnTo>
                <a:lnTo>
                  <a:pt x="385754" y="585785"/>
                </a:lnTo>
                <a:lnTo>
                  <a:pt x="0" y="292894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94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26818668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95</a:t>
            </a:fld>
            <a:endParaRPr spc="-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348129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Se</a:t>
            </a:r>
            <a:r>
              <a:rPr spc="11" dirty="0"/>
              <a:t>r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19" dirty="0"/>
              <a:t>un</a:t>
            </a:r>
            <a:r>
              <a:rPr dirty="0"/>
              <a:t>c</a:t>
            </a:r>
            <a:r>
              <a:rPr spc="-11" dirty="0"/>
              <a:t>ti</a:t>
            </a:r>
            <a:r>
              <a:rPr spc="4"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432720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Bu</a:t>
            </a:r>
            <a:r>
              <a:rPr sz="2100" spc="-8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4" dirty="0">
                <a:latin typeface="Calibri"/>
                <a:cs typeface="Calibri"/>
              </a:rPr>
              <a:t>j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sp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41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23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7030A0"/>
                </a:solidFill>
                <a:latin typeface="Calibri"/>
                <a:cs typeface="Calibri"/>
              </a:rPr>
              <a:t>nd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er</a:t>
            </a:r>
            <a:r>
              <a:rPr sz="2100" b="1" spc="4" dirty="0">
                <a:solidFill>
                  <a:srgbClr val="7030A0"/>
                </a:solidFill>
                <a:latin typeface="Calibri"/>
                <a:cs typeface="Calibri"/>
              </a:rPr>
              <a:t>*</a:t>
            </a:r>
            <a:r>
              <a:rPr sz="2100" b="1" spc="-8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263" y="2775348"/>
            <a:ext cx="4943475" cy="170085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342424" marR="76200" indent="-273844">
              <a:lnSpc>
                <a:spcPct val="100699"/>
              </a:lnSpc>
              <a:tabLst>
                <a:tab pos="1026795" algn="l"/>
                <a:tab pos="1437323" algn="l"/>
                <a:tab pos="1985486" algn="l"/>
                <a:tab pos="2396014" algn="l"/>
                <a:tab pos="3628549" algn="l"/>
                <a:tab pos="4723924" algn="l"/>
              </a:tabLst>
            </a:pPr>
            <a:r>
              <a:rPr spc="-4" dirty="0">
                <a:latin typeface="Courier New"/>
                <a:cs typeface="Courier New"/>
              </a:rPr>
              <a:t>serve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function(input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output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ourier New"/>
                <a:cs typeface="Courier New"/>
              </a:rPr>
              <a:t>output$his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renderPlot({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2"/>
              </a:spcBef>
            </a:pPr>
            <a:endParaRPr sz="1950">
              <a:latin typeface="Times New Roman"/>
              <a:cs typeface="Times New Roman"/>
            </a:endParaRPr>
          </a:p>
          <a:p>
            <a:pPr marL="342424">
              <a:lnSpc>
                <a:spcPts val="2156"/>
              </a:lnSpc>
            </a:pP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})</a:t>
            </a:r>
            <a:endParaRPr>
              <a:latin typeface="Courier New"/>
              <a:cs typeface="Courier New"/>
            </a:endParaRPr>
          </a:p>
          <a:p>
            <a:pPr marL="68580">
              <a:lnSpc>
                <a:spcPts val="2156"/>
              </a:lnSpc>
            </a:pPr>
            <a:r>
              <a:rPr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25315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275" y="386774"/>
            <a:ext cx="5859536" cy="915251"/>
          </a:xfrm>
          <a:prstGeom prst="rect">
            <a:avLst/>
          </a:prstGeom>
        </p:spPr>
        <p:txBody>
          <a:bodyPr vert="horz" wrap="square" lIns="0" tIns="235839" rIns="0" bIns="0" rtlCol="0">
            <a:spAutoFit/>
          </a:bodyPr>
          <a:lstStyle/>
          <a:p>
            <a:pPr marL="9525"/>
            <a:r>
              <a:rPr spc="-68" dirty="0"/>
              <a:t>r</a:t>
            </a:r>
            <a:r>
              <a:rPr spc="-19" dirty="0"/>
              <a:t>end</a:t>
            </a:r>
            <a:r>
              <a:rPr dirty="0"/>
              <a:t>e</a:t>
            </a:r>
            <a:r>
              <a:rPr spc="-19" dirty="0"/>
              <a:t>r</a:t>
            </a:r>
            <a:r>
              <a:rPr spc="-11" dirty="0"/>
              <a:t>()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15" dirty="0"/>
              <a:t>fun</a:t>
            </a:r>
            <a:r>
              <a:rPr dirty="0"/>
              <a:t>c</a:t>
            </a:r>
            <a:r>
              <a:rPr spc="-8" dirty="0"/>
              <a:t>ti</a:t>
            </a:r>
            <a:r>
              <a:rPr spc="4"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1974399"/>
            <a:ext cx="7792879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marR="3810" indent="-171450">
              <a:lnSpc>
                <a:spcPts val="2250"/>
              </a:lnSpc>
              <a:buFont typeface="Arial"/>
              <a:buChar char="•"/>
              <a:tabLst>
                <a:tab pos="180975" algn="l"/>
              </a:tabLst>
            </a:pPr>
            <a:r>
              <a:rPr sz="2100" spc="-15" dirty="0">
                <a:latin typeface="Calibri"/>
                <a:cs typeface="Calibri"/>
              </a:rPr>
              <a:t>U</a:t>
            </a:r>
            <a:r>
              <a:rPr sz="2100" spc="-8" dirty="0">
                <a:latin typeface="Calibri"/>
                <a:cs typeface="Calibri"/>
              </a:rPr>
              <a:t>s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6" dirty="0">
                <a:latin typeface="Times New Roman"/>
                <a:cs typeface="Times New Roman"/>
              </a:rPr>
              <a:t> </a:t>
            </a:r>
            <a:r>
              <a:rPr sz="2100" b="1" spc="-23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7030A0"/>
                </a:solidFill>
                <a:latin typeface="Calibri"/>
                <a:cs typeface="Calibri"/>
              </a:rPr>
              <a:t>nd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er</a:t>
            </a:r>
            <a:r>
              <a:rPr sz="2100" b="1" spc="4" dirty="0">
                <a:solidFill>
                  <a:srgbClr val="7030A0"/>
                </a:solidFill>
                <a:latin typeface="Calibri"/>
                <a:cs typeface="Calibri"/>
              </a:rPr>
              <a:t>*</a:t>
            </a:r>
            <a:r>
              <a:rPr sz="2100" b="1" spc="-8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  <a:r>
              <a:rPr sz="2100" b="1" spc="-4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f</a:t>
            </a:r>
            <a:r>
              <a:rPr sz="2100" dirty="0">
                <a:latin typeface="Calibri"/>
                <a:cs typeface="Calibri"/>
              </a:rPr>
              <a:t>un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spc="-38" dirty="0">
                <a:latin typeface="Calibri"/>
                <a:cs typeface="Calibri"/>
              </a:rPr>
              <a:t>r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23" dirty="0">
                <a:latin typeface="Calibri"/>
                <a:cs typeface="Calibri"/>
              </a:rPr>
              <a:t>a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spc="-19" dirty="0">
                <a:latin typeface="Calibri"/>
                <a:cs typeface="Calibri"/>
              </a:rPr>
              <a:t>y</a:t>
            </a:r>
            <a:r>
              <a:rPr sz="2100" dirty="0">
                <a:latin typeface="Calibri"/>
                <a:cs typeface="Calibri"/>
              </a:rPr>
              <a:t>p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f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pu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y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sh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m</a:t>
            </a:r>
            <a:r>
              <a:rPr sz="2100" spc="-15" dirty="0">
                <a:latin typeface="Calibri"/>
                <a:cs typeface="Calibri"/>
              </a:rPr>
              <a:t>a</a:t>
            </a:r>
            <a:r>
              <a:rPr sz="2100" spc="-79" dirty="0">
                <a:latin typeface="Calibri"/>
                <a:cs typeface="Calibri"/>
              </a:rPr>
              <a:t>k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85975" y="3567671"/>
            <a:ext cx="4972048" cy="2375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2100263" y="2421731"/>
            <a:ext cx="4943475" cy="346710"/>
          </a:xfrm>
          <a:custGeom>
            <a:avLst/>
            <a:gdLst/>
            <a:ahLst/>
            <a:cxnLst/>
            <a:rect l="l" t="t" r="r" b="b"/>
            <a:pathLst>
              <a:path w="6591300" h="462280">
                <a:moveTo>
                  <a:pt x="0" y="461665"/>
                </a:moveTo>
                <a:lnTo>
                  <a:pt x="6591299" y="461665"/>
                </a:lnTo>
                <a:lnTo>
                  <a:pt x="65912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159320" y="2478517"/>
            <a:ext cx="440102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789271" algn="l"/>
                <a:tab pos="4117181" algn="l"/>
              </a:tabLst>
            </a:pPr>
            <a:r>
              <a:rPr spc="-4" dirty="0">
                <a:latin typeface="Courier New"/>
                <a:cs typeface="Courier New"/>
              </a:rPr>
              <a:t>renderPlot(</a:t>
            </a:r>
            <a:r>
              <a:rPr dirty="0">
                <a:latin typeface="Courier New"/>
                <a:cs typeface="Courier New"/>
              </a:rPr>
              <a:t>{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hist(rnorm(100)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})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63750" y="2708275"/>
            <a:ext cx="1854200" cy="9207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260600" y="3038475"/>
            <a:ext cx="1463675" cy="6476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2085975" y="2729439"/>
            <a:ext cx="1771650" cy="838676"/>
          </a:xfrm>
          <a:custGeom>
            <a:avLst/>
            <a:gdLst/>
            <a:ahLst/>
            <a:cxnLst/>
            <a:rect l="l" t="t" r="r" b="b"/>
            <a:pathLst>
              <a:path w="2362200" h="1118235">
                <a:moveTo>
                  <a:pt x="2362199" y="446684"/>
                </a:moveTo>
                <a:lnTo>
                  <a:pt x="0" y="446684"/>
                </a:lnTo>
                <a:lnTo>
                  <a:pt x="0" y="1117640"/>
                </a:lnTo>
                <a:lnTo>
                  <a:pt x="2362199" y="1117640"/>
                </a:lnTo>
                <a:lnTo>
                  <a:pt x="2362199" y="446684"/>
                </a:lnTo>
                <a:close/>
              </a:path>
              <a:path w="2362200" h="1118235">
                <a:moveTo>
                  <a:pt x="1015806" y="0"/>
                </a:moveTo>
                <a:lnTo>
                  <a:pt x="393679" y="446684"/>
                </a:lnTo>
                <a:lnTo>
                  <a:pt x="984260" y="446684"/>
                </a:lnTo>
                <a:lnTo>
                  <a:pt x="10158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2374270" y="3128989"/>
            <a:ext cx="1195388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8148" marR="3810" indent="-409099">
              <a:lnSpc>
                <a:spcPts val="1598"/>
              </a:lnSpc>
            </a:pP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yp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35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23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buil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9780" y="2708275"/>
            <a:ext cx="1854200" cy="920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4556135" y="3038475"/>
            <a:ext cx="1844676" cy="6476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4572000" y="2729439"/>
            <a:ext cx="1771650" cy="838676"/>
          </a:xfrm>
          <a:custGeom>
            <a:avLst/>
            <a:gdLst/>
            <a:ahLst/>
            <a:cxnLst/>
            <a:rect l="l" t="t" r="r" b="b"/>
            <a:pathLst>
              <a:path w="2362200" h="1118235">
                <a:moveTo>
                  <a:pt x="2362199" y="446684"/>
                </a:moveTo>
                <a:lnTo>
                  <a:pt x="0" y="446684"/>
                </a:lnTo>
                <a:lnTo>
                  <a:pt x="0" y="1117640"/>
                </a:lnTo>
                <a:lnTo>
                  <a:pt x="2362199" y="1117640"/>
                </a:lnTo>
                <a:lnTo>
                  <a:pt x="2362199" y="446684"/>
                </a:lnTo>
                <a:close/>
              </a:path>
              <a:path w="2362200" h="1118235">
                <a:moveTo>
                  <a:pt x="1015806" y="0"/>
                </a:moveTo>
                <a:lnTo>
                  <a:pt x="393710" y="446684"/>
                </a:lnTo>
                <a:lnTo>
                  <a:pt x="984260" y="446684"/>
                </a:lnTo>
                <a:lnTo>
                  <a:pt x="1015806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4670140" y="3128989"/>
            <a:ext cx="1575435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7196" marR="3810" indent="-418148">
              <a:lnSpc>
                <a:spcPts val="1598"/>
              </a:lnSpc>
            </a:pP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blo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350" b="1" spc="-23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build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b="1" spc="-1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b="1" spc="-1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j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350" b="1" spc="-4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b="1" spc="-8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96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33305014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97</a:t>
            </a:fld>
            <a:endParaRPr spc="-8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2265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Se</a:t>
            </a:r>
            <a:r>
              <a:rPr spc="11" dirty="0"/>
              <a:t>r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19" dirty="0"/>
              <a:t>un</a:t>
            </a:r>
            <a:r>
              <a:rPr dirty="0"/>
              <a:t>c</a:t>
            </a:r>
            <a:r>
              <a:rPr spc="-11" dirty="0"/>
              <a:t>ti</a:t>
            </a:r>
            <a:r>
              <a:rPr spc="4"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4327208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dirty="0">
                <a:latin typeface="Calibri"/>
                <a:cs typeface="Calibri"/>
              </a:rPr>
              <a:t>Bu</a:t>
            </a:r>
            <a:r>
              <a:rPr sz="2100" spc="-8" dirty="0">
                <a:latin typeface="Calibri"/>
                <a:cs typeface="Calibri"/>
              </a:rPr>
              <a:t>il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o</a:t>
            </a:r>
            <a:r>
              <a:rPr sz="2100" dirty="0">
                <a:latin typeface="Calibri"/>
                <a:cs typeface="Calibri"/>
              </a:rPr>
              <a:t>b</a:t>
            </a:r>
            <a:r>
              <a:rPr sz="2100" spc="4" dirty="0">
                <a:latin typeface="Calibri"/>
                <a:cs typeface="Calibri"/>
              </a:rPr>
              <a:t>j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11" dirty="0">
                <a:latin typeface="Calibri"/>
                <a:cs typeface="Calibri"/>
              </a:rPr>
              <a:t>ct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30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o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d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sp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41" dirty="0">
                <a:latin typeface="Calibri"/>
                <a:cs typeface="Calibri"/>
              </a:rPr>
              <a:t>a</a:t>
            </a:r>
            <a:r>
              <a:rPr sz="2100" spc="-11" dirty="0">
                <a:latin typeface="Calibri"/>
                <a:cs typeface="Calibri"/>
              </a:rPr>
              <a:t>y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23" dirty="0">
                <a:solidFill>
                  <a:srgbClr val="7030A0"/>
                </a:solidFill>
                <a:latin typeface="Calibri"/>
                <a:cs typeface="Calibri"/>
              </a:rPr>
              <a:t>r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</a:t>
            </a:r>
            <a:r>
              <a:rPr sz="2100" b="1" spc="-15" dirty="0">
                <a:solidFill>
                  <a:srgbClr val="7030A0"/>
                </a:solidFill>
                <a:latin typeface="Calibri"/>
                <a:cs typeface="Calibri"/>
              </a:rPr>
              <a:t>nd</a:t>
            </a:r>
            <a:r>
              <a:rPr sz="2100" b="1" dirty="0">
                <a:solidFill>
                  <a:srgbClr val="7030A0"/>
                </a:solidFill>
                <a:latin typeface="Calibri"/>
                <a:cs typeface="Calibri"/>
              </a:rPr>
              <a:t>er</a:t>
            </a:r>
            <a:r>
              <a:rPr sz="2100" b="1" spc="4" dirty="0">
                <a:solidFill>
                  <a:srgbClr val="7030A0"/>
                </a:solidFill>
                <a:latin typeface="Calibri"/>
                <a:cs typeface="Calibri"/>
              </a:rPr>
              <a:t>*</a:t>
            </a:r>
            <a:r>
              <a:rPr sz="2100" b="1" spc="-8" dirty="0">
                <a:solidFill>
                  <a:srgbClr val="7030A0"/>
                </a:solidFill>
                <a:latin typeface="Calibri"/>
                <a:cs typeface="Calibri"/>
              </a:rPr>
              <a:t>()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263" y="2775348"/>
            <a:ext cx="5775960" cy="1949060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342424" marR="908209" indent="-273844">
              <a:lnSpc>
                <a:spcPct val="100699"/>
              </a:lnSpc>
              <a:tabLst>
                <a:tab pos="1026795" algn="l"/>
                <a:tab pos="1437323" algn="l"/>
                <a:tab pos="1985486" algn="l"/>
                <a:tab pos="2396014" algn="l"/>
                <a:tab pos="3628549" algn="l"/>
                <a:tab pos="4723924" algn="l"/>
              </a:tabLst>
            </a:pPr>
            <a:r>
              <a:rPr spc="-4" dirty="0">
                <a:latin typeface="Courier New"/>
                <a:cs typeface="Courier New"/>
              </a:rPr>
              <a:t>serve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function(input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output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{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ourier New"/>
                <a:cs typeface="Courier New"/>
              </a:rPr>
              <a:t>output$his</a:t>
            </a:r>
            <a:r>
              <a:rPr dirty="0">
                <a:latin typeface="Courier New"/>
                <a:cs typeface="Courier New"/>
              </a:rPr>
              <a:t>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renderPlot({</a:t>
            </a:r>
            <a:endParaRPr>
              <a:latin typeface="Courier New"/>
              <a:cs typeface="Courier New"/>
            </a:endParaRPr>
          </a:p>
          <a:p>
            <a:pPr marL="754380" marR="359569">
              <a:lnSpc>
                <a:spcPts val="2175"/>
              </a:lnSpc>
              <a:spcBef>
                <a:spcPts val="49"/>
              </a:spcBef>
              <a:tabLst>
                <a:tab pos="1575911" algn="l"/>
                <a:tab pos="1986439" algn="l"/>
                <a:tab pos="2534126" algn="l"/>
                <a:tab pos="3492818" algn="l"/>
                <a:tab pos="4451033" algn="l"/>
              </a:tabLst>
            </a:pP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titl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e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&lt;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-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"5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0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rando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m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norma</a:t>
            </a:r>
            <a:r>
              <a:rPr dirty="0">
                <a:solidFill>
                  <a:srgbClr val="0070C0"/>
                </a:solidFill>
                <a:latin typeface="Courier New"/>
                <a:cs typeface="Courier New"/>
              </a:rPr>
              <a:t>l</a:t>
            </a:r>
            <a:r>
              <a:rPr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values"</a:t>
            </a:r>
            <a:r>
              <a:rPr spc="-4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hist(rnorm(50))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38"/>
              </a:spcBef>
            </a:pPr>
            <a:endParaRPr sz="1763">
              <a:latin typeface="Times New Roman"/>
              <a:cs typeface="Times New Roman"/>
            </a:endParaRPr>
          </a:p>
          <a:p>
            <a:pPr marL="342424"/>
            <a:r>
              <a:rPr spc="-4" dirty="0">
                <a:solidFill>
                  <a:srgbClr val="0070C0"/>
                </a:solidFill>
                <a:latin typeface="Courier New"/>
                <a:cs typeface="Courier New"/>
              </a:rPr>
              <a:t>})</a:t>
            </a:r>
            <a:endParaRPr>
              <a:latin typeface="Courier New"/>
              <a:cs typeface="Courier New"/>
            </a:endParaRPr>
          </a:p>
          <a:p>
            <a:pPr marL="68580">
              <a:spcBef>
                <a:spcPts val="15"/>
              </a:spcBef>
            </a:pPr>
            <a:r>
              <a:rPr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8636788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95884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9" dirty="0"/>
              <a:t>Se</a:t>
            </a:r>
            <a:r>
              <a:rPr spc="11" dirty="0"/>
              <a:t>r</a:t>
            </a:r>
            <a:r>
              <a:rPr spc="-45" dirty="0"/>
              <a:t>v</a:t>
            </a:r>
            <a:r>
              <a:rPr dirty="0"/>
              <a:t>e</a:t>
            </a:r>
            <a:r>
              <a:rPr spc="-15" dirty="0"/>
              <a:t>r</a:t>
            </a:r>
            <a:r>
              <a:rPr spc="-79" dirty="0">
                <a:latin typeface="Times New Roman"/>
                <a:cs typeface="Times New Roman"/>
              </a:rPr>
              <a:t> </a:t>
            </a:r>
            <a:r>
              <a:rPr spc="-15" dirty="0"/>
              <a:t>f</a:t>
            </a:r>
            <a:r>
              <a:rPr spc="-19" dirty="0"/>
              <a:t>un</a:t>
            </a:r>
            <a:r>
              <a:rPr dirty="0"/>
              <a:t>c</a:t>
            </a:r>
            <a:r>
              <a:rPr spc="-11" dirty="0"/>
              <a:t>ti</a:t>
            </a:r>
            <a:r>
              <a:rPr spc="4" dirty="0"/>
              <a:t>o</a:t>
            </a:r>
            <a:r>
              <a:rPr spc="-19"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3612833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8" dirty="0">
                <a:latin typeface="Calibri"/>
                <a:cs typeface="Calibri"/>
              </a:rPr>
              <a:t>Acc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4" dirty="0">
                <a:latin typeface="Calibri"/>
                <a:cs typeface="Calibri"/>
              </a:rPr>
              <a:t>s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nput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1" dirty="0">
                <a:latin typeface="Calibri"/>
                <a:cs typeface="Calibri"/>
              </a:rPr>
              <a:t>v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spc="-11" dirty="0">
                <a:latin typeface="Calibri"/>
                <a:cs typeface="Calibri"/>
              </a:rPr>
              <a:t>u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19" dirty="0">
                <a:latin typeface="Calibri"/>
                <a:cs typeface="Calibri"/>
              </a:rPr>
              <a:t>w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spc="-11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1" dirty="0"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00B050"/>
                </a:solidFill>
                <a:latin typeface="Calibri"/>
                <a:cs typeface="Calibri"/>
              </a:rPr>
              <a:t>inpu</a:t>
            </a:r>
            <a:r>
              <a:rPr sz="2100" b="1" spc="-4" dirty="0">
                <a:solidFill>
                  <a:srgbClr val="00B0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B050"/>
                </a:solidFill>
                <a:latin typeface="Calibri"/>
                <a:cs typeface="Calibri"/>
              </a:rPr>
              <a:t>$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00263" y="2775348"/>
            <a:ext cx="5775960" cy="1694053"/>
          </a:xfrm>
          <a:prstGeom prst="rect">
            <a:avLst/>
          </a:prstGeom>
          <a:solidFill>
            <a:srgbClr val="BFBFBF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>
              <a:tabLst>
                <a:tab pos="1026795" algn="l"/>
                <a:tab pos="1437323" algn="l"/>
                <a:tab pos="3628549" algn="l"/>
                <a:tab pos="4723924" algn="l"/>
              </a:tabLst>
            </a:pPr>
            <a:r>
              <a:rPr spc="-4" dirty="0">
                <a:latin typeface="Courier New"/>
                <a:cs typeface="Courier New"/>
              </a:rPr>
              <a:t>serve</a:t>
            </a:r>
            <a:r>
              <a:rPr dirty="0">
                <a:latin typeface="Courier New"/>
                <a:cs typeface="Courier New"/>
              </a:rPr>
              <a:t>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function(input</a:t>
            </a:r>
            <a:r>
              <a:rPr dirty="0">
                <a:latin typeface="Courier New"/>
                <a:cs typeface="Courier New"/>
              </a:rPr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output</a:t>
            </a:r>
            <a:r>
              <a:rPr dirty="0">
                <a:latin typeface="Courier New"/>
                <a:cs typeface="Courier New"/>
              </a:rPr>
              <a:t>)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{</a:t>
            </a:r>
            <a:endParaRPr>
              <a:latin typeface="Courier New"/>
              <a:cs typeface="Courier New"/>
            </a:endParaRPr>
          </a:p>
          <a:p>
            <a:pPr marL="342424">
              <a:lnSpc>
                <a:spcPts val="2156"/>
              </a:lnSpc>
              <a:spcBef>
                <a:spcPts val="15"/>
              </a:spcBef>
              <a:tabLst>
                <a:tab pos="1985010" algn="l"/>
                <a:tab pos="2396014" algn="l"/>
              </a:tabLst>
            </a:pPr>
            <a:r>
              <a:rPr b="1" spc="-4" dirty="0">
                <a:solidFill>
                  <a:srgbClr val="0070C0"/>
                </a:solidFill>
                <a:latin typeface="Courier New"/>
                <a:cs typeface="Courier New"/>
              </a:rPr>
              <a:t>output$his</a:t>
            </a:r>
            <a:r>
              <a:rPr b="1" dirty="0">
                <a:solidFill>
                  <a:srgbClr val="0070C0"/>
                </a:solidFill>
                <a:latin typeface="Courier New"/>
                <a:cs typeface="Courier New"/>
              </a:rPr>
              <a:t>t</a:t>
            </a:r>
            <a:r>
              <a:rPr b="1" dirty="0">
                <a:solidFill>
                  <a:srgbClr val="0070C0"/>
                </a:solidFill>
                <a:latin typeface="Times New Roman"/>
                <a:cs typeface="Times New Roman"/>
              </a:rPr>
              <a:t>	</a:t>
            </a:r>
            <a:r>
              <a:rPr spc="-4" dirty="0">
                <a:latin typeface="Courier New"/>
                <a:cs typeface="Courier New"/>
              </a:rPr>
              <a:t>&lt;</a:t>
            </a:r>
            <a:r>
              <a:rPr dirty="0">
                <a:latin typeface="Courier New"/>
                <a:cs typeface="Courier New"/>
              </a:rPr>
              <a:t>-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spc="-4" dirty="0">
                <a:solidFill>
                  <a:srgbClr val="7030A0"/>
                </a:solidFill>
                <a:latin typeface="Courier New"/>
                <a:cs typeface="Courier New"/>
              </a:rPr>
              <a:t>renderPlot({</a:t>
            </a:r>
            <a:endParaRPr>
              <a:latin typeface="Courier New"/>
              <a:cs typeface="Courier New"/>
            </a:endParaRPr>
          </a:p>
          <a:p>
            <a:pPr marL="754380">
              <a:lnSpc>
                <a:spcPts val="2156"/>
              </a:lnSpc>
            </a:pPr>
            <a:r>
              <a:rPr spc="-4" dirty="0">
                <a:latin typeface="Courier New"/>
                <a:cs typeface="Courier New"/>
              </a:rPr>
              <a:t>hist(rnorm(</a:t>
            </a:r>
            <a:r>
              <a:rPr b="1" spc="-4" dirty="0">
                <a:solidFill>
                  <a:srgbClr val="00B050"/>
                </a:solidFill>
                <a:latin typeface="Courier New"/>
                <a:cs typeface="Courier New"/>
              </a:rPr>
              <a:t>input$num</a:t>
            </a:r>
            <a:r>
              <a:rPr spc="-4" dirty="0">
                <a:latin typeface="Courier New"/>
                <a:cs typeface="Courier New"/>
              </a:rPr>
              <a:t>))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8"/>
              </a:spcBef>
            </a:pPr>
            <a:endParaRPr sz="1875">
              <a:latin typeface="Times New Roman"/>
              <a:cs typeface="Times New Roman"/>
            </a:endParaRPr>
          </a:p>
          <a:p>
            <a:pPr marL="342424">
              <a:lnSpc>
                <a:spcPts val="2156"/>
              </a:lnSpc>
            </a:pPr>
            <a:r>
              <a:rPr b="1" spc="-4" dirty="0">
                <a:solidFill>
                  <a:srgbClr val="7030A0"/>
                </a:solidFill>
                <a:latin typeface="Courier New"/>
                <a:cs typeface="Courier New"/>
              </a:rPr>
              <a:t>})</a:t>
            </a:r>
            <a:endParaRPr>
              <a:latin typeface="Courier New"/>
              <a:cs typeface="Courier New"/>
            </a:endParaRPr>
          </a:p>
          <a:p>
            <a:pPr marL="68580">
              <a:lnSpc>
                <a:spcPts val="2156"/>
              </a:lnSpc>
            </a:pPr>
            <a:r>
              <a:rPr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00263" y="4584189"/>
            <a:ext cx="4943475" cy="1177290"/>
          </a:xfrm>
          <a:custGeom>
            <a:avLst/>
            <a:gdLst/>
            <a:ahLst/>
            <a:cxnLst/>
            <a:rect l="l" t="t" r="r" b="b"/>
            <a:pathLst>
              <a:path w="6591300" h="1569720">
                <a:moveTo>
                  <a:pt x="0" y="1569659"/>
                </a:moveTo>
                <a:lnTo>
                  <a:pt x="6591299" y="1569659"/>
                </a:lnTo>
                <a:lnTo>
                  <a:pt x="6591299" y="0"/>
                </a:lnTo>
                <a:lnTo>
                  <a:pt x="0" y="0"/>
                </a:lnTo>
                <a:lnTo>
                  <a:pt x="0" y="1569659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508172" y="4640980"/>
            <a:ext cx="4127183" cy="1131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747486" algn="l"/>
                <a:tab pos="3021330" algn="l"/>
              </a:tabLst>
            </a:pPr>
            <a:r>
              <a:rPr spc="-4" dirty="0">
                <a:latin typeface="Courier New"/>
                <a:cs typeface="Courier New"/>
              </a:rPr>
              <a:t>sliderInput(inputI</a:t>
            </a:r>
            <a:r>
              <a:rPr dirty="0">
                <a:latin typeface="Courier New"/>
                <a:cs typeface="Courier New"/>
              </a:rPr>
              <a:t>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" dirty="0">
                <a:solidFill>
                  <a:srgbClr val="FF0000"/>
                </a:solidFill>
                <a:latin typeface="Courier New"/>
                <a:cs typeface="Courier New"/>
              </a:rPr>
              <a:t>"num"</a:t>
            </a:r>
            <a:r>
              <a:rPr spc="-4" dirty="0">
                <a:latin typeface="Courier New"/>
                <a:cs typeface="Courier New"/>
              </a:rPr>
              <a:t>,…)</a:t>
            </a:r>
            <a:endParaRPr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950">
              <a:latin typeface="Times New Roman"/>
              <a:cs typeface="Times New Roman"/>
            </a:endParaRPr>
          </a:p>
          <a:p>
            <a:pPr marL="2405539"/>
            <a:r>
              <a:rPr spc="-4" dirty="0">
                <a:latin typeface="Courier New"/>
                <a:cs typeface="Courier New"/>
              </a:rPr>
              <a:t>input$</a:t>
            </a:r>
            <a:r>
              <a:rPr spc="-4" dirty="0">
                <a:solidFill>
                  <a:srgbClr val="FF0000"/>
                </a:solidFill>
                <a:latin typeface="Courier New"/>
                <a:cs typeface="Courier New"/>
              </a:rPr>
              <a:t>num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2125" y="4966692"/>
            <a:ext cx="579120" cy="439579"/>
          </a:xfrm>
          <a:custGeom>
            <a:avLst/>
            <a:gdLst/>
            <a:ahLst/>
            <a:cxnLst/>
            <a:rect l="l" t="t" r="r" b="b"/>
            <a:pathLst>
              <a:path w="772159" h="586104">
                <a:moveTo>
                  <a:pt x="771540" y="292894"/>
                </a:moveTo>
                <a:lnTo>
                  <a:pt x="0" y="292894"/>
                </a:lnTo>
                <a:lnTo>
                  <a:pt x="385754" y="585789"/>
                </a:lnTo>
                <a:lnTo>
                  <a:pt x="771540" y="292894"/>
                </a:lnTo>
                <a:close/>
              </a:path>
              <a:path w="772159" h="586104">
                <a:moveTo>
                  <a:pt x="578632" y="0"/>
                </a:moveTo>
                <a:lnTo>
                  <a:pt x="192877" y="0"/>
                </a:lnTo>
                <a:lnTo>
                  <a:pt x="192877" y="292894"/>
                </a:lnTo>
                <a:lnTo>
                  <a:pt x="578632" y="292894"/>
                </a:lnTo>
                <a:lnTo>
                  <a:pt x="578632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572125" y="4966692"/>
            <a:ext cx="579120" cy="439579"/>
          </a:xfrm>
          <a:custGeom>
            <a:avLst/>
            <a:gdLst/>
            <a:ahLst/>
            <a:cxnLst/>
            <a:rect l="l" t="t" r="r" b="b"/>
            <a:pathLst>
              <a:path w="772159" h="586104">
                <a:moveTo>
                  <a:pt x="0" y="292894"/>
                </a:moveTo>
                <a:lnTo>
                  <a:pt x="192877" y="292894"/>
                </a:lnTo>
                <a:lnTo>
                  <a:pt x="192877" y="0"/>
                </a:lnTo>
                <a:lnTo>
                  <a:pt x="578632" y="0"/>
                </a:lnTo>
                <a:lnTo>
                  <a:pt x="578632" y="292894"/>
                </a:lnTo>
                <a:lnTo>
                  <a:pt x="771540" y="292894"/>
                </a:lnTo>
                <a:lnTo>
                  <a:pt x="385754" y="585789"/>
                </a:lnTo>
                <a:lnTo>
                  <a:pt x="0" y="292894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98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403943263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40731"/>
            <a:ext cx="5859536" cy="905633"/>
          </a:xfrm>
          <a:prstGeom prst="rect">
            <a:avLst/>
          </a:prstGeom>
        </p:spPr>
        <p:txBody>
          <a:bodyPr vert="horz" wrap="square" lIns="0" tIns="226314" rIns="0" bIns="0" rtlCol="0">
            <a:spAutoFit/>
          </a:bodyPr>
          <a:lstStyle/>
          <a:p>
            <a:pPr marL="9525"/>
            <a:r>
              <a:rPr spc="-15" dirty="0"/>
              <a:t>Input</a:t>
            </a:r>
            <a:r>
              <a:rPr spc="-68" dirty="0">
                <a:latin typeface="Times New Roman"/>
                <a:cs typeface="Times New Roman"/>
              </a:rPr>
              <a:t> </a:t>
            </a:r>
            <a:r>
              <a:rPr spc="-60" dirty="0"/>
              <a:t>v</a:t>
            </a:r>
            <a:r>
              <a:rPr spc="-15" dirty="0"/>
              <a:t>alues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254196"/>
            <a:ext cx="672607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Font typeface="Arial"/>
              <a:buChar char="•"/>
              <a:tabLst>
                <a:tab pos="180975" algn="l"/>
              </a:tabLst>
            </a:pP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npu</a:t>
            </a:r>
            <a:r>
              <a:rPr sz="2100" spc="-8" dirty="0">
                <a:latin typeface="Calibri"/>
                <a:cs typeface="Calibri"/>
              </a:rPr>
              <a:t>t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45" dirty="0">
                <a:latin typeface="Calibri"/>
                <a:cs typeface="Calibri"/>
              </a:rPr>
              <a:t>v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spc="-8" dirty="0">
                <a:latin typeface="Calibri"/>
                <a:cs typeface="Calibri"/>
              </a:rPr>
              <a:t>l</a:t>
            </a:r>
            <a:r>
              <a:rPr sz="2100" dirty="0">
                <a:latin typeface="Calibri"/>
                <a:cs typeface="Calibri"/>
              </a:rPr>
              <a:t>u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w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26" dirty="0">
                <a:latin typeface="Calibri"/>
                <a:cs typeface="Calibri"/>
              </a:rPr>
              <a:t>e</a:t>
            </a:r>
            <a:r>
              <a:rPr sz="2100" spc="-34" dirty="0">
                <a:latin typeface="Calibri"/>
                <a:cs typeface="Calibri"/>
              </a:rPr>
              <a:t>v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a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Calibri"/>
                <a:cs typeface="Calibri"/>
              </a:rPr>
              <a:t>us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spc="-8" dirty="0">
                <a:latin typeface="Calibri"/>
                <a:cs typeface="Calibri"/>
              </a:rPr>
              <a:t>r</a:t>
            </a:r>
            <a:r>
              <a:rPr sz="2100" spc="-49" dirty="0">
                <a:latin typeface="Times New Roman"/>
                <a:cs typeface="Times New Roman"/>
              </a:rPr>
              <a:t> </a:t>
            </a:r>
            <a:r>
              <a:rPr sz="2100" spc="-11" dirty="0">
                <a:latin typeface="Calibri"/>
                <a:cs typeface="Calibri"/>
              </a:rPr>
              <a:t>c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4" dirty="0">
                <a:latin typeface="Calibri"/>
                <a:cs typeface="Calibri"/>
              </a:rPr>
              <a:t>a</a:t>
            </a:r>
            <a:r>
              <a:rPr sz="2100" dirty="0">
                <a:latin typeface="Calibri"/>
                <a:cs typeface="Calibri"/>
              </a:rPr>
              <a:t>n</a:t>
            </a:r>
            <a:r>
              <a:rPr sz="2100" spc="-34" dirty="0">
                <a:latin typeface="Calibri"/>
                <a:cs typeface="Calibri"/>
              </a:rPr>
              <a:t>g</a:t>
            </a:r>
            <a:r>
              <a:rPr sz="2100" spc="-19" dirty="0">
                <a:latin typeface="Calibri"/>
                <a:cs typeface="Calibri"/>
              </a:rPr>
              <a:t>e</a:t>
            </a:r>
            <a:r>
              <a:rPr sz="2100" dirty="0">
                <a:latin typeface="Calibri"/>
                <a:cs typeface="Calibri"/>
              </a:rPr>
              <a:t>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-4" dirty="0">
                <a:latin typeface="Calibri"/>
                <a:cs typeface="Calibri"/>
              </a:rPr>
              <a:t>t</a:t>
            </a:r>
            <a:r>
              <a:rPr sz="2100" dirty="0">
                <a:latin typeface="Calibri"/>
                <a:cs typeface="Calibri"/>
              </a:rPr>
              <a:t>h</a:t>
            </a:r>
            <a:r>
              <a:rPr sz="2100" spc="-11" dirty="0">
                <a:latin typeface="Calibri"/>
                <a:cs typeface="Calibri"/>
              </a:rPr>
              <a:t>e</a:t>
            </a:r>
            <a:r>
              <a:rPr sz="2100" spc="-53" dirty="0">
                <a:latin typeface="Times New Roman"/>
                <a:cs typeface="Times New Roman"/>
              </a:rPr>
              <a:t> </a:t>
            </a:r>
            <a:r>
              <a:rPr sz="2100" spc="-8" dirty="0">
                <a:latin typeface="Calibri"/>
                <a:cs typeface="Calibri"/>
              </a:rPr>
              <a:t>i</a:t>
            </a:r>
            <a:r>
              <a:rPr sz="2100" dirty="0">
                <a:latin typeface="Calibri"/>
                <a:cs typeface="Calibri"/>
              </a:rPr>
              <a:t>npu</a:t>
            </a:r>
            <a:r>
              <a:rPr sz="2100" spc="-4" dirty="0">
                <a:latin typeface="Calibri"/>
                <a:cs typeface="Calibri"/>
              </a:rPr>
              <a:t>t.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7994" y="2736059"/>
            <a:ext cx="3207553" cy="1085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5118491" y="2997026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118491" y="2997026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5118491" y="2997026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ln w="6349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479143" y="2954175"/>
            <a:ext cx="535781" cy="431959"/>
          </a:xfrm>
          <a:custGeom>
            <a:avLst/>
            <a:gdLst/>
            <a:ahLst/>
            <a:cxnLst/>
            <a:rect l="l" t="t" r="r" b="b"/>
            <a:pathLst>
              <a:path w="714375" h="575945">
                <a:moveTo>
                  <a:pt x="426384" y="0"/>
                </a:moveTo>
                <a:lnTo>
                  <a:pt x="426384" y="143987"/>
                </a:lnTo>
                <a:lnTo>
                  <a:pt x="0" y="143987"/>
                </a:lnTo>
                <a:lnTo>
                  <a:pt x="0" y="431962"/>
                </a:lnTo>
                <a:lnTo>
                  <a:pt x="426384" y="431962"/>
                </a:lnTo>
                <a:lnTo>
                  <a:pt x="426384" y="575950"/>
                </a:lnTo>
                <a:lnTo>
                  <a:pt x="714359" y="287975"/>
                </a:lnTo>
                <a:lnTo>
                  <a:pt x="42638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479143" y="2954175"/>
            <a:ext cx="535781" cy="431959"/>
          </a:xfrm>
          <a:custGeom>
            <a:avLst/>
            <a:gdLst/>
            <a:ahLst/>
            <a:cxnLst/>
            <a:rect l="l" t="t" r="r" b="b"/>
            <a:pathLst>
              <a:path w="714375" h="575945">
                <a:moveTo>
                  <a:pt x="0" y="143987"/>
                </a:moveTo>
                <a:lnTo>
                  <a:pt x="426384" y="143987"/>
                </a:lnTo>
                <a:lnTo>
                  <a:pt x="426384" y="0"/>
                </a:lnTo>
                <a:lnTo>
                  <a:pt x="714359" y="287975"/>
                </a:lnTo>
                <a:lnTo>
                  <a:pt x="426384" y="575950"/>
                </a:lnTo>
                <a:lnTo>
                  <a:pt x="426384" y="431962"/>
                </a:lnTo>
                <a:lnTo>
                  <a:pt x="0" y="431962"/>
                </a:lnTo>
                <a:lnTo>
                  <a:pt x="0" y="143987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1092997" y="3821908"/>
            <a:ext cx="3193265" cy="1071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5093504" y="4022162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5093504" y="4022162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5093504" y="4022162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ln w="6349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4454134" y="3979292"/>
            <a:ext cx="535781" cy="432435"/>
          </a:xfrm>
          <a:custGeom>
            <a:avLst/>
            <a:gdLst/>
            <a:ahLst/>
            <a:cxnLst/>
            <a:rect l="l" t="t" r="r" b="b"/>
            <a:pathLst>
              <a:path w="714375" h="576579">
                <a:moveTo>
                  <a:pt x="426384" y="0"/>
                </a:moveTo>
                <a:lnTo>
                  <a:pt x="426384" y="143993"/>
                </a:lnTo>
                <a:lnTo>
                  <a:pt x="0" y="143993"/>
                </a:lnTo>
                <a:lnTo>
                  <a:pt x="0" y="431980"/>
                </a:lnTo>
                <a:lnTo>
                  <a:pt x="426384" y="431980"/>
                </a:lnTo>
                <a:lnTo>
                  <a:pt x="426384" y="575962"/>
                </a:lnTo>
                <a:lnTo>
                  <a:pt x="714359" y="287987"/>
                </a:lnTo>
                <a:lnTo>
                  <a:pt x="42638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>
            <a:off x="4454134" y="3979292"/>
            <a:ext cx="535781" cy="432435"/>
          </a:xfrm>
          <a:custGeom>
            <a:avLst/>
            <a:gdLst/>
            <a:ahLst/>
            <a:cxnLst/>
            <a:rect l="l" t="t" r="r" b="b"/>
            <a:pathLst>
              <a:path w="714375" h="576579">
                <a:moveTo>
                  <a:pt x="0" y="143993"/>
                </a:moveTo>
                <a:lnTo>
                  <a:pt x="426384" y="143993"/>
                </a:lnTo>
                <a:lnTo>
                  <a:pt x="426384" y="0"/>
                </a:lnTo>
                <a:lnTo>
                  <a:pt x="714359" y="287987"/>
                </a:lnTo>
                <a:lnTo>
                  <a:pt x="426384" y="575962"/>
                </a:lnTo>
                <a:lnTo>
                  <a:pt x="426384" y="431980"/>
                </a:lnTo>
                <a:lnTo>
                  <a:pt x="0" y="431980"/>
                </a:lnTo>
                <a:lnTo>
                  <a:pt x="0" y="143993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1067994" y="4881083"/>
            <a:ext cx="3200397" cy="10501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5122057" y="5111585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5122057" y="5111585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5122057" y="5111585"/>
            <a:ext cx="2114550" cy="346710"/>
          </a:xfrm>
          <a:custGeom>
            <a:avLst/>
            <a:gdLst/>
            <a:ahLst/>
            <a:cxnLst/>
            <a:rect l="l" t="t" r="r" b="b"/>
            <a:pathLst>
              <a:path w="2819400" h="462279">
                <a:moveTo>
                  <a:pt x="0" y="461665"/>
                </a:moveTo>
                <a:lnTo>
                  <a:pt x="2819399" y="461665"/>
                </a:lnTo>
                <a:lnTo>
                  <a:pt x="2819399" y="0"/>
                </a:lnTo>
                <a:lnTo>
                  <a:pt x="0" y="0"/>
                </a:lnTo>
                <a:lnTo>
                  <a:pt x="0" y="461665"/>
                </a:lnTo>
                <a:close/>
              </a:path>
            </a:pathLst>
          </a:custGeom>
          <a:ln w="6349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4482709" y="5068722"/>
            <a:ext cx="535781" cy="432435"/>
          </a:xfrm>
          <a:custGeom>
            <a:avLst/>
            <a:gdLst/>
            <a:ahLst/>
            <a:cxnLst/>
            <a:rect l="l" t="t" r="r" b="b"/>
            <a:pathLst>
              <a:path w="714375" h="576579">
                <a:moveTo>
                  <a:pt x="426384" y="0"/>
                </a:moveTo>
                <a:lnTo>
                  <a:pt x="426384" y="143993"/>
                </a:lnTo>
                <a:lnTo>
                  <a:pt x="0" y="143993"/>
                </a:lnTo>
                <a:lnTo>
                  <a:pt x="0" y="431971"/>
                </a:lnTo>
                <a:lnTo>
                  <a:pt x="426384" y="431971"/>
                </a:lnTo>
                <a:lnTo>
                  <a:pt x="426384" y="575965"/>
                </a:lnTo>
                <a:lnTo>
                  <a:pt x="714359" y="287978"/>
                </a:lnTo>
                <a:lnTo>
                  <a:pt x="426384" y="0"/>
                </a:lnTo>
                <a:close/>
              </a:path>
            </a:pathLst>
          </a:custGeom>
          <a:solidFill>
            <a:srgbClr val="5B9BD5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4482709" y="5068722"/>
            <a:ext cx="535781" cy="432435"/>
          </a:xfrm>
          <a:custGeom>
            <a:avLst/>
            <a:gdLst/>
            <a:ahLst/>
            <a:cxnLst/>
            <a:rect l="l" t="t" r="r" b="b"/>
            <a:pathLst>
              <a:path w="714375" h="576579">
                <a:moveTo>
                  <a:pt x="0" y="143993"/>
                </a:moveTo>
                <a:lnTo>
                  <a:pt x="426384" y="143993"/>
                </a:lnTo>
                <a:lnTo>
                  <a:pt x="426384" y="0"/>
                </a:lnTo>
                <a:lnTo>
                  <a:pt x="714359" y="287978"/>
                </a:lnTo>
                <a:lnTo>
                  <a:pt x="426384" y="575965"/>
                </a:lnTo>
                <a:lnTo>
                  <a:pt x="426384" y="431971"/>
                </a:lnTo>
                <a:lnTo>
                  <a:pt x="0" y="431971"/>
                </a:lnTo>
                <a:lnTo>
                  <a:pt x="0" y="143993"/>
                </a:lnTo>
                <a:close/>
              </a:path>
            </a:pathLst>
          </a:custGeom>
          <a:ln w="12700">
            <a:solidFill>
              <a:srgbClr val="41719C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4937760" y="5640706"/>
            <a:ext cx="157734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/>
            <a:fld id="{81D60167-4931-47E6-BA6A-407CBD079E47}" type="slidenum">
              <a:rPr spc="-8" dirty="0"/>
              <a:pPr marL="19050"/>
              <a:t>99</a:t>
            </a:fld>
            <a:endParaRPr spc="-8" dirty="0"/>
          </a:p>
        </p:txBody>
      </p:sp>
    </p:spTree>
    <p:extLst>
      <p:ext uri="{BB962C8B-B14F-4D97-AF65-F5344CB8AC3E}">
        <p14:creationId xmlns:p14="http://schemas.microsoft.com/office/powerpoint/2010/main" val="56196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3262</Words>
  <Application>Microsoft Office PowerPoint</Application>
  <PresentationFormat>On-screen Show (4:3)</PresentationFormat>
  <Paragraphs>731</Paragraphs>
  <Slides>109</Slides>
  <Notes>108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Content</vt:lpstr>
      <vt:lpstr>PowerPoint Presentation</vt:lpstr>
      <vt:lpstr>Downloading files</vt:lpstr>
      <vt:lpstr>Read Excel file</vt:lpstr>
      <vt:lpstr>Read Excel File</vt:lpstr>
      <vt:lpstr>Read Excel File</vt:lpstr>
      <vt:lpstr>Read Excel File</vt:lpstr>
      <vt:lpstr>Read MySQL</vt:lpstr>
      <vt:lpstr>UCSC MySQL</vt:lpstr>
      <vt:lpstr>Demo (connect and read tables)</vt:lpstr>
      <vt:lpstr>Basic RMySQL commands</vt:lpstr>
      <vt:lpstr>Read from the Web</vt:lpstr>
      <vt:lpstr>Downloading files</vt:lpstr>
      <vt:lpstr>Downloading files</vt:lpstr>
      <vt:lpstr>Exercise</vt:lpstr>
      <vt:lpstr>read.csv () and read.csv2 ()</vt:lpstr>
      <vt:lpstr>Reading from XML</vt:lpstr>
      <vt:lpstr>Tags, elements and attributes</vt:lpstr>
      <vt:lpstr>Example XML file</vt:lpstr>
      <vt:lpstr>Read the XML file into R</vt:lpstr>
      <vt:lpstr>PowerPoint Presentation</vt:lpstr>
      <vt:lpstr>XPath</vt:lpstr>
      <vt:lpstr>PowerPoint Presentation</vt:lpstr>
      <vt:lpstr>Get the items on the menu and prices</vt:lpstr>
      <vt:lpstr>Example Webpage</vt:lpstr>
      <vt:lpstr>Read from the Web</vt:lpstr>
      <vt:lpstr>Exercise</vt:lpstr>
      <vt:lpstr>Sample Answer</vt:lpstr>
      <vt:lpstr>Reading JSON</vt:lpstr>
      <vt:lpstr>Open JSON data</vt:lpstr>
      <vt:lpstr>Open JSON data</vt:lpstr>
      <vt:lpstr>Extracting node values</vt:lpstr>
      <vt:lpstr>PowerPoint Presentation</vt:lpstr>
      <vt:lpstr>Sub-setting Data</vt:lpstr>
      <vt:lpstr>Subsetting Data: Hands-on</vt:lpstr>
      <vt:lpstr>Subsetting Data: Hands-on</vt:lpstr>
      <vt:lpstr>PowerPoint Presentation</vt:lpstr>
      <vt:lpstr>Subsetting Data: Hands-on</vt:lpstr>
      <vt:lpstr>Sorting Data</vt:lpstr>
      <vt:lpstr>Sorting Data</vt:lpstr>
      <vt:lpstr>Sorting Data: Hands-on</vt:lpstr>
      <vt:lpstr>Sorting Data: dplyr package</vt:lpstr>
      <vt:lpstr>Merging data</vt:lpstr>
      <vt:lpstr>Merging data</vt:lpstr>
      <vt:lpstr>Exercise</vt:lpstr>
      <vt:lpstr>Merging Data: Hands-on</vt:lpstr>
      <vt:lpstr>Merging Data: Hands-on</vt:lpstr>
      <vt:lpstr>Merging Data: Hands-on</vt:lpstr>
      <vt:lpstr>Merging Data: Hands-on</vt:lpstr>
      <vt:lpstr>Downloading a File</vt:lpstr>
      <vt:lpstr>Downloading a File</vt:lpstr>
      <vt:lpstr>Splitting data</vt:lpstr>
      <vt:lpstr>Splitting data</vt:lpstr>
      <vt:lpstr>Splitting data</vt:lpstr>
      <vt:lpstr>Column Name Manipulation</vt:lpstr>
      <vt:lpstr>Column Name Manipulation</vt:lpstr>
      <vt:lpstr>Column Name Manipulation</vt:lpstr>
      <vt:lpstr>Records Manipulation</vt:lpstr>
      <vt:lpstr>String split</vt:lpstr>
      <vt:lpstr>Finding Values</vt:lpstr>
      <vt:lpstr>Finding Values</vt:lpstr>
      <vt:lpstr>Finding Values</vt:lpstr>
      <vt:lpstr>Finding Values</vt:lpstr>
      <vt:lpstr>Finding Values</vt:lpstr>
      <vt:lpstr>Hands-on</vt:lpstr>
      <vt:lpstr>data.table package</vt:lpstr>
      <vt:lpstr>data.table general form</vt:lpstr>
      <vt:lpstr>Data.table general form</vt:lpstr>
      <vt:lpstr>Exercise</vt:lpstr>
      <vt:lpstr>Exercise (Computing on Columns)</vt:lpstr>
      <vt:lpstr>Exercise (multiple operations)</vt:lpstr>
      <vt:lpstr>Exercise (Doing j by group)</vt:lpstr>
      <vt:lpstr>Exercise (Performance Analysis)</vt:lpstr>
      <vt:lpstr>PowerPoint Presentation</vt:lpstr>
      <vt:lpstr>Course Background</vt:lpstr>
      <vt:lpstr>Learning Objectives</vt:lpstr>
      <vt:lpstr>What is Shiny?</vt:lpstr>
      <vt:lpstr>Shiny showcase</vt:lpstr>
      <vt:lpstr>The architecture of Shiny</vt:lpstr>
      <vt:lpstr>shinyapps.io</vt:lpstr>
      <vt:lpstr>Installation of devtools and rsconnect</vt:lpstr>
      <vt:lpstr>shinyapps package</vt:lpstr>
      <vt:lpstr>Create a shinyapps.io account</vt:lpstr>
      <vt:lpstr>Configure the rsconnect package</vt:lpstr>
      <vt:lpstr>App template</vt:lpstr>
      <vt:lpstr>Input and Output</vt:lpstr>
      <vt:lpstr>Input</vt:lpstr>
      <vt:lpstr>PowerPoint Presentation</vt:lpstr>
      <vt:lpstr>Input syntax</vt:lpstr>
      <vt:lpstr>Output</vt:lpstr>
      <vt:lpstr>Output syntax</vt:lpstr>
      <vt:lpstr>Server Function</vt:lpstr>
      <vt:lpstr>Server function</vt:lpstr>
      <vt:lpstr>Server function</vt:lpstr>
      <vt:lpstr>render() function</vt:lpstr>
      <vt:lpstr>Server function</vt:lpstr>
      <vt:lpstr>Server function</vt:lpstr>
      <vt:lpstr>Input values</vt:lpstr>
      <vt:lpstr>PowerPoint Presentation</vt:lpstr>
      <vt:lpstr>Running and Deploying apps</vt:lpstr>
      <vt:lpstr>Exercise 1: Create first shiny page</vt:lpstr>
      <vt:lpstr>Exercise 2: Customize your shiny page</vt:lpstr>
      <vt:lpstr>Exercise 3: Add Input and Output</vt:lpstr>
      <vt:lpstr>Exercise 4: Write the server function</vt:lpstr>
      <vt:lpstr>PowerPoint Presentation</vt:lpstr>
      <vt:lpstr>The two files app</vt:lpstr>
      <vt:lpstr>PowerPoint Presentation</vt:lpstr>
      <vt:lpstr>Exercise 6: Reactive Shiny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Gan Sing Hwa</cp:lastModifiedBy>
  <cp:revision>33</cp:revision>
  <dcterms:created xsi:type="dcterms:W3CDTF">2018-07-30T05:53:56Z</dcterms:created>
  <dcterms:modified xsi:type="dcterms:W3CDTF">2018-10-18T15:11:38Z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2018-07-30T00:00:00Z</vt:filetime>
  </property>
  <property fmtid="{D5CDD505-2E9C-101B-9397-08002B2CF9AE}" pid="3" name="LastSaved">
    <vt:filetime>2018-07-30T00:00:00Z</vt:filetime>
  </property>
</Properties>
</file>