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85" r:id="rId4"/>
    <p:sldId id="287" r:id="rId5"/>
    <p:sldId id="28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2" r:id="rId17"/>
    <p:sldId id="303" r:id="rId18"/>
    <p:sldId id="307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C9694B-3940-49BD-BE37-F0735129FA9D}">
          <p14:sldIdLst>
            <p14:sldId id="256"/>
            <p14:sldId id="280"/>
            <p14:sldId id="285"/>
            <p14:sldId id="287"/>
            <p14:sldId id="28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2"/>
            <p14:sldId id="303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70" d="100"/>
          <a:sy n="70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21" y="533402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21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20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20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9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8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7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8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6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7" indent="0">
              <a:buNone/>
              <a:defRPr sz="1500" b="1"/>
            </a:lvl2pPr>
            <a:lvl3pPr marL="685994" indent="0">
              <a:buNone/>
              <a:defRPr sz="1350" b="1"/>
            </a:lvl3pPr>
            <a:lvl4pPr marL="1028991" indent="0">
              <a:buNone/>
              <a:defRPr sz="1200" b="1"/>
            </a:lvl4pPr>
            <a:lvl5pPr marL="1371989" indent="0">
              <a:buNone/>
              <a:defRPr sz="1200" b="1"/>
            </a:lvl5pPr>
            <a:lvl6pPr marL="1714986" indent="0">
              <a:buNone/>
              <a:defRPr sz="1200" b="1"/>
            </a:lvl6pPr>
            <a:lvl7pPr marL="2057983" indent="0">
              <a:buNone/>
              <a:defRPr sz="1200" b="1"/>
            </a:lvl7pPr>
            <a:lvl8pPr marL="2400980" indent="0">
              <a:buNone/>
              <a:defRPr sz="1200" b="1"/>
            </a:lvl8pPr>
            <a:lvl9pPr marL="2743977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7" y="1828806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7" indent="0">
              <a:buNone/>
              <a:defRPr sz="1500" b="1"/>
            </a:lvl2pPr>
            <a:lvl3pPr marL="685994" indent="0">
              <a:buNone/>
              <a:defRPr sz="1350" b="1"/>
            </a:lvl3pPr>
            <a:lvl4pPr marL="1028991" indent="0">
              <a:buNone/>
              <a:defRPr sz="1200" b="1"/>
            </a:lvl4pPr>
            <a:lvl5pPr marL="1371989" indent="0">
              <a:buNone/>
              <a:defRPr sz="1200" b="1"/>
            </a:lvl5pPr>
            <a:lvl6pPr marL="1714986" indent="0">
              <a:buNone/>
              <a:defRPr sz="1200" b="1"/>
            </a:lvl6pPr>
            <a:lvl7pPr marL="2057983" indent="0">
              <a:buNone/>
              <a:defRPr sz="1200" b="1"/>
            </a:lvl7pPr>
            <a:lvl8pPr marL="2400980" indent="0">
              <a:buNone/>
              <a:defRPr sz="1200" b="1"/>
            </a:lvl8pPr>
            <a:lvl9pPr marL="2743977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7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>
              <a:buNone/>
              <a:defRPr sz="900"/>
            </a:lvl2pPr>
            <a:lvl3pPr marL="685994" indent="0">
              <a:buNone/>
              <a:defRPr sz="750"/>
            </a:lvl3pPr>
            <a:lvl4pPr marL="1028991" indent="0">
              <a:buNone/>
              <a:defRPr sz="675"/>
            </a:lvl4pPr>
            <a:lvl5pPr marL="1371989" indent="0">
              <a:buNone/>
              <a:defRPr sz="675"/>
            </a:lvl5pPr>
            <a:lvl6pPr marL="1714986" indent="0">
              <a:buNone/>
              <a:defRPr sz="675"/>
            </a:lvl6pPr>
            <a:lvl7pPr marL="2057983" indent="0">
              <a:buNone/>
              <a:defRPr sz="675"/>
            </a:lvl7pPr>
            <a:lvl8pPr marL="2400980" indent="0">
              <a:buNone/>
              <a:defRPr sz="675"/>
            </a:lvl8pPr>
            <a:lvl9pPr marL="2743977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18/10/2018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8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7" indent="0">
              <a:buNone/>
              <a:defRPr sz="2101"/>
            </a:lvl2pPr>
            <a:lvl3pPr marL="685994" indent="0">
              <a:buNone/>
              <a:defRPr sz="1800"/>
            </a:lvl3pPr>
            <a:lvl4pPr marL="1028991" indent="0">
              <a:buNone/>
              <a:defRPr sz="1500"/>
            </a:lvl4pPr>
            <a:lvl5pPr marL="1371989" indent="0">
              <a:buNone/>
              <a:defRPr sz="1500"/>
            </a:lvl5pPr>
            <a:lvl6pPr marL="1714986" indent="0">
              <a:buNone/>
              <a:defRPr sz="1500"/>
            </a:lvl6pPr>
            <a:lvl7pPr marL="2057983" indent="0">
              <a:buNone/>
              <a:defRPr sz="1500"/>
            </a:lvl7pPr>
            <a:lvl8pPr marL="2400980" indent="0">
              <a:buNone/>
              <a:defRPr sz="1500"/>
            </a:lvl8pPr>
            <a:lvl9pPr marL="2743977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7" indent="0">
              <a:buNone/>
              <a:defRPr sz="900"/>
            </a:lvl2pPr>
            <a:lvl3pPr marL="685994" indent="0">
              <a:buNone/>
              <a:defRPr sz="750"/>
            </a:lvl3pPr>
            <a:lvl4pPr marL="1028991" indent="0">
              <a:buNone/>
              <a:defRPr sz="675"/>
            </a:lvl4pPr>
            <a:lvl5pPr marL="1371989" indent="0">
              <a:buNone/>
              <a:defRPr sz="675"/>
            </a:lvl5pPr>
            <a:lvl6pPr marL="1714986" indent="0">
              <a:buNone/>
              <a:defRPr sz="675"/>
            </a:lvl6pPr>
            <a:lvl7pPr marL="2057983" indent="0">
              <a:buNone/>
              <a:defRPr sz="675"/>
            </a:lvl7pPr>
            <a:lvl8pPr marL="2400980" indent="0">
              <a:buNone/>
              <a:defRPr sz="675"/>
            </a:lvl8pPr>
            <a:lvl9pPr marL="2743977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74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4" y="6155274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18/10/2018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9" y="6155274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94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9" indent="-171499" algn="l" defTabSz="685994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96" indent="-171499" algn="l" defTabSz="685994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94" indent="-137200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94" indent="-137200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93" indent="-102899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93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91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91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89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7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94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91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89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86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83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80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77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265" y="1718672"/>
            <a:ext cx="6960065" cy="1886442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647936"/>
          </a:xfrm>
        </p:spPr>
        <p:txBody>
          <a:bodyPr/>
          <a:lstStyle/>
          <a:p>
            <a:r>
              <a:rPr lang="en-MY" dirty="0" smtClean="0"/>
              <a:t>Feature Representations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36490"/>
            <a:ext cx="1080120" cy="360040"/>
          </a:xfrm>
        </p:spPr>
        <p:txBody>
          <a:bodyPr/>
          <a:lstStyle/>
          <a:p>
            <a:pPr marL="34300" indent="0">
              <a:buNone/>
            </a:pPr>
            <a:r>
              <a:rPr lang="en-MY" dirty="0" smtClean="0"/>
              <a:t>Email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3861048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Picture</a:t>
            </a:r>
            <a:endParaRPr lang="en-MY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5517232"/>
            <a:ext cx="15841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Sea Creatures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2736304" cy="92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84784"/>
            <a:ext cx="167640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9" y="3196151"/>
            <a:ext cx="1619250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431" y="3363871"/>
            <a:ext cx="161925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377748"/>
            <a:ext cx="1771650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5109608"/>
            <a:ext cx="2057400" cy="15335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211960" y="2084462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ight Arrow 12"/>
          <p:cNvSpPr/>
          <p:nvPr/>
        </p:nvSpPr>
        <p:spPr>
          <a:xfrm>
            <a:off x="4211960" y="3858183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ight Arrow 13"/>
          <p:cNvSpPr/>
          <p:nvPr/>
        </p:nvSpPr>
        <p:spPr>
          <a:xfrm>
            <a:off x="4211960" y="5557614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60232" y="1124744"/>
            <a:ext cx="244827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sz="1600" b="1" dirty="0" smtClean="0"/>
              <a:t>Feature Representations</a:t>
            </a:r>
            <a:endParaRPr lang="en-MY" sz="16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20272" y="1700808"/>
            <a:ext cx="1851992" cy="83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 list of words with their frequency counts</a:t>
            </a:r>
            <a:endParaRPr lang="en-MY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20272" y="3474529"/>
            <a:ext cx="1858863" cy="83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 matrix of colour values (pixels)</a:t>
            </a:r>
            <a:endParaRPr lang="en-MY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020272" y="5366956"/>
            <a:ext cx="1759024" cy="83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 set of attribute values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70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Representing a piece of fruits as an array of features (plus label information)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708920"/>
            <a:ext cx="2048305" cy="23762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31840" y="3737223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488679"/>
            <a:ext cx="5162550" cy="16097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23928" y="1988840"/>
            <a:ext cx="3258399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200" indent="-342900">
              <a:buFont typeface="+mj-lt"/>
              <a:buAutoNum type="arabicPeriod"/>
            </a:pPr>
            <a:r>
              <a:rPr lang="en-MY" sz="1600" b="1" dirty="0" smtClean="0"/>
              <a:t>Feature Representations</a:t>
            </a:r>
            <a:endParaRPr lang="en-MY" sz="1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23928" y="4626843"/>
            <a:ext cx="274673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200" indent="-342900">
              <a:buFont typeface="+mj-lt"/>
              <a:buAutoNum type="arabicPeriod" startAt="2"/>
            </a:pPr>
            <a:r>
              <a:rPr lang="en-MY" sz="1600" b="1" dirty="0" smtClean="0"/>
              <a:t>Feature Representations</a:t>
            </a:r>
            <a:endParaRPr lang="en-MY" sz="16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7455553" y="4202794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6999213" y="4648894"/>
            <a:ext cx="1272720" cy="405594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Classifier</a:t>
            </a:r>
            <a:endParaRPr lang="en-MY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478557" y="5273872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63209" y="5787003"/>
            <a:ext cx="2464387" cy="42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Predicted Class (Apple)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76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Example: Classifying SPAM emails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Classic example of machine learning: SPAM emails classification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28" y="2708920"/>
            <a:ext cx="57435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Summary of the SPAM example</a:t>
            </a:r>
            <a:endParaRPr lang="en-MY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53594"/>
              </p:ext>
            </p:extLst>
          </p:nvPr>
        </p:nvGraphicFramePr>
        <p:xfrm>
          <a:off x="899592" y="2636912"/>
          <a:ext cx="7157863" cy="273630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53207">
                  <a:extLst>
                    <a:ext uri="{9D8B030D-6E8A-4147-A177-3AD203B41FA5}">
                      <a16:colId xmlns:a16="http://schemas.microsoft.com/office/drawing/2014/main" val="16748772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732378501"/>
                    </a:ext>
                  </a:extLst>
                </a:gridCol>
              </a:tblGrid>
              <a:tr h="390899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u="none" strike="noStrike" dirty="0">
                          <a:effectLst/>
                        </a:rPr>
                        <a:t>Components</a:t>
                      </a:r>
                      <a:r>
                        <a:rPr lang="en-MY" sz="1100" u="none" strike="noStrike" dirty="0">
                          <a:effectLst/>
                        </a:rPr>
                        <a:t>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u="none" strike="noStrike" dirty="0">
                          <a:effectLst/>
                        </a:rPr>
                        <a:t>Elaboration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78507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Question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Can I use quantitative attributes of the email to classify the email as belonging to the SPAM or non- SPAM group?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32763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Input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Is the data perfect or sufficient? If not what do you do about it?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51741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Features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 this context, can be a word count : in this example the count of the word ‘you’ is evaluated as a feature through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05958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Algorithm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Here, a kernel density function of the frequency of the word ‘your’ in the email is used as the prediction function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300849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Parameter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cut-off point of 0.5 is used to differentiate spam emails from non-spam email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62262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Evaluation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prediction accuracy is measured in terms of percentage of correctly predicted labels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2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Which components are more important?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564904"/>
            <a:ext cx="809010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the “BEST” ML method then?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060848"/>
            <a:ext cx="7632848" cy="42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7445291" cy="1066800"/>
          </a:xfrm>
        </p:spPr>
        <p:txBody>
          <a:bodyPr/>
          <a:lstStyle/>
          <a:p>
            <a:r>
              <a:rPr lang="en-MY" b="0" dirty="0"/>
              <a:t>Generalization vs Overfitting vs </a:t>
            </a:r>
            <a:r>
              <a:rPr lang="en-MY" b="0" dirty="0" err="1"/>
              <a:t>Underfitting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3124811" cy="4191000"/>
          </a:xfrm>
        </p:spPr>
        <p:txBody>
          <a:bodyPr>
            <a:normAutofit/>
          </a:bodyPr>
          <a:lstStyle/>
          <a:p>
            <a:r>
              <a:rPr lang="en-MY" b="1" dirty="0"/>
              <a:t>Generalization </a:t>
            </a:r>
            <a:r>
              <a:rPr lang="en-MY" dirty="0"/>
              <a:t>– algorithm’s </a:t>
            </a:r>
            <a:r>
              <a:rPr lang="en-MY" dirty="0" smtClean="0"/>
              <a:t>ability </a:t>
            </a:r>
            <a:r>
              <a:rPr lang="en-US" dirty="0" smtClean="0"/>
              <a:t>to </a:t>
            </a:r>
            <a:r>
              <a:rPr lang="en-US" dirty="0"/>
              <a:t>give accurate predictions </a:t>
            </a:r>
            <a:r>
              <a:rPr lang="en-US" dirty="0" smtClean="0"/>
              <a:t>for </a:t>
            </a:r>
            <a:r>
              <a:rPr lang="en-MY" dirty="0" smtClean="0"/>
              <a:t>new</a:t>
            </a:r>
            <a:r>
              <a:rPr lang="en-MY" dirty="0"/>
              <a:t>, previously unseen data</a:t>
            </a:r>
          </a:p>
          <a:p>
            <a:r>
              <a:rPr lang="en-US" b="1" dirty="0" smtClean="0"/>
              <a:t>Overfitting </a:t>
            </a:r>
            <a:r>
              <a:rPr lang="en-US" dirty="0"/>
              <a:t>- occurs when a </a:t>
            </a:r>
            <a:r>
              <a:rPr lang="en-US" dirty="0" smtClean="0"/>
              <a:t>model is </a:t>
            </a:r>
            <a:r>
              <a:rPr lang="en-US" dirty="0"/>
              <a:t>excessively complex, such </a:t>
            </a:r>
            <a:r>
              <a:rPr lang="en-US" dirty="0" smtClean="0"/>
              <a:t>as </a:t>
            </a:r>
            <a:r>
              <a:rPr lang="en-MY" dirty="0" smtClean="0"/>
              <a:t>having </a:t>
            </a:r>
            <a:r>
              <a:rPr lang="en-MY" dirty="0"/>
              <a:t>too many </a:t>
            </a:r>
            <a:r>
              <a:rPr lang="en-MY" dirty="0" smtClean="0"/>
              <a:t>parameters </a:t>
            </a:r>
            <a:r>
              <a:rPr lang="en-US" dirty="0" smtClean="0"/>
              <a:t>relative </a:t>
            </a:r>
            <a:r>
              <a:rPr lang="en-US" dirty="0"/>
              <a:t>to the number </a:t>
            </a:r>
            <a:r>
              <a:rPr lang="en-US" dirty="0" smtClean="0"/>
              <a:t>of </a:t>
            </a:r>
            <a:r>
              <a:rPr lang="en-MY" dirty="0" smtClean="0"/>
              <a:t>observations</a:t>
            </a:r>
            <a:r>
              <a:rPr lang="en-MY" dirty="0"/>
              <a:t>. Overfitting </a:t>
            </a:r>
            <a:r>
              <a:rPr lang="en-MY" dirty="0" smtClean="0"/>
              <a:t>describes </a:t>
            </a:r>
            <a:r>
              <a:rPr lang="en-US" dirty="0" smtClean="0"/>
              <a:t>random </a:t>
            </a:r>
            <a:r>
              <a:rPr lang="en-US" dirty="0"/>
              <a:t>error or noise instead </a:t>
            </a:r>
            <a:r>
              <a:rPr lang="en-US" dirty="0" smtClean="0"/>
              <a:t>of </a:t>
            </a:r>
            <a:r>
              <a:rPr lang="en-MY" dirty="0" smtClean="0"/>
              <a:t>underlying </a:t>
            </a:r>
            <a:r>
              <a:rPr lang="en-MY" dirty="0"/>
              <a:t>relationship</a:t>
            </a:r>
          </a:p>
          <a:p>
            <a:r>
              <a:rPr lang="en-MY" b="1" dirty="0" err="1" smtClean="0"/>
              <a:t>Underfitting</a:t>
            </a:r>
            <a:r>
              <a:rPr lang="en-MY" b="1" dirty="0" smtClean="0"/>
              <a:t> </a:t>
            </a:r>
            <a:r>
              <a:rPr lang="en-MY" dirty="0"/>
              <a:t>- occurs when </a:t>
            </a:r>
            <a:r>
              <a:rPr lang="en-MY" dirty="0" smtClean="0"/>
              <a:t>a statistical </a:t>
            </a:r>
            <a:r>
              <a:rPr lang="en-MY" dirty="0"/>
              <a:t>model or </a:t>
            </a:r>
            <a:r>
              <a:rPr lang="en-MY" dirty="0" smtClean="0"/>
              <a:t>machine learning </a:t>
            </a:r>
            <a:r>
              <a:rPr lang="en-MY" dirty="0"/>
              <a:t>algorithm cannot </a:t>
            </a:r>
            <a:r>
              <a:rPr lang="en-MY" dirty="0" smtClean="0"/>
              <a:t>capture </a:t>
            </a:r>
            <a:r>
              <a:rPr lang="en-US" dirty="0" smtClean="0"/>
              <a:t>the </a:t>
            </a:r>
            <a:r>
              <a:rPr lang="en-US" dirty="0"/>
              <a:t>underlying trend of the data. </a:t>
            </a:r>
            <a:r>
              <a:rPr lang="en-US" dirty="0" smtClean="0"/>
              <a:t>It is </a:t>
            </a:r>
            <a:r>
              <a:rPr lang="en-US" dirty="0"/>
              <a:t>when the model or the </a:t>
            </a:r>
            <a:r>
              <a:rPr lang="en-US" dirty="0" smtClean="0"/>
              <a:t>algorithm does </a:t>
            </a:r>
            <a:r>
              <a:rPr lang="en-US" dirty="0"/>
              <a:t>not fit the data well enough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492896"/>
            <a:ext cx="4680520" cy="24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260648"/>
            <a:ext cx="6516798" cy="1066800"/>
          </a:xfrm>
        </p:spPr>
        <p:txBody>
          <a:bodyPr/>
          <a:lstStyle/>
          <a:p>
            <a:r>
              <a:rPr lang="en-MY" b="0" dirty="0"/>
              <a:t>Common error </a:t>
            </a:r>
            <a:r>
              <a:rPr lang="en-MY" b="0" dirty="0" smtClean="0"/>
              <a:t>measures for 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628800"/>
            <a:ext cx="7302894" cy="4696544"/>
          </a:xfrm>
        </p:spPr>
        <p:txBody>
          <a:bodyPr>
            <a:normAutofit lnSpcReduction="10000"/>
          </a:bodyPr>
          <a:lstStyle/>
          <a:p>
            <a:pPr marL="34300" indent="0">
              <a:buNone/>
            </a:pPr>
            <a:r>
              <a:rPr lang="en-US" sz="1800" dirty="0" smtClean="0"/>
              <a:t>Regression</a:t>
            </a:r>
          </a:p>
          <a:p>
            <a:r>
              <a:rPr lang="en-US" b="1" dirty="0"/>
              <a:t>R-squared:</a:t>
            </a:r>
            <a:r>
              <a:rPr lang="en-US" dirty="0"/>
              <a:t> This is a measurement of how correlated your predicted values are with the actual observed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</a:t>
            </a:r>
            <a:r>
              <a:rPr lang="en-US" dirty="0"/>
              <a:t>Squared Error (or Root Mean Squared Error</a:t>
            </a:r>
            <a:r>
              <a:rPr lang="en-US" dirty="0" smtClean="0"/>
              <a:t>), MSE, RMSE. For </a:t>
            </a:r>
            <a:r>
              <a:rPr lang="en-US" dirty="0"/>
              <a:t>continuous data, </a:t>
            </a:r>
            <a:r>
              <a:rPr lang="en-US" dirty="0" err="1"/>
              <a:t>e.g</a:t>
            </a:r>
            <a:r>
              <a:rPr lang="en-US" dirty="0"/>
              <a:t> time-series data</a:t>
            </a:r>
          </a:p>
          <a:p>
            <a:r>
              <a:rPr lang="en-MY" dirty="0" smtClean="0"/>
              <a:t>Median </a:t>
            </a:r>
            <a:r>
              <a:rPr lang="en-MY" dirty="0"/>
              <a:t>Absolute </a:t>
            </a:r>
            <a:r>
              <a:rPr lang="en-MY" dirty="0" smtClean="0"/>
              <a:t>Deviation / </a:t>
            </a:r>
            <a:r>
              <a:rPr lang="en-US" dirty="0"/>
              <a:t>Mean absolute percentage </a:t>
            </a:r>
            <a:r>
              <a:rPr lang="en-US" dirty="0" smtClean="0"/>
              <a:t>error, MAPE. Also </a:t>
            </a:r>
            <a:r>
              <a:rPr lang="en-US" dirty="0"/>
              <a:t>for continuous data, more </a:t>
            </a:r>
            <a:r>
              <a:rPr lang="en-US" dirty="0" smtClean="0"/>
              <a:t>robust</a:t>
            </a:r>
          </a:p>
          <a:p>
            <a:pPr marL="274397" lvl="1" indent="0">
              <a:buNone/>
            </a:pPr>
            <a:endParaRPr lang="en-US" dirty="0" smtClean="0"/>
          </a:p>
          <a:p>
            <a:pPr marL="34300" lvl="1" indent="0">
              <a:spcBef>
                <a:spcPts val="1350"/>
              </a:spcBef>
              <a:buNone/>
            </a:pPr>
            <a:r>
              <a:rPr lang="en-US" sz="1600" b="1" dirty="0"/>
              <a:t>Classification</a:t>
            </a:r>
          </a:p>
          <a:p>
            <a:r>
              <a:rPr lang="en-US" b="1" dirty="0" smtClean="0"/>
              <a:t>Sensitivity</a:t>
            </a:r>
            <a:r>
              <a:rPr lang="en-US" dirty="0" smtClean="0"/>
              <a:t> </a:t>
            </a:r>
            <a:r>
              <a:rPr lang="en-US" dirty="0"/>
              <a:t>(recall): if you want few missed positives</a:t>
            </a:r>
          </a:p>
          <a:p>
            <a:r>
              <a:rPr lang="en-US" b="1" dirty="0" smtClean="0"/>
              <a:t>Recall, Specificity</a:t>
            </a:r>
            <a:r>
              <a:rPr lang="en-US" dirty="0"/>
              <a:t>: if you want few negatives called positives</a:t>
            </a:r>
          </a:p>
          <a:p>
            <a:r>
              <a:rPr lang="en-US" b="1" dirty="0" smtClean="0"/>
              <a:t>Accuracy</a:t>
            </a:r>
            <a:r>
              <a:rPr lang="en-US" dirty="0"/>
              <a:t>: weights false positives/negatives </a:t>
            </a:r>
            <a:r>
              <a:rPr lang="en-US" dirty="0" smtClean="0"/>
              <a:t>equally</a:t>
            </a:r>
          </a:p>
          <a:p>
            <a:r>
              <a:rPr lang="en-US" b="1" dirty="0"/>
              <a:t>F1 (aka F-Score)</a:t>
            </a:r>
            <a:r>
              <a:rPr lang="en-US" dirty="0"/>
              <a:t>: The F score is the (harmonic) mean of both precision and recall.</a:t>
            </a:r>
          </a:p>
          <a:p>
            <a:r>
              <a:rPr lang="en-US" b="1" dirty="0" smtClean="0"/>
              <a:t>Concordance</a:t>
            </a:r>
            <a:r>
              <a:rPr lang="en-US" dirty="0"/>
              <a:t>: distance measures for multi-class data, example: kappa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88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Some Error Measures From Confusion Matrix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7805330" cy="736104"/>
          </a:xfrm>
        </p:spPr>
        <p:txBody>
          <a:bodyPr/>
          <a:lstStyle/>
          <a:p>
            <a:r>
              <a:rPr lang="en-US" dirty="0"/>
              <a:t>Let's start with an example confusion matrix for a binary classifier (though it can easily </a:t>
            </a:r>
            <a:r>
              <a:rPr lang="en-US" dirty="0" smtClean="0"/>
              <a:t>be extended </a:t>
            </a:r>
            <a:r>
              <a:rPr lang="en-US" dirty="0"/>
              <a:t>to the case of more than two classes): Here let’ consider prediction of diseases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6175"/>
            <a:ext cx="3744416" cy="12574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5" y="2725096"/>
            <a:ext cx="4132922" cy="387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Some Useful Terms</a:t>
            </a:r>
          </a:p>
          <a:p>
            <a:pPr lvl="1"/>
            <a:r>
              <a:rPr lang="en-US" b="1" dirty="0" smtClean="0"/>
              <a:t>True </a:t>
            </a:r>
            <a:r>
              <a:rPr lang="en-US" b="1" dirty="0"/>
              <a:t>Positives (TP): </a:t>
            </a:r>
            <a:r>
              <a:rPr lang="en-US" dirty="0"/>
              <a:t>These are cases in which we predicted yes (they have the disease), and </a:t>
            </a:r>
            <a:r>
              <a:rPr lang="en-US" dirty="0" smtClean="0"/>
              <a:t>they </a:t>
            </a:r>
            <a:r>
              <a:rPr lang="en-MY" dirty="0" smtClean="0"/>
              <a:t>do </a:t>
            </a:r>
            <a:r>
              <a:rPr lang="en-MY" dirty="0"/>
              <a:t>have the disease.</a:t>
            </a:r>
          </a:p>
          <a:p>
            <a:pPr lvl="1"/>
            <a:r>
              <a:rPr lang="en-US" b="1" dirty="0" smtClean="0"/>
              <a:t>True </a:t>
            </a:r>
            <a:r>
              <a:rPr lang="en-US" b="1" dirty="0"/>
              <a:t>Negatives (TN): </a:t>
            </a:r>
            <a:r>
              <a:rPr lang="en-US" dirty="0"/>
              <a:t>We predicted no, and they don't have the disease.</a:t>
            </a:r>
          </a:p>
          <a:p>
            <a:pPr lvl="1"/>
            <a:r>
              <a:rPr lang="en-US" b="1" dirty="0" smtClean="0"/>
              <a:t>False </a:t>
            </a:r>
            <a:r>
              <a:rPr lang="en-US" b="1" dirty="0"/>
              <a:t>Positives (FP): </a:t>
            </a:r>
            <a:r>
              <a:rPr lang="en-US" dirty="0"/>
              <a:t>We predicted yes, but they don't actually have the disease. (Also known as </a:t>
            </a:r>
            <a:r>
              <a:rPr lang="en-US" dirty="0" smtClean="0"/>
              <a:t>a </a:t>
            </a:r>
            <a:r>
              <a:rPr lang="en-MY" dirty="0" smtClean="0"/>
              <a:t>"Type </a:t>
            </a:r>
            <a:r>
              <a:rPr lang="en-MY" dirty="0"/>
              <a:t>I error.")</a:t>
            </a:r>
          </a:p>
          <a:p>
            <a:pPr lvl="1"/>
            <a:r>
              <a:rPr lang="en-US" b="1" dirty="0" smtClean="0"/>
              <a:t>False </a:t>
            </a:r>
            <a:r>
              <a:rPr lang="en-US" b="1" dirty="0"/>
              <a:t>Negatives (FN): </a:t>
            </a:r>
            <a:r>
              <a:rPr lang="en-US" dirty="0"/>
              <a:t>We predicted no, but they actually do have the disease. (Also known as </a:t>
            </a:r>
            <a:r>
              <a:rPr lang="en-US" dirty="0" smtClean="0"/>
              <a:t>a </a:t>
            </a:r>
            <a:r>
              <a:rPr lang="en-MY" dirty="0" smtClean="0"/>
              <a:t>"Type </a:t>
            </a:r>
            <a:r>
              <a:rPr lang="en-MY" dirty="0"/>
              <a:t>II error.")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91" y="4214962"/>
            <a:ext cx="3717334" cy="243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MY" b="0" dirty="0" smtClean="0"/>
              <a:t>Other type of machine learning/projects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628800"/>
            <a:ext cx="7814335" cy="4896544"/>
          </a:xfrm>
        </p:spPr>
        <p:txBody>
          <a:bodyPr>
            <a:noAutofit/>
          </a:bodyPr>
          <a:lstStyle/>
          <a:p>
            <a:r>
              <a:rPr lang="en-MY" sz="1800" b="1" dirty="0" smtClean="0"/>
              <a:t>Market basket analysis (</a:t>
            </a:r>
            <a:r>
              <a:rPr lang="en-MY" sz="1800" b="1" dirty="0" err="1" smtClean="0"/>
              <a:t>apriori</a:t>
            </a:r>
            <a:r>
              <a:rPr lang="en-MY" sz="1800" b="1" dirty="0" smtClean="0"/>
              <a:t>, </a:t>
            </a:r>
            <a:r>
              <a:rPr lang="en-MY" sz="1800" b="1" dirty="0" err="1" smtClean="0"/>
              <a:t>fp</a:t>
            </a:r>
            <a:r>
              <a:rPr lang="en-MY" sz="1800" b="1" dirty="0" smtClean="0"/>
              <a:t>-growth algorithm): </a:t>
            </a:r>
            <a:r>
              <a:rPr lang="en-US" sz="1800" dirty="0"/>
              <a:t>The objective of this data mining exercise is to identify if certain groups of items are usually purchased together</a:t>
            </a:r>
            <a:r>
              <a:rPr lang="en-US" sz="1800" dirty="0" smtClean="0"/>
              <a:t>.</a:t>
            </a:r>
          </a:p>
          <a:p>
            <a:r>
              <a:rPr lang="en-MY" sz="1800" b="1" dirty="0"/>
              <a:t>Recommendation </a:t>
            </a:r>
            <a:r>
              <a:rPr lang="en-MY" sz="1800" b="1" dirty="0" smtClean="0"/>
              <a:t>engine: </a:t>
            </a:r>
            <a:r>
              <a:rPr lang="en-US" dirty="0"/>
              <a:t>Recommendation engines basically are data filtering tools that make use of algorithms and data to recommend the most relevant items to a particular user.</a:t>
            </a:r>
            <a:endParaRPr lang="en-MY" sz="1800" b="1" dirty="0" smtClean="0"/>
          </a:p>
          <a:p>
            <a:r>
              <a:rPr lang="en-US" sz="1800" b="1" dirty="0" smtClean="0"/>
              <a:t>Stock Price Forecasting</a:t>
            </a:r>
            <a:endParaRPr lang="en-MY" sz="1800" b="1" dirty="0" smtClean="0"/>
          </a:p>
          <a:p>
            <a:r>
              <a:rPr lang="en-US" sz="1800" b="1" dirty="0" smtClean="0"/>
              <a:t>Text Analytic</a:t>
            </a:r>
          </a:p>
          <a:p>
            <a:pPr lvl="1"/>
            <a:r>
              <a:rPr lang="en-US" sz="1650" b="1" dirty="0"/>
              <a:t>Text Clustering: </a:t>
            </a:r>
            <a:r>
              <a:rPr lang="en-US" sz="1650" dirty="0" smtClean="0"/>
              <a:t>Document clustering (or Text clustering) is automatic document organization, topic extraction and fast information retrieval or filtering. </a:t>
            </a:r>
          </a:p>
          <a:p>
            <a:pPr lvl="1"/>
            <a:r>
              <a:rPr lang="en-US" sz="1650" b="1" dirty="0" smtClean="0"/>
              <a:t>Association Analysis: </a:t>
            </a:r>
            <a:r>
              <a:rPr lang="en-US" sz="1650" dirty="0" smtClean="0"/>
              <a:t>Association analysis is the method of identification of associations or relationships among entities and information in text. It determines how closely a word (term) is associated with other words or sentences</a:t>
            </a:r>
          </a:p>
          <a:p>
            <a:pPr lvl="1"/>
            <a:r>
              <a:rPr lang="en-US" sz="1650" b="1" dirty="0"/>
              <a:t>Sentiment Analysis: </a:t>
            </a:r>
            <a:r>
              <a:rPr lang="en-US" sz="1650" dirty="0"/>
              <a:t>Sentiment analysis or opinion mining refers to the application of natural language processing, computational linguistics, and text analytics to identify and extract subjective information in source materials. </a:t>
            </a:r>
            <a:endParaRPr lang="en-US" sz="1650" dirty="0" smtClean="0"/>
          </a:p>
          <a:p>
            <a:pPr lvl="1"/>
            <a:endParaRPr lang="en-US" sz="1650" dirty="0" smtClean="0"/>
          </a:p>
          <a:p>
            <a:endParaRPr lang="en-MY" sz="1800" dirty="0" smtClean="0"/>
          </a:p>
          <a:p>
            <a:endParaRPr lang="en-MY" sz="1800" dirty="0" smtClean="0"/>
          </a:p>
          <a:p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782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361256"/>
            <a:ext cx="6416323" cy="691480"/>
          </a:xfrm>
        </p:spPr>
        <p:txBody>
          <a:bodyPr/>
          <a:lstStyle/>
          <a:p>
            <a:r>
              <a:rPr lang="en-MY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5" y="1700808"/>
            <a:ext cx="3637871" cy="3752340"/>
          </a:xfrm>
        </p:spPr>
        <p:txBody>
          <a:bodyPr/>
          <a:lstStyle/>
          <a:p>
            <a:r>
              <a:rPr lang="en-US" dirty="0"/>
              <a:t>Prediction can be understood to </a:t>
            </a:r>
            <a:r>
              <a:rPr lang="en-US" dirty="0" smtClean="0"/>
              <a:t>be the </a:t>
            </a:r>
            <a:r>
              <a:rPr lang="en-US" dirty="0"/>
              <a:t>following things by </a:t>
            </a:r>
            <a:r>
              <a:rPr lang="en-US" dirty="0" smtClean="0"/>
              <a:t>different </a:t>
            </a:r>
            <a:r>
              <a:rPr lang="en-MY" dirty="0" smtClean="0"/>
              <a:t>groups </a:t>
            </a:r>
            <a:r>
              <a:rPr lang="en-MY" dirty="0"/>
              <a:t>of people</a:t>
            </a:r>
            <a:r>
              <a:rPr lang="en-MY" dirty="0" smtClean="0"/>
              <a:t>:</a:t>
            </a:r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48088"/>
              </p:ext>
            </p:extLst>
          </p:nvPr>
        </p:nvGraphicFramePr>
        <p:xfrm>
          <a:off x="1115616" y="2564904"/>
          <a:ext cx="3240360" cy="20882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90687">
                  <a:extLst>
                    <a:ext uri="{9D8B030D-6E8A-4147-A177-3AD203B41FA5}">
                      <a16:colId xmlns:a16="http://schemas.microsoft.com/office/drawing/2014/main" val="2100331039"/>
                    </a:ext>
                  </a:extLst>
                </a:gridCol>
                <a:gridCol w="1449673">
                  <a:extLst>
                    <a:ext uri="{9D8B030D-6E8A-4147-A177-3AD203B41FA5}">
                      <a16:colId xmlns:a16="http://schemas.microsoft.com/office/drawing/2014/main" val="2774031583"/>
                    </a:ext>
                  </a:extLst>
                </a:gridCol>
              </a:tblGrid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Prediction 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Types of Statisticians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05198"/>
                  </a:ext>
                </a:extLst>
              </a:tr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Statistical Learning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Statisticians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807808"/>
                  </a:ext>
                </a:extLst>
              </a:tr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Machine Learning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Computer Scientists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762860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Forecasting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Atmospheric</a:t>
                      </a:r>
                      <a:br>
                        <a:rPr lang="en-MY" sz="1100" u="none" strike="noStrike">
                          <a:effectLst/>
                        </a:rPr>
                      </a:br>
                      <a:r>
                        <a:rPr lang="en-MY" sz="1100" u="none" strike="noStrike">
                          <a:effectLst/>
                        </a:rPr>
                        <a:t>scientists/Bankers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6735416"/>
                  </a:ext>
                </a:extLst>
              </a:tr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Artificial Intelligence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Members of the press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05298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81479" y="1700810"/>
            <a:ext cx="3772734" cy="373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The central dogma of prediction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46" y="2564906"/>
            <a:ext cx="3498469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MY" b="0" dirty="0"/>
              <a:t>Machine Learning: Categories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628800"/>
            <a:ext cx="7814335" cy="31762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Machine Learning basically can be classified into 2 categories: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Supervised </a:t>
            </a:r>
            <a:r>
              <a:rPr lang="en-US" sz="1600" dirty="0"/>
              <a:t>Machine Learning: Learn to predict target values from </a:t>
            </a:r>
            <a:r>
              <a:rPr lang="en-US" sz="1600" dirty="0" smtClean="0"/>
              <a:t>labelled </a:t>
            </a:r>
            <a:r>
              <a:rPr lang="en-MY" sz="1600" dirty="0" smtClean="0"/>
              <a:t>data</a:t>
            </a:r>
            <a:endParaRPr lang="en-MY" sz="1600" dirty="0"/>
          </a:p>
          <a:p>
            <a:pPr lvl="2">
              <a:lnSpc>
                <a:spcPct val="150000"/>
              </a:lnSpc>
            </a:pPr>
            <a:r>
              <a:rPr lang="en-MY" sz="1600" dirty="0" smtClean="0"/>
              <a:t>Classification</a:t>
            </a:r>
            <a:r>
              <a:rPr lang="en-MY" sz="1600" dirty="0"/>
              <a:t>: Target values are discrete values</a:t>
            </a:r>
          </a:p>
          <a:p>
            <a:pPr lvl="2">
              <a:lnSpc>
                <a:spcPct val="150000"/>
              </a:lnSpc>
            </a:pPr>
            <a:r>
              <a:rPr lang="en-MY" sz="1600" dirty="0" smtClean="0"/>
              <a:t>Regression</a:t>
            </a:r>
            <a:r>
              <a:rPr lang="en-MY" sz="1600" dirty="0"/>
              <a:t>: Target values are continuous </a:t>
            </a:r>
            <a:r>
              <a:rPr lang="en-MY" sz="1600" dirty="0" smtClean="0"/>
              <a:t>values</a:t>
            </a:r>
          </a:p>
          <a:p>
            <a:pPr lvl="2">
              <a:lnSpc>
                <a:spcPct val="150000"/>
              </a:lnSpc>
            </a:pPr>
            <a:endParaRPr lang="en-MY" sz="1600" dirty="0" smtClean="0"/>
          </a:p>
          <a:p>
            <a:pPr lvl="1">
              <a:lnSpc>
                <a:spcPct val="150000"/>
              </a:lnSpc>
            </a:pPr>
            <a:r>
              <a:rPr lang="en-US" sz="1800" dirty="0"/>
              <a:t>Unsupervised Machine Learning: Find structure in labeled data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Find </a:t>
            </a:r>
            <a:r>
              <a:rPr lang="en-US" sz="1600" dirty="0"/>
              <a:t>groups of similar instances in the data (clustering)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Finding </a:t>
            </a:r>
            <a:r>
              <a:rPr lang="en-US" sz="1600" dirty="0"/>
              <a:t>unusual patterns (outlier detection)</a:t>
            </a:r>
            <a:endParaRPr lang="en-MY" sz="1600" dirty="0"/>
          </a:p>
          <a:p>
            <a:endParaRPr lang="en-MY" sz="1800" dirty="0" smtClean="0"/>
          </a:p>
          <a:p>
            <a:endParaRPr lang="en-MY" sz="1800" dirty="0"/>
          </a:p>
          <a:p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28454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7301275" cy="1066800"/>
          </a:xfrm>
        </p:spPr>
        <p:txBody>
          <a:bodyPr/>
          <a:lstStyle/>
          <a:p>
            <a:r>
              <a:rPr lang="en-MY" b="0" dirty="0"/>
              <a:t>Supervised Learning: Classification 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62" y="2008138"/>
            <a:ext cx="1540635" cy="376064"/>
          </a:xfrm>
        </p:spPr>
        <p:txBody>
          <a:bodyPr/>
          <a:lstStyle/>
          <a:p>
            <a:pPr marL="34300" indent="0">
              <a:buNone/>
            </a:pPr>
            <a:r>
              <a:rPr lang="en-MY" dirty="0" smtClean="0"/>
              <a:t>Training Set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09720"/>
              </p:ext>
            </p:extLst>
          </p:nvPr>
        </p:nvGraphicFramePr>
        <p:xfrm>
          <a:off x="797780" y="2492896"/>
          <a:ext cx="3630204" cy="388843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13980">
                  <a:extLst>
                    <a:ext uri="{9D8B030D-6E8A-4147-A177-3AD203B41FA5}">
                      <a16:colId xmlns:a16="http://schemas.microsoft.com/office/drawing/2014/main" val="210033103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774031583"/>
                    </a:ext>
                  </a:extLst>
                </a:gridCol>
              </a:tblGrid>
              <a:tr h="578181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 Sample</a:t>
                      </a:r>
                      <a:endParaRPr lang="en-MY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Y target</a:t>
                      </a:r>
                      <a:r>
                        <a:rPr lang="en-MY" sz="13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 (Label)</a:t>
                      </a:r>
                      <a:endParaRPr lang="en-MY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0519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818807808"/>
                  </a:ext>
                </a:extLst>
              </a:tr>
              <a:tr h="889511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3211762860"/>
                  </a:ext>
                </a:extLst>
              </a:tr>
              <a:tr h="872568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245673541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3551052986"/>
                  </a:ext>
                </a:extLst>
              </a:tr>
            </a:tbl>
          </a:graphicData>
        </a:graphic>
      </p:graphicFrame>
      <p:pic>
        <p:nvPicPr>
          <p:cNvPr id="2050" name="Picture 2" descr="Image result for appl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" y="463005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range frui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7" y="3958013"/>
            <a:ext cx="698310" cy="67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emon frui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70" y="5713235"/>
            <a:ext cx="786057" cy="6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4721" y="3303842"/>
                <a:ext cx="4358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1" y="3303842"/>
                <a:ext cx="4358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6450" y="3992293"/>
                <a:ext cx="444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50" y="3992293"/>
                <a:ext cx="44416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44721" y="4861037"/>
                <a:ext cx="444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1" y="4861037"/>
                <a:ext cx="44416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6450" y="5705027"/>
                <a:ext cx="444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50" y="5705027"/>
                <a:ext cx="44416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41730" y="3303842"/>
            <a:ext cx="1586712" cy="2905175"/>
            <a:chOff x="3027281" y="3319344"/>
            <a:chExt cx="1586712" cy="2905175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073358" y="3340646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Apple</a:t>
              </a:r>
              <a:endParaRPr lang="en-MY" sz="20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027282" y="4066176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Orange</a:t>
              </a:r>
              <a:endParaRPr lang="en-MY" sz="20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027281" y="4959771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Apple</a:t>
              </a:r>
              <a:endParaRPr lang="en-MY" sz="20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3042914" y="5848455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Lemon</a:t>
              </a:r>
              <a:endParaRPr lang="en-MY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93263" y="3319344"/>
                  <a:ext cx="3746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63" y="3319344"/>
                  <a:ext cx="37465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7742" r="-4839" b="-27869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93263" y="4067780"/>
                  <a:ext cx="3817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63" y="4067780"/>
                  <a:ext cx="38177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048" r="-3175" b="-3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93263" y="4921141"/>
                  <a:ext cx="3817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63" y="4921141"/>
                  <a:ext cx="38177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3175" b="-3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37036" y="5759421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036" y="5759421"/>
                  <a:ext cx="36862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8033" r="-4918" b="-27869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ight Arrow 8"/>
          <p:cNvSpPr/>
          <p:nvPr/>
        </p:nvSpPr>
        <p:spPr>
          <a:xfrm>
            <a:off x="4644008" y="367798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5604680" y="3518352"/>
            <a:ext cx="648072" cy="64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364088" y="2856641"/>
            <a:ext cx="1238370" cy="30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76560" y="3156673"/>
                <a:ext cx="875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MY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MY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MY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MY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60" y="3156673"/>
                <a:ext cx="875561" cy="276999"/>
              </a:xfrm>
              <a:prstGeom prst="rect">
                <a:avLst/>
              </a:prstGeom>
              <a:blipFill>
                <a:blip r:embed="rId14"/>
                <a:stretch>
                  <a:fillRect l="-9028" r="-5556" b="-3777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/>
          <p:cNvSpPr txBox="1">
            <a:spLocks/>
          </p:cNvSpPr>
          <p:nvPr/>
        </p:nvSpPr>
        <p:spPr>
          <a:xfrm>
            <a:off x="7063813" y="5286774"/>
            <a:ext cx="1911479" cy="12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None/>
            </a:pPr>
            <a:r>
              <a:rPr lang="en-US" sz="1200" dirty="0"/>
              <a:t>After training, at prediction </a:t>
            </a:r>
            <a:r>
              <a:rPr lang="en-US" sz="1200" dirty="0" smtClean="0"/>
              <a:t>time, the </a:t>
            </a:r>
            <a:r>
              <a:rPr lang="en-US" sz="1200" dirty="0"/>
              <a:t>trained model is used </a:t>
            </a:r>
            <a:r>
              <a:rPr lang="en-US" sz="1200" dirty="0" smtClean="0"/>
              <a:t>to predict </a:t>
            </a:r>
            <a:r>
              <a:rPr lang="en-US" sz="1200" dirty="0"/>
              <a:t>the fruit type for </a:t>
            </a:r>
            <a:r>
              <a:rPr lang="en-US" sz="1200" dirty="0" smtClean="0"/>
              <a:t>new instances </a:t>
            </a:r>
            <a:r>
              <a:rPr lang="en-US" sz="1200" dirty="0"/>
              <a:t>using the learned rules</a:t>
            </a:r>
            <a:endParaRPr lang="en-MY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7596336" y="3541429"/>
            <a:ext cx="648072" cy="64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56176" y="3862852"/>
            <a:ext cx="159762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8" name="Picture 10" descr="Image result for oran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15" y="2142499"/>
            <a:ext cx="1252600" cy="9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>
          <a:xfrm>
            <a:off x="7063814" y="1828800"/>
            <a:ext cx="1540635" cy="3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Future example</a:t>
            </a:r>
            <a:endParaRPr lang="en-MY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20372" y="3187538"/>
            <a:ext cx="0" cy="3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34994" y="4221088"/>
            <a:ext cx="0" cy="3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5058279" y="4299079"/>
            <a:ext cx="1740874" cy="851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At training time, the classifier uses labelled examples to learn rules for recognizing each fruit type.</a:t>
            </a:r>
            <a:endParaRPr lang="en-MY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063813" y="4888223"/>
            <a:ext cx="1645003" cy="39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Label : Orange</a:t>
            </a:r>
          </a:p>
        </p:txBody>
      </p:sp>
    </p:spTree>
    <p:extLst>
      <p:ext uri="{BB962C8B-B14F-4D97-AF65-F5344CB8AC3E}">
        <p14:creationId xmlns:p14="http://schemas.microsoft.com/office/powerpoint/2010/main" val="17881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>
            <a:normAutofit/>
          </a:bodyPr>
          <a:lstStyle/>
          <a:p>
            <a:r>
              <a:rPr lang="en-MY" b="0" dirty="0"/>
              <a:t>Supervised Learning: </a:t>
            </a:r>
            <a:r>
              <a:rPr lang="en-MY" b="0" dirty="0" smtClean="0"/>
              <a:t>Regression </a:t>
            </a:r>
            <a:r>
              <a:rPr lang="en-MY" b="0" dirty="0"/>
              <a:t>Example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379485"/>
            <a:ext cx="1540635" cy="3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Time Series</a:t>
            </a:r>
            <a:endParaRPr lang="en-MY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2302" y="5630955"/>
            <a:ext cx="1813434" cy="33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Different Variable</a:t>
            </a:r>
            <a:endParaRPr lang="en-MY" dirty="0"/>
          </a:p>
        </p:txBody>
      </p:sp>
      <p:pic>
        <p:nvPicPr>
          <p:cNvPr id="1026" name="Picture 2" descr="Image result for time series stock predic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85477"/>
            <a:ext cx="6237457" cy="311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34" y="4436947"/>
            <a:ext cx="2762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lm regression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83" y="4273903"/>
            <a:ext cx="3571258" cy="25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361256"/>
            <a:ext cx="7157259" cy="763488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Unsupervised learning: finding useful structure or knowledge in data when no labels are available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9436" y="1556792"/>
            <a:ext cx="390658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Finding clusters of similar users (clustering)</a:t>
            </a:r>
          </a:p>
          <a:p>
            <a:endParaRPr lang="en-MY" dirty="0"/>
          </a:p>
          <a:p>
            <a:endParaRPr lang="en-MY" dirty="0" smtClean="0"/>
          </a:p>
          <a:p>
            <a:r>
              <a:rPr lang="en-MY" dirty="0" smtClean="0"/>
              <a:t>Detecting abnormal server access patterns (unsupervised outlier detection)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88" y="1340768"/>
            <a:ext cx="4124325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8" y="3933056"/>
            <a:ext cx="3771900" cy="26479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95936" y="177281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ight Arrow 9"/>
          <p:cNvSpPr/>
          <p:nvPr/>
        </p:nvSpPr>
        <p:spPr>
          <a:xfrm rot="5400000">
            <a:off x="1844650" y="3708077"/>
            <a:ext cx="684076" cy="269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2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3040360"/>
          </a:xfrm>
        </p:spPr>
        <p:txBody>
          <a:bodyPr/>
          <a:lstStyle/>
          <a:p>
            <a:pPr marL="34300" indent="0">
              <a:buNone/>
            </a:pPr>
            <a:r>
              <a:rPr lang="en-US" dirty="0" smtClean="0"/>
              <a:t>Which </a:t>
            </a:r>
            <a:r>
              <a:rPr lang="en-US" dirty="0"/>
              <a:t>of the following are examples of supervised </a:t>
            </a:r>
            <a:r>
              <a:rPr lang="en-US" dirty="0" smtClean="0"/>
              <a:t>machine learning</a:t>
            </a:r>
            <a:r>
              <a:rPr lang="en-US" dirty="0"/>
              <a:t>? Select all that apply.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Analyzing </a:t>
            </a:r>
            <a:r>
              <a:rPr lang="en-US" dirty="0"/>
              <a:t>sales data to find groups of customers with similar </a:t>
            </a:r>
            <a:r>
              <a:rPr lang="en-US" dirty="0" smtClean="0"/>
              <a:t>buying habits</a:t>
            </a:r>
            <a:endParaRPr lang="en-US" dirty="0"/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Making </a:t>
            </a:r>
            <a:r>
              <a:rPr lang="en-US" dirty="0"/>
              <a:t>online movie recommendation based on the ”star” </a:t>
            </a:r>
            <a:r>
              <a:rPr lang="en-US" dirty="0" smtClean="0"/>
              <a:t>ratings that </a:t>
            </a:r>
            <a:r>
              <a:rPr lang="en-US" dirty="0"/>
              <a:t>other users provided with their own online reviews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face recognition system that trained using images </a:t>
            </a:r>
            <a:r>
              <a:rPr lang="en-US" dirty="0" smtClean="0"/>
              <a:t>with crowdsourced </a:t>
            </a:r>
            <a:r>
              <a:rPr lang="en-US" dirty="0"/>
              <a:t>labels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search engine that users user clicks on the results page to </a:t>
            </a:r>
            <a:r>
              <a:rPr lang="en-US" dirty="0" smtClean="0"/>
              <a:t>learn which </a:t>
            </a:r>
            <a:r>
              <a:rPr lang="en-US" dirty="0"/>
              <a:t>pages are most relevant to popular queries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32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3040360"/>
          </a:xfrm>
        </p:spPr>
        <p:txBody>
          <a:bodyPr/>
          <a:lstStyle/>
          <a:p>
            <a:pPr marL="34300" indent="0">
              <a:buNone/>
            </a:pPr>
            <a:r>
              <a:rPr lang="en-US" dirty="0" smtClean="0"/>
              <a:t>Which </a:t>
            </a:r>
            <a:r>
              <a:rPr lang="en-US" dirty="0"/>
              <a:t>of the following are examples of </a:t>
            </a:r>
            <a:r>
              <a:rPr lang="en-US" b="1" dirty="0"/>
              <a:t>supervised </a:t>
            </a:r>
            <a:r>
              <a:rPr lang="en-US" b="1" dirty="0" smtClean="0"/>
              <a:t>machine learning</a:t>
            </a:r>
            <a:r>
              <a:rPr lang="en-US" dirty="0"/>
              <a:t>? Select all that apply.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Analyzing </a:t>
            </a:r>
            <a:r>
              <a:rPr lang="en-US" dirty="0"/>
              <a:t>sales data to find groups of customers with similar </a:t>
            </a:r>
            <a:r>
              <a:rPr lang="en-US" dirty="0" smtClean="0"/>
              <a:t>buying habits</a:t>
            </a:r>
            <a:endParaRPr lang="en-US" dirty="0"/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Making </a:t>
            </a:r>
            <a:r>
              <a:rPr lang="en-US" dirty="0"/>
              <a:t>online movie recommendation based on the ”star” </a:t>
            </a:r>
            <a:r>
              <a:rPr lang="en-US" dirty="0" smtClean="0"/>
              <a:t>ratings that </a:t>
            </a:r>
            <a:r>
              <a:rPr lang="en-US" dirty="0"/>
              <a:t>other users provided with their own online reviews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face recognition system that trained using images </a:t>
            </a:r>
            <a:r>
              <a:rPr lang="en-US" dirty="0" smtClean="0"/>
              <a:t>with crowdsourced </a:t>
            </a:r>
            <a:r>
              <a:rPr lang="en-US" dirty="0"/>
              <a:t>labels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search engine that users user clicks on the results page to </a:t>
            </a:r>
            <a:r>
              <a:rPr lang="en-US" dirty="0" smtClean="0"/>
              <a:t>learn which </a:t>
            </a:r>
            <a:r>
              <a:rPr lang="en-US" dirty="0"/>
              <a:t>pages are most relevant to popular queries</a:t>
            </a:r>
            <a:endParaRPr lang="en-MY" dirty="0"/>
          </a:p>
        </p:txBody>
      </p:sp>
      <p:pic>
        <p:nvPicPr>
          <p:cNvPr id="5122" name="Picture 2" descr="Image result for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4" y="3577580"/>
            <a:ext cx="4810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4" y="2988940"/>
            <a:ext cx="4810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1" y="4166220"/>
            <a:ext cx="4810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7120991" y="2835852"/>
            <a:ext cx="1908212" cy="3312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 	 	</a:t>
            </a:r>
            <a:endParaRPr lang="en-MY" dirty="0"/>
          </a:p>
        </p:txBody>
      </p:sp>
      <p:sp>
        <p:nvSpPr>
          <p:cNvPr id="30" name="Rounded Rectangle 29"/>
          <p:cNvSpPr/>
          <p:nvPr/>
        </p:nvSpPr>
        <p:spPr>
          <a:xfrm>
            <a:off x="5122769" y="2863314"/>
            <a:ext cx="1908212" cy="3312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ounded Rectangle 28"/>
          <p:cNvSpPr/>
          <p:nvPr/>
        </p:nvSpPr>
        <p:spPr>
          <a:xfrm>
            <a:off x="3216436" y="2851534"/>
            <a:ext cx="1800200" cy="33123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ounded Rectangle 27"/>
          <p:cNvSpPr/>
          <p:nvPr/>
        </p:nvSpPr>
        <p:spPr>
          <a:xfrm>
            <a:off x="107504" y="2780928"/>
            <a:ext cx="3024336" cy="33123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Elbow Connector 18"/>
          <p:cNvCxnSpPr>
            <a:endCxn id="14" idx="2"/>
          </p:cNvCxnSpPr>
          <p:nvPr/>
        </p:nvCxnSpPr>
        <p:spPr>
          <a:xfrm flipV="1">
            <a:off x="3059832" y="3717032"/>
            <a:ext cx="2988332" cy="1211932"/>
          </a:xfrm>
          <a:prstGeom prst="bentConnector2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US" dirty="0"/>
              <a:t>Flow Chart of Predictive Modeling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3604" y="5805264"/>
            <a:ext cx="1396619" cy="269459"/>
          </a:xfrm>
        </p:spPr>
        <p:txBody>
          <a:bodyPr>
            <a:normAutofit fontScale="92500" lnSpcReduction="10000"/>
          </a:bodyPr>
          <a:lstStyle/>
          <a:p>
            <a:pPr marL="34300" indent="0" algn="ctr">
              <a:buNone/>
            </a:pPr>
            <a:r>
              <a:rPr lang="en-MY" dirty="0" smtClean="0"/>
              <a:t>Pre-processing</a:t>
            </a:r>
            <a:endParaRPr lang="en-MY" dirty="0"/>
          </a:p>
        </p:txBody>
      </p:sp>
      <p:sp>
        <p:nvSpPr>
          <p:cNvPr id="5" name="Rounded Rectangle 4"/>
          <p:cNvSpPr/>
          <p:nvPr/>
        </p:nvSpPr>
        <p:spPr>
          <a:xfrm>
            <a:off x="323528" y="3861048"/>
            <a:ext cx="1152128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Raw Data</a:t>
            </a:r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323528" y="4653136"/>
            <a:ext cx="1152128" cy="432048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Labels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1835696" y="3861048"/>
            <a:ext cx="1152128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Training Dataset</a:t>
            </a:r>
            <a:endParaRPr lang="en-MY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4653136"/>
            <a:ext cx="1152128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Testing Dataset</a:t>
            </a:r>
            <a:endParaRPr lang="en-MY" dirty="0"/>
          </a:p>
        </p:txBody>
      </p:sp>
      <p:sp>
        <p:nvSpPr>
          <p:cNvPr id="9" name="Right Arrow 8"/>
          <p:cNvSpPr/>
          <p:nvPr/>
        </p:nvSpPr>
        <p:spPr>
          <a:xfrm>
            <a:off x="1535076" y="4468136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ight Arrow 9"/>
          <p:cNvSpPr/>
          <p:nvPr/>
        </p:nvSpPr>
        <p:spPr>
          <a:xfrm>
            <a:off x="3131840" y="3993418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ounded Rectangle 10"/>
          <p:cNvSpPr/>
          <p:nvPr/>
        </p:nvSpPr>
        <p:spPr>
          <a:xfrm>
            <a:off x="3563888" y="3825391"/>
            <a:ext cx="1224136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Learning Algorithm</a:t>
            </a:r>
            <a:endParaRPr lang="en-MY" dirty="0"/>
          </a:p>
        </p:txBody>
      </p:sp>
      <p:sp>
        <p:nvSpPr>
          <p:cNvPr id="12" name="Rounded Rectangle 11"/>
          <p:cNvSpPr/>
          <p:nvPr/>
        </p:nvSpPr>
        <p:spPr>
          <a:xfrm>
            <a:off x="5436096" y="3897399"/>
            <a:ext cx="1224136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Final  Model</a:t>
            </a:r>
            <a:endParaRPr lang="en-MY" dirty="0"/>
          </a:p>
        </p:txBody>
      </p:sp>
      <p:sp>
        <p:nvSpPr>
          <p:cNvPr id="13" name="Right Arrow 12"/>
          <p:cNvSpPr/>
          <p:nvPr/>
        </p:nvSpPr>
        <p:spPr>
          <a:xfrm>
            <a:off x="4932040" y="3944069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ounded Rectangle 13"/>
          <p:cNvSpPr/>
          <p:nvPr/>
        </p:nvSpPr>
        <p:spPr>
          <a:xfrm>
            <a:off x="5436096" y="2996952"/>
            <a:ext cx="1224136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Predicted Labels</a:t>
            </a:r>
            <a:endParaRPr lang="en-MY" dirty="0"/>
          </a:p>
        </p:txBody>
      </p:sp>
      <p:cxnSp>
        <p:nvCxnSpPr>
          <p:cNvPr id="23" name="Elbow Connector 22"/>
          <p:cNvCxnSpPr>
            <a:stCxn id="14" idx="3"/>
            <a:endCxn id="8" idx="2"/>
          </p:cNvCxnSpPr>
          <p:nvPr/>
        </p:nvCxnSpPr>
        <p:spPr>
          <a:xfrm flipH="1">
            <a:off x="2411760" y="3356992"/>
            <a:ext cx="4248472" cy="2016224"/>
          </a:xfrm>
          <a:prstGeom prst="bentConnector4">
            <a:avLst>
              <a:gd name="adj1" fmla="val -5381"/>
              <a:gd name="adj2" fmla="val 111338"/>
            </a:avLst>
          </a:prstGeom>
          <a:ln w="38100">
            <a:solidFill>
              <a:schemeClr val="tx2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09023" y="3759646"/>
            <a:ext cx="1355564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New Data</a:t>
            </a:r>
            <a:endParaRPr lang="en-MY" dirty="0"/>
          </a:p>
        </p:txBody>
      </p:sp>
      <p:sp>
        <p:nvSpPr>
          <p:cNvPr id="25" name="Rounded Rectangle 24"/>
          <p:cNvSpPr/>
          <p:nvPr/>
        </p:nvSpPr>
        <p:spPr>
          <a:xfrm>
            <a:off x="7596336" y="4941168"/>
            <a:ext cx="1008112" cy="405594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Labels</a:t>
            </a:r>
            <a:endParaRPr lang="en-MY" dirty="0"/>
          </a:p>
        </p:txBody>
      </p:sp>
      <p:sp>
        <p:nvSpPr>
          <p:cNvPr id="26" name="Right Arrow 25"/>
          <p:cNvSpPr/>
          <p:nvPr/>
        </p:nvSpPr>
        <p:spPr>
          <a:xfrm>
            <a:off x="6951662" y="3976228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ight Arrow 26"/>
          <p:cNvSpPr/>
          <p:nvPr/>
        </p:nvSpPr>
        <p:spPr>
          <a:xfrm rot="5400000">
            <a:off x="7963483" y="4581686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3302028" y="5824096"/>
            <a:ext cx="1396619" cy="26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5321387" y="5824096"/>
            <a:ext cx="1396619" cy="26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Evaluation</a:t>
            </a:r>
            <a:endParaRPr lang="en-MY" dirty="0"/>
          </a:p>
        </p:txBody>
      </p:sp>
      <p:sp>
        <p:nvSpPr>
          <p:cNvPr id="34" name="Content Placeholder 3"/>
          <p:cNvSpPr txBox="1">
            <a:spLocks/>
          </p:cNvSpPr>
          <p:nvPr/>
        </p:nvSpPr>
        <p:spPr>
          <a:xfrm>
            <a:off x="7351845" y="5824096"/>
            <a:ext cx="1396619" cy="26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Prediction</a:t>
            </a:r>
            <a:endParaRPr lang="en-MY" dirty="0"/>
          </a:p>
        </p:txBody>
      </p:sp>
      <p:sp>
        <p:nvSpPr>
          <p:cNvPr id="35" name="Rectangular Callout 34"/>
          <p:cNvSpPr/>
          <p:nvPr/>
        </p:nvSpPr>
        <p:spPr>
          <a:xfrm>
            <a:off x="323527" y="1484784"/>
            <a:ext cx="2304257" cy="1800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Dimension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Sampling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3159013" y="1484784"/>
            <a:ext cx="2077182" cy="176130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>
                <a:solidFill>
                  <a:schemeClr val="tx1"/>
                </a:solidFill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>
                <a:solidFill>
                  <a:schemeClr val="tx1"/>
                </a:solidFill>
              </a:rPr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>
                <a:solidFill>
                  <a:schemeClr val="tx1"/>
                </a:solidFill>
              </a:rPr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err="1" smtClean="0">
                <a:solidFill>
                  <a:schemeClr val="tx1"/>
                </a:solidFill>
              </a:rPr>
              <a:t>Hyperparameter</a:t>
            </a:r>
            <a:r>
              <a:rPr lang="en-MY" dirty="0" smtClean="0">
                <a:solidFill>
                  <a:schemeClr val="tx1"/>
                </a:solidFill>
              </a:rPr>
              <a:t> optimization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6003</TotalTime>
  <Words>1153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Franklin Gothic Medium</vt:lpstr>
      <vt:lpstr>Business Contrast 16x9</vt:lpstr>
      <vt:lpstr>Introduction to Machine Learning</vt:lpstr>
      <vt:lpstr>Introduction</vt:lpstr>
      <vt:lpstr>Machine Learning: Categories</vt:lpstr>
      <vt:lpstr>Supervised Learning: Classification Example</vt:lpstr>
      <vt:lpstr>Supervised Learning: Regression Example</vt:lpstr>
      <vt:lpstr>Unsupervised learning: finding useful structure or knowledge in data when no labels are available</vt:lpstr>
      <vt:lpstr>Quiz</vt:lpstr>
      <vt:lpstr>Quiz</vt:lpstr>
      <vt:lpstr>Flow Chart of Predictive Modeling</vt:lpstr>
      <vt:lpstr>Feature Representations</vt:lpstr>
      <vt:lpstr>Representing a piece of fruits as an array of features (plus label information)</vt:lpstr>
      <vt:lpstr>Example: Classifying SPAM emails</vt:lpstr>
      <vt:lpstr>Summary of the SPAM example</vt:lpstr>
      <vt:lpstr>Which components are more important?</vt:lpstr>
      <vt:lpstr>What is the “BEST” ML method then?</vt:lpstr>
      <vt:lpstr>Generalization vs Overfitting vs Underfitting</vt:lpstr>
      <vt:lpstr>Common error measures for ML</vt:lpstr>
      <vt:lpstr>Some Error Measures From Confusion Matrix</vt:lpstr>
      <vt:lpstr>Other type of machine learning/projects</vt:lpstr>
    </vt:vector>
  </TitlesOfParts>
  <Company>Celcom Axiata Berhad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/>
  <cp:keywords>ubaru;data science</cp:keywords>
  <cp:lastModifiedBy>Gan Sing Hwa</cp:lastModifiedBy>
  <cp:revision>62</cp:revision>
  <dcterms:created xsi:type="dcterms:W3CDTF">2018-03-15T03:18:48Z</dcterms:created>
  <dcterms:modified xsi:type="dcterms:W3CDTF">2018-10-18T15:18:28Z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