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87" r:id="rId1"/>
  </p:sldMasterIdLst>
  <p:notesMasterIdLst>
    <p:notesMasterId r:id="rId18"/>
  </p:notesMasterIdLst>
  <p:handoutMasterIdLst>
    <p:handoutMasterId r:id="rId19"/>
  </p:handoutMasterIdLst>
  <p:sldIdLst>
    <p:sldId id="1138" r:id="rId2"/>
    <p:sldId id="1139" r:id="rId3"/>
    <p:sldId id="1140" r:id="rId4"/>
    <p:sldId id="1141" r:id="rId5"/>
    <p:sldId id="1142" r:id="rId6"/>
    <p:sldId id="1143" r:id="rId7"/>
    <p:sldId id="1144" r:id="rId8"/>
    <p:sldId id="1145" r:id="rId9"/>
    <p:sldId id="1146" r:id="rId10"/>
    <p:sldId id="1147" r:id="rId11"/>
    <p:sldId id="1148" r:id="rId12"/>
    <p:sldId id="1149" r:id="rId13"/>
    <p:sldId id="1150" r:id="rId14"/>
    <p:sldId id="1151" r:id="rId15"/>
    <p:sldId id="1152" r:id="rId16"/>
    <p:sldId id="1153" r:id="rId17"/>
  </p:sldIdLst>
  <p:sldSz cx="9144000" cy="6858000" type="screen4x3"/>
  <p:notesSz cx="6883400" cy="9906000"/>
  <p:custDataLst>
    <p:tags r:id="rId20"/>
  </p:custDataLst>
  <p:defaultTextStyle>
    <a:defPPr>
      <a:defRPr lang="ca-E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SimSun" pitchFamily="2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SimSun" pitchFamily="2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SimSun" pitchFamily="2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SimSun" pitchFamily="2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SimSun" pitchFamily="2" charset="-122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SimSun" pitchFamily="2" charset="-122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SimSun" pitchFamily="2" charset="-122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SimSun" pitchFamily="2" charset="-122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SimSun" pitchFamily="2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8">
          <p15:clr>
            <a:srgbClr val="A4A3A4"/>
          </p15:clr>
        </p15:guide>
        <p15:guide id="2" orient="horz" pos="2478">
          <p15:clr>
            <a:srgbClr val="A4A3A4"/>
          </p15:clr>
        </p15:guide>
        <p15:guide id="3" orient="horz" pos="2886">
          <p15:clr>
            <a:srgbClr val="A4A3A4"/>
          </p15:clr>
        </p15:guide>
        <p15:guide id="4" pos="2880">
          <p15:clr>
            <a:srgbClr val="A4A3A4"/>
          </p15:clr>
        </p15:guide>
        <p15:guide id="5" pos="204">
          <p15:clr>
            <a:srgbClr val="A4A3A4"/>
          </p15:clr>
        </p15:guide>
        <p15:guide id="6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ce.m.depenha" initials="bmd" lastIdx="11" clrIdx="0"/>
  <p:cmAuthor id="1" name="Jismy VK" initials="j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D9900"/>
    <a:srgbClr val="AAADB8"/>
    <a:srgbClr val="458B00"/>
    <a:srgbClr val="9DFF3C"/>
    <a:srgbClr val="B7DEE8"/>
    <a:srgbClr val="0C203B"/>
    <a:srgbClr val="FF9800"/>
    <a:srgbClr val="DD4411"/>
    <a:srgbClr val="6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8" autoAdjust="0"/>
    <p:restoredTop sz="86957" autoAdjust="0"/>
  </p:normalViewPr>
  <p:slideViewPr>
    <p:cSldViewPr>
      <p:cViewPr varScale="1">
        <p:scale>
          <a:sx n="60" d="100"/>
          <a:sy n="60" d="100"/>
        </p:scale>
        <p:origin x="1704" y="72"/>
      </p:cViewPr>
      <p:guideLst>
        <p:guide orient="horz" pos="1298"/>
        <p:guide orient="horz" pos="2478"/>
        <p:guide orient="horz" pos="2886"/>
        <p:guide pos="2880"/>
        <p:guide pos="204"/>
        <p:guide pos="295"/>
      </p:guideLst>
    </p:cSldViewPr>
  </p:slideViewPr>
  <p:outlineViewPr>
    <p:cViewPr>
      <p:scale>
        <a:sx n="33" d="100"/>
        <a:sy n="33" d="100"/>
      </p:scale>
      <p:origin x="0" y="988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90" d="100"/>
          <a:sy n="90" d="100"/>
        </p:scale>
        <p:origin x="-2028" y="360"/>
      </p:cViewPr>
      <p:guideLst>
        <p:guide orient="horz" pos="3120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385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defTabSz="958850">
              <a:defRPr sz="1300" dirty="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Data Science Using R Day 1</a:t>
            </a:r>
            <a:endParaRPr lang="ca-ES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 dirty="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Data Science Using R Day 1</a:t>
            </a:r>
            <a:endParaRPr lang="ca-ES" dirty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defTabSz="958850">
              <a:defRPr sz="1300" dirty="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Copyright © 2012  Accenture All Rights Reserved.</a:t>
            </a:r>
            <a:endParaRPr lang="ca-E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9409113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fld id="{39C2B39D-608D-4073-B555-C8C205C82347}" type="slidenum">
              <a:rPr lang="ca-ES"/>
              <a:pPr>
                <a:defRPr/>
              </a:pPr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2417813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05350"/>
            <a:ext cx="55054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/>
              <a:t>Click to edit Master text styles</a:t>
            </a:r>
          </a:p>
          <a:p>
            <a:pPr lvl="1"/>
            <a:r>
              <a:rPr lang="ca-ES" noProof="0"/>
              <a:t>Second level</a:t>
            </a:r>
          </a:p>
          <a:p>
            <a:pPr lvl="2"/>
            <a:r>
              <a:rPr lang="ca-ES" noProof="0"/>
              <a:t>Third level</a:t>
            </a:r>
          </a:p>
          <a:p>
            <a:pPr lvl="3"/>
            <a:r>
              <a:rPr lang="ca-ES" noProof="0"/>
              <a:t>Fourth level</a:t>
            </a:r>
          </a:p>
          <a:p>
            <a:pPr lvl="4"/>
            <a:r>
              <a:rPr lang="ca-ES" noProof="0"/>
              <a:t>Fifth level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defTabSz="958850">
              <a:defRPr sz="1000" dirty="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Data Science Using R Day 1</a:t>
            </a:r>
            <a:endParaRPr lang="ca-ES" dirty="0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 defTabSz="958850">
              <a:defRPr sz="1000" dirty="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Data Science Using R Day 1</a:t>
            </a:r>
            <a:endParaRPr lang="ca-ES" dirty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5230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defTabSz="958850">
              <a:defRPr sz="1000" dirty="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Copyright © 2012  Accenture All Rights Reserved.</a:t>
            </a:r>
            <a:endParaRPr lang="ca-ES" dirty="0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11800" y="9409113"/>
            <a:ext cx="13700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 defTabSz="958850">
              <a:defRPr sz="1000">
                <a:ea typeface="+mn-ea"/>
                <a:cs typeface="+mn-cs"/>
              </a:defRPr>
            </a:lvl1pPr>
          </a:lstStyle>
          <a:p>
            <a:pPr>
              <a:defRPr/>
            </a:pPr>
            <a:fld id="{9548DE8E-3FDB-4960-BE6E-2231DA0F866B}" type="slidenum">
              <a:rPr lang="ca-ES"/>
              <a:pPr>
                <a:defRPr/>
              </a:pPr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7456397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Science Using R Day 3</a:t>
            </a:r>
            <a:endParaRPr lang="ca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2012 Accenture All Rights Reserved.</a:t>
            </a:r>
            <a:r>
              <a:rPr lang="ca-E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46DAB8-EB12-4E80-B2C6-3F9D927C04B5}" type="slidenum">
              <a:rPr lang="ca-ES" smtClean="0"/>
              <a:pPr>
                <a:defRPr/>
              </a:pPr>
              <a:t>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29272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8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Data Science Using R Day 3</a:t>
            </a:r>
            <a:endParaRPr lang="ca-ES" dirty="0">
              <a:ea typeface="SimSun" pitchFamily="2" charset="-122"/>
            </a:endParaRPr>
          </a:p>
        </p:txBody>
      </p:sp>
      <p:sp>
        <p:nvSpPr>
          <p:cNvPr id="115716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Copyright 2012 Accenture All Rights Reserved.</a:t>
            </a:r>
            <a:r>
              <a:rPr lang="ca-ES" dirty="0">
                <a:ea typeface="SimSun" pitchFamily="2" charset="-122"/>
              </a:rPr>
              <a:t>.</a:t>
            </a:r>
          </a:p>
        </p:txBody>
      </p:sp>
      <p:sp>
        <p:nvSpPr>
          <p:cNvPr id="115717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5F03D0-89D6-489A-8B7B-EC7EFDAB1781}" type="slidenum">
              <a:rPr lang="ca-ES" smtClean="0">
                <a:ea typeface="SimSun" pitchFamily="2" charset="-122"/>
              </a:rPr>
              <a:pPr>
                <a:defRPr/>
              </a:pPr>
              <a:t>10</a:t>
            </a:fld>
            <a:endParaRPr lang="ca-ES">
              <a:ea typeface="SimSun" pitchFamily="2" charset="-122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781910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8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Data Science Using R Day 3</a:t>
            </a:r>
            <a:endParaRPr lang="ca-ES" dirty="0">
              <a:ea typeface="SimSun" pitchFamily="2" charset="-122"/>
            </a:endParaRPr>
          </a:p>
        </p:txBody>
      </p:sp>
      <p:sp>
        <p:nvSpPr>
          <p:cNvPr id="116740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Copyright 2012 Accenture All Rights Reserved.</a:t>
            </a:r>
            <a:r>
              <a:rPr lang="ca-ES" dirty="0">
                <a:ea typeface="SimSun" pitchFamily="2" charset="-122"/>
              </a:rPr>
              <a:t>.</a:t>
            </a:r>
          </a:p>
        </p:txBody>
      </p:sp>
      <p:sp>
        <p:nvSpPr>
          <p:cNvPr id="116741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579004-3288-44D3-BE2D-EEF4A1D37052}" type="slidenum">
              <a:rPr lang="ca-ES" smtClean="0">
                <a:ea typeface="SimSun" pitchFamily="2" charset="-122"/>
              </a:rPr>
              <a:pPr>
                <a:defRPr/>
              </a:pPr>
              <a:t>11</a:t>
            </a:fld>
            <a:endParaRPr lang="ca-ES">
              <a:ea typeface="SimSun" pitchFamily="2" charset="-122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5063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8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Data Science Using R Day 3</a:t>
            </a:r>
            <a:endParaRPr lang="ca-ES" dirty="0">
              <a:ea typeface="SimSun" pitchFamily="2" charset="-122"/>
            </a:endParaRPr>
          </a:p>
        </p:txBody>
      </p:sp>
      <p:sp>
        <p:nvSpPr>
          <p:cNvPr id="117764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Copyright 2012 Accenture All Rights Reserved.</a:t>
            </a:r>
            <a:r>
              <a:rPr lang="ca-ES" dirty="0">
                <a:ea typeface="SimSun" pitchFamily="2" charset="-122"/>
              </a:rPr>
              <a:t>.</a:t>
            </a:r>
          </a:p>
        </p:txBody>
      </p:sp>
      <p:sp>
        <p:nvSpPr>
          <p:cNvPr id="117765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9414E-BBC8-4B60-877D-A453483BDC31}" type="slidenum">
              <a:rPr lang="ca-ES" smtClean="0">
                <a:ea typeface="SimSun" pitchFamily="2" charset="-122"/>
              </a:rPr>
              <a:pPr>
                <a:defRPr/>
              </a:pPr>
              <a:t>12</a:t>
            </a:fld>
            <a:endParaRPr lang="ca-ES">
              <a:ea typeface="SimSun" pitchFamily="2" charset="-122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8871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Data Science Using R Day 3</a:t>
            </a:r>
            <a:endParaRPr lang="ca-ES" dirty="0">
              <a:ea typeface="SimSun" pitchFamily="2" charset="-122"/>
            </a:endParaRPr>
          </a:p>
        </p:txBody>
      </p:sp>
      <p:sp>
        <p:nvSpPr>
          <p:cNvPr id="118788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Copyright 2012 Accenture All Rights Reserved.</a:t>
            </a:r>
            <a:r>
              <a:rPr lang="ca-ES" dirty="0">
                <a:ea typeface="SimSun" pitchFamily="2" charset="-122"/>
              </a:rPr>
              <a:t>.</a:t>
            </a:r>
          </a:p>
        </p:txBody>
      </p:sp>
      <p:sp>
        <p:nvSpPr>
          <p:cNvPr id="118789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4EA115-A6E8-4412-A74F-8D10B160B1BF}" type="slidenum">
              <a:rPr lang="ca-ES" smtClean="0">
                <a:ea typeface="SimSun" pitchFamily="2" charset="-122"/>
              </a:rPr>
              <a:pPr>
                <a:defRPr/>
              </a:pPr>
              <a:t>13</a:t>
            </a:fld>
            <a:endParaRPr lang="ca-ES">
              <a:ea typeface="SimSun" pitchFamily="2" charset="-122"/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4358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8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Data Science Using R Day 3</a:t>
            </a:r>
            <a:endParaRPr lang="ca-ES" dirty="0">
              <a:ea typeface="SimSun" pitchFamily="2" charset="-122"/>
            </a:endParaRPr>
          </a:p>
        </p:txBody>
      </p:sp>
      <p:sp>
        <p:nvSpPr>
          <p:cNvPr id="119812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Copyright 2012 Accenture All Rights Reserved.</a:t>
            </a:r>
            <a:r>
              <a:rPr lang="ca-ES" dirty="0">
                <a:ea typeface="SimSun" pitchFamily="2" charset="-122"/>
              </a:rPr>
              <a:t>.</a:t>
            </a:r>
          </a:p>
        </p:txBody>
      </p:sp>
      <p:sp>
        <p:nvSpPr>
          <p:cNvPr id="119813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F9ADA9-2049-4104-B513-7C522249FDE4}" type="slidenum">
              <a:rPr lang="ca-ES" smtClean="0">
                <a:ea typeface="SimSun" pitchFamily="2" charset="-122"/>
              </a:rPr>
              <a:pPr>
                <a:defRPr/>
              </a:pPr>
              <a:t>14</a:t>
            </a:fld>
            <a:endParaRPr lang="ca-ES">
              <a:ea typeface="SimSun" pitchFamily="2" charset="-122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9541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Science Using R Day 3</a:t>
            </a:r>
            <a:endParaRPr lang="ca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2012 Accenture All Rights Reserved.</a:t>
            </a:r>
            <a:r>
              <a:rPr lang="ca-E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E5CA0C-B0B8-46A8-AF05-84507CCEFC5F}" type="slidenum">
              <a:rPr lang="ca-ES" smtClean="0"/>
              <a:pPr>
                <a:defRPr/>
              </a:pPr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27115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Science Using R Day 3</a:t>
            </a:r>
            <a:endParaRPr lang="ca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2012 Accenture All Rights Reserved.</a:t>
            </a:r>
            <a:r>
              <a:rPr lang="ca-E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13D69E-5F7B-4373-AD93-5F15CE09FF72}" type="slidenum">
              <a:rPr lang="ca-ES" smtClean="0"/>
              <a:pPr>
                <a:defRPr/>
              </a:pPr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78425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8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Data Science Using R Day 3</a:t>
            </a:r>
            <a:endParaRPr lang="ca-ES" dirty="0">
              <a:ea typeface="SimSun" pitchFamily="2" charset="-122"/>
            </a:endParaRPr>
          </a:p>
        </p:txBody>
      </p:sp>
      <p:sp>
        <p:nvSpPr>
          <p:cNvPr id="107524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Copyright 2012 Accenture All Rights Reserved.</a:t>
            </a:r>
            <a:r>
              <a:rPr lang="ca-ES" dirty="0">
                <a:ea typeface="SimSun" pitchFamily="2" charset="-122"/>
              </a:rPr>
              <a:t>.</a:t>
            </a:r>
          </a:p>
        </p:txBody>
      </p:sp>
      <p:sp>
        <p:nvSpPr>
          <p:cNvPr id="107525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B93EDA-5CC4-4BF3-84E8-1D177626270F}" type="slidenum">
              <a:rPr lang="ca-ES" smtClean="0">
                <a:ea typeface="SimSun" pitchFamily="2" charset="-122"/>
              </a:rPr>
              <a:pPr>
                <a:defRPr/>
              </a:pPr>
              <a:t>2</a:t>
            </a:fld>
            <a:endParaRPr lang="ca-ES">
              <a:ea typeface="SimSun" pitchFamily="2" charset="-122"/>
            </a:endParaRP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81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Science Using R Day 3</a:t>
            </a:r>
            <a:endParaRPr lang="ca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2012 Accenture All Rights Reserved.</a:t>
            </a:r>
            <a:r>
              <a:rPr lang="ca-E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F61733-277C-44E4-88B9-B04301D638A9}" type="slidenum">
              <a:rPr lang="ca-ES" smtClean="0"/>
              <a:pPr>
                <a:defRPr/>
              </a:pPr>
              <a:t>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3270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8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Data Science Using R Day 3</a:t>
            </a:r>
            <a:endParaRPr lang="ca-ES" dirty="0">
              <a:ea typeface="SimSun" pitchFamily="2" charset="-122"/>
            </a:endParaRPr>
          </a:p>
        </p:txBody>
      </p:sp>
      <p:sp>
        <p:nvSpPr>
          <p:cNvPr id="109572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Copyright 2012 Accenture All Rights Reserved.</a:t>
            </a:r>
            <a:r>
              <a:rPr lang="ca-ES" dirty="0">
                <a:ea typeface="SimSun" pitchFamily="2" charset="-122"/>
              </a:rPr>
              <a:t>.</a:t>
            </a:r>
          </a:p>
        </p:txBody>
      </p:sp>
      <p:sp>
        <p:nvSpPr>
          <p:cNvPr id="109573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AFF43C-6513-4C6C-8AB6-B38A0A6B0EE7}" type="slidenum">
              <a:rPr lang="ca-ES" smtClean="0">
                <a:ea typeface="SimSun" pitchFamily="2" charset="-122"/>
              </a:rPr>
              <a:pPr>
                <a:defRPr/>
              </a:pPr>
              <a:t>4</a:t>
            </a:fld>
            <a:endParaRPr lang="ca-ES">
              <a:ea typeface="SimSun" pitchFamily="2" charset="-122"/>
            </a:endParaRP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431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Science Using R Day 3</a:t>
            </a:r>
            <a:endParaRPr lang="ca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2012 Accenture All Rights Reserved.</a:t>
            </a:r>
            <a:r>
              <a:rPr lang="ca-E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467759-7857-4F39-B1C3-C882327892B8}" type="slidenum">
              <a:rPr lang="ca-ES" smtClean="0"/>
              <a:pPr>
                <a:defRPr/>
              </a:pPr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02682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Science Using R Day 3</a:t>
            </a:r>
            <a:endParaRPr lang="ca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2012 Accenture All Rights Reserved.</a:t>
            </a:r>
            <a:r>
              <a:rPr lang="ca-E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AF85DB-BC6D-47CB-A565-EA1B6AF0C8E2}" type="slidenum">
              <a:rPr lang="ca-ES" smtClean="0"/>
              <a:pPr>
                <a:defRPr/>
              </a:pPr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6161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Science Using R Day 3</a:t>
            </a:r>
            <a:endParaRPr lang="ca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2012 Accenture All Rights Reserved.</a:t>
            </a:r>
            <a:r>
              <a:rPr lang="ca-E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8AC329-A678-4D77-924E-E14129FA42C5}" type="slidenum">
              <a:rPr lang="ca-ES" smtClean="0"/>
              <a:pPr>
                <a:defRPr/>
              </a:pPr>
              <a:t>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0350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8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Data Science Using R Day 3</a:t>
            </a:r>
            <a:endParaRPr lang="ca-ES" dirty="0">
              <a:ea typeface="SimSun" pitchFamily="2" charset="-122"/>
            </a:endParaRPr>
          </a:p>
        </p:txBody>
      </p:sp>
      <p:sp>
        <p:nvSpPr>
          <p:cNvPr id="113668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Copyright 2012 Accenture All Rights Reserved.</a:t>
            </a:r>
            <a:r>
              <a:rPr lang="ca-ES" dirty="0">
                <a:ea typeface="SimSun" pitchFamily="2" charset="-122"/>
              </a:rPr>
              <a:t>.</a:t>
            </a:r>
          </a:p>
        </p:txBody>
      </p:sp>
      <p:sp>
        <p:nvSpPr>
          <p:cNvPr id="113669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DE6E98-9B0F-43BB-BD7D-0C5AF73ECA36}" type="slidenum">
              <a:rPr lang="ca-ES" smtClean="0">
                <a:ea typeface="SimSun" pitchFamily="2" charset="-122"/>
              </a:rPr>
              <a:pPr>
                <a:defRPr/>
              </a:pPr>
              <a:t>8</a:t>
            </a:fld>
            <a:endParaRPr lang="ca-ES">
              <a:ea typeface="SimSun" pitchFamily="2" charset="-122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8570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Data Science Using R Day 3</a:t>
            </a:r>
            <a:endParaRPr lang="ca-ES" dirty="0">
              <a:ea typeface="SimSun" pitchFamily="2" charset="-122"/>
            </a:endParaRPr>
          </a:p>
        </p:txBody>
      </p:sp>
      <p:sp>
        <p:nvSpPr>
          <p:cNvPr id="114692" name="Rectangle 10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SimSun" pitchFamily="2" charset="-122"/>
              </a:rPr>
              <a:t>Copyright 2012 Accenture All Rights Reserved.</a:t>
            </a:r>
            <a:r>
              <a:rPr lang="ca-ES" dirty="0">
                <a:ea typeface="SimSun" pitchFamily="2" charset="-122"/>
              </a:rPr>
              <a:t>.</a:t>
            </a:r>
          </a:p>
        </p:txBody>
      </p:sp>
      <p:sp>
        <p:nvSpPr>
          <p:cNvPr id="114693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DF7489-AE6B-4742-B622-A96917198941}" type="slidenum">
              <a:rPr lang="ca-ES" smtClean="0">
                <a:ea typeface="SimSun" pitchFamily="2" charset="-122"/>
              </a:rPr>
              <a:pPr>
                <a:defRPr/>
              </a:pPr>
              <a:t>9</a:t>
            </a:fld>
            <a:endParaRPr lang="ca-ES">
              <a:ea typeface="SimSun" pitchFamily="2" charset="-122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500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323850" y="1557338"/>
            <a:ext cx="8424863" cy="4824412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41B97A-378E-4F69-9D74-E5B0730D91F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97060" y="229517"/>
            <a:ext cx="8380228" cy="97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44450" rIns="90488" bIns="44450" numCol="1" anchor="b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602029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0"/>
            <a:ext cx="6784975" cy="13407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7504" y="1556792"/>
            <a:ext cx="8899525" cy="457041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94585-9D98-4337-9950-4EE725E02B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94" y="443345"/>
            <a:ext cx="8395094" cy="2882895"/>
          </a:xfrm>
        </p:spPr>
        <p:txBody>
          <a:bodyPr anchor="b" anchorCtr="0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954299-DE52-47A8-A04E-69FC1668FE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8788" y="6324600"/>
            <a:ext cx="448945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2012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61294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0" y="129310"/>
            <a:ext cx="8326438" cy="10857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882" y="1590805"/>
            <a:ext cx="4197096" cy="4818961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965" y="1590805"/>
            <a:ext cx="4196323" cy="4818961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E42313-9B81-4CBD-9AA5-E7700507916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2687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66" y="233082"/>
            <a:ext cx="8383022" cy="99446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0" y="1607583"/>
            <a:ext cx="4025155" cy="639762"/>
          </a:xfrm>
        </p:spPr>
        <p:txBody>
          <a:bodyPr anchor="b"/>
          <a:lstStyle>
            <a:lvl1pPr marL="0" indent="0">
              <a:lnSpc>
                <a:spcPts val="26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145" y="2247345"/>
            <a:ext cx="42134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7583"/>
            <a:ext cx="4132263" cy="63976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5725" y="2247345"/>
            <a:ext cx="4311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82A44A-3769-4E22-A0B6-AFBEA565A1A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8788" y="6324600"/>
            <a:ext cx="44894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2012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567944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80A387-8F22-40D2-A1D6-12069FE744E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8788" y="6324600"/>
            <a:ext cx="44894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2012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68123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538D73-221F-4AD8-9AA4-472AF34246F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8788" y="6324600"/>
            <a:ext cx="44894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2012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909818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5450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2FF34A-C031-4841-B977-68BD294405A0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8788" y="6324600"/>
            <a:ext cx="44894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2012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968412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FFF099-79C6-43A2-814E-9876B9DA24A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8788" y="6324600"/>
            <a:ext cx="44894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2012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53537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0BDE9-5933-41F7-84C4-CC87A4DF72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2468" y="1578279"/>
            <a:ext cx="8380227" cy="47895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64388" y="6511925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46E3B560-07B0-4853-AE85-4967240282D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97060" y="229517"/>
            <a:ext cx="8380228" cy="97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97060" y="1241945"/>
            <a:ext cx="87469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3222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9" r:id="rId10"/>
  </p:sldLayoutIdLst>
  <p:transition/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4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176213" indent="-17621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857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2pPr>
      <a:lvl3pPr marL="630238" indent="-1682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869950" indent="-22701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1800">
          <a:solidFill>
            <a:schemeClr val="tx1"/>
          </a:solidFill>
          <a:latin typeface="+mn-lt"/>
        </a:defRPr>
      </a:lvl4pPr>
      <a:lvl5pPr marL="1042988" indent="-1666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chemeClr val="tx1"/>
          </a:solidFill>
          <a:latin typeface="+mn-lt"/>
        </a:defRPr>
      </a:lvl5pPr>
      <a:lvl6pPr marL="19383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3955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28527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3099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  <a:p>
            <a:pPr algn="ctr">
              <a:buNone/>
            </a:pPr>
            <a:r>
              <a:rPr lang="en-US" sz="3600" b="1" dirty="0"/>
              <a:t>Logistic Regression and Generalized Linear Models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338D2-1574-480A-891B-25A92E8211B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2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&gt;summary(mylogit) 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3DA39-6799-43C9-BB3A-65B016C94C4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(cont.)</a:t>
            </a:r>
          </a:p>
        </p:txBody>
      </p:sp>
      <p:pic>
        <p:nvPicPr>
          <p:cNvPr id="204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988840"/>
            <a:ext cx="86423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032" y="6505415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TIPS</a:t>
            </a:r>
            <a:r>
              <a:rPr lang="en-US" dirty="0" smtClean="0">
                <a:solidFill>
                  <a:srgbClr val="FF0000"/>
                </a:solidFill>
              </a:rPr>
              <a:t>: Model fine-tuning is the road to success….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3"/>
          <p:cNvSpPr>
            <a:spLocks noGrp="1" noChangeArrowheads="1"/>
          </p:cNvSpPr>
          <p:nvPr>
            <p:ph idx="12"/>
          </p:nvPr>
        </p:nvSpPr>
        <p:spPr>
          <a:xfrm>
            <a:off x="323851" y="1557338"/>
            <a:ext cx="8208590" cy="4824412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Interpretation</a:t>
            </a:r>
          </a:p>
          <a:p>
            <a:r>
              <a:rPr lang="en-US" sz="2000" dirty="0"/>
              <a:t>Both gre and gpa are statistically significant, as are the three terms for rank. </a:t>
            </a:r>
          </a:p>
          <a:p>
            <a:r>
              <a:rPr lang="en-US" sz="2000" dirty="0"/>
              <a:t>The logistic regression coefficients give the change in the log odds of the outcome for a one unit increase in the predictor variable. </a:t>
            </a:r>
          </a:p>
          <a:p>
            <a:pPr lvl="1"/>
            <a:r>
              <a:rPr lang="en-US" dirty="0"/>
              <a:t>For every one unit change in gre, the log odds of admission (versus non-admission) increases by 0.002. </a:t>
            </a:r>
          </a:p>
          <a:p>
            <a:pPr lvl="1"/>
            <a:r>
              <a:rPr lang="en-US" dirty="0"/>
              <a:t>For a one unit increase in gpa, the log odds of being admitted to graduate school increases by 0.804. </a:t>
            </a:r>
          </a:p>
          <a:p>
            <a:pPr lvl="1"/>
            <a:r>
              <a:rPr lang="en-US" dirty="0"/>
              <a:t>The indicator variables for rank have a slightly different interpretation. For example, having attended an undergraduate institution with rank of 2, versus an institution with a rank of 1, decreases the log odds of admission by 0.675</a:t>
            </a:r>
          </a:p>
          <a:p>
            <a:endParaRPr lang="en-US" sz="2000" dirty="0"/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95176-B838-409C-9EDA-DFF4283B77B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(cont.)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2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   We can use the </a:t>
            </a:r>
            <a:r>
              <a:rPr lang="en-US" sz="2000" b="1" dirty="0"/>
              <a:t>confit</a:t>
            </a:r>
            <a:r>
              <a:rPr lang="en-US" sz="2000" dirty="0"/>
              <a:t>(...) function to obtain confidence intervals for the coefficient estimates.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1800" dirty="0"/>
          </a:p>
          <a:p>
            <a:pPr>
              <a:buNone/>
            </a:pPr>
            <a:r>
              <a:rPr lang="en-US" sz="1800" i="1" dirty="0"/>
              <a:t>   &gt; confint(mylogit)</a:t>
            </a:r>
          </a:p>
          <a:p>
            <a:pPr>
              <a:buNone/>
            </a:pPr>
            <a:r>
              <a:rPr lang="en-US" sz="1800" dirty="0"/>
              <a:t>				   		2.5 %            97.5 %</a:t>
            </a:r>
          </a:p>
          <a:p>
            <a:pPr>
              <a:buNone/>
            </a:pPr>
            <a:r>
              <a:rPr lang="en-US" sz="1800" dirty="0"/>
              <a:t>   (Intercept)    	     		-6.2716202334	    -1.792547080</a:t>
            </a:r>
          </a:p>
          <a:p>
            <a:pPr>
              <a:buNone/>
            </a:pPr>
            <a:r>
              <a:rPr lang="en-US" sz="1800" dirty="0"/>
              <a:t>   gre              	      		 0.0001375921 	     0.004435874</a:t>
            </a:r>
          </a:p>
          <a:p>
            <a:pPr>
              <a:buNone/>
            </a:pPr>
            <a:r>
              <a:rPr lang="en-US" sz="1800" dirty="0"/>
              <a:t>   gpa              	       		0.1602959439  	     1.464142727</a:t>
            </a:r>
          </a:p>
          <a:p>
            <a:pPr>
              <a:buNone/>
            </a:pPr>
            <a:r>
              <a:rPr lang="en-US" sz="1800" dirty="0"/>
              <a:t>   as.factor(rank)2 	      	-1.3008888002 	    -0.056745722</a:t>
            </a:r>
          </a:p>
          <a:p>
            <a:pPr>
              <a:buNone/>
            </a:pPr>
            <a:r>
              <a:rPr lang="en-US" sz="1800" dirty="0"/>
              <a:t>   as.factor(rank)3 	       	-2.0276713127     -0.670372346</a:t>
            </a:r>
          </a:p>
          <a:p>
            <a:pPr>
              <a:buNone/>
            </a:pPr>
            <a:r>
              <a:rPr lang="en-US" sz="1800" dirty="0"/>
              <a:t>   as.factor(rank)4          	 	-2.4000265384      -0.753542605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C2C7F-B10B-4E4F-B6A0-AB0E83DBD9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(cont.)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2"/>
          </p:nvPr>
        </p:nvSpPr>
        <p:spPr/>
        <p:txBody>
          <a:bodyPr/>
          <a:lstStyle/>
          <a:p>
            <a:r>
              <a:rPr lang="pt-BR" sz="2000" dirty="0"/>
              <a:t>  </a:t>
            </a:r>
            <a:r>
              <a:rPr lang="pt-BR" sz="2000" b="1" dirty="0"/>
              <a:t>Odds Ratio</a:t>
            </a:r>
          </a:p>
          <a:p>
            <a:pPr marL="341313" indent="-341313">
              <a:buNone/>
            </a:pPr>
            <a:r>
              <a:rPr lang="en-US" sz="2000" dirty="0"/>
              <a:t>     You can exponentiate the coefficients and interpret them as odds-   ratios.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pt-BR" sz="2000" dirty="0"/>
              <a:t>     </a:t>
            </a:r>
            <a:r>
              <a:rPr lang="pt-BR" sz="1800" i="1" dirty="0"/>
              <a:t>exp(mylogit$coefficients)</a:t>
            </a:r>
          </a:p>
          <a:p>
            <a:pPr>
              <a:buNone/>
            </a:pPr>
            <a:r>
              <a:rPr lang="pt-BR" sz="1800" dirty="0"/>
              <a:t>     (Intercept)              gre              gpa 		as.factor(rank)2 </a:t>
            </a:r>
          </a:p>
          <a:p>
            <a:pPr>
              <a:buNone/>
            </a:pPr>
            <a:r>
              <a:rPr lang="pt-BR" sz="1800" dirty="0"/>
              <a:t>       0.0185001        1.0022670        2.2345448        0.5089310 </a:t>
            </a:r>
          </a:p>
          <a:p>
            <a:pPr>
              <a:buNone/>
            </a:pPr>
            <a:r>
              <a:rPr lang="pt-BR" sz="1800" dirty="0"/>
              <a:t>     as.factor(rank)3 	    as.factor(rank)4 </a:t>
            </a:r>
          </a:p>
          <a:p>
            <a:pPr>
              <a:buNone/>
            </a:pPr>
            <a:r>
              <a:rPr lang="pt-BR" sz="1800" dirty="0"/>
              <a:t>       0.2617923             0.2119375 </a:t>
            </a:r>
          </a:p>
          <a:p>
            <a:pPr>
              <a:buNone/>
            </a:pPr>
            <a:endParaRPr lang="pt-BR" sz="2000" dirty="0"/>
          </a:p>
          <a:p>
            <a:pPr marL="53975" indent="-53975">
              <a:buNone/>
            </a:pPr>
            <a:r>
              <a:rPr lang="en-US" sz="2000" dirty="0"/>
              <a:t> </a:t>
            </a:r>
            <a:r>
              <a:rPr lang="en-US" sz="2000" b="1" dirty="0"/>
              <a:t>A one unit increase in gpa, the odds of being admitted to graduate school (versus not being admitted) increase by a factor of 2.23</a:t>
            </a:r>
            <a:endParaRPr lang="pt-BR" sz="2000" b="1" dirty="0"/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EE896-2129-4DCF-8397-0D7B4278DE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(cont.)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2"/>
          </p:nvPr>
        </p:nvSpPr>
        <p:spPr/>
        <p:txBody>
          <a:bodyPr/>
          <a:lstStyle/>
          <a:p>
            <a:pPr marL="109538" indent="-109538">
              <a:buNone/>
            </a:pPr>
            <a:r>
              <a:rPr lang="en-US" sz="2000" dirty="0"/>
              <a:t>  </a:t>
            </a:r>
            <a:r>
              <a:rPr lang="en-US" sz="1800" dirty="0"/>
              <a:t>Predicted probability of admission at each value of rank, holding gre and gpa at their  means</a:t>
            </a:r>
            <a:r>
              <a:rPr lang="en-US" sz="2000" dirty="0"/>
              <a:t>	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1800" dirty="0"/>
              <a:t>rank &lt;- c(1,2,3,4) </a:t>
            </a:r>
          </a:p>
          <a:p>
            <a:pPr>
              <a:buNone/>
            </a:pPr>
            <a:r>
              <a:rPr lang="en-US" sz="1800" dirty="0"/>
              <a:t>  gre &lt;- c(mean(mydata$gre))</a:t>
            </a:r>
          </a:p>
          <a:p>
            <a:pPr>
              <a:buNone/>
            </a:pPr>
            <a:r>
              <a:rPr lang="en-US" sz="1800" dirty="0"/>
              <a:t>  gpa &lt;- c(mean(mydata$gpa)) </a:t>
            </a:r>
          </a:p>
          <a:p>
            <a:pPr>
              <a:buNone/>
            </a:pPr>
            <a:r>
              <a:rPr lang="en-US" sz="1800" dirty="0"/>
              <a:t>  newdata1 &lt;- data.frame(gre,gpa,rank) </a:t>
            </a:r>
          </a:p>
          <a:p>
            <a:pPr>
              <a:buNone/>
            </a:pPr>
            <a:r>
              <a:rPr lang="en-US" sz="1800" dirty="0"/>
              <a:t>  </a:t>
            </a:r>
            <a:r>
              <a:rPr lang="en-US" sz="1800" b="1" dirty="0"/>
              <a:t>newdata1$rankP &lt;-predict(mylogit,newdata=newdata1,type="response") </a:t>
            </a:r>
          </a:p>
          <a:p>
            <a:pPr>
              <a:buNone/>
            </a:pPr>
            <a:r>
              <a:rPr lang="en-US" sz="1800" dirty="0"/>
              <a:t>  &gt;newdata1 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8BCE6-C99B-43CC-8C97-9E2EA9CE952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(cont.)</a:t>
            </a:r>
          </a:p>
        </p:txBody>
      </p:sp>
      <p:pic>
        <p:nvPicPr>
          <p:cNvPr id="245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437112"/>
            <a:ext cx="4103687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395536" y="5373688"/>
            <a:ext cx="85689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/>
              <a:t>The predicted probability of being accepted into a graduate program is 0.52 for students from the highest prestige undergraduate institutions (</a:t>
            </a:r>
            <a:r>
              <a:rPr lang="en-US" sz="1800" b="1" dirty="0"/>
              <a:t>rank</a:t>
            </a:r>
            <a:r>
              <a:rPr lang="en-US" sz="1800" dirty="0"/>
              <a:t>=1), and 0.18 for students from the lowest ranked institutions (</a:t>
            </a:r>
            <a:r>
              <a:rPr lang="en-US" sz="1800" b="1" dirty="0"/>
              <a:t>rank</a:t>
            </a:r>
            <a:r>
              <a:rPr lang="en-US" sz="1800" dirty="0"/>
              <a:t>=4), holding </a:t>
            </a:r>
            <a:r>
              <a:rPr lang="en-US" sz="1800" b="1" dirty="0"/>
              <a:t>gre</a:t>
            </a:r>
            <a:r>
              <a:rPr lang="en-US" sz="1800" dirty="0"/>
              <a:t> and </a:t>
            </a:r>
            <a:r>
              <a:rPr lang="en-US" sz="1800" b="1" dirty="0"/>
              <a:t>gpa</a:t>
            </a:r>
            <a:r>
              <a:rPr lang="en-US" sz="1800" dirty="0"/>
              <a:t> at their means.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/>
              <a:t>  Create a table of predicted probabilities varying the value of gre.</a:t>
            </a:r>
          </a:p>
          <a:p>
            <a:pPr>
              <a:buNone/>
            </a:pPr>
            <a:r>
              <a:rPr lang="en-US" sz="1800" dirty="0"/>
              <a:t>   newdata2&lt;data.frame(gre=seq(200,800,100),gpa=mean(mydata$gpa),rank=2)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b="1" dirty="0"/>
              <a:t>newdata2$greP&lt;predict(mylogit,newdata=newdata2,type="response") </a:t>
            </a:r>
          </a:p>
          <a:p>
            <a:pPr>
              <a:buNone/>
            </a:pPr>
            <a:r>
              <a:rPr lang="en-US" sz="1800" b="1" dirty="0"/>
              <a:t>   cbind(newdata2$gre,newdata2$greP) 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A6F52-6E93-4F2F-B4C1-55E456D372A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(cont.)</a:t>
            </a:r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212976"/>
            <a:ext cx="27368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sz="2000" dirty="0"/>
              <a:t>Find the difference in deviance for the two models:</a:t>
            </a:r>
          </a:p>
          <a:p>
            <a:pPr>
              <a:buNone/>
            </a:pPr>
            <a:r>
              <a:rPr lang="en-US" sz="2000" dirty="0"/>
              <a:t>   </a:t>
            </a:r>
            <a:r>
              <a:rPr lang="en-US" sz="1800" dirty="0"/>
              <a:t>&gt; </a:t>
            </a:r>
            <a:r>
              <a:rPr lang="en-US" sz="1800" b="1" dirty="0"/>
              <a:t>with</a:t>
            </a:r>
            <a:r>
              <a:rPr lang="en-US" sz="1800" dirty="0"/>
              <a:t>(mylogit, null.deviance - deviance)</a:t>
            </a:r>
            <a:br>
              <a:rPr lang="en-US" sz="1800" dirty="0"/>
            </a:br>
            <a:r>
              <a:rPr lang="en-US" sz="1800" dirty="0"/>
              <a:t>41.46 </a:t>
            </a:r>
          </a:p>
          <a:p>
            <a:r>
              <a:rPr lang="en-US" sz="2000" dirty="0"/>
              <a:t> The degrees of freedom for the difference between the two models is equal to the number of predictor variables in the mode, and can be obtained using:</a:t>
            </a:r>
          </a:p>
          <a:p>
            <a:pPr>
              <a:buNone/>
            </a:pPr>
            <a:r>
              <a:rPr lang="en-US" sz="1800" dirty="0"/>
              <a:t>   &gt; </a:t>
            </a:r>
            <a:r>
              <a:rPr lang="en-US" sz="1800" b="1" dirty="0"/>
              <a:t>with</a:t>
            </a:r>
            <a:r>
              <a:rPr lang="en-US" sz="1800" dirty="0"/>
              <a:t>(mylogit, df.null - df.residual) </a:t>
            </a:r>
            <a:br>
              <a:rPr lang="en-US" sz="1800" dirty="0"/>
            </a:br>
            <a:r>
              <a:rPr lang="en-US" sz="1800" dirty="0"/>
              <a:t>5 </a:t>
            </a:r>
          </a:p>
          <a:p>
            <a:r>
              <a:rPr lang="en-US" sz="2000" dirty="0"/>
              <a:t> The p-value can be obtained using:</a:t>
            </a:r>
          </a:p>
          <a:p>
            <a:pPr>
              <a:buNone/>
            </a:pPr>
            <a:r>
              <a:rPr lang="en-US" sz="2000" dirty="0"/>
              <a:t>   </a:t>
            </a:r>
            <a:r>
              <a:rPr lang="en-US" sz="1800" dirty="0"/>
              <a:t>&gt; </a:t>
            </a:r>
            <a:r>
              <a:rPr lang="en-US" sz="1800" b="1" dirty="0"/>
              <a:t>with</a:t>
            </a:r>
            <a:r>
              <a:rPr lang="en-US" sz="1800" dirty="0"/>
              <a:t>(mylogit, pchisq(null.deviance - deviance, df.null - df.residual, lower.tail = FALSE)) </a:t>
            </a:r>
            <a:br>
              <a:rPr lang="en-US" sz="1800" dirty="0"/>
            </a:br>
            <a:r>
              <a:rPr lang="en-US" sz="1800" dirty="0"/>
              <a:t>7.578e-08 </a:t>
            </a:r>
          </a:p>
          <a:p>
            <a:pPr>
              <a:buNone/>
            </a:pPr>
            <a:r>
              <a:rPr lang="en-US" sz="2000" dirty="0"/>
              <a:t>   </a:t>
            </a:r>
            <a:r>
              <a:rPr lang="en-US" sz="2000" b="1" dirty="0"/>
              <a:t>The chi-square of 41.46 with 5 degrees of freedom and an associated p-value of less than 0.001 tells us that our model as a whole fits significantly better than an empty model.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A06D6-97BF-40F1-941F-394C546E3AF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(cont.)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2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Dataset</a:t>
            </a:r>
          </a:p>
          <a:p>
            <a:endParaRPr lang="en-US" sz="1800" dirty="0"/>
          </a:p>
          <a:p>
            <a:pPr>
              <a:buNone/>
            </a:pPr>
            <a:r>
              <a:rPr lang="en-US" sz="1800" dirty="0"/>
              <a:t>					</a:t>
            </a:r>
          </a:p>
          <a:p>
            <a:endParaRPr lang="en-US" sz="1800" dirty="0"/>
          </a:p>
          <a:p>
            <a:pPr>
              <a:buNone/>
            </a:pPr>
            <a:r>
              <a:rPr lang="en-US" sz="1800" dirty="0"/>
              <a:t>mydata &lt;- read.csv(url("http://www.ats.ucla.edu/stat/data/binary.csv"))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Description of the data Set</a:t>
            </a:r>
          </a:p>
          <a:p>
            <a:r>
              <a:rPr lang="en-US" sz="1800" dirty="0"/>
              <a:t>This dataset has a binary response (outcome, dependent) variable called admit.</a:t>
            </a:r>
          </a:p>
          <a:p>
            <a:r>
              <a:rPr lang="en-US" sz="1800" dirty="0"/>
              <a:t>There are three predictor variables: gre, gpa and rank. </a:t>
            </a:r>
          </a:p>
          <a:p>
            <a:r>
              <a:rPr lang="en-US" sz="1800" dirty="0"/>
              <a:t>Variables gre and gpa are continuous. </a:t>
            </a:r>
          </a:p>
          <a:p>
            <a:r>
              <a:rPr lang="en-US" sz="1800" dirty="0"/>
              <a:t>The variable rank takes on the values 1 through 4.</a:t>
            </a:r>
          </a:p>
          <a:p>
            <a:r>
              <a:rPr lang="en-US" sz="1800" dirty="0"/>
              <a:t>Institutions with a rank of 1 have the highest prestige, while those with a rank of 4 have the lowest.</a:t>
            </a:r>
          </a:p>
          <a:p>
            <a:r>
              <a:rPr lang="en-US" sz="1800" dirty="0"/>
              <a:t>The response variable, admit/don't admit, is a binary variable.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36C95-77F7-4798-8FD6-656F7A561FF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Logistic Regression</a:t>
            </a: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2376512" cy="998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sz="2000" dirty="0"/>
              <a:t>How do variables, such as GRE (Graduate Record Exam scores), GPA(grade point average) and prestige of the undergraduate institution, effect admission into graduate school. </a:t>
            </a:r>
          </a:p>
          <a:p>
            <a:r>
              <a:rPr lang="en-US" sz="2000" dirty="0"/>
              <a:t>How does a one unit increase in gpa change the odds (Odds ratio) of being admitted to graduate school (versus not being admitted)?</a:t>
            </a:r>
          </a:p>
          <a:p>
            <a:r>
              <a:rPr lang="en-US" sz="2000" dirty="0"/>
              <a:t>Predict the probability of admission at each value of rank, keeping </a:t>
            </a:r>
            <a:r>
              <a:rPr lang="en-US" sz="2000" b="1" dirty="0"/>
              <a:t>gre</a:t>
            </a:r>
            <a:r>
              <a:rPr lang="en-US" sz="2000" dirty="0"/>
              <a:t> and </a:t>
            </a:r>
            <a:r>
              <a:rPr lang="en-US" sz="2000" b="1" dirty="0"/>
              <a:t>gpa</a:t>
            </a:r>
            <a:r>
              <a:rPr lang="en-US" sz="2000" dirty="0"/>
              <a:t> at their means.</a:t>
            </a:r>
          </a:p>
          <a:p>
            <a:r>
              <a:rPr lang="en-US" sz="2000" dirty="0"/>
              <a:t>Create a table of predicted probabilities by varying the value of gre.</a:t>
            </a:r>
          </a:p>
          <a:p>
            <a:r>
              <a:rPr lang="en-US" sz="2000" dirty="0"/>
              <a:t>What does the model fit test (significance of the overall model) indicate?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F61A9-A7B2-4FDC-B07A-C5605B9767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2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/>
              <a:t>What is Logistic Regression</a:t>
            </a:r>
          </a:p>
          <a:p>
            <a:r>
              <a:rPr lang="en-US" sz="2000" dirty="0"/>
              <a:t>Logistic Regression on (or logit model) is a statistical model used for prediction of the probability of occurrence of an event.</a:t>
            </a:r>
          </a:p>
          <a:p>
            <a:r>
              <a:rPr lang="en-US" sz="2000" dirty="0"/>
              <a:t>Most problems of logistic regression involves classifying a new observation into to one of the many possible classes based on the value of its explanatory variable.</a:t>
            </a:r>
          </a:p>
          <a:p>
            <a:pPr>
              <a:buNone/>
            </a:pPr>
            <a:r>
              <a:rPr lang="en-US" sz="2000" b="1" dirty="0"/>
              <a:t>Binomial Logistic Regression</a:t>
            </a:r>
          </a:p>
          <a:p>
            <a:r>
              <a:rPr lang="en-US" sz="2000" dirty="0"/>
              <a:t>Binomial (or binary) logistic regression is a model in which the dependent variable is dichotomous.</a:t>
            </a:r>
          </a:p>
          <a:p>
            <a:r>
              <a:rPr lang="en-US" sz="2000" dirty="0"/>
              <a:t>The independent variables may be of any type.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A52D3-C077-42FD-B25E-C16230C2B6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97060" y="229517"/>
            <a:ext cx="8746940" cy="972981"/>
          </a:xfrm>
        </p:spPr>
        <p:txBody>
          <a:bodyPr/>
          <a:lstStyle/>
          <a:p>
            <a:r>
              <a:rPr lang="en-US" dirty="0"/>
              <a:t>Introduction to Logistic Regression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sz="2000" dirty="0"/>
              <a:t>More robust than linear Regression</a:t>
            </a:r>
          </a:p>
          <a:p>
            <a:r>
              <a:rPr lang="en-US" sz="2000" dirty="0"/>
              <a:t>Error terms need not be normal</a:t>
            </a:r>
          </a:p>
          <a:p>
            <a:r>
              <a:rPr lang="en-US" sz="2000" dirty="0"/>
              <a:t>No requirement for equal variance for error term</a:t>
            </a:r>
          </a:p>
          <a:p>
            <a:r>
              <a:rPr lang="en-US" sz="2000" dirty="0"/>
              <a:t>No requirement for linear relationship between dependent and independent variables</a:t>
            </a:r>
          </a:p>
          <a:p>
            <a:r>
              <a:rPr lang="en-US" sz="2000" dirty="0"/>
              <a:t>Logistic regression is perfect for situations where you are trying to predict whether something "happens" or not</a:t>
            </a:r>
          </a:p>
          <a:p>
            <a:r>
              <a:rPr lang="en-US" sz="2000" dirty="0"/>
              <a:t>A chi-square test is used to indicate how well the logistic regression model fits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1FC38-2C51-493C-A8B5-DCBEA28F2A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Logistic Regression (cont.)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163" y="4869160"/>
            <a:ext cx="8569325" cy="12961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22250" indent="-22225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/>
            </a:pPr>
            <a:r>
              <a:rPr lang="en-US" sz="2000" b="1" kern="0" dirty="0">
                <a:latin typeface="+mn-lt"/>
                <a:ea typeface="+mn-ea"/>
              </a:rPr>
              <a:t>Business Problems in Marketing/Retail</a:t>
            </a:r>
          </a:p>
          <a:p>
            <a:pPr marL="222250" indent="-22225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  <a:ea typeface="+mn-ea"/>
              </a:rPr>
              <a:t>What is the success probability of a new product?</a:t>
            </a:r>
          </a:p>
          <a:p>
            <a:pPr marL="222250" indent="-22225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  <a:ea typeface="+mn-ea"/>
              </a:rPr>
              <a:t>What is the impact of food label on purchase decision?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8F34-7C08-4360-95AD-8C15A8B3B8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79512" y="180229"/>
            <a:ext cx="8746940" cy="972981"/>
          </a:xfrm>
        </p:spPr>
        <p:txBody>
          <a:bodyPr lIns="91440" tIns="457200" rIns="91440" bIns="0"/>
          <a:lstStyle/>
          <a:p>
            <a:pPr marL="166688" indent="-47625"/>
            <a:r>
              <a:rPr lang="en-US" dirty="0"/>
              <a:t>Introduction to Logistic Regression (cont.)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34963" y="1700809"/>
            <a:ext cx="8569325" cy="12646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22250" indent="-22225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/>
            </a:pPr>
            <a:r>
              <a:rPr lang="en-US" sz="2000" kern="0" dirty="0"/>
              <a:t>Which promotion is more effective?</a:t>
            </a:r>
          </a:p>
          <a:p>
            <a:pPr marL="222250" indent="-22225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  <a:ea typeface="+mn-ea"/>
              </a:rPr>
              <a:t>Which channel of delivery is more effective?</a:t>
            </a:r>
          </a:p>
          <a:p>
            <a:pPr marL="222250" indent="-22225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  <a:ea typeface="+mn-ea"/>
              </a:rPr>
              <a:t>What is the credit risk associated with retail store?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60363" y="2996952"/>
            <a:ext cx="8748712" cy="23046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22250" indent="-22225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/>
            </a:pPr>
            <a:r>
              <a:rPr lang="en-US" sz="2000" b="1" kern="0" dirty="0">
                <a:latin typeface="+mn-lt"/>
                <a:ea typeface="+mn-ea"/>
              </a:rPr>
              <a:t>Business Problems in Banking &amp; Finance</a:t>
            </a:r>
          </a:p>
          <a:p>
            <a:pPr marL="222250" indent="-22225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  <a:ea typeface="+mn-ea"/>
              </a:rPr>
              <a:t>What is the risk associated with a customer?</a:t>
            </a:r>
          </a:p>
          <a:p>
            <a:pPr marL="222250" indent="-22225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  <a:ea typeface="+mn-ea"/>
              </a:rPr>
              <a:t>Which customer is likely to default?</a:t>
            </a:r>
          </a:p>
          <a:p>
            <a:pPr marL="222250" indent="-22225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  <a:ea typeface="+mn-ea"/>
              </a:rPr>
              <a:t>What percentage of loans is likely to result in a loss?</a:t>
            </a:r>
          </a:p>
          <a:p>
            <a:pPr marL="222250" indent="-222250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defRPr/>
            </a:pPr>
            <a:r>
              <a:rPr lang="en-US" sz="2000" kern="0" dirty="0">
                <a:latin typeface="+mn-lt"/>
                <a:ea typeface="+mn-ea"/>
              </a:rPr>
              <a:t>How to identify the most profitable customer?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A88B8-8801-452B-840F-9D6CDAE999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80948" y="229517"/>
            <a:ext cx="8746940" cy="972981"/>
          </a:xfrm>
        </p:spPr>
        <p:txBody>
          <a:bodyPr/>
          <a:lstStyle/>
          <a:p>
            <a:pPr marL="166688" indent="-47625"/>
            <a:r>
              <a:rPr lang="en-US" dirty="0"/>
              <a:t>Introduction to Logistic Regression (cont.)</a:t>
            </a:r>
          </a:p>
        </p:txBody>
      </p:sp>
      <p:pic>
        <p:nvPicPr>
          <p:cNvPr id="17412" name="Picture 1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03648" y="2132856"/>
            <a:ext cx="3737620" cy="1046214"/>
          </a:xfrm>
        </p:spPr>
      </p:pic>
      <p:sp>
        <p:nvSpPr>
          <p:cNvPr id="17413" name="TextBox 7"/>
          <p:cNvSpPr txBox="1">
            <a:spLocks noChangeArrowheads="1"/>
          </p:cNvSpPr>
          <p:nvPr/>
        </p:nvSpPr>
        <p:spPr bwMode="auto">
          <a:xfrm>
            <a:off x="261938" y="1772816"/>
            <a:ext cx="8785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The logit function is the logarithmic transformation of the logistic function.</a:t>
            </a: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307044"/>
            <a:ext cx="3550692" cy="282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312738" y="3213100"/>
            <a:ext cx="4968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Logistic Transformation</a:t>
            </a:r>
          </a:p>
        </p:txBody>
      </p:sp>
      <p:pic>
        <p:nvPicPr>
          <p:cNvPr id="174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030" y="3598794"/>
            <a:ext cx="2808834" cy="285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&gt; summary(gre)</a:t>
            </a:r>
          </a:p>
          <a:p>
            <a:pPr marL="0" indent="0">
              <a:buNone/>
            </a:pPr>
            <a:r>
              <a:rPr lang="en-US" sz="1800" dirty="0"/>
              <a:t>   Min. 1st Qu.  Median    Mean 3rd Qu.    Max. </a:t>
            </a:r>
          </a:p>
          <a:p>
            <a:pPr marL="0" indent="0">
              <a:buNone/>
            </a:pPr>
            <a:r>
              <a:rPr lang="en-US" sz="1800" dirty="0"/>
              <a:t>   220.0   520.0   580.0   587.7   660.0   800.0 </a:t>
            </a:r>
          </a:p>
          <a:p>
            <a:pPr marL="0" indent="0">
              <a:buNone/>
            </a:pPr>
            <a:r>
              <a:rPr lang="en-US" sz="1800" dirty="0"/>
              <a:t>   &gt;sd(gre)</a:t>
            </a:r>
          </a:p>
          <a:p>
            <a:pPr marL="0" indent="0">
              <a:buNone/>
            </a:pPr>
            <a:r>
              <a:rPr lang="en-US" sz="1800" dirty="0"/>
              <a:t>   [1] 115.5165</a:t>
            </a:r>
          </a:p>
          <a:p>
            <a:pPr marL="0" indent="0">
              <a:buNone/>
            </a:pPr>
            <a:r>
              <a:rPr lang="en-US" sz="1800" dirty="0"/>
              <a:t>   &gt; summary(gpa)</a:t>
            </a:r>
          </a:p>
          <a:p>
            <a:pPr marL="0" indent="0">
              <a:buNone/>
            </a:pPr>
            <a:r>
              <a:rPr lang="en-US" sz="1800" dirty="0"/>
              <a:t>   Min. 1st Qu.  Median    Mean 3rd Qu.    Max. </a:t>
            </a:r>
          </a:p>
          <a:p>
            <a:pPr marL="0" indent="0">
              <a:buNone/>
            </a:pPr>
            <a:r>
              <a:rPr lang="en-US" sz="1800" dirty="0"/>
              <a:t>   2.260   3.130   3.395   3.390   3.670   4.000 </a:t>
            </a:r>
          </a:p>
          <a:p>
            <a:pPr marL="0" indent="0">
              <a:buNone/>
            </a:pPr>
            <a:r>
              <a:rPr lang="en-US" sz="1800" dirty="0"/>
              <a:t>   &gt; sd(gpa)</a:t>
            </a:r>
          </a:p>
          <a:p>
            <a:pPr marL="0" indent="0">
              <a:buNone/>
            </a:pPr>
            <a:r>
              <a:rPr lang="en-US" sz="1800" dirty="0"/>
              <a:t>   [1] 0.3805668</a:t>
            </a:r>
          </a:p>
          <a:p>
            <a:pPr marL="0" indent="0">
              <a:buNone/>
            </a:pPr>
            <a:r>
              <a:rPr lang="en-US" sz="1800" dirty="0"/>
              <a:t>   &gt; table(rank)</a:t>
            </a:r>
          </a:p>
          <a:p>
            <a:pPr marL="0" indent="0">
              <a:buNone/>
            </a:pPr>
            <a:r>
              <a:rPr lang="en-US" sz="1800" dirty="0"/>
              <a:t>   rank</a:t>
            </a:r>
          </a:p>
          <a:p>
            <a:pPr marL="0" indent="0">
              <a:buNone/>
            </a:pPr>
            <a:r>
              <a:rPr lang="en-US" sz="1800" dirty="0"/>
              <a:t>   1   2   3   4 </a:t>
            </a:r>
          </a:p>
          <a:p>
            <a:pPr marL="0" indent="0">
              <a:buNone/>
            </a:pPr>
            <a:r>
              <a:rPr lang="en-US" sz="1800" dirty="0"/>
              <a:t>   61 151 121  67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F54-3B36-4296-BB46-5BCDE89F31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&gt; table(admit)</a:t>
            </a:r>
          </a:p>
          <a:p>
            <a:pPr marL="0" indent="0">
              <a:buNone/>
            </a:pPr>
            <a:r>
              <a:rPr lang="en-US" sz="1800" dirty="0"/>
              <a:t>Admit</a:t>
            </a:r>
          </a:p>
          <a:p>
            <a:pPr marL="0" indent="0">
              <a:buNone/>
            </a:pPr>
            <a:r>
              <a:rPr lang="en-US" sz="1800" dirty="0"/>
              <a:t>0   1 </a:t>
            </a:r>
          </a:p>
          <a:p>
            <a:pPr marL="0" indent="0">
              <a:buNone/>
            </a:pPr>
            <a:r>
              <a:rPr lang="en-US" sz="1800" dirty="0"/>
              <a:t>273 127 </a:t>
            </a:r>
          </a:p>
          <a:p>
            <a:pPr marL="0" indent="0">
              <a:buNone/>
            </a:pPr>
            <a:r>
              <a:rPr lang="en-US" sz="1800" dirty="0"/>
              <a:t>&gt; table(rank,admit)</a:t>
            </a:r>
          </a:p>
          <a:p>
            <a:pPr marL="0" indent="0">
              <a:buNone/>
            </a:pPr>
            <a:r>
              <a:rPr lang="en-US" sz="1800" dirty="0"/>
              <a:t>Admit</a:t>
            </a:r>
          </a:p>
          <a:p>
            <a:pPr marL="0" indent="0">
              <a:buNone/>
            </a:pPr>
            <a:r>
              <a:rPr lang="en-US" sz="1800" dirty="0"/>
              <a:t>rank  0  1</a:t>
            </a:r>
          </a:p>
          <a:p>
            <a:pPr marL="0" indent="0">
              <a:buNone/>
            </a:pPr>
            <a:r>
              <a:rPr lang="en-US" sz="1800" dirty="0"/>
              <a:t>1 28 33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2 97 54</a:t>
            </a:r>
          </a:p>
          <a:p>
            <a:pPr marL="0" indent="0">
              <a:buNone/>
            </a:pPr>
            <a:r>
              <a:rPr lang="en-US" sz="1800" dirty="0"/>
              <a:t>3 93 28</a:t>
            </a:r>
          </a:p>
          <a:p>
            <a:pPr marL="0" indent="0">
              <a:buNone/>
            </a:pPr>
            <a:r>
              <a:rPr lang="en-US" sz="1800" dirty="0"/>
              <a:t>4 55 12</a:t>
            </a:r>
          </a:p>
          <a:p>
            <a:pPr marL="0" indent="0">
              <a:buNone/>
            </a:pPr>
            <a:r>
              <a:rPr lang="en-US" sz="1800" b="1" dirty="0"/>
              <a:t>Using the logit model</a:t>
            </a:r>
          </a:p>
          <a:p>
            <a:pPr marL="0" indent="0">
              <a:buNone/>
            </a:pPr>
            <a:r>
              <a:rPr lang="en-US" sz="1800" dirty="0"/>
              <a:t>&gt; mylogit&lt;- glm(admit~gre+gpa+as.factor(rank), </a:t>
            </a:r>
            <a:r>
              <a:rPr lang="en-US" sz="1800" dirty="0" err="1"/>
              <a:t>mydata</a:t>
            </a:r>
            <a:r>
              <a:rPr lang="en-US" sz="1800" dirty="0"/>
              <a:t>, family=binomial(link="logit"), na.action=na.pass) 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93845-8F00-41F7-9229-5F92531683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(cont.)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483392_BPO_navigation_2007_3a">
  <a:themeElements>
    <a:clrScheme name="Technology 1">
      <a:dk1>
        <a:srgbClr val="FFFFFF"/>
      </a:dk1>
      <a:lt1>
        <a:srgbClr val="000000"/>
      </a:lt1>
      <a:dk2>
        <a:srgbClr val="FFFFFF"/>
      </a:dk2>
      <a:lt2>
        <a:srgbClr val="666666"/>
      </a:lt2>
      <a:accent1>
        <a:srgbClr val="66AA44"/>
      </a:accent1>
      <a:accent2>
        <a:srgbClr val="551155"/>
      </a:accent2>
      <a:accent3>
        <a:srgbClr val="6688BB"/>
      </a:accent3>
      <a:accent4>
        <a:srgbClr val="FF9900"/>
      </a:accent4>
      <a:accent5>
        <a:srgbClr val="002266"/>
      </a:accent5>
      <a:accent6>
        <a:srgbClr val="FF0000"/>
      </a:accent6>
      <a:hlink>
        <a:srgbClr val="66AA44"/>
      </a:hlink>
      <a:folHlink>
        <a:srgbClr val="FF9900"/>
      </a:folHlink>
    </a:clrScheme>
    <a:fontScheme name="Accenture Finance and Accounting BPO Services_v5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400" b="0" dirty="0" smtClean="0"/>
        </a:defPPr>
      </a:lstStyle>
    </a:txDef>
  </a:objectDefaults>
  <a:extraClrSchemeLst>
    <a:extraClrScheme>
      <a:clrScheme name="Accenture Finance and Accounting BPO Services_v5_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66AA44"/>
        </a:accent1>
        <a:accent2>
          <a:srgbClr val="DD4411"/>
        </a:accent2>
        <a:accent3>
          <a:srgbClr val="FFFFFF"/>
        </a:accent3>
        <a:accent4>
          <a:srgbClr val="000000"/>
        </a:accent4>
        <a:accent5>
          <a:srgbClr val="B8D2B0"/>
        </a:accent5>
        <a:accent6>
          <a:srgbClr val="C83D0E"/>
        </a:accent6>
        <a:hlink>
          <a:srgbClr val="BBBB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993399"/>
        </a:accent1>
        <a:accent2>
          <a:srgbClr val="66AA44"/>
        </a:accent2>
        <a:accent3>
          <a:srgbClr val="FFFFFF"/>
        </a:accent3>
        <a:accent4>
          <a:srgbClr val="000000"/>
        </a:accent4>
        <a:accent5>
          <a:srgbClr val="CAADCA"/>
        </a:accent5>
        <a:accent6>
          <a:srgbClr val="5C9A3D"/>
        </a:accent6>
        <a:hlink>
          <a:srgbClr val="3333CC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88DD00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C3EBAA"/>
        </a:accent5>
        <a:accent6>
          <a:srgbClr val="002D3D"/>
        </a:accent6>
        <a:hlink>
          <a:srgbClr val="993399"/>
        </a:hlink>
        <a:folHlink>
          <a:srgbClr val="00AA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5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DDCC66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EBE2B8"/>
        </a:accent5>
        <a:accent6>
          <a:srgbClr val="002D3D"/>
        </a:accent6>
        <a:hlink>
          <a:srgbClr val="557799"/>
        </a:hlink>
        <a:folHlink>
          <a:srgbClr val="992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6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FF9900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2D3D"/>
        </a:accent6>
        <a:hlink>
          <a:srgbClr val="557799"/>
        </a:hlink>
        <a:folHlink>
          <a:srgbClr val="66AA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7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DD4411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EBB0AA"/>
        </a:accent5>
        <a:accent6>
          <a:srgbClr val="002D3D"/>
        </a:accent6>
        <a:hlink>
          <a:srgbClr val="66AA44"/>
        </a:hlink>
        <a:folHlink>
          <a:srgbClr val="EE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8">
        <a:dk1>
          <a:srgbClr val="000000"/>
        </a:dk1>
        <a:lt1>
          <a:srgbClr val="FFFFFF"/>
        </a:lt1>
        <a:dk2>
          <a:srgbClr val="003344"/>
        </a:dk2>
        <a:lt2>
          <a:srgbClr val="666666"/>
        </a:lt2>
        <a:accent1>
          <a:srgbClr val="BBBB00"/>
        </a:accent1>
        <a:accent2>
          <a:srgbClr val="992222"/>
        </a:accent2>
        <a:accent3>
          <a:srgbClr val="FFFFFF"/>
        </a:accent3>
        <a:accent4>
          <a:srgbClr val="000000"/>
        </a:accent4>
        <a:accent5>
          <a:srgbClr val="DADAAA"/>
        </a:accent5>
        <a:accent6>
          <a:srgbClr val="8A1E1E"/>
        </a:accent6>
        <a:hlink>
          <a:srgbClr val="445511"/>
        </a:hlink>
        <a:folHlink>
          <a:srgbClr val="0088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9">
        <a:dk1>
          <a:srgbClr val="000000"/>
        </a:dk1>
        <a:lt1>
          <a:srgbClr val="FFFFFF"/>
        </a:lt1>
        <a:dk2>
          <a:srgbClr val="DD4411"/>
        </a:dk2>
        <a:lt2>
          <a:srgbClr val="666666"/>
        </a:lt2>
        <a:accent1>
          <a:srgbClr val="BBBB00"/>
        </a:accent1>
        <a:accent2>
          <a:srgbClr val="445511"/>
        </a:accent2>
        <a:accent3>
          <a:srgbClr val="FFFFFF"/>
        </a:accent3>
        <a:accent4>
          <a:srgbClr val="000000"/>
        </a:accent4>
        <a:accent5>
          <a:srgbClr val="DADAAA"/>
        </a:accent5>
        <a:accent6>
          <a:srgbClr val="3D4C0E"/>
        </a:accent6>
        <a:hlink>
          <a:srgbClr val="77AA99"/>
        </a:hlink>
        <a:folHlink>
          <a:srgbClr val="0088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133429</TotalTime>
  <Words>1105</Words>
  <Application>Microsoft Office PowerPoint</Application>
  <PresentationFormat>On-screen Show (4:3)</PresentationFormat>
  <Paragraphs>213</Paragraphs>
  <Slides>16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SimSun</vt:lpstr>
      <vt:lpstr>Arial</vt:lpstr>
      <vt:lpstr>483392_BPO_navigation_2007_3a</vt:lpstr>
      <vt:lpstr>PowerPoint Presentation</vt:lpstr>
      <vt:lpstr>Data Objects: Logistic Regression</vt:lpstr>
      <vt:lpstr>Questions</vt:lpstr>
      <vt:lpstr>Introduction to Logistic Regression</vt:lpstr>
      <vt:lpstr>Introduction to Logistic Regression (cont.)</vt:lpstr>
      <vt:lpstr>Introduction to Logistic Regression (cont.)</vt:lpstr>
      <vt:lpstr>Introduction to Logistic Regression (cont.)</vt:lpstr>
      <vt:lpstr>Case Study</vt:lpstr>
      <vt:lpstr>Case Study (cont.)</vt:lpstr>
      <vt:lpstr>Case Study (cont.)</vt:lpstr>
      <vt:lpstr>Case Study (cont.)</vt:lpstr>
      <vt:lpstr>Case Study (cont.)</vt:lpstr>
      <vt:lpstr>Case Study (cont.)</vt:lpstr>
      <vt:lpstr>Case Study (cont.)</vt:lpstr>
      <vt:lpstr>Case Study (cont.)</vt:lpstr>
      <vt:lpstr>Case Study (cont.)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Gan Sing Hwa</cp:lastModifiedBy>
  <cp:revision>4457</cp:revision>
  <dcterms:created xsi:type="dcterms:W3CDTF">2005-08-29T00:55:31Z</dcterms:created>
  <dcterms:modified xsi:type="dcterms:W3CDTF">2018-10-18T15:21:04Z</dcterms:modified>
</cp:coreProperties>
</file>