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notesMasterIdLst>
    <p:notesMasterId r:id="rId25"/>
  </p:notesMasterIdLst>
  <p:sldIdLst>
    <p:sldId id="256" r:id="rId2"/>
    <p:sldId id="257" r:id="rId3"/>
    <p:sldId id="260" r:id="rId4"/>
    <p:sldId id="258" r:id="rId5"/>
    <p:sldId id="261" r:id="rId6"/>
    <p:sldId id="269" r:id="rId7"/>
    <p:sldId id="259" r:id="rId8"/>
    <p:sldId id="272" r:id="rId9"/>
    <p:sldId id="273" r:id="rId10"/>
    <p:sldId id="271" r:id="rId11"/>
    <p:sldId id="274" r:id="rId12"/>
    <p:sldId id="275" r:id="rId13"/>
    <p:sldId id="262" r:id="rId14"/>
    <p:sldId id="279" r:id="rId15"/>
    <p:sldId id="278" r:id="rId16"/>
    <p:sldId id="263" r:id="rId17"/>
    <p:sldId id="280" r:id="rId18"/>
    <p:sldId id="264" r:id="rId19"/>
    <p:sldId id="265" r:id="rId20"/>
    <p:sldId id="270" r:id="rId21"/>
    <p:sldId id="268" r:id="rId22"/>
    <p:sldId id="276"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2E9CB8E-82EC-870E-1B64-A7E4617EF7B0}" name="Shashi Kumar Kadari Mallikarjuna" initials="SM" userId="S::shashikumar.kadarimallikarjuna@sjsu.edu::d289066f-d76f-4030-a594-39642d568552"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44133C-F175-3F66-684C-FC72F174F6BC}" v="622" dt="2024-05-07T17:41:07.329"/>
    <p1510:client id="{21634173-7069-4AD2-7F2E-BC8DD40B6CD0}" v="283" dt="2024-05-07T17:13:14.478"/>
    <p1510:client id="{33BF2757-8619-6267-E519-6CD3D90C8F5A}" v="11" dt="2024-05-07T01:53:20.236"/>
    <p1510:client id="{4539C884-889E-CD37-6767-6B64E01E9607}" v="737" dt="2024-05-06T02:48:11.013"/>
    <p1510:client id="{514B2122-76A3-90C6-D968-44644B07CDEC}" v="1136" dt="2024-05-06T05:27:32.215"/>
    <p1510:client id="{53DB2FDE-7CB5-3195-002E-902C9DC8DBE3}" v="17" dt="2024-05-07T17:43:34.878"/>
    <p1510:client id="{661CC8C0-A979-067B-FD0C-D7BC958CEDDE}" v="26" dt="2024-05-07T14:40:59.198"/>
    <p1510:client id="{6EB235C5-103E-9C09-C869-10FF34B222D7}" v="300" dt="2024-05-07T04:52:51.244"/>
    <p1510:client id="{739CA06B-7F2F-BCC5-DBE4-F0980249547F}" v="1" dt="2024-05-07T04:24:15.538"/>
    <p1510:client id="{75FF84A4-1196-E7B3-4101-E6F7FFC67560}" v="3" dt="2024-05-06T04:16:42.005"/>
    <p1510:client id="{A2C8132A-B368-04C2-DA12-F447766909BF}" v="2" dt="2024-05-07T19:22:54.005"/>
    <p1510:client id="{C89631E7-2864-C782-E714-CC488166DE24}" v="2" dt="2024-05-07T23:28:08.371"/>
    <p1510:client id="{DD14E02D-96AF-B27A-2113-A8CE2BE77E49}" v="1614" dt="2024-05-07T12:33:14.2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DA1954-A503-44AC-96BA-C4038512065D}"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CF10D4EC-44B8-4326-8828-B16E257CE144}">
      <dgm:prSet/>
      <dgm:spPr/>
      <dgm:t>
        <a:bodyPr/>
        <a:lstStyle/>
        <a:p>
          <a:pPr rtl="0"/>
          <a:r>
            <a:rPr lang="en-US" b="0">
              <a:latin typeface="Franklin Gothic Demi Cond"/>
            </a:rPr>
            <a:t>Aim</a:t>
          </a:r>
          <a:r>
            <a:rPr lang="en-US" b="1"/>
            <a:t>: </a:t>
          </a:r>
          <a:br>
            <a:rPr lang="en-US">
              <a:latin typeface="Franklin Gothic Demi Cond"/>
            </a:rPr>
          </a:br>
          <a:r>
            <a:rPr lang="en-US"/>
            <a:t>Revolutionize thoracic disease classification via deep learning.</a:t>
          </a:r>
        </a:p>
      </dgm:t>
    </dgm:pt>
    <dgm:pt modelId="{AE01568D-5828-4C2D-98B6-C73B950FE008}" type="parTrans" cxnId="{AF9E6F61-B848-4BC4-ABBC-88D292E764BD}">
      <dgm:prSet/>
      <dgm:spPr/>
      <dgm:t>
        <a:bodyPr/>
        <a:lstStyle/>
        <a:p>
          <a:endParaRPr lang="en-US"/>
        </a:p>
      </dgm:t>
    </dgm:pt>
    <dgm:pt modelId="{CAA018C8-4838-4753-9C0B-3F17E29D744B}" type="sibTrans" cxnId="{AF9E6F61-B848-4BC4-ABBC-88D292E764BD}">
      <dgm:prSet/>
      <dgm:spPr/>
      <dgm:t>
        <a:bodyPr/>
        <a:lstStyle/>
        <a:p>
          <a:endParaRPr lang="en-US"/>
        </a:p>
      </dgm:t>
    </dgm:pt>
    <dgm:pt modelId="{2F2A9D95-0627-4CF2-B1BF-A3ACE0472D1A}">
      <dgm:prSet/>
      <dgm:spPr/>
      <dgm:t>
        <a:bodyPr/>
        <a:lstStyle/>
        <a:p>
          <a:pPr rtl="0"/>
          <a:r>
            <a:rPr lang="en-US"/>
            <a:t>Challenge: </a:t>
          </a:r>
          <a:br>
            <a:rPr lang="en-US">
              <a:latin typeface="Franklin Gothic Demi Cond"/>
            </a:rPr>
          </a:br>
          <a:r>
            <a:rPr lang="en-US"/>
            <a:t>Accurately diagnosing lung diseases (e.g., pneumonia, effusion, lung cancer) remains difficult.</a:t>
          </a:r>
        </a:p>
      </dgm:t>
    </dgm:pt>
    <dgm:pt modelId="{E0EBA9C6-ED40-41D7-AE14-B5793990DE77}" type="parTrans" cxnId="{9184DC3C-3A2B-41AC-A5EF-A76A7FFD4425}">
      <dgm:prSet/>
      <dgm:spPr/>
      <dgm:t>
        <a:bodyPr/>
        <a:lstStyle/>
        <a:p>
          <a:endParaRPr lang="en-US"/>
        </a:p>
      </dgm:t>
    </dgm:pt>
    <dgm:pt modelId="{6758A7D3-A967-4E5A-8751-10E3246572C8}" type="sibTrans" cxnId="{9184DC3C-3A2B-41AC-A5EF-A76A7FFD4425}">
      <dgm:prSet/>
      <dgm:spPr/>
      <dgm:t>
        <a:bodyPr/>
        <a:lstStyle/>
        <a:p>
          <a:endParaRPr lang="en-US"/>
        </a:p>
      </dgm:t>
    </dgm:pt>
    <dgm:pt modelId="{0EE7CDF6-5E68-459D-AF5D-FC4ACA98461A}">
      <dgm:prSet/>
      <dgm:spPr/>
      <dgm:t>
        <a:bodyPr/>
        <a:lstStyle/>
        <a:p>
          <a:pPr rtl="0"/>
          <a:r>
            <a:rPr lang="en-US"/>
            <a:t>Problem: </a:t>
          </a:r>
          <a:br>
            <a:rPr lang="en-US">
              <a:latin typeface="Franklin Gothic Demi Cond"/>
            </a:rPr>
          </a:br>
          <a:r>
            <a:rPr lang="en-US"/>
            <a:t>Manual interpretation by radiologists is time-consuming and prone to error.</a:t>
          </a:r>
        </a:p>
      </dgm:t>
    </dgm:pt>
    <dgm:pt modelId="{96F4D12C-A198-4B92-A0E0-A0F4A038E277}" type="parTrans" cxnId="{2A592C80-A679-4EA7-9A60-BCF785B73BF1}">
      <dgm:prSet/>
      <dgm:spPr/>
      <dgm:t>
        <a:bodyPr/>
        <a:lstStyle/>
        <a:p>
          <a:endParaRPr lang="en-US"/>
        </a:p>
      </dgm:t>
    </dgm:pt>
    <dgm:pt modelId="{832BFD82-ED10-43AA-B852-749DE3AAFDD6}" type="sibTrans" cxnId="{2A592C80-A679-4EA7-9A60-BCF785B73BF1}">
      <dgm:prSet/>
      <dgm:spPr/>
      <dgm:t>
        <a:bodyPr/>
        <a:lstStyle/>
        <a:p>
          <a:endParaRPr lang="en-US"/>
        </a:p>
      </dgm:t>
    </dgm:pt>
    <dgm:pt modelId="{0125B76C-BD8F-4379-8033-8DDBF13CC311}">
      <dgm:prSet/>
      <dgm:spPr/>
      <dgm:t>
        <a:bodyPr/>
        <a:lstStyle/>
        <a:p>
          <a:pPr rtl="0"/>
          <a:r>
            <a:rPr lang="en-US"/>
            <a:t>Limitation: </a:t>
          </a:r>
          <a:br>
            <a:rPr lang="en-US">
              <a:latin typeface="Franklin Gothic Demi Cond"/>
            </a:rPr>
          </a:br>
          <a:r>
            <a:rPr lang="en-US"/>
            <a:t>Traditional computer-aided diagnostic systems struggle to capture intricate patterns in thoracic imaging data.</a:t>
          </a:r>
        </a:p>
      </dgm:t>
    </dgm:pt>
    <dgm:pt modelId="{49696202-F0AE-4B9A-9F3B-1552B791F58A}" type="parTrans" cxnId="{D2BE4A66-7AAC-41E4-A4A8-ABAF34B3BD05}">
      <dgm:prSet/>
      <dgm:spPr/>
      <dgm:t>
        <a:bodyPr/>
        <a:lstStyle/>
        <a:p>
          <a:endParaRPr lang="en-US"/>
        </a:p>
      </dgm:t>
    </dgm:pt>
    <dgm:pt modelId="{8509B3AD-6E42-4536-AE84-9D5F73A6AF0E}" type="sibTrans" cxnId="{D2BE4A66-7AAC-41E4-A4A8-ABAF34B3BD05}">
      <dgm:prSet/>
      <dgm:spPr/>
      <dgm:t>
        <a:bodyPr/>
        <a:lstStyle/>
        <a:p>
          <a:endParaRPr lang="en-US"/>
        </a:p>
      </dgm:t>
    </dgm:pt>
    <dgm:pt modelId="{F3D2046D-C487-4BCA-AC1D-0CA1791AA2C1}" type="pres">
      <dgm:prSet presAssocID="{86DA1954-A503-44AC-96BA-C4038512065D}" presName="outerComposite" presStyleCnt="0">
        <dgm:presLayoutVars>
          <dgm:chMax val="5"/>
          <dgm:dir/>
          <dgm:resizeHandles val="exact"/>
        </dgm:presLayoutVars>
      </dgm:prSet>
      <dgm:spPr/>
    </dgm:pt>
    <dgm:pt modelId="{CA447FFE-BEA7-48EB-BFAE-B1815142145A}" type="pres">
      <dgm:prSet presAssocID="{86DA1954-A503-44AC-96BA-C4038512065D}" presName="dummyMaxCanvas" presStyleCnt="0">
        <dgm:presLayoutVars/>
      </dgm:prSet>
      <dgm:spPr/>
    </dgm:pt>
    <dgm:pt modelId="{F576D4B4-B0A9-4533-B34F-036F01A261D0}" type="pres">
      <dgm:prSet presAssocID="{86DA1954-A503-44AC-96BA-C4038512065D}" presName="FourNodes_1" presStyleLbl="node1" presStyleIdx="0" presStyleCnt="4">
        <dgm:presLayoutVars>
          <dgm:bulletEnabled val="1"/>
        </dgm:presLayoutVars>
      </dgm:prSet>
      <dgm:spPr/>
    </dgm:pt>
    <dgm:pt modelId="{A097EE86-282E-44FF-8AA5-6FBFB519165D}" type="pres">
      <dgm:prSet presAssocID="{86DA1954-A503-44AC-96BA-C4038512065D}" presName="FourNodes_2" presStyleLbl="node1" presStyleIdx="1" presStyleCnt="4">
        <dgm:presLayoutVars>
          <dgm:bulletEnabled val="1"/>
        </dgm:presLayoutVars>
      </dgm:prSet>
      <dgm:spPr/>
    </dgm:pt>
    <dgm:pt modelId="{C3E204AB-3037-44B6-A9D0-1BD0C71B676F}" type="pres">
      <dgm:prSet presAssocID="{86DA1954-A503-44AC-96BA-C4038512065D}" presName="FourNodes_3" presStyleLbl="node1" presStyleIdx="2" presStyleCnt="4">
        <dgm:presLayoutVars>
          <dgm:bulletEnabled val="1"/>
        </dgm:presLayoutVars>
      </dgm:prSet>
      <dgm:spPr/>
    </dgm:pt>
    <dgm:pt modelId="{D3FD8C5F-C62C-4DCB-A599-507DC36C8774}" type="pres">
      <dgm:prSet presAssocID="{86DA1954-A503-44AC-96BA-C4038512065D}" presName="FourNodes_4" presStyleLbl="node1" presStyleIdx="3" presStyleCnt="4">
        <dgm:presLayoutVars>
          <dgm:bulletEnabled val="1"/>
        </dgm:presLayoutVars>
      </dgm:prSet>
      <dgm:spPr/>
    </dgm:pt>
    <dgm:pt modelId="{65E828A2-F7C3-4D48-9DC7-BF8B646EB36A}" type="pres">
      <dgm:prSet presAssocID="{86DA1954-A503-44AC-96BA-C4038512065D}" presName="FourConn_1-2" presStyleLbl="fgAccFollowNode1" presStyleIdx="0" presStyleCnt="3">
        <dgm:presLayoutVars>
          <dgm:bulletEnabled val="1"/>
        </dgm:presLayoutVars>
      </dgm:prSet>
      <dgm:spPr/>
    </dgm:pt>
    <dgm:pt modelId="{4635FB39-57AA-4926-A590-FCA6C2107A35}" type="pres">
      <dgm:prSet presAssocID="{86DA1954-A503-44AC-96BA-C4038512065D}" presName="FourConn_2-3" presStyleLbl="fgAccFollowNode1" presStyleIdx="1" presStyleCnt="3">
        <dgm:presLayoutVars>
          <dgm:bulletEnabled val="1"/>
        </dgm:presLayoutVars>
      </dgm:prSet>
      <dgm:spPr/>
    </dgm:pt>
    <dgm:pt modelId="{308F44F9-F1AC-41B6-9863-7F96AEACD9C3}" type="pres">
      <dgm:prSet presAssocID="{86DA1954-A503-44AC-96BA-C4038512065D}" presName="FourConn_3-4" presStyleLbl="fgAccFollowNode1" presStyleIdx="2" presStyleCnt="3">
        <dgm:presLayoutVars>
          <dgm:bulletEnabled val="1"/>
        </dgm:presLayoutVars>
      </dgm:prSet>
      <dgm:spPr/>
    </dgm:pt>
    <dgm:pt modelId="{7723F6A3-B0EC-4E3A-AAAA-0F455F7B5B5D}" type="pres">
      <dgm:prSet presAssocID="{86DA1954-A503-44AC-96BA-C4038512065D}" presName="FourNodes_1_text" presStyleLbl="node1" presStyleIdx="3" presStyleCnt="4">
        <dgm:presLayoutVars>
          <dgm:bulletEnabled val="1"/>
        </dgm:presLayoutVars>
      </dgm:prSet>
      <dgm:spPr/>
    </dgm:pt>
    <dgm:pt modelId="{5F31FBFA-DFD9-4869-90BD-CDDDD3BA8868}" type="pres">
      <dgm:prSet presAssocID="{86DA1954-A503-44AC-96BA-C4038512065D}" presName="FourNodes_2_text" presStyleLbl="node1" presStyleIdx="3" presStyleCnt="4">
        <dgm:presLayoutVars>
          <dgm:bulletEnabled val="1"/>
        </dgm:presLayoutVars>
      </dgm:prSet>
      <dgm:spPr/>
    </dgm:pt>
    <dgm:pt modelId="{7E841C09-FBE6-4188-B8B2-19929E93E2EF}" type="pres">
      <dgm:prSet presAssocID="{86DA1954-A503-44AC-96BA-C4038512065D}" presName="FourNodes_3_text" presStyleLbl="node1" presStyleIdx="3" presStyleCnt="4">
        <dgm:presLayoutVars>
          <dgm:bulletEnabled val="1"/>
        </dgm:presLayoutVars>
      </dgm:prSet>
      <dgm:spPr/>
    </dgm:pt>
    <dgm:pt modelId="{B2E570C3-8875-4875-B870-3BB52E97DE65}" type="pres">
      <dgm:prSet presAssocID="{86DA1954-A503-44AC-96BA-C4038512065D}" presName="FourNodes_4_text" presStyleLbl="node1" presStyleIdx="3" presStyleCnt="4">
        <dgm:presLayoutVars>
          <dgm:bulletEnabled val="1"/>
        </dgm:presLayoutVars>
      </dgm:prSet>
      <dgm:spPr/>
    </dgm:pt>
  </dgm:ptLst>
  <dgm:cxnLst>
    <dgm:cxn modelId="{2CA60620-04E6-44BB-B951-8BC35974A92D}" type="presOf" srcId="{0125B76C-BD8F-4379-8033-8DDBF13CC311}" destId="{B2E570C3-8875-4875-B870-3BB52E97DE65}" srcOrd="1" destOrd="0" presId="urn:microsoft.com/office/officeart/2005/8/layout/vProcess5"/>
    <dgm:cxn modelId="{5248622C-55C8-4DA7-A03A-25B23EB333EF}" type="presOf" srcId="{CF10D4EC-44B8-4326-8828-B16E257CE144}" destId="{F576D4B4-B0A9-4533-B34F-036F01A261D0}" srcOrd="0" destOrd="0" presId="urn:microsoft.com/office/officeart/2005/8/layout/vProcess5"/>
    <dgm:cxn modelId="{23897834-7C28-4A6C-89F5-2BBE774BDC92}" type="presOf" srcId="{86DA1954-A503-44AC-96BA-C4038512065D}" destId="{F3D2046D-C487-4BCA-AC1D-0CA1791AA2C1}" srcOrd="0" destOrd="0" presId="urn:microsoft.com/office/officeart/2005/8/layout/vProcess5"/>
    <dgm:cxn modelId="{9184DC3C-3A2B-41AC-A5EF-A76A7FFD4425}" srcId="{86DA1954-A503-44AC-96BA-C4038512065D}" destId="{2F2A9D95-0627-4CF2-B1BF-A3ACE0472D1A}" srcOrd="1" destOrd="0" parTransId="{E0EBA9C6-ED40-41D7-AE14-B5793990DE77}" sibTransId="{6758A7D3-A967-4E5A-8751-10E3246572C8}"/>
    <dgm:cxn modelId="{AF9E6F61-B848-4BC4-ABBC-88D292E764BD}" srcId="{86DA1954-A503-44AC-96BA-C4038512065D}" destId="{CF10D4EC-44B8-4326-8828-B16E257CE144}" srcOrd="0" destOrd="0" parTransId="{AE01568D-5828-4C2D-98B6-C73B950FE008}" sibTransId="{CAA018C8-4838-4753-9C0B-3F17E29D744B}"/>
    <dgm:cxn modelId="{D2BE4A66-7AAC-41E4-A4A8-ABAF34B3BD05}" srcId="{86DA1954-A503-44AC-96BA-C4038512065D}" destId="{0125B76C-BD8F-4379-8033-8DDBF13CC311}" srcOrd="3" destOrd="0" parTransId="{49696202-F0AE-4B9A-9F3B-1552B791F58A}" sibTransId="{8509B3AD-6E42-4536-AE84-9D5F73A6AF0E}"/>
    <dgm:cxn modelId="{C966086F-D412-4DC1-ABB8-76261B159B44}" type="presOf" srcId="{6758A7D3-A967-4E5A-8751-10E3246572C8}" destId="{4635FB39-57AA-4926-A590-FCA6C2107A35}" srcOrd="0" destOrd="0" presId="urn:microsoft.com/office/officeart/2005/8/layout/vProcess5"/>
    <dgm:cxn modelId="{8762FC55-2330-4877-91F0-3905C0B431E3}" type="presOf" srcId="{2F2A9D95-0627-4CF2-B1BF-A3ACE0472D1A}" destId="{5F31FBFA-DFD9-4869-90BD-CDDDD3BA8868}" srcOrd="1" destOrd="0" presId="urn:microsoft.com/office/officeart/2005/8/layout/vProcess5"/>
    <dgm:cxn modelId="{9CD2BA7B-E37E-4B8F-B8A0-91C82A7F1517}" type="presOf" srcId="{2F2A9D95-0627-4CF2-B1BF-A3ACE0472D1A}" destId="{A097EE86-282E-44FF-8AA5-6FBFB519165D}" srcOrd="0" destOrd="0" presId="urn:microsoft.com/office/officeart/2005/8/layout/vProcess5"/>
    <dgm:cxn modelId="{2A592C80-A679-4EA7-9A60-BCF785B73BF1}" srcId="{86DA1954-A503-44AC-96BA-C4038512065D}" destId="{0EE7CDF6-5E68-459D-AF5D-FC4ACA98461A}" srcOrd="2" destOrd="0" parTransId="{96F4D12C-A198-4B92-A0E0-A0F4A038E277}" sibTransId="{832BFD82-ED10-43AA-B852-749DE3AAFDD6}"/>
    <dgm:cxn modelId="{8A963885-6BCE-4E4B-97B4-E6A421819D3E}" type="presOf" srcId="{832BFD82-ED10-43AA-B852-749DE3AAFDD6}" destId="{308F44F9-F1AC-41B6-9863-7F96AEACD9C3}" srcOrd="0" destOrd="0" presId="urn:microsoft.com/office/officeart/2005/8/layout/vProcess5"/>
    <dgm:cxn modelId="{AD56479D-D5D6-4E47-B7FB-954C789DCC43}" type="presOf" srcId="{0125B76C-BD8F-4379-8033-8DDBF13CC311}" destId="{D3FD8C5F-C62C-4DCB-A599-507DC36C8774}" srcOrd="0" destOrd="0" presId="urn:microsoft.com/office/officeart/2005/8/layout/vProcess5"/>
    <dgm:cxn modelId="{FEE795A2-4173-4B4D-87F2-4B3A13745BC2}" type="presOf" srcId="{0EE7CDF6-5E68-459D-AF5D-FC4ACA98461A}" destId="{7E841C09-FBE6-4188-B8B2-19929E93E2EF}" srcOrd="1" destOrd="0" presId="urn:microsoft.com/office/officeart/2005/8/layout/vProcess5"/>
    <dgm:cxn modelId="{8B8B96AD-64D4-4659-A747-67ED9253D9A0}" type="presOf" srcId="{CF10D4EC-44B8-4326-8828-B16E257CE144}" destId="{7723F6A3-B0EC-4E3A-AAAA-0F455F7B5B5D}" srcOrd="1" destOrd="0" presId="urn:microsoft.com/office/officeart/2005/8/layout/vProcess5"/>
    <dgm:cxn modelId="{2CE5F0C9-EB5A-4E86-8F9B-CA8BAA0BDA59}" type="presOf" srcId="{0EE7CDF6-5E68-459D-AF5D-FC4ACA98461A}" destId="{C3E204AB-3037-44B6-A9D0-1BD0C71B676F}" srcOrd="0" destOrd="0" presId="urn:microsoft.com/office/officeart/2005/8/layout/vProcess5"/>
    <dgm:cxn modelId="{C89F29FC-22E7-4644-8AE6-8D174AD2BA39}" type="presOf" srcId="{CAA018C8-4838-4753-9C0B-3F17E29D744B}" destId="{65E828A2-F7C3-4D48-9DC7-BF8B646EB36A}" srcOrd="0" destOrd="0" presId="urn:microsoft.com/office/officeart/2005/8/layout/vProcess5"/>
    <dgm:cxn modelId="{872D7660-DAA0-4EBF-9295-5B1F5A652471}" type="presParOf" srcId="{F3D2046D-C487-4BCA-AC1D-0CA1791AA2C1}" destId="{CA447FFE-BEA7-48EB-BFAE-B1815142145A}" srcOrd="0" destOrd="0" presId="urn:microsoft.com/office/officeart/2005/8/layout/vProcess5"/>
    <dgm:cxn modelId="{A90BFDD7-6585-4771-8B96-F8247B96BB0E}" type="presParOf" srcId="{F3D2046D-C487-4BCA-AC1D-0CA1791AA2C1}" destId="{F576D4B4-B0A9-4533-B34F-036F01A261D0}" srcOrd="1" destOrd="0" presId="urn:microsoft.com/office/officeart/2005/8/layout/vProcess5"/>
    <dgm:cxn modelId="{CBF393A7-C9DC-4019-B49C-D1A33BA2EA50}" type="presParOf" srcId="{F3D2046D-C487-4BCA-AC1D-0CA1791AA2C1}" destId="{A097EE86-282E-44FF-8AA5-6FBFB519165D}" srcOrd="2" destOrd="0" presId="urn:microsoft.com/office/officeart/2005/8/layout/vProcess5"/>
    <dgm:cxn modelId="{8B24B802-447D-4FF8-B642-B5295B7F0697}" type="presParOf" srcId="{F3D2046D-C487-4BCA-AC1D-0CA1791AA2C1}" destId="{C3E204AB-3037-44B6-A9D0-1BD0C71B676F}" srcOrd="3" destOrd="0" presId="urn:microsoft.com/office/officeart/2005/8/layout/vProcess5"/>
    <dgm:cxn modelId="{4D720778-14E8-46EA-8258-F4FD0755387A}" type="presParOf" srcId="{F3D2046D-C487-4BCA-AC1D-0CA1791AA2C1}" destId="{D3FD8C5F-C62C-4DCB-A599-507DC36C8774}" srcOrd="4" destOrd="0" presId="urn:microsoft.com/office/officeart/2005/8/layout/vProcess5"/>
    <dgm:cxn modelId="{E85604CC-621E-427B-ACEB-A82C1EA80521}" type="presParOf" srcId="{F3D2046D-C487-4BCA-AC1D-0CA1791AA2C1}" destId="{65E828A2-F7C3-4D48-9DC7-BF8B646EB36A}" srcOrd="5" destOrd="0" presId="urn:microsoft.com/office/officeart/2005/8/layout/vProcess5"/>
    <dgm:cxn modelId="{03FB0E60-2A39-495A-A5CB-29455C0A5908}" type="presParOf" srcId="{F3D2046D-C487-4BCA-AC1D-0CA1791AA2C1}" destId="{4635FB39-57AA-4926-A590-FCA6C2107A35}" srcOrd="6" destOrd="0" presId="urn:microsoft.com/office/officeart/2005/8/layout/vProcess5"/>
    <dgm:cxn modelId="{E862D4B4-9CA1-43CD-AE5B-ED47E5D0C4B7}" type="presParOf" srcId="{F3D2046D-C487-4BCA-AC1D-0CA1791AA2C1}" destId="{308F44F9-F1AC-41B6-9863-7F96AEACD9C3}" srcOrd="7" destOrd="0" presId="urn:microsoft.com/office/officeart/2005/8/layout/vProcess5"/>
    <dgm:cxn modelId="{0B89F930-AE34-4989-BECF-75155634841C}" type="presParOf" srcId="{F3D2046D-C487-4BCA-AC1D-0CA1791AA2C1}" destId="{7723F6A3-B0EC-4E3A-AAAA-0F455F7B5B5D}" srcOrd="8" destOrd="0" presId="urn:microsoft.com/office/officeart/2005/8/layout/vProcess5"/>
    <dgm:cxn modelId="{60BB5F4A-2694-4E42-A475-232C552FA49A}" type="presParOf" srcId="{F3D2046D-C487-4BCA-AC1D-0CA1791AA2C1}" destId="{5F31FBFA-DFD9-4869-90BD-CDDDD3BA8868}" srcOrd="9" destOrd="0" presId="urn:microsoft.com/office/officeart/2005/8/layout/vProcess5"/>
    <dgm:cxn modelId="{D30438FB-C1A0-444B-AC61-B3AFF8118DF1}" type="presParOf" srcId="{F3D2046D-C487-4BCA-AC1D-0CA1791AA2C1}" destId="{7E841C09-FBE6-4188-B8B2-19929E93E2EF}" srcOrd="10" destOrd="0" presId="urn:microsoft.com/office/officeart/2005/8/layout/vProcess5"/>
    <dgm:cxn modelId="{609A97D7-B4C5-4E5B-8AC2-205BBE7E74C7}" type="presParOf" srcId="{F3D2046D-C487-4BCA-AC1D-0CA1791AA2C1}" destId="{B2E570C3-8875-4875-B870-3BB52E97DE6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42FAF9-D360-4879-BEE1-0B87C08B63BB}" type="doc">
      <dgm:prSet loTypeId="urn:microsoft.com/office/officeart/2005/8/layout/vProcess5" loCatId="process" qsTypeId="urn:microsoft.com/office/officeart/2005/8/quickstyle/simple1" qsCatId="simple" csTypeId="urn:microsoft.com/office/officeart/2018/5/colors/Iconchunking_neutralicontext_colorful1" csCatId="colorful" phldr="1"/>
      <dgm:spPr/>
      <dgm:t>
        <a:bodyPr/>
        <a:lstStyle/>
        <a:p>
          <a:endParaRPr lang="en-US"/>
        </a:p>
      </dgm:t>
    </dgm:pt>
    <dgm:pt modelId="{9BD7F35E-FB78-4118-8856-1004D214699B}">
      <dgm:prSet/>
      <dgm:spPr/>
      <dgm:t>
        <a:bodyPr/>
        <a:lstStyle/>
        <a:p>
          <a:pPr>
            <a:lnSpc>
              <a:spcPct val="100000"/>
            </a:lnSpc>
          </a:pPr>
          <a:r>
            <a:rPr lang="en-US"/>
            <a:t>Urgency: Timely and accurate diagnosis is critical in preventing disease progression and improving patient prognosis. Delays in diagnosis can lead to adverse health outcomes and increased healthcare costs.</a:t>
          </a:r>
        </a:p>
      </dgm:t>
    </dgm:pt>
    <dgm:pt modelId="{79EDF598-6D48-4A50-AD4A-836449AE06CC}" type="parTrans" cxnId="{8D7558C2-2F18-4723-BFE2-0459E1086AAF}">
      <dgm:prSet/>
      <dgm:spPr/>
      <dgm:t>
        <a:bodyPr/>
        <a:lstStyle/>
        <a:p>
          <a:endParaRPr lang="en-US"/>
        </a:p>
      </dgm:t>
    </dgm:pt>
    <dgm:pt modelId="{730E9C37-CC09-4E50-A7F4-E7AC2C649D75}" type="sibTrans" cxnId="{8D7558C2-2F18-4723-BFE2-0459E1086AAF}">
      <dgm:prSet/>
      <dgm:spPr/>
      <dgm:t>
        <a:bodyPr/>
        <a:lstStyle/>
        <a:p>
          <a:endParaRPr lang="en-US"/>
        </a:p>
      </dgm:t>
    </dgm:pt>
    <dgm:pt modelId="{3B57A842-930D-49BB-AF72-207CDF7070DF}">
      <dgm:prSet/>
      <dgm:spPr/>
      <dgm:t>
        <a:bodyPr/>
        <a:lstStyle/>
        <a:p>
          <a:pPr>
            <a:lnSpc>
              <a:spcPct val="100000"/>
            </a:lnSpc>
          </a:pPr>
          <a:r>
            <a:rPr lang="en-US"/>
            <a:t>False Positives: The presence of false positives in X-ray images due to noise sources like equipment artifacts or patient motion further complicates the diagnostic process, potentially leading to unnecessary tests or treatments.</a:t>
          </a:r>
        </a:p>
      </dgm:t>
    </dgm:pt>
    <dgm:pt modelId="{A8B179FF-AD99-49EA-B2C0-C44A24C7A568}" type="parTrans" cxnId="{21CC21CE-B377-4A5D-B87B-0F6FE752A912}">
      <dgm:prSet/>
      <dgm:spPr/>
      <dgm:t>
        <a:bodyPr/>
        <a:lstStyle/>
        <a:p>
          <a:endParaRPr lang="en-US"/>
        </a:p>
      </dgm:t>
    </dgm:pt>
    <dgm:pt modelId="{6506C283-D4CA-4F6A-A6E0-DABF3ADCF159}" type="sibTrans" cxnId="{21CC21CE-B377-4A5D-B87B-0F6FE752A912}">
      <dgm:prSet/>
      <dgm:spPr/>
      <dgm:t>
        <a:bodyPr/>
        <a:lstStyle/>
        <a:p>
          <a:endParaRPr lang="en-US"/>
        </a:p>
      </dgm:t>
    </dgm:pt>
    <dgm:pt modelId="{12A93A95-CF1C-4105-909B-F00506DEC76E}">
      <dgm:prSet/>
      <dgm:spPr/>
      <dgm:t>
        <a:bodyPr/>
        <a:lstStyle/>
        <a:p>
          <a:pPr>
            <a:lnSpc>
              <a:spcPct val="100000"/>
            </a:lnSpc>
          </a:pPr>
          <a:r>
            <a:rPr lang="en-US"/>
            <a:t>Addressing these challenges is essential for enhancing the quality of healthcare delivery, reducing healthcare costs, and ultimately saving lives.</a:t>
          </a:r>
        </a:p>
      </dgm:t>
    </dgm:pt>
    <dgm:pt modelId="{87F08006-B1D2-4B29-905D-8B968FB390C1}" type="parTrans" cxnId="{2A5B4FEE-197D-40C4-84F3-D693E44FB504}">
      <dgm:prSet/>
      <dgm:spPr/>
      <dgm:t>
        <a:bodyPr/>
        <a:lstStyle/>
        <a:p>
          <a:endParaRPr lang="en-US"/>
        </a:p>
      </dgm:t>
    </dgm:pt>
    <dgm:pt modelId="{CFAE7A74-06C4-41FA-B132-4E64508C21F1}" type="sibTrans" cxnId="{2A5B4FEE-197D-40C4-84F3-D693E44FB504}">
      <dgm:prSet/>
      <dgm:spPr/>
      <dgm:t>
        <a:bodyPr/>
        <a:lstStyle/>
        <a:p>
          <a:endParaRPr lang="en-US"/>
        </a:p>
      </dgm:t>
    </dgm:pt>
    <dgm:pt modelId="{F01065E7-FC15-4995-B977-F1698547A22F}" type="pres">
      <dgm:prSet presAssocID="{9842FAF9-D360-4879-BEE1-0B87C08B63BB}" presName="outerComposite" presStyleCnt="0">
        <dgm:presLayoutVars>
          <dgm:chMax val="5"/>
          <dgm:dir/>
          <dgm:resizeHandles val="exact"/>
        </dgm:presLayoutVars>
      </dgm:prSet>
      <dgm:spPr/>
    </dgm:pt>
    <dgm:pt modelId="{3CAC5B46-DAED-498C-8259-5C3E71967D45}" type="pres">
      <dgm:prSet presAssocID="{9842FAF9-D360-4879-BEE1-0B87C08B63BB}" presName="dummyMaxCanvas" presStyleCnt="0">
        <dgm:presLayoutVars/>
      </dgm:prSet>
      <dgm:spPr/>
    </dgm:pt>
    <dgm:pt modelId="{8A37BCA8-07F7-4F47-BEFA-5C44A80CBF1C}" type="pres">
      <dgm:prSet presAssocID="{9842FAF9-D360-4879-BEE1-0B87C08B63BB}" presName="ThreeNodes_1" presStyleLbl="node1" presStyleIdx="0" presStyleCnt="3">
        <dgm:presLayoutVars>
          <dgm:bulletEnabled val="1"/>
        </dgm:presLayoutVars>
      </dgm:prSet>
      <dgm:spPr/>
    </dgm:pt>
    <dgm:pt modelId="{349231E1-CA0E-41E5-AE34-4816BEADD467}" type="pres">
      <dgm:prSet presAssocID="{9842FAF9-D360-4879-BEE1-0B87C08B63BB}" presName="ThreeNodes_2" presStyleLbl="node1" presStyleIdx="1" presStyleCnt="3">
        <dgm:presLayoutVars>
          <dgm:bulletEnabled val="1"/>
        </dgm:presLayoutVars>
      </dgm:prSet>
      <dgm:spPr/>
    </dgm:pt>
    <dgm:pt modelId="{EF2273DF-4BE8-467B-8280-D849B224DA04}" type="pres">
      <dgm:prSet presAssocID="{9842FAF9-D360-4879-BEE1-0B87C08B63BB}" presName="ThreeNodes_3" presStyleLbl="node1" presStyleIdx="2" presStyleCnt="3">
        <dgm:presLayoutVars>
          <dgm:bulletEnabled val="1"/>
        </dgm:presLayoutVars>
      </dgm:prSet>
      <dgm:spPr/>
    </dgm:pt>
    <dgm:pt modelId="{EC429909-0B5E-4A81-8405-492E58257645}" type="pres">
      <dgm:prSet presAssocID="{9842FAF9-D360-4879-BEE1-0B87C08B63BB}" presName="ThreeConn_1-2" presStyleLbl="fgAccFollowNode1" presStyleIdx="0" presStyleCnt="2">
        <dgm:presLayoutVars>
          <dgm:bulletEnabled val="1"/>
        </dgm:presLayoutVars>
      </dgm:prSet>
      <dgm:spPr/>
    </dgm:pt>
    <dgm:pt modelId="{0388F8B0-6F1E-4A72-839A-2E845F61FDE7}" type="pres">
      <dgm:prSet presAssocID="{9842FAF9-D360-4879-BEE1-0B87C08B63BB}" presName="ThreeConn_2-3" presStyleLbl="fgAccFollowNode1" presStyleIdx="1" presStyleCnt="2">
        <dgm:presLayoutVars>
          <dgm:bulletEnabled val="1"/>
        </dgm:presLayoutVars>
      </dgm:prSet>
      <dgm:spPr/>
    </dgm:pt>
    <dgm:pt modelId="{03C93C0C-9CCC-42BD-B7F9-0E752393A412}" type="pres">
      <dgm:prSet presAssocID="{9842FAF9-D360-4879-BEE1-0B87C08B63BB}" presName="ThreeNodes_1_text" presStyleLbl="node1" presStyleIdx="2" presStyleCnt="3">
        <dgm:presLayoutVars>
          <dgm:bulletEnabled val="1"/>
        </dgm:presLayoutVars>
      </dgm:prSet>
      <dgm:spPr/>
    </dgm:pt>
    <dgm:pt modelId="{623AC9A4-F2D2-45B0-8D87-7F4FE68AC592}" type="pres">
      <dgm:prSet presAssocID="{9842FAF9-D360-4879-BEE1-0B87C08B63BB}" presName="ThreeNodes_2_text" presStyleLbl="node1" presStyleIdx="2" presStyleCnt="3">
        <dgm:presLayoutVars>
          <dgm:bulletEnabled val="1"/>
        </dgm:presLayoutVars>
      </dgm:prSet>
      <dgm:spPr/>
    </dgm:pt>
    <dgm:pt modelId="{6515E065-7BDE-4E3B-9333-BBF670C46B41}" type="pres">
      <dgm:prSet presAssocID="{9842FAF9-D360-4879-BEE1-0B87C08B63BB}" presName="ThreeNodes_3_text" presStyleLbl="node1" presStyleIdx="2" presStyleCnt="3">
        <dgm:presLayoutVars>
          <dgm:bulletEnabled val="1"/>
        </dgm:presLayoutVars>
      </dgm:prSet>
      <dgm:spPr/>
    </dgm:pt>
  </dgm:ptLst>
  <dgm:cxnLst>
    <dgm:cxn modelId="{9FD29C31-62B5-408B-B45F-58A945D7AA7A}" type="presOf" srcId="{9842FAF9-D360-4879-BEE1-0B87C08B63BB}" destId="{F01065E7-FC15-4995-B977-F1698547A22F}" srcOrd="0" destOrd="0" presId="urn:microsoft.com/office/officeart/2005/8/layout/vProcess5"/>
    <dgm:cxn modelId="{EBEA475D-C4D3-4111-B738-75E53F3A53E9}" type="presOf" srcId="{9BD7F35E-FB78-4118-8856-1004D214699B}" destId="{03C93C0C-9CCC-42BD-B7F9-0E752393A412}" srcOrd="1" destOrd="0" presId="urn:microsoft.com/office/officeart/2005/8/layout/vProcess5"/>
    <dgm:cxn modelId="{1953B36B-25DE-4558-9A1E-AD7A83BE6AD0}" type="presOf" srcId="{9BD7F35E-FB78-4118-8856-1004D214699B}" destId="{8A37BCA8-07F7-4F47-BEFA-5C44A80CBF1C}" srcOrd="0" destOrd="0" presId="urn:microsoft.com/office/officeart/2005/8/layout/vProcess5"/>
    <dgm:cxn modelId="{FEE785A2-3197-41D0-98FB-3A70FE88DA7D}" type="presOf" srcId="{730E9C37-CC09-4E50-A7F4-E7AC2C649D75}" destId="{EC429909-0B5E-4A81-8405-492E58257645}" srcOrd="0" destOrd="0" presId="urn:microsoft.com/office/officeart/2005/8/layout/vProcess5"/>
    <dgm:cxn modelId="{575B53BE-0A73-427D-9886-CD348B6539AB}" type="presOf" srcId="{3B57A842-930D-49BB-AF72-207CDF7070DF}" destId="{623AC9A4-F2D2-45B0-8D87-7F4FE68AC592}" srcOrd="1" destOrd="0" presId="urn:microsoft.com/office/officeart/2005/8/layout/vProcess5"/>
    <dgm:cxn modelId="{BA5D80C0-4413-4265-9D6C-53B86C11B0CB}" type="presOf" srcId="{12A93A95-CF1C-4105-909B-F00506DEC76E}" destId="{EF2273DF-4BE8-467B-8280-D849B224DA04}" srcOrd="0" destOrd="0" presId="urn:microsoft.com/office/officeart/2005/8/layout/vProcess5"/>
    <dgm:cxn modelId="{8D7558C2-2F18-4723-BFE2-0459E1086AAF}" srcId="{9842FAF9-D360-4879-BEE1-0B87C08B63BB}" destId="{9BD7F35E-FB78-4118-8856-1004D214699B}" srcOrd="0" destOrd="0" parTransId="{79EDF598-6D48-4A50-AD4A-836449AE06CC}" sibTransId="{730E9C37-CC09-4E50-A7F4-E7AC2C649D75}"/>
    <dgm:cxn modelId="{21CC21CE-B377-4A5D-B87B-0F6FE752A912}" srcId="{9842FAF9-D360-4879-BEE1-0B87C08B63BB}" destId="{3B57A842-930D-49BB-AF72-207CDF7070DF}" srcOrd="1" destOrd="0" parTransId="{A8B179FF-AD99-49EA-B2C0-C44A24C7A568}" sibTransId="{6506C283-D4CA-4F6A-A6E0-DABF3ADCF159}"/>
    <dgm:cxn modelId="{2A5B4FEE-197D-40C4-84F3-D693E44FB504}" srcId="{9842FAF9-D360-4879-BEE1-0B87C08B63BB}" destId="{12A93A95-CF1C-4105-909B-F00506DEC76E}" srcOrd="2" destOrd="0" parTransId="{87F08006-B1D2-4B29-905D-8B968FB390C1}" sibTransId="{CFAE7A74-06C4-41FA-B132-4E64508C21F1}"/>
    <dgm:cxn modelId="{5C02C6EF-60D4-401B-A6B8-6F3DBD32C4DE}" type="presOf" srcId="{3B57A842-930D-49BB-AF72-207CDF7070DF}" destId="{349231E1-CA0E-41E5-AE34-4816BEADD467}" srcOrd="0" destOrd="0" presId="urn:microsoft.com/office/officeart/2005/8/layout/vProcess5"/>
    <dgm:cxn modelId="{91E80CF7-A90E-4A2E-9DBF-702DF8A68C38}" type="presOf" srcId="{6506C283-D4CA-4F6A-A6E0-DABF3ADCF159}" destId="{0388F8B0-6F1E-4A72-839A-2E845F61FDE7}" srcOrd="0" destOrd="0" presId="urn:microsoft.com/office/officeart/2005/8/layout/vProcess5"/>
    <dgm:cxn modelId="{679B03FD-151F-437E-9339-47272447DDC7}" type="presOf" srcId="{12A93A95-CF1C-4105-909B-F00506DEC76E}" destId="{6515E065-7BDE-4E3B-9333-BBF670C46B41}" srcOrd="1" destOrd="0" presId="urn:microsoft.com/office/officeart/2005/8/layout/vProcess5"/>
    <dgm:cxn modelId="{D5305723-03C6-4DE4-94B1-A27F936B3F32}" type="presParOf" srcId="{F01065E7-FC15-4995-B977-F1698547A22F}" destId="{3CAC5B46-DAED-498C-8259-5C3E71967D45}" srcOrd="0" destOrd="0" presId="urn:microsoft.com/office/officeart/2005/8/layout/vProcess5"/>
    <dgm:cxn modelId="{AD0B05F6-F54B-46AF-90F3-6614FBDECB25}" type="presParOf" srcId="{F01065E7-FC15-4995-B977-F1698547A22F}" destId="{8A37BCA8-07F7-4F47-BEFA-5C44A80CBF1C}" srcOrd="1" destOrd="0" presId="urn:microsoft.com/office/officeart/2005/8/layout/vProcess5"/>
    <dgm:cxn modelId="{9757EF72-6E34-4567-A7E3-B0201E842880}" type="presParOf" srcId="{F01065E7-FC15-4995-B977-F1698547A22F}" destId="{349231E1-CA0E-41E5-AE34-4816BEADD467}" srcOrd="2" destOrd="0" presId="urn:microsoft.com/office/officeart/2005/8/layout/vProcess5"/>
    <dgm:cxn modelId="{BA85D5A4-F41F-4F2A-9A73-DFD55C6379C7}" type="presParOf" srcId="{F01065E7-FC15-4995-B977-F1698547A22F}" destId="{EF2273DF-4BE8-467B-8280-D849B224DA04}" srcOrd="3" destOrd="0" presId="urn:microsoft.com/office/officeart/2005/8/layout/vProcess5"/>
    <dgm:cxn modelId="{5616B7ED-C009-4D80-8907-E556B1E2E871}" type="presParOf" srcId="{F01065E7-FC15-4995-B977-F1698547A22F}" destId="{EC429909-0B5E-4A81-8405-492E58257645}" srcOrd="4" destOrd="0" presId="urn:microsoft.com/office/officeart/2005/8/layout/vProcess5"/>
    <dgm:cxn modelId="{6C3EEA53-8530-4280-BBD3-2738CE8381D2}" type="presParOf" srcId="{F01065E7-FC15-4995-B977-F1698547A22F}" destId="{0388F8B0-6F1E-4A72-839A-2E845F61FDE7}" srcOrd="5" destOrd="0" presId="urn:microsoft.com/office/officeart/2005/8/layout/vProcess5"/>
    <dgm:cxn modelId="{E017BDAC-2722-4558-95AB-27C5104D1E3E}" type="presParOf" srcId="{F01065E7-FC15-4995-B977-F1698547A22F}" destId="{03C93C0C-9CCC-42BD-B7F9-0E752393A412}" srcOrd="6" destOrd="0" presId="urn:microsoft.com/office/officeart/2005/8/layout/vProcess5"/>
    <dgm:cxn modelId="{F22B5632-91EE-4FC9-A331-F9B8402CCF84}" type="presParOf" srcId="{F01065E7-FC15-4995-B977-F1698547A22F}" destId="{623AC9A4-F2D2-45B0-8D87-7F4FE68AC592}" srcOrd="7" destOrd="0" presId="urn:microsoft.com/office/officeart/2005/8/layout/vProcess5"/>
    <dgm:cxn modelId="{5B481ABF-AF7F-4858-B696-A73C76742603}" type="presParOf" srcId="{F01065E7-FC15-4995-B977-F1698547A22F}" destId="{6515E065-7BDE-4E3B-9333-BBF670C46B41}"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D231D9-B3F3-4B52-8B1E-248B7E5D6E6A}"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68AD8F6-A8CB-4EA0-B5C4-6AF4D65CC029}">
      <dgm:prSet/>
      <dgm:spPr/>
      <dgm:t>
        <a:bodyPr/>
        <a:lstStyle/>
        <a:p>
          <a:pPr>
            <a:lnSpc>
              <a:spcPct val="100000"/>
            </a:lnSpc>
            <a:defRPr b="1"/>
          </a:pPr>
          <a:r>
            <a:rPr lang="en-US"/>
            <a:t>Two-Stage Approach:</a:t>
          </a:r>
        </a:p>
      </dgm:t>
    </dgm:pt>
    <dgm:pt modelId="{E3EC5D20-3EB9-4480-B778-9C00C0D76911}" type="parTrans" cxnId="{0DAD47BB-3065-4815-87FE-5EDC87F60A67}">
      <dgm:prSet/>
      <dgm:spPr/>
      <dgm:t>
        <a:bodyPr/>
        <a:lstStyle/>
        <a:p>
          <a:endParaRPr lang="en-US"/>
        </a:p>
      </dgm:t>
    </dgm:pt>
    <dgm:pt modelId="{D6B1485D-DCC6-4ABA-A8F1-16442E5399ED}" type="sibTrans" cxnId="{0DAD47BB-3065-4815-87FE-5EDC87F60A67}">
      <dgm:prSet/>
      <dgm:spPr/>
      <dgm:t>
        <a:bodyPr/>
        <a:lstStyle/>
        <a:p>
          <a:endParaRPr lang="en-US"/>
        </a:p>
      </dgm:t>
    </dgm:pt>
    <dgm:pt modelId="{FD6D618B-672D-4C11-AA83-6C3F036561BC}">
      <dgm:prSet/>
      <dgm:spPr/>
      <dgm:t>
        <a:bodyPr/>
        <a:lstStyle/>
        <a:p>
          <a:pPr>
            <a:lnSpc>
              <a:spcPct val="100000"/>
            </a:lnSpc>
          </a:pPr>
          <a:r>
            <a:rPr lang="en-US"/>
            <a:t>Segmentation: Utilize U-Net architecture to segment lung regions from X-ray images.</a:t>
          </a:r>
        </a:p>
      </dgm:t>
    </dgm:pt>
    <dgm:pt modelId="{423C4359-D87E-4FCA-9A82-45ED92CF5ADA}" type="parTrans" cxnId="{9F41CAB4-2CDF-4A6A-B0A2-B9DC686DAFF7}">
      <dgm:prSet/>
      <dgm:spPr/>
      <dgm:t>
        <a:bodyPr/>
        <a:lstStyle/>
        <a:p>
          <a:endParaRPr lang="en-US"/>
        </a:p>
      </dgm:t>
    </dgm:pt>
    <dgm:pt modelId="{482242AE-1157-4D01-9697-6B24603B8A73}" type="sibTrans" cxnId="{9F41CAB4-2CDF-4A6A-B0A2-B9DC686DAFF7}">
      <dgm:prSet/>
      <dgm:spPr/>
      <dgm:t>
        <a:bodyPr/>
        <a:lstStyle/>
        <a:p>
          <a:endParaRPr lang="en-US"/>
        </a:p>
      </dgm:t>
    </dgm:pt>
    <dgm:pt modelId="{5FFE2CB9-F36A-4ED5-9E4C-750F6BDA45D9}">
      <dgm:prSet/>
      <dgm:spPr/>
      <dgm:t>
        <a:bodyPr/>
        <a:lstStyle/>
        <a:p>
          <a:pPr>
            <a:lnSpc>
              <a:spcPct val="100000"/>
            </a:lnSpc>
          </a:pPr>
          <a:r>
            <a:rPr lang="en-US"/>
            <a:t>Classification: Employ an ensemble model (DenseNet121 and ResNet50) for disease classification.</a:t>
          </a:r>
        </a:p>
      </dgm:t>
    </dgm:pt>
    <dgm:pt modelId="{99A48995-1DFB-41AB-A21B-CBE9529C6273}" type="parTrans" cxnId="{CF5D67EE-095F-43C6-93B6-DAE545273686}">
      <dgm:prSet/>
      <dgm:spPr/>
      <dgm:t>
        <a:bodyPr/>
        <a:lstStyle/>
        <a:p>
          <a:endParaRPr lang="en-US"/>
        </a:p>
      </dgm:t>
    </dgm:pt>
    <dgm:pt modelId="{9A8F8814-1C30-431A-B62E-6940948C6B03}" type="sibTrans" cxnId="{CF5D67EE-095F-43C6-93B6-DAE545273686}">
      <dgm:prSet/>
      <dgm:spPr/>
      <dgm:t>
        <a:bodyPr/>
        <a:lstStyle/>
        <a:p>
          <a:endParaRPr lang="en-US"/>
        </a:p>
      </dgm:t>
    </dgm:pt>
    <dgm:pt modelId="{2B5402A2-2B6A-4F99-B37D-B739D90143B3}">
      <dgm:prSet/>
      <dgm:spPr/>
      <dgm:t>
        <a:bodyPr/>
        <a:lstStyle/>
        <a:p>
          <a:pPr>
            <a:lnSpc>
              <a:spcPct val="100000"/>
            </a:lnSpc>
            <a:defRPr b="1"/>
          </a:pPr>
          <a:r>
            <a:rPr lang="en-US"/>
            <a:t>Benefits:</a:t>
          </a:r>
        </a:p>
      </dgm:t>
    </dgm:pt>
    <dgm:pt modelId="{E17609EC-C135-4E59-B5A6-5AE109992DBD}" type="parTrans" cxnId="{0B916BA5-1873-467B-9917-8175F22076E2}">
      <dgm:prSet/>
      <dgm:spPr/>
      <dgm:t>
        <a:bodyPr/>
        <a:lstStyle/>
        <a:p>
          <a:endParaRPr lang="en-US"/>
        </a:p>
      </dgm:t>
    </dgm:pt>
    <dgm:pt modelId="{09D608F7-2C1E-421B-8928-A915BD1CFEB2}" type="sibTrans" cxnId="{0B916BA5-1873-467B-9917-8175F22076E2}">
      <dgm:prSet/>
      <dgm:spPr/>
      <dgm:t>
        <a:bodyPr/>
        <a:lstStyle/>
        <a:p>
          <a:endParaRPr lang="en-US"/>
        </a:p>
      </dgm:t>
    </dgm:pt>
    <dgm:pt modelId="{7F679EFD-27DD-4212-865C-81F3FF9053E2}">
      <dgm:prSet/>
      <dgm:spPr/>
      <dgm:t>
        <a:bodyPr/>
        <a:lstStyle/>
        <a:p>
          <a:pPr>
            <a:lnSpc>
              <a:spcPct val="100000"/>
            </a:lnSpc>
          </a:pPr>
          <a:r>
            <a:rPr lang="en-US"/>
            <a:t>Enhances accuracy and efficiency of disease classification.</a:t>
          </a:r>
        </a:p>
      </dgm:t>
    </dgm:pt>
    <dgm:pt modelId="{A0FCFA34-BE9A-4A04-90E3-9A8A3ED8380D}" type="parTrans" cxnId="{03B593C6-1D18-457A-A4DC-E467EB80790E}">
      <dgm:prSet/>
      <dgm:spPr/>
      <dgm:t>
        <a:bodyPr/>
        <a:lstStyle/>
        <a:p>
          <a:endParaRPr lang="en-US"/>
        </a:p>
      </dgm:t>
    </dgm:pt>
    <dgm:pt modelId="{ED97134A-1DE3-4455-99E6-FC7A164CC42A}" type="sibTrans" cxnId="{03B593C6-1D18-457A-A4DC-E467EB80790E}">
      <dgm:prSet/>
      <dgm:spPr/>
      <dgm:t>
        <a:bodyPr/>
        <a:lstStyle/>
        <a:p>
          <a:endParaRPr lang="en-US"/>
        </a:p>
      </dgm:t>
    </dgm:pt>
    <dgm:pt modelId="{980FCF4E-2CDB-460D-B987-EA1B35D68FE7}">
      <dgm:prSet/>
      <dgm:spPr/>
      <dgm:t>
        <a:bodyPr/>
        <a:lstStyle/>
        <a:p>
          <a:pPr>
            <a:lnSpc>
              <a:spcPct val="100000"/>
            </a:lnSpc>
          </a:pPr>
          <a:r>
            <a:rPr lang="en-US"/>
            <a:t>Addresses limitations of manual interpretation and traditional diagnostic systems.</a:t>
          </a:r>
        </a:p>
      </dgm:t>
    </dgm:pt>
    <dgm:pt modelId="{44AB3178-3F07-43DC-B73F-498645EE8BF5}" type="parTrans" cxnId="{8FDF86B2-CCCB-4491-B379-65569C4BFDBA}">
      <dgm:prSet/>
      <dgm:spPr/>
      <dgm:t>
        <a:bodyPr/>
        <a:lstStyle/>
        <a:p>
          <a:endParaRPr lang="en-US"/>
        </a:p>
      </dgm:t>
    </dgm:pt>
    <dgm:pt modelId="{4F4862CE-F7EF-43E7-A02E-91FDCC50B492}" type="sibTrans" cxnId="{8FDF86B2-CCCB-4491-B379-65569C4BFDBA}">
      <dgm:prSet/>
      <dgm:spPr/>
      <dgm:t>
        <a:bodyPr/>
        <a:lstStyle/>
        <a:p>
          <a:endParaRPr lang="en-US"/>
        </a:p>
      </dgm:t>
    </dgm:pt>
    <dgm:pt modelId="{10A76C66-FED2-4D55-97BC-2A5FF2ED212E}">
      <dgm:prSet/>
      <dgm:spPr/>
      <dgm:t>
        <a:bodyPr/>
        <a:lstStyle/>
        <a:p>
          <a:pPr>
            <a:lnSpc>
              <a:spcPct val="100000"/>
            </a:lnSpc>
            <a:defRPr b="1"/>
          </a:pPr>
          <a:r>
            <a:rPr lang="en-US"/>
            <a:t>Innovation:</a:t>
          </a:r>
        </a:p>
      </dgm:t>
    </dgm:pt>
    <dgm:pt modelId="{57489DC3-1876-4A08-AF26-084D630D77D5}" type="parTrans" cxnId="{351F22FC-8A70-4E38-8D67-E6593788FA00}">
      <dgm:prSet/>
      <dgm:spPr/>
      <dgm:t>
        <a:bodyPr/>
        <a:lstStyle/>
        <a:p>
          <a:endParaRPr lang="en-US"/>
        </a:p>
      </dgm:t>
    </dgm:pt>
    <dgm:pt modelId="{4F397857-9124-493D-AF0A-DB7FC787C9CB}" type="sibTrans" cxnId="{351F22FC-8A70-4E38-8D67-E6593788FA00}">
      <dgm:prSet/>
      <dgm:spPr/>
      <dgm:t>
        <a:bodyPr/>
        <a:lstStyle/>
        <a:p>
          <a:endParaRPr lang="en-US"/>
        </a:p>
      </dgm:t>
    </dgm:pt>
    <dgm:pt modelId="{5F51A614-5B34-4B10-8BEA-62AF418FFC79}">
      <dgm:prSet/>
      <dgm:spPr/>
      <dgm:t>
        <a:bodyPr/>
        <a:lstStyle/>
        <a:p>
          <a:pPr>
            <a:lnSpc>
              <a:spcPct val="100000"/>
            </a:lnSpc>
          </a:pPr>
          <a:r>
            <a:rPr lang="en-US"/>
            <a:t>Comprehensive solution combining segmentation and classification.</a:t>
          </a:r>
        </a:p>
      </dgm:t>
    </dgm:pt>
    <dgm:pt modelId="{405D10DD-A382-4B86-8B3B-9F1AEA114E2D}" type="parTrans" cxnId="{F43BEBB9-C4D1-4C55-BA0C-7699963AD550}">
      <dgm:prSet/>
      <dgm:spPr/>
      <dgm:t>
        <a:bodyPr/>
        <a:lstStyle/>
        <a:p>
          <a:endParaRPr lang="en-US"/>
        </a:p>
      </dgm:t>
    </dgm:pt>
    <dgm:pt modelId="{1842F89C-1AAF-4F45-9E6C-45A92AAADBFF}" type="sibTrans" cxnId="{F43BEBB9-C4D1-4C55-BA0C-7699963AD550}">
      <dgm:prSet/>
      <dgm:spPr/>
      <dgm:t>
        <a:bodyPr/>
        <a:lstStyle/>
        <a:p>
          <a:endParaRPr lang="en-US"/>
        </a:p>
      </dgm:t>
    </dgm:pt>
    <dgm:pt modelId="{419BB17D-3A8C-48C5-A0AB-6543B79FB97D}">
      <dgm:prSet/>
      <dgm:spPr/>
      <dgm:t>
        <a:bodyPr/>
        <a:lstStyle/>
        <a:p>
          <a:pPr>
            <a:lnSpc>
              <a:spcPct val="100000"/>
            </a:lnSpc>
          </a:pPr>
          <a:r>
            <a:rPr lang="en-US"/>
            <a:t>Utilizes robust feature extraction and noise tolerance mechanisms (e.g., dropout layers, batch normalization).</a:t>
          </a:r>
        </a:p>
      </dgm:t>
    </dgm:pt>
    <dgm:pt modelId="{6CA25301-BAB0-4442-9D89-C9772DD7B097}" type="parTrans" cxnId="{EF45276C-5C3E-43C6-90C9-A8B820DD0250}">
      <dgm:prSet/>
      <dgm:spPr/>
      <dgm:t>
        <a:bodyPr/>
        <a:lstStyle/>
        <a:p>
          <a:endParaRPr lang="en-US"/>
        </a:p>
      </dgm:t>
    </dgm:pt>
    <dgm:pt modelId="{F7E72915-3D68-4820-BEFC-71865E10EE85}" type="sibTrans" cxnId="{EF45276C-5C3E-43C6-90C9-A8B820DD0250}">
      <dgm:prSet/>
      <dgm:spPr/>
      <dgm:t>
        <a:bodyPr/>
        <a:lstStyle/>
        <a:p>
          <a:endParaRPr lang="en-US"/>
        </a:p>
      </dgm:t>
    </dgm:pt>
    <dgm:pt modelId="{A1CC8901-0517-4F01-B63E-E373C46AAB2E}">
      <dgm:prSet/>
      <dgm:spPr/>
      <dgm:t>
        <a:bodyPr/>
        <a:lstStyle/>
        <a:p>
          <a:pPr>
            <a:lnSpc>
              <a:spcPct val="100000"/>
            </a:lnSpc>
            <a:defRPr b="1"/>
          </a:pPr>
          <a:r>
            <a:rPr lang="en-US"/>
            <a:t>Impact:</a:t>
          </a:r>
        </a:p>
      </dgm:t>
    </dgm:pt>
    <dgm:pt modelId="{197F2FF8-612B-4604-A324-F62C17B0836B}" type="parTrans" cxnId="{0D9DBF42-1726-496D-A857-22EDF3603611}">
      <dgm:prSet/>
      <dgm:spPr/>
      <dgm:t>
        <a:bodyPr/>
        <a:lstStyle/>
        <a:p>
          <a:endParaRPr lang="en-US"/>
        </a:p>
      </dgm:t>
    </dgm:pt>
    <dgm:pt modelId="{3C49E274-8ABC-4911-80BD-9B413F00F93D}" type="sibTrans" cxnId="{0D9DBF42-1726-496D-A857-22EDF3603611}">
      <dgm:prSet/>
      <dgm:spPr/>
      <dgm:t>
        <a:bodyPr/>
        <a:lstStyle/>
        <a:p>
          <a:endParaRPr lang="en-US"/>
        </a:p>
      </dgm:t>
    </dgm:pt>
    <dgm:pt modelId="{BBF1F359-DF0E-44D3-9AF9-C86B081B2FEE}">
      <dgm:prSet/>
      <dgm:spPr/>
      <dgm:t>
        <a:bodyPr/>
        <a:lstStyle/>
        <a:p>
          <a:pPr>
            <a:lnSpc>
              <a:spcPct val="100000"/>
            </a:lnSpc>
          </a:pPr>
          <a:r>
            <a:rPr lang="en-US"/>
            <a:t>Fills critical gap in literature</a:t>
          </a:r>
          <a:r>
            <a:rPr lang="en-US">
              <a:latin typeface="Franklin Gothic Demi Cond"/>
            </a:rPr>
            <a:t> combining segmentation and classification.</a:t>
          </a:r>
          <a:endParaRPr lang="en-US"/>
        </a:p>
      </dgm:t>
    </dgm:pt>
    <dgm:pt modelId="{996F2669-A60F-4BB4-9277-DEC908B4B1D0}" type="parTrans" cxnId="{E63516C6-F159-47D1-9A16-6EEF8D7B2255}">
      <dgm:prSet/>
      <dgm:spPr/>
      <dgm:t>
        <a:bodyPr/>
        <a:lstStyle/>
        <a:p>
          <a:endParaRPr lang="en-US"/>
        </a:p>
      </dgm:t>
    </dgm:pt>
    <dgm:pt modelId="{59AD80F8-D63F-4858-A2F8-D3250B546853}" type="sibTrans" cxnId="{E63516C6-F159-47D1-9A16-6EEF8D7B2255}">
      <dgm:prSet/>
      <dgm:spPr/>
      <dgm:t>
        <a:bodyPr/>
        <a:lstStyle/>
        <a:p>
          <a:endParaRPr lang="en-US"/>
        </a:p>
      </dgm:t>
    </dgm:pt>
    <dgm:pt modelId="{C83C3841-EE19-445A-B9EA-5EF5A4B553FF}">
      <dgm:prSet/>
      <dgm:spPr/>
      <dgm:t>
        <a:bodyPr/>
        <a:lstStyle/>
        <a:p>
          <a:pPr>
            <a:lnSpc>
              <a:spcPct val="100000"/>
            </a:lnSpc>
          </a:pPr>
          <a:r>
            <a:rPr lang="en-US"/>
            <a:t>Potentially transforms thoracic disease diagnosis and improves healthcare delivery.</a:t>
          </a:r>
        </a:p>
      </dgm:t>
    </dgm:pt>
    <dgm:pt modelId="{6EF23B13-1565-4742-BBDA-B58C87E6D65C}" type="parTrans" cxnId="{528728D5-E5C8-4398-AA0A-68C8229391D4}">
      <dgm:prSet/>
      <dgm:spPr/>
      <dgm:t>
        <a:bodyPr/>
        <a:lstStyle/>
        <a:p>
          <a:endParaRPr lang="en-US"/>
        </a:p>
      </dgm:t>
    </dgm:pt>
    <dgm:pt modelId="{F06493B0-3A45-4C59-8B18-0593D2DE068F}" type="sibTrans" cxnId="{528728D5-E5C8-4398-AA0A-68C8229391D4}">
      <dgm:prSet/>
      <dgm:spPr/>
      <dgm:t>
        <a:bodyPr/>
        <a:lstStyle/>
        <a:p>
          <a:endParaRPr lang="en-US"/>
        </a:p>
      </dgm:t>
    </dgm:pt>
    <dgm:pt modelId="{C7AC049E-11F4-4549-BA68-3B7160070D23}" type="pres">
      <dgm:prSet presAssocID="{8DD231D9-B3F3-4B52-8B1E-248B7E5D6E6A}" presName="root" presStyleCnt="0">
        <dgm:presLayoutVars>
          <dgm:dir/>
          <dgm:resizeHandles val="exact"/>
        </dgm:presLayoutVars>
      </dgm:prSet>
      <dgm:spPr/>
    </dgm:pt>
    <dgm:pt modelId="{D593B7DB-2418-425B-8312-46BE96EAA947}" type="pres">
      <dgm:prSet presAssocID="{668AD8F6-A8CB-4EA0-B5C4-6AF4D65CC029}" presName="compNode" presStyleCnt="0"/>
      <dgm:spPr/>
    </dgm:pt>
    <dgm:pt modelId="{D7C908AD-2EC9-468F-8729-8B299BDAEDD5}" type="pres">
      <dgm:prSet presAssocID="{668AD8F6-A8CB-4EA0-B5C4-6AF4D65CC02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icroscope"/>
        </a:ext>
      </dgm:extLst>
    </dgm:pt>
    <dgm:pt modelId="{07E24E87-5750-4631-9162-053CDF2B5502}" type="pres">
      <dgm:prSet presAssocID="{668AD8F6-A8CB-4EA0-B5C4-6AF4D65CC029}" presName="iconSpace" presStyleCnt="0"/>
      <dgm:spPr/>
    </dgm:pt>
    <dgm:pt modelId="{843F64D4-9B23-451D-ABE1-E8DD127D4552}" type="pres">
      <dgm:prSet presAssocID="{668AD8F6-A8CB-4EA0-B5C4-6AF4D65CC029}" presName="parTx" presStyleLbl="revTx" presStyleIdx="0" presStyleCnt="8">
        <dgm:presLayoutVars>
          <dgm:chMax val="0"/>
          <dgm:chPref val="0"/>
        </dgm:presLayoutVars>
      </dgm:prSet>
      <dgm:spPr/>
    </dgm:pt>
    <dgm:pt modelId="{6AED82D4-FABA-493B-988B-9387F12331FA}" type="pres">
      <dgm:prSet presAssocID="{668AD8F6-A8CB-4EA0-B5C4-6AF4D65CC029}" presName="txSpace" presStyleCnt="0"/>
      <dgm:spPr/>
    </dgm:pt>
    <dgm:pt modelId="{1858324A-EAF6-4CDD-9DB7-6FBE1D749519}" type="pres">
      <dgm:prSet presAssocID="{668AD8F6-A8CB-4EA0-B5C4-6AF4D65CC029}" presName="desTx" presStyleLbl="revTx" presStyleIdx="1" presStyleCnt="8">
        <dgm:presLayoutVars/>
      </dgm:prSet>
      <dgm:spPr/>
    </dgm:pt>
    <dgm:pt modelId="{B2867C02-F432-4992-B98D-0E2B9A8ACDFF}" type="pres">
      <dgm:prSet presAssocID="{D6B1485D-DCC6-4ABA-A8F1-16442E5399ED}" presName="sibTrans" presStyleCnt="0"/>
      <dgm:spPr/>
    </dgm:pt>
    <dgm:pt modelId="{6FCEA80E-5763-48D5-8682-D433324C00CA}" type="pres">
      <dgm:prSet presAssocID="{2B5402A2-2B6A-4F99-B37D-B739D90143B3}" presName="compNode" presStyleCnt="0"/>
      <dgm:spPr/>
    </dgm:pt>
    <dgm:pt modelId="{A9FDE46D-F7B1-4458-AE78-5B444AA35AFF}" type="pres">
      <dgm:prSet presAssocID="{2B5402A2-2B6A-4F99-B37D-B739D90143B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9BD52784-60A4-4233-AEB3-955A6BAC1EFF}" type="pres">
      <dgm:prSet presAssocID="{2B5402A2-2B6A-4F99-B37D-B739D90143B3}" presName="iconSpace" presStyleCnt="0"/>
      <dgm:spPr/>
    </dgm:pt>
    <dgm:pt modelId="{E3768809-23D8-40A9-A2A8-CA8D24FFC2D4}" type="pres">
      <dgm:prSet presAssocID="{2B5402A2-2B6A-4F99-B37D-B739D90143B3}" presName="parTx" presStyleLbl="revTx" presStyleIdx="2" presStyleCnt="8">
        <dgm:presLayoutVars>
          <dgm:chMax val="0"/>
          <dgm:chPref val="0"/>
        </dgm:presLayoutVars>
      </dgm:prSet>
      <dgm:spPr/>
    </dgm:pt>
    <dgm:pt modelId="{E72A21A5-CC34-4CB7-ACC7-37965F193714}" type="pres">
      <dgm:prSet presAssocID="{2B5402A2-2B6A-4F99-B37D-B739D90143B3}" presName="txSpace" presStyleCnt="0"/>
      <dgm:spPr/>
    </dgm:pt>
    <dgm:pt modelId="{4EF54E91-372C-49B1-9A5D-87FE5F873421}" type="pres">
      <dgm:prSet presAssocID="{2B5402A2-2B6A-4F99-B37D-B739D90143B3}" presName="desTx" presStyleLbl="revTx" presStyleIdx="3" presStyleCnt="8">
        <dgm:presLayoutVars/>
      </dgm:prSet>
      <dgm:spPr/>
    </dgm:pt>
    <dgm:pt modelId="{9814BE8B-B7C2-40CA-A18C-5986E58764A9}" type="pres">
      <dgm:prSet presAssocID="{09D608F7-2C1E-421B-8928-A915BD1CFEB2}" presName="sibTrans" presStyleCnt="0"/>
      <dgm:spPr/>
    </dgm:pt>
    <dgm:pt modelId="{B6DD3807-ADBA-421A-986A-1461FF81A07C}" type="pres">
      <dgm:prSet presAssocID="{10A76C66-FED2-4D55-97BC-2A5FF2ED212E}" presName="compNode" presStyleCnt="0"/>
      <dgm:spPr/>
    </dgm:pt>
    <dgm:pt modelId="{74F07CB6-A216-4244-8E93-CE009C6E1F3B}" type="pres">
      <dgm:prSet presAssocID="{10A76C66-FED2-4D55-97BC-2A5FF2ED212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14C555E3-D200-4E70-943B-B4AB22171998}" type="pres">
      <dgm:prSet presAssocID="{10A76C66-FED2-4D55-97BC-2A5FF2ED212E}" presName="iconSpace" presStyleCnt="0"/>
      <dgm:spPr/>
    </dgm:pt>
    <dgm:pt modelId="{37A6BBEF-A216-4DAD-8F93-6FD5A75116E7}" type="pres">
      <dgm:prSet presAssocID="{10A76C66-FED2-4D55-97BC-2A5FF2ED212E}" presName="parTx" presStyleLbl="revTx" presStyleIdx="4" presStyleCnt="8">
        <dgm:presLayoutVars>
          <dgm:chMax val="0"/>
          <dgm:chPref val="0"/>
        </dgm:presLayoutVars>
      </dgm:prSet>
      <dgm:spPr/>
    </dgm:pt>
    <dgm:pt modelId="{FC86365A-5F02-4499-A7D3-A70E92EF3ED9}" type="pres">
      <dgm:prSet presAssocID="{10A76C66-FED2-4D55-97BC-2A5FF2ED212E}" presName="txSpace" presStyleCnt="0"/>
      <dgm:spPr/>
    </dgm:pt>
    <dgm:pt modelId="{5F2086D8-2D4D-4BFB-9D22-9916D7F4D341}" type="pres">
      <dgm:prSet presAssocID="{10A76C66-FED2-4D55-97BC-2A5FF2ED212E}" presName="desTx" presStyleLbl="revTx" presStyleIdx="5" presStyleCnt="8">
        <dgm:presLayoutVars/>
      </dgm:prSet>
      <dgm:spPr/>
    </dgm:pt>
    <dgm:pt modelId="{E9BC997A-0CC4-401C-90E6-2648DBD39A9D}" type="pres">
      <dgm:prSet presAssocID="{4F397857-9124-493D-AF0A-DB7FC787C9CB}" presName="sibTrans" presStyleCnt="0"/>
      <dgm:spPr/>
    </dgm:pt>
    <dgm:pt modelId="{C18A6CD3-297F-4A72-9191-7BD904880FBC}" type="pres">
      <dgm:prSet presAssocID="{A1CC8901-0517-4F01-B63E-E373C46AAB2E}" presName="compNode" presStyleCnt="0"/>
      <dgm:spPr/>
    </dgm:pt>
    <dgm:pt modelId="{03B44E43-0195-4DF6-89D8-35A8CF63B8F1}" type="pres">
      <dgm:prSet presAssocID="{A1CC8901-0517-4F01-B63E-E373C46AAB2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ospital"/>
        </a:ext>
      </dgm:extLst>
    </dgm:pt>
    <dgm:pt modelId="{669F84DF-DF54-4258-B24A-A1F355646089}" type="pres">
      <dgm:prSet presAssocID="{A1CC8901-0517-4F01-B63E-E373C46AAB2E}" presName="iconSpace" presStyleCnt="0"/>
      <dgm:spPr/>
    </dgm:pt>
    <dgm:pt modelId="{113EBDA2-4AEA-4D9D-B9A6-B00AC96EDD83}" type="pres">
      <dgm:prSet presAssocID="{A1CC8901-0517-4F01-B63E-E373C46AAB2E}" presName="parTx" presStyleLbl="revTx" presStyleIdx="6" presStyleCnt="8">
        <dgm:presLayoutVars>
          <dgm:chMax val="0"/>
          <dgm:chPref val="0"/>
        </dgm:presLayoutVars>
      </dgm:prSet>
      <dgm:spPr/>
    </dgm:pt>
    <dgm:pt modelId="{67BB0282-4503-4517-83E2-4858826ED10B}" type="pres">
      <dgm:prSet presAssocID="{A1CC8901-0517-4F01-B63E-E373C46AAB2E}" presName="txSpace" presStyleCnt="0"/>
      <dgm:spPr/>
    </dgm:pt>
    <dgm:pt modelId="{D0C486CC-CE5C-40B9-A0C2-700DEAC92A15}" type="pres">
      <dgm:prSet presAssocID="{A1CC8901-0517-4F01-B63E-E373C46AAB2E}" presName="desTx" presStyleLbl="revTx" presStyleIdx="7" presStyleCnt="8">
        <dgm:presLayoutVars/>
      </dgm:prSet>
      <dgm:spPr/>
    </dgm:pt>
  </dgm:ptLst>
  <dgm:cxnLst>
    <dgm:cxn modelId="{20B08320-F364-44E4-A731-27319B895CE1}" type="presOf" srcId="{7F679EFD-27DD-4212-865C-81F3FF9053E2}" destId="{4EF54E91-372C-49B1-9A5D-87FE5F873421}" srcOrd="0" destOrd="0" presId="urn:microsoft.com/office/officeart/2018/2/layout/IconLabelDescriptionList"/>
    <dgm:cxn modelId="{7CF36432-DB55-47EC-BA3D-7D731217B724}" type="presOf" srcId="{BBF1F359-DF0E-44D3-9AF9-C86B081B2FEE}" destId="{D0C486CC-CE5C-40B9-A0C2-700DEAC92A15}" srcOrd="0" destOrd="0" presId="urn:microsoft.com/office/officeart/2018/2/layout/IconLabelDescriptionList"/>
    <dgm:cxn modelId="{36ABE75B-8E18-489F-8C68-F7D4F58EB983}" type="presOf" srcId="{5FFE2CB9-F36A-4ED5-9E4C-750F6BDA45D9}" destId="{1858324A-EAF6-4CDD-9DB7-6FBE1D749519}" srcOrd="0" destOrd="1" presId="urn:microsoft.com/office/officeart/2018/2/layout/IconLabelDescriptionList"/>
    <dgm:cxn modelId="{0D9DBF42-1726-496D-A857-22EDF3603611}" srcId="{8DD231D9-B3F3-4B52-8B1E-248B7E5D6E6A}" destId="{A1CC8901-0517-4F01-B63E-E373C46AAB2E}" srcOrd="3" destOrd="0" parTransId="{197F2FF8-612B-4604-A324-F62C17B0836B}" sibTransId="{3C49E274-8ABC-4911-80BD-9B413F00F93D}"/>
    <dgm:cxn modelId="{EF45276C-5C3E-43C6-90C9-A8B820DD0250}" srcId="{10A76C66-FED2-4D55-97BC-2A5FF2ED212E}" destId="{419BB17D-3A8C-48C5-A0AB-6543B79FB97D}" srcOrd="1" destOrd="0" parTransId="{6CA25301-BAB0-4442-9D89-C9772DD7B097}" sibTransId="{F7E72915-3D68-4820-BEFC-71865E10EE85}"/>
    <dgm:cxn modelId="{20902351-1075-4C84-B1C6-2514F8E9D2A8}" type="presOf" srcId="{10A76C66-FED2-4D55-97BC-2A5FF2ED212E}" destId="{37A6BBEF-A216-4DAD-8F93-6FD5A75116E7}" srcOrd="0" destOrd="0" presId="urn:microsoft.com/office/officeart/2018/2/layout/IconLabelDescriptionList"/>
    <dgm:cxn modelId="{E7DE3056-0ADC-44ED-84FD-BFFC1209E7C0}" type="presOf" srcId="{8DD231D9-B3F3-4B52-8B1E-248B7E5D6E6A}" destId="{C7AC049E-11F4-4549-BA68-3B7160070D23}" srcOrd="0" destOrd="0" presId="urn:microsoft.com/office/officeart/2018/2/layout/IconLabelDescriptionList"/>
    <dgm:cxn modelId="{5DBEEA5A-DDBF-471E-A434-27301C1B5A64}" type="presOf" srcId="{668AD8F6-A8CB-4EA0-B5C4-6AF4D65CC029}" destId="{843F64D4-9B23-451D-ABE1-E8DD127D4552}" srcOrd="0" destOrd="0" presId="urn:microsoft.com/office/officeart/2018/2/layout/IconLabelDescriptionList"/>
    <dgm:cxn modelId="{4E2CBBA1-3F8E-4132-8EF2-2D70B728975A}" type="presOf" srcId="{C83C3841-EE19-445A-B9EA-5EF5A4B553FF}" destId="{D0C486CC-CE5C-40B9-A0C2-700DEAC92A15}" srcOrd="0" destOrd="1" presId="urn:microsoft.com/office/officeart/2018/2/layout/IconLabelDescriptionList"/>
    <dgm:cxn modelId="{0B916BA5-1873-467B-9917-8175F22076E2}" srcId="{8DD231D9-B3F3-4B52-8B1E-248B7E5D6E6A}" destId="{2B5402A2-2B6A-4F99-B37D-B739D90143B3}" srcOrd="1" destOrd="0" parTransId="{E17609EC-C135-4E59-B5A6-5AE109992DBD}" sibTransId="{09D608F7-2C1E-421B-8928-A915BD1CFEB2}"/>
    <dgm:cxn modelId="{9BA15DAD-F5CC-402C-B009-DF412C24DCEF}" type="presOf" srcId="{419BB17D-3A8C-48C5-A0AB-6543B79FB97D}" destId="{5F2086D8-2D4D-4BFB-9D22-9916D7F4D341}" srcOrd="0" destOrd="1" presId="urn:microsoft.com/office/officeart/2018/2/layout/IconLabelDescriptionList"/>
    <dgm:cxn modelId="{8FDF86B2-CCCB-4491-B379-65569C4BFDBA}" srcId="{2B5402A2-2B6A-4F99-B37D-B739D90143B3}" destId="{980FCF4E-2CDB-460D-B987-EA1B35D68FE7}" srcOrd="1" destOrd="0" parTransId="{44AB3178-3F07-43DC-B73F-498645EE8BF5}" sibTransId="{4F4862CE-F7EF-43E7-A02E-91FDCC50B492}"/>
    <dgm:cxn modelId="{9F41CAB4-2CDF-4A6A-B0A2-B9DC686DAFF7}" srcId="{668AD8F6-A8CB-4EA0-B5C4-6AF4D65CC029}" destId="{FD6D618B-672D-4C11-AA83-6C3F036561BC}" srcOrd="0" destOrd="0" parTransId="{423C4359-D87E-4FCA-9A82-45ED92CF5ADA}" sibTransId="{482242AE-1157-4D01-9697-6B24603B8A73}"/>
    <dgm:cxn modelId="{F43BEBB9-C4D1-4C55-BA0C-7699963AD550}" srcId="{10A76C66-FED2-4D55-97BC-2A5FF2ED212E}" destId="{5F51A614-5B34-4B10-8BEA-62AF418FFC79}" srcOrd="0" destOrd="0" parTransId="{405D10DD-A382-4B86-8B3B-9F1AEA114E2D}" sibTransId="{1842F89C-1AAF-4F45-9E6C-45A92AAADBFF}"/>
    <dgm:cxn modelId="{0DAD47BB-3065-4815-87FE-5EDC87F60A67}" srcId="{8DD231D9-B3F3-4B52-8B1E-248B7E5D6E6A}" destId="{668AD8F6-A8CB-4EA0-B5C4-6AF4D65CC029}" srcOrd="0" destOrd="0" parTransId="{E3EC5D20-3EB9-4480-B778-9C00C0D76911}" sibTransId="{D6B1485D-DCC6-4ABA-A8F1-16442E5399ED}"/>
    <dgm:cxn modelId="{E63516C6-F159-47D1-9A16-6EEF8D7B2255}" srcId="{A1CC8901-0517-4F01-B63E-E373C46AAB2E}" destId="{BBF1F359-DF0E-44D3-9AF9-C86B081B2FEE}" srcOrd="0" destOrd="0" parTransId="{996F2669-A60F-4BB4-9277-DEC908B4B1D0}" sibTransId="{59AD80F8-D63F-4858-A2F8-D3250B546853}"/>
    <dgm:cxn modelId="{03B593C6-1D18-457A-A4DC-E467EB80790E}" srcId="{2B5402A2-2B6A-4F99-B37D-B739D90143B3}" destId="{7F679EFD-27DD-4212-865C-81F3FF9053E2}" srcOrd="0" destOrd="0" parTransId="{A0FCFA34-BE9A-4A04-90E3-9A8A3ED8380D}" sibTransId="{ED97134A-1DE3-4455-99E6-FC7A164CC42A}"/>
    <dgm:cxn modelId="{362492D4-AC4F-4901-90D3-B6D9018435E0}" type="presOf" srcId="{980FCF4E-2CDB-460D-B987-EA1B35D68FE7}" destId="{4EF54E91-372C-49B1-9A5D-87FE5F873421}" srcOrd="0" destOrd="1" presId="urn:microsoft.com/office/officeart/2018/2/layout/IconLabelDescriptionList"/>
    <dgm:cxn modelId="{528728D5-E5C8-4398-AA0A-68C8229391D4}" srcId="{A1CC8901-0517-4F01-B63E-E373C46AAB2E}" destId="{C83C3841-EE19-445A-B9EA-5EF5A4B553FF}" srcOrd="1" destOrd="0" parTransId="{6EF23B13-1565-4742-BBDA-B58C87E6D65C}" sibTransId="{F06493B0-3A45-4C59-8B18-0593D2DE068F}"/>
    <dgm:cxn modelId="{FE5FACDE-C127-4555-99B4-B65D0CD8FEF6}" type="presOf" srcId="{FD6D618B-672D-4C11-AA83-6C3F036561BC}" destId="{1858324A-EAF6-4CDD-9DB7-6FBE1D749519}" srcOrd="0" destOrd="0" presId="urn:microsoft.com/office/officeart/2018/2/layout/IconLabelDescriptionList"/>
    <dgm:cxn modelId="{562185E4-21B9-48AF-9781-C960912171C0}" type="presOf" srcId="{A1CC8901-0517-4F01-B63E-E373C46AAB2E}" destId="{113EBDA2-4AEA-4D9D-B9A6-B00AC96EDD83}" srcOrd="0" destOrd="0" presId="urn:microsoft.com/office/officeart/2018/2/layout/IconLabelDescriptionList"/>
    <dgm:cxn modelId="{F2E973EA-01BA-462C-B1CE-7281E6CC0994}" type="presOf" srcId="{5F51A614-5B34-4B10-8BEA-62AF418FFC79}" destId="{5F2086D8-2D4D-4BFB-9D22-9916D7F4D341}" srcOrd="0" destOrd="0" presId="urn:microsoft.com/office/officeart/2018/2/layout/IconLabelDescriptionList"/>
    <dgm:cxn modelId="{14595DEC-FEA3-45FD-B63F-B8B59ED0C19F}" type="presOf" srcId="{2B5402A2-2B6A-4F99-B37D-B739D90143B3}" destId="{E3768809-23D8-40A9-A2A8-CA8D24FFC2D4}" srcOrd="0" destOrd="0" presId="urn:microsoft.com/office/officeart/2018/2/layout/IconLabelDescriptionList"/>
    <dgm:cxn modelId="{CF5D67EE-095F-43C6-93B6-DAE545273686}" srcId="{668AD8F6-A8CB-4EA0-B5C4-6AF4D65CC029}" destId="{5FFE2CB9-F36A-4ED5-9E4C-750F6BDA45D9}" srcOrd="1" destOrd="0" parTransId="{99A48995-1DFB-41AB-A21B-CBE9529C6273}" sibTransId="{9A8F8814-1C30-431A-B62E-6940948C6B03}"/>
    <dgm:cxn modelId="{351F22FC-8A70-4E38-8D67-E6593788FA00}" srcId="{8DD231D9-B3F3-4B52-8B1E-248B7E5D6E6A}" destId="{10A76C66-FED2-4D55-97BC-2A5FF2ED212E}" srcOrd="2" destOrd="0" parTransId="{57489DC3-1876-4A08-AF26-084D630D77D5}" sibTransId="{4F397857-9124-493D-AF0A-DB7FC787C9CB}"/>
    <dgm:cxn modelId="{AFF463D4-F44C-46CB-BA9D-DAFBDC84D005}" type="presParOf" srcId="{C7AC049E-11F4-4549-BA68-3B7160070D23}" destId="{D593B7DB-2418-425B-8312-46BE96EAA947}" srcOrd="0" destOrd="0" presId="urn:microsoft.com/office/officeart/2018/2/layout/IconLabelDescriptionList"/>
    <dgm:cxn modelId="{6BB228C3-32AA-4BEB-9892-CA8D7BF517E6}" type="presParOf" srcId="{D593B7DB-2418-425B-8312-46BE96EAA947}" destId="{D7C908AD-2EC9-468F-8729-8B299BDAEDD5}" srcOrd="0" destOrd="0" presId="urn:microsoft.com/office/officeart/2018/2/layout/IconLabelDescriptionList"/>
    <dgm:cxn modelId="{E97E7A98-F4B5-4F1F-AFF3-F06317963604}" type="presParOf" srcId="{D593B7DB-2418-425B-8312-46BE96EAA947}" destId="{07E24E87-5750-4631-9162-053CDF2B5502}" srcOrd="1" destOrd="0" presId="urn:microsoft.com/office/officeart/2018/2/layout/IconLabelDescriptionList"/>
    <dgm:cxn modelId="{DC5F75C5-AB6D-4F99-8314-B255D4657B89}" type="presParOf" srcId="{D593B7DB-2418-425B-8312-46BE96EAA947}" destId="{843F64D4-9B23-451D-ABE1-E8DD127D4552}" srcOrd="2" destOrd="0" presId="urn:microsoft.com/office/officeart/2018/2/layout/IconLabelDescriptionList"/>
    <dgm:cxn modelId="{AD7012D8-5861-4DF1-ABC3-703F4577EE60}" type="presParOf" srcId="{D593B7DB-2418-425B-8312-46BE96EAA947}" destId="{6AED82D4-FABA-493B-988B-9387F12331FA}" srcOrd="3" destOrd="0" presId="urn:microsoft.com/office/officeart/2018/2/layout/IconLabelDescriptionList"/>
    <dgm:cxn modelId="{F9D43EBA-3BF3-44CA-BEA8-D904496509C3}" type="presParOf" srcId="{D593B7DB-2418-425B-8312-46BE96EAA947}" destId="{1858324A-EAF6-4CDD-9DB7-6FBE1D749519}" srcOrd="4" destOrd="0" presId="urn:microsoft.com/office/officeart/2018/2/layout/IconLabelDescriptionList"/>
    <dgm:cxn modelId="{4EBCB770-FA09-4585-A550-FB04BA50BEA2}" type="presParOf" srcId="{C7AC049E-11F4-4549-BA68-3B7160070D23}" destId="{B2867C02-F432-4992-B98D-0E2B9A8ACDFF}" srcOrd="1" destOrd="0" presId="urn:microsoft.com/office/officeart/2018/2/layout/IconLabelDescriptionList"/>
    <dgm:cxn modelId="{CD263D58-128C-4168-9E2D-649AEDF19D7A}" type="presParOf" srcId="{C7AC049E-11F4-4549-BA68-3B7160070D23}" destId="{6FCEA80E-5763-48D5-8682-D433324C00CA}" srcOrd="2" destOrd="0" presId="urn:microsoft.com/office/officeart/2018/2/layout/IconLabelDescriptionList"/>
    <dgm:cxn modelId="{7628E1C4-8706-41EB-9969-03BF01683146}" type="presParOf" srcId="{6FCEA80E-5763-48D5-8682-D433324C00CA}" destId="{A9FDE46D-F7B1-4458-AE78-5B444AA35AFF}" srcOrd="0" destOrd="0" presId="urn:microsoft.com/office/officeart/2018/2/layout/IconLabelDescriptionList"/>
    <dgm:cxn modelId="{A88618C8-325A-4E95-A042-8DCC79E458C3}" type="presParOf" srcId="{6FCEA80E-5763-48D5-8682-D433324C00CA}" destId="{9BD52784-60A4-4233-AEB3-955A6BAC1EFF}" srcOrd="1" destOrd="0" presId="urn:microsoft.com/office/officeart/2018/2/layout/IconLabelDescriptionList"/>
    <dgm:cxn modelId="{0E5919F9-2EC0-4832-BED6-F80B638F19AA}" type="presParOf" srcId="{6FCEA80E-5763-48D5-8682-D433324C00CA}" destId="{E3768809-23D8-40A9-A2A8-CA8D24FFC2D4}" srcOrd="2" destOrd="0" presId="urn:microsoft.com/office/officeart/2018/2/layout/IconLabelDescriptionList"/>
    <dgm:cxn modelId="{71EDE075-22AB-4C7E-9597-4618CC4D327D}" type="presParOf" srcId="{6FCEA80E-5763-48D5-8682-D433324C00CA}" destId="{E72A21A5-CC34-4CB7-ACC7-37965F193714}" srcOrd="3" destOrd="0" presId="urn:microsoft.com/office/officeart/2018/2/layout/IconLabelDescriptionList"/>
    <dgm:cxn modelId="{7B06151D-9745-41FE-AF7B-A92041578940}" type="presParOf" srcId="{6FCEA80E-5763-48D5-8682-D433324C00CA}" destId="{4EF54E91-372C-49B1-9A5D-87FE5F873421}" srcOrd="4" destOrd="0" presId="urn:microsoft.com/office/officeart/2018/2/layout/IconLabelDescriptionList"/>
    <dgm:cxn modelId="{6CB9CEA1-0A1E-44A1-95A9-EC4874EB2FC7}" type="presParOf" srcId="{C7AC049E-11F4-4549-BA68-3B7160070D23}" destId="{9814BE8B-B7C2-40CA-A18C-5986E58764A9}" srcOrd="3" destOrd="0" presId="urn:microsoft.com/office/officeart/2018/2/layout/IconLabelDescriptionList"/>
    <dgm:cxn modelId="{A08A4A5C-B754-4234-9A6E-6BF19640D3FE}" type="presParOf" srcId="{C7AC049E-11F4-4549-BA68-3B7160070D23}" destId="{B6DD3807-ADBA-421A-986A-1461FF81A07C}" srcOrd="4" destOrd="0" presId="urn:microsoft.com/office/officeart/2018/2/layout/IconLabelDescriptionList"/>
    <dgm:cxn modelId="{090CCE4E-E7B1-4DD1-94D1-B082EF40BE22}" type="presParOf" srcId="{B6DD3807-ADBA-421A-986A-1461FF81A07C}" destId="{74F07CB6-A216-4244-8E93-CE009C6E1F3B}" srcOrd="0" destOrd="0" presId="urn:microsoft.com/office/officeart/2018/2/layout/IconLabelDescriptionList"/>
    <dgm:cxn modelId="{53278F8C-8220-427A-8BAC-C7925430BDB0}" type="presParOf" srcId="{B6DD3807-ADBA-421A-986A-1461FF81A07C}" destId="{14C555E3-D200-4E70-943B-B4AB22171998}" srcOrd="1" destOrd="0" presId="urn:microsoft.com/office/officeart/2018/2/layout/IconLabelDescriptionList"/>
    <dgm:cxn modelId="{73414D97-188E-4AFC-90F2-3828ADE3A2CF}" type="presParOf" srcId="{B6DD3807-ADBA-421A-986A-1461FF81A07C}" destId="{37A6BBEF-A216-4DAD-8F93-6FD5A75116E7}" srcOrd="2" destOrd="0" presId="urn:microsoft.com/office/officeart/2018/2/layout/IconLabelDescriptionList"/>
    <dgm:cxn modelId="{5707FA48-FD2A-476B-A325-FAFACAE5E1CF}" type="presParOf" srcId="{B6DD3807-ADBA-421A-986A-1461FF81A07C}" destId="{FC86365A-5F02-4499-A7D3-A70E92EF3ED9}" srcOrd="3" destOrd="0" presId="urn:microsoft.com/office/officeart/2018/2/layout/IconLabelDescriptionList"/>
    <dgm:cxn modelId="{510CA838-D86E-4195-833E-5D48324D6A4D}" type="presParOf" srcId="{B6DD3807-ADBA-421A-986A-1461FF81A07C}" destId="{5F2086D8-2D4D-4BFB-9D22-9916D7F4D341}" srcOrd="4" destOrd="0" presId="urn:microsoft.com/office/officeart/2018/2/layout/IconLabelDescriptionList"/>
    <dgm:cxn modelId="{A837023D-3F46-4D36-A981-CE22BCE0F955}" type="presParOf" srcId="{C7AC049E-11F4-4549-BA68-3B7160070D23}" destId="{E9BC997A-0CC4-401C-90E6-2648DBD39A9D}" srcOrd="5" destOrd="0" presId="urn:microsoft.com/office/officeart/2018/2/layout/IconLabelDescriptionList"/>
    <dgm:cxn modelId="{DA2D4C51-E075-4A0A-B78C-2813FB13D6EE}" type="presParOf" srcId="{C7AC049E-11F4-4549-BA68-3B7160070D23}" destId="{C18A6CD3-297F-4A72-9191-7BD904880FBC}" srcOrd="6" destOrd="0" presId="urn:microsoft.com/office/officeart/2018/2/layout/IconLabelDescriptionList"/>
    <dgm:cxn modelId="{F9A25286-4FC2-4512-A703-0FFE16490140}" type="presParOf" srcId="{C18A6CD3-297F-4A72-9191-7BD904880FBC}" destId="{03B44E43-0195-4DF6-89D8-35A8CF63B8F1}" srcOrd="0" destOrd="0" presId="urn:microsoft.com/office/officeart/2018/2/layout/IconLabelDescriptionList"/>
    <dgm:cxn modelId="{7210B14B-7484-41B3-96CB-700C44139AC4}" type="presParOf" srcId="{C18A6CD3-297F-4A72-9191-7BD904880FBC}" destId="{669F84DF-DF54-4258-B24A-A1F355646089}" srcOrd="1" destOrd="0" presId="urn:microsoft.com/office/officeart/2018/2/layout/IconLabelDescriptionList"/>
    <dgm:cxn modelId="{316BA924-4653-45F6-98BE-A2B67B1B7846}" type="presParOf" srcId="{C18A6CD3-297F-4A72-9191-7BD904880FBC}" destId="{113EBDA2-4AEA-4D9D-B9A6-B00AC96EDD83}" srcOrd="2" destOrd="0" presId="urn:microsoft.com/office/officeart/2018/2/layout/IconLabelDescriptionList"/>
    <dgm:cxn modelId="{F680D51C-45DD-4343-9D3A-15A5B3D1EAD7}" type="presParOf" srcId="{C18A6CD3-297F-4A72-9191-7BD904880FBC}" destId="{67BB0282-4503-4517-83E2-4858826ED10B}" srcOrd="3" destOrd="0" presId="urn:microsoft.com/office/officeart/2018/2/layout/IconLabelDescriptionList"/>
    <dgm:cxn modelId="{89232F8D-49F1-4BDC-93C3-3EE0E86F705F}" type="presParOf" srcId="{C18A6CD3-297F-4A72-9191-7BD904880FBC}" destId="{D0C486CC-CE5C-40B9-A0C2-700DEAC92A1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7D2CB1-F8F9-4EE4-ABEA-B0AABDF95BBB}" type="doc">
      <dgm:prSet loTypeId="urn:microsoft.com/office/officeart/2005/8/layout/vProcess5" loCatId="process" qsTypeId="urn:microsoft.com/office/officeart/2005/8/quickstyle/simple4" qsCatId="simple" csTypeId="urn:microsoft.com/office/officeart/2005/8/colors/colorful5" csCatId="colorful"/>
      <dgm:spPr/>
      <dgm:t>
        <a:bodyPr/>
        <a:lstStyle/>
        <a:p>
          <a:endParaRPr lang="en-US"/>
        </a:p>
      </dgm:t>
    </dgm:pt>
    <dgm:pt modelId="{8D6A9021-4EEB-4491-A95F-109005CC0CCA}">
      <dgm:prSet/>
      <dgm:spPr/>
      <dgm:t>
        <a:bodyPr/>
        <a:lstStyle/>
        <a:p>
          <a:r>
            <a:rPr lang="en-US" err="1"/>
            <a:t>LungNet's</a:t>
          </a:r>
          <a:r>
            <a:rPr lang="en-US"/>
            <a:t> ensemble model demonstrates competitive performance, achieving an accuracy of approximately 85%.</a:t>
          </a:r>
        </a:p>
      </dgm:t>
    </dgm:pt>
    <dgm:pt modelId="{E30D7730-B16B-4EAC-9886-D33A55FEE55C}" type="parTrans" cxnId="{E86E3211-E463-4DD2-93CD-E8A3E82B1E3A}">
      <dgm:prSet/>
      <dgm:spPr/>
      <dgm:t>
        <a:bodyPr/>
        <a:lstStyle/>
        <a:p>
          <a:endParaRPr lang="en-US"/>
        </a:p>
      </dgm:t>
    </dgm:pt>
    <dgm:pt modelId="{D6549057-8479-430A-820B-FE938599F1E3}" type="sibTrans" cxnId="{E86E3211-E463-4DD2-93CD-E8A3E82B1E3A}">
      <dgm:prSet/>
      <dgm:spPr/>
      <dgm:t>
        <a:bodyPr/>
        <a:lstStyle/>
        <a:p>
          <a:endParaRPr lang="en-US"/>
        </a:p>
      </dgm:t>
    </dgm:pt>
    <dgm:pt modelId="{ADF3F0FD-F1D8-4F01-9E0D-42DE699BCC5F}">
      <dgm:prSet/>
      <dgm:spPr/>
      <dgm:t>
        <a:bodyPr/>
        <a:lstStyle/>
        <a:p>
          <a:r>
            <a:rPr lang="en-US"/>
            <a:t>While not surpassing the reported accuracies of </a:t>
          </a:r>
          <a:r>
            <a:rPr lang="en-US">
              <a:latin typeface="Franklin Gothic Demi Cond"/>
            </a:rPr>
            <a:t>ResNet-18</a:t>
          </a:r>
          <a:r>
            <a:rPr lang="en-US"/>
            <a:t> and DenseNet-121 from survey, </a:t>
          </a:r>
          <a:r>
            <a:rPr lang="en-US" err="1"/>
            <a:t>LungNet's</a:t>
          </a:r>
          <a:r>
            <a:rPr lang="en-US"/>
            <a:t> accuracy remains comparable, highlighting its effectiveness in thoracic disease classification.</a:t>
          </a:r>
        </a:p>
      </dgm:t>
    </dgm:pt>
    <dgm:pt modelId="{C0604CC2-9195-4E00-AEBE-1ACE5F11F859}" type="parTrans" cxnId="{83CE829A-56FD-44CA-98F6-1EAE8BBFA9CB}">
      <dgm:prSet/>
      <dgm:spPr/>
      <dgm:t>
        <a:bodyPr/>
        <a:lstStyle/>
        <a:p>
          <a:endParaRPr lang="en-US"/>
        </a:p>
      </dgm:t>
    </dgm:pt>
    <dgm:pt modelId="{C5EAEA60-FCEC-4107-836A-99C713E1309F}" type="sibTrans" cxnId="{83CE829A-56FD-44CA-98F6-1EAE8BBFA9CB}">
      <dgm:prSet/>
      <dgm:spPr/>
      <dgm:t>
        <a:bodyPr/>
        <a:lstStyle/>
        <a:p>
          <a:endParaRPr lang="en-US"/>
        </a:p>
      </dgm:t>
    </dgm:pt>
    <dgm:pt modelId="{A87CA9F9-D00F-4406-9C51-61BECFFF7C25}">
      <dgm:prSet/>
      <dgm:spPr/>
      <dgm:t>
        <a:bodyPr/>
        <a:lstStyle/>
        <a:p>
          <a:r>
            <a:rPr lang="en-US"/>
            <a:t>The ensemble model effectively addresses challenges like vanishing gradient and overfitting.</a:t>
          </a:r>
        </a:p>
      </dgm:t>
    </dgm:pt>
    <dgm:pt modelId="{D895C897-5510-4B6C-8DC3-8F3472B633FA}" type="parTrans" cxnId="{869E160A-6A60-4CBE-B09B-9A5262B4879E}">
      <dgm:prSet/>
      <dgm:spPr/>
      <dgm:t>
        <a:bodyPr/>
        <a:lstStyle/>
        <a:p>
          <a:endParaRPr lang="en-US"/>
        </a:p>
      </dgm:t>
    </dgm:pt>
    <dgm:pt modelId="{5BF98BCB-6953-4386-80DF-EE174BD4ADB3}" type="sibTrans" cxnId="{869E160A-6A60-4CBE-B09B-9A5262B4879E}">
      <dgm:prSet/>
      <dgm:spPr/>
      <dgm:t>
        <a:bodyPr/>
        <a:lstStyle/>
        <a:p>
          <a:endParaRPr lang="en-US"/>
        </a:p>
      </dgm:t>
    </dgm:pt>
    <dgm:pt modelId="{4708A76C-AD1A-461B-B43A-8B2A4BE873D0}">
      <dgm:prSet/>
      <dgm:spPr/>
      <dgm:t>
        <a:bodyPr/>
        <a:lstStyle/>
        <a:p>
          <a:r>
            <a:rPr lang="en-US"/>
            <a:t>Despite slight variations in accuracy compared to base papers, </a:t>
          </a:r>
          <a:r>
            <a:rPr lang="en-US" err="1"/>
            <a:t>LungNet's</a:t>
          </a:r>
          <a:r>
            <a:rPr lang="en-US"/>
            <a:t> focus on precise segmentation and classification enhances its potential for practical clinical applications.</a:t>
          </a:r>
        </a:p>
      </dgm:t>
    </dgm:pt>
    <dgm:pt modelId="{40754153-0B3A-46C7-945A-E47729335575}" type="parTrans" cxnId="{9996E88D-B6ED-4225-B208-132850811AD8}">
      <dgm:prSet/>
      <dgm:spPr/>
      <dgm:t>
        <a:bodyPr/>
        <a:lstStyle/>
        <a:p>
          <a:endParaRPr lang="en-US"/>
        </a:p>
      </dgm:t>
    </dgm:pt>
    <dgm:pt modelId="{B22D92E3-FE74-4B1F-8C57-1CBEEB675603}" type="sibTrans" cxnId="{9996E88D-B6ED-4225-B208-132850811AD8}">
      <dgm:prSet/>
      <dgm:spPr/>
      <dgm:t>
        <a:bodyPr/>
        <a:lstStyle/>
        <a:p>
          <a:endParaRPr lang="en-US"/>
        </a:p>
      </dgm:t>
    </dgm:pt>
    <dgm:pt modelId="{E588035F-0F68-49F0-9F8A-99A1223971F2}">
      <dgm:prSet/>
      <dgm:spPr/>
      <dgm:t>
        <a:bodyPr/>
        <a:lstStyle/>
        <a:p>
          <a:r>
            <a:rPr lang="en-US" err="1"/>
            <a:t>LungNet's</a:t>
          </a:r>
          <a:r>
            <a:rPr lang="en-US"/>
            <a:t> precise segmentation and disease classification hold potential for transforming thoracic disease diagnosis.</a:t>
          </a:r>
        </a:p>
      </dgm:t>
    </dgm:pt>
    <dgm:pt modelId="{74B4FDD7-95E8-488E-844E-349785563C4E}" type="parTrans" cxnId="{CBD995A1-8204-49CB-9B6F-A6F8A9E6CE53}">
      <dgm:prSet/>
      <dgm:spPr/>
      <dgm:t>
        <a:bodyPr/>
        <a:lstStyle/>
        <a:p>
          <a:endParaRPr lang="en-US"/>
        </a:p>
      </dgm:t>
    </dgm:pt>
    <dgm:pt modelId="{739D49CB-501E-4F7E-8435-0F72A9734BFD}" type="sibTrans" cxnId="{CBD995A1-8204-49CB-9B6F-A6F8A9E6CE53}">
      <dgm:prSet/>
      <dgm:spPr/>
      <dgm:t>
        <a:bodyPr/>
        <a:lstStyle/>
        <a:p>
          <a:endParaRPr lang="en-US"/>
        </a:p>
      </dgm:t>
    </dgm:pt>
    <dgm:pt modelId="{E32DF984-7FAF-4F75-8D15-5282245F5ADD}" type="pres">
      <dgm:prSet presAssocID="{B87D2CB1-F8F9-4EE4-ABEA-B0AABDF95BBB}" presName="outerComposite" presStyleCnt="0">
        <dgm:presLayoutVars>
          <dgm:chMax val="5"/>
          <dgm:dir/>
          <dgm:resizeHandles val="exact"/>
        </dgm:presLayoutVars>
      </dgm:prSet>
      <dgm:spPr/>
    </dgm:pt>
    <dgm:pt modelId="{C072FF31-F21A-4A05-9765-5F2EA051A348}" type="pres">
      <dgm:prSet presAssocID="{B87D2CB1-F8F9-4EE4-ABEA-B0AABDF95BBB}" presName="dummyMaxCanvas" presStyleCnt="0">
        <dgm:presLayoutVars/>
      </dgm:prSet>
      <dgm:spPr/>
    </dgm:pt>
    <dgm:pt modelId="{3C7E3B8B-FE2A-459F-9684-A2EDAB75F00B}" type="pres">
      <dgm:prSet presAssocID="{B87D2CB1-F8F9-4EE4-ABEA-B0AABDF95BBB}" presName="FiveNodes_1" presStyleLbl="node1" presStyleIdx="0" presStyleCnt="5">
        <dgm:presLayoutVars>
          <dgm:bulletEnabled val="1"/>
        </dgm:presLayoutVars>
      </dgm:prSet>
      <dgm:spPr/>
    </dgm:pt>
    <dgm:pt modelId="{2AE08332-1DD4-437C-99FD-28BA63320A4A}" type="pres">
      <dgm:prSet presAssocID="{B87D2CB1-F8F9-4EE4-ABEA-B0AABDF95BBB}" presName="FiveNodes_2" presStyleLbl="node1" presStyleIdx="1" presStyleCnt="5">
        <dgm:presLayoutVars>
          <dgm:bulletEnabled val="1"/>
        </dgm:presLayoutVars>
      </dgm:prSet>
      <dgm:spPr/>
    </dgm:pt>
    <dgm:pt modelId="{DB752C69-9E37-4348-B67E-74CE6A069E74}" type="pres">
      <dgm:prSet presAssocID="{B87D2CB1-F8F9-4EE4-ABEA-B0AABDF95BBB}" presName="FiveNodes_3" presStyleLbl="node1" presStyleIdx="2" presStyleCnt="5">
        <dgm:presLayoutVars>
          <dgm:bulletEnabled val="1"/>
        </dgm:presLayoutVars>
      </dgm:prSet>
      <dgm:spPr/>
    </dgm:pt>
    <dgm:pt modelId="{0323A4D7-D004-4FF2-A114-831E65569066}" type="pres">
      <dgm:prSet presAssocID="{B87D2CB1-F8F9-4EE4-ABEA-B0AABDF95BBB}" presName="FiveNodes_4" presStyleLbl="node1" presStyleIdx="3" presStyleCnt="5">
        <dgm:presLayoutVars>
          <dgm:bulletEnabled val="1"/>
        </dgm:presLayoutVars>
      </dgm:prSet>
      <dgm:spPr/>
    </dgm:pt>
    <dgm:pt modelId="{F847D7B9-7DD4-4E16-A6C7-22B34EF35467}" type="pres">
      <dgm:prSet presAssocID="{B87D2CB1-F8F9-4EE4-ABEA-B0AABDF95BBB}" presName="FiveNodes_5" presStyleLbl="node1" presStyleIdx="4" presStyleCnt="5">
        <dgm:presLayoutVars>
          <dgm:bulletEnabled val="1"/>
        </dgm:presLayoutVars>
      </dgm:prSet>
      <dgm:spPr/>
    </dgm:pt>
    <dgm:pt modelId="{5DEAA4ED-A9B6-4DF0-9AD9-88B278CF4A94}" type="pres">
      <dgm:prSet presAssocID="{B87D2CB1-F8F9-4EE4-ABEA-B0AABDF95BBB}" presName="FiveConn_1-2" presStyleLbl="fgAccFollowNode1" presStyleIdx="0" presStyleCnt="4">
        <dgm:presLayoutVars>
          <dgm:bulletEnabled val="1"/>
        </dgm:presLayoutVars>
      </dgm:prSet>
      <dgm:spPr/>
    </dgm:pt>
    <dgm:pt modelId="{DD5F8AD1-F518-4203-8C12-4D2724D3E8DD}" type="pres">
      <dgm:prSet presAssocID="{B87D2CB1-F8F9-4EE4-ABEA-B0AABDF95BBB}" presName="FiveConn_2-3" presStyleLbl="fgAccFollowNode1" presStyleIdx="1" presStyleCnt="4">
        <dgm:presLayoutVars>
          <dgm:bulletEnabled val="1"/>
        </dgm:presLayoutVars>
      </dgm:prSet>
      <dgm:spPr/>
    </dgm:pt>
    <dgm:pt modelId="{634629A0-69FB-489C-BD74-8E7442141244}" type="pres">
      <dgm:prSet presAssocID="{B87D2CB1-F8F9-4EE4-ABEA-B0AABDF95BBB}" presName="FiveConn_3-4" presStyleLbl="fgAccFollowNode1" presStyleIdx="2" presStyleCnt="4">
        <dgm:presLayoutVars>
          <dgm:bulletEnabled val="1"/>
        </dgm:presLayoutVars>
      </dgm:prSet>
      <dgm:spPr/>
    </dgm:pt>
    <dgm:pt modelId="{E3201227-6BFF-4C49-BCC6-DD7474629EA5}" type="pres">
      <dgm:prSet presAssocID="{B87D2CB1-F8F9-4EE4-ABEA-B0AABDF95BBB}" presName="FiveConn_4-5" presStyleLbl="fgAccFollowNode1" presStyleIdx="3" presStyleCnt="4">
        <dgm:presLayoutVars>
          <dgm:bulletEnabled val="1"/>
        </dgm:presLayoutVars>
      </dgm:prSet>
      <dgm:spPr/>
    </dgm:pt>
    <dgm:pt modelId="{2FC8421C-D425-4CB3-8099-907DDB1D824B}" type="pres">
      <dgm:prSet presAssocID="{B87D2CB1-F8F9-4EE4-ABEA-B0AABDF95BBB}" presName="FiveNodes_1_text" presStyleLbl="node1" presStyleIdx="4" presStyleCnt="5">
        <dgm:presLayoutVars>
          <dgm:bulletEnabled val="1"/>
        </dgm:presLayoutVars>
      </dgm:prSet>
      <dgm:spPr/>
    </dgm:pt>
    <dgm:pt modelId="{C1EB310E-1767-4254-9289-178115D2DC84}" type="pres">
      <dgm:prSet presAssocID="{B87D2CB1-F8F9-4EE4-ABEA-B0AABDF95BBB}" presName="FiveNodes_2_text" presStyleLbl="node1" presStyleIdx="4" presStyleCnt="5">
        <dgm:presLayoutVars>
          <dgm:bulletEnabled val="1"/>
        </dgm:presLayoutVars>
      </dgm:prSet>
      <dgm:spPr/>
    </dgm:pt>
    <dgm:pt modelId="{B337D8D8-8E23-4C12-BECB-A7A97F9B7D2F}" type="pres">
      <dgm:prSet presAssocID="{B87D2CB1-F8F9-4EE4-ABEA-B0AABDF95BBB}" presName="FiveNodes_3_text" presStyleLbl="node1" presStyleIdx="4" presStyleCnt="5">
        <dgm:presLayoutVars>
          <dgm:bulletEnabled val="1"/>
        </dgm:presLayoutVars>
      </dgm:prSet>
      <dgm:spPr/>
    </dgm:pt>
    <dgm:pt modelId="{2BF10588-5493-448D-BEAF-94FFA6F68149}" type="pres">
      <dgm:prSet presAssocID="{B87D2CB1-F8F9-4EE4-ABEA-B0AABDF95BBB}" presName="FiveNodes_4_text" presStyleLbl="node1" presStyleIdx="4" presStyleCnt="5">
        <dgm:presLayoutVars>
          <dgm:bulletEnabled val="1"/>
        </dgm:presLayoutVars>
      </dgm:prSet>
      <dgm:spPr/>
    </dgm:pt>
    <dgm:pt modelId="{CBC7EC90-9852-43B2-8613-D21BC2BC8A76}" type="pres">
      <dgm:prSet presAssocID="{B87D2CB1-F8F9-4EE4-ABEA-B0AABDF95BBB}" presName="FiveNodes_5_text" presStyleLbl="node1" presStyleIdx="4" presStyleCnt="5">
        <dgm:presLayoutVars>
          <dgm:bulletEnabled val="1"/>
        </dgm:presLayoutVars>
      </dgm:prSet>
      <dgm:spPr/>
    </dgm:pt>
  </dgm:ptLst>
  <dgm:cxnLst>
    <dgm:cxn modelId="{CDB72102-4C4D-45BF-AB27-A68FD9F570E9}" type="presOf" srcId="{A87CA9F9-D00F-4406-9C51-61BECFFF7C25}" destId="{B337D8D8-8E23-4C12-BECB-A7A97F9B7D2F}" srcOrd="1" destOrd="0" presId="urn:microsoft.com/office/officeart/2005/8/layout/vProcess5"/>
    <dgm:cxn modelId="{869E160A-6A60-4CBE-B09B-9A5262B4879E}" srcId="{B87D2CB1-F8F9-4EE4-ABEA-B0AABDF95BBB}" destId="{A87CA9F9-D00F-4406-9C51-61BECFFF7C25}" srcOrd="2" destOrd="0" parTransId="{D895C897-5510-4B6C-8DC3-8F3472B633FA}" sibTransId="{5BF98BCB-6953-4386-80DF-EE174BD4ADB3}"/>
    <dgm:cxn modelId="{D305BD0B-3C2D-4C84-BA96-667F77C2606A}" type="presOf" srcId="{D6549057-8479-430A-820B-FE938599F1E3}" destId="{5DEAA4ED-A9B6-4DF0-9AD9-88B278CF4A94}" srcOrd="0" destOrd="0" presId="urn:microsoft.com/office/officeart/2005/8/layout/vProcess5"/>
    <dgm:cxn modelId="{7026030F-16C5-4DBE-8CD1-9635E00CE134}" type="presOf" srcId="{A87CA9F9-D00F-4406-9C51-61BECFFF7C25}" destId="{DB752C69-9E37-4348-B67E-74CE6A069E74}" srcOrd="0" destOrd="0" presId="urn:microsoft.com/office/officeart/2005/8/layout/vProcess5"/>
    <dgm:cxn modelId="{E86E3211-E463-4DD2-93CD-E8A3E82B1E3A}" srcId="{B87D2CB1-F8F9-4EE4-ABEA-B0AABDF95BBB}" destId="{8D6A9021-4EEB-4491-A95F-109005CC0CCA}" srcOrd="0" destOrd="0" parTransId="{E30D7730-B16B-4EAC-9886-D33A55FEE55C}" sibTransId="{D6549057-8479-430A-820B-FE938599F1E3}"/>
    <dgm:cxn modelId="{34BC1912-8996-4C5B-8EC3-49C38720BF5D}" type="presOf" srcId="{ADF3F0FD-F1D8-4F01-9E0D-42DE699BCC5F}" destId="{2AE08332-1DD4-437C-99FD-28BA63320A4A}" srcOrd="0" destOrd="0" presId="urn:microsoft.com/office/officeart/2005/8/layout/vProcess5"/>
    <dgm:cxn modelId="{F41D573C-0631-4D0E-8635-2C2154C53EB6}" type="presOf" srcId="{4708A76C-AD1A-461B-B43A-8B2A4BE873D0}" destId="{2BF10588-5493-448D-BEAF-94FFA6F68149}" srcOrd="1" destOrd="0" presId="urn:microsoft.com/office/officeart/2005/8/layout/vProcess5"/>
    <dgm:cxn modelId="{C8F2AE61-8F10-4E75-B958-DF3E2687862E}" type="presOf" srcId="{8D6A9021-4EEB-4491-A95F-109005CC0CCA}" destId="{3C7E3B8B-FE2A-459F-9684-A2EDAB75F00B}" srcOrd="0" destOrd="0" presId="urn:microsoft.com/office/officeart/2005/8/layout/vProcess5"/>
    <dgm:cxn modelId="{9996E88D-B6ED-4225-B208-132850811AD8}" srcId="{B87D2CB1-F8F9-4EE4-ABEA-B0AABDF95BBB}" destId="{4708A76C-AD1A-461B-B43A-8B2A4BE873D0}" srcOrd="3" destOrd="0" parTransId="{40754153-0B3A-46C7-945A-E47729335575}" sibTransId="{B22D92E3-FE74-4B1F-8C57-1CBEEB675603}"/>
    <dgm:cxn modelId="{83CE829A-56FD-44CA-98F6-1EAE8BBFA9CB}" srcId="{B87D2CB1-F8F9-4EE4-ABEA-B0AABDF95BBB}" destId="{ADF3F0FD-F1D8-4F01-9E0D-42DE699BCC5F}" srcOrd="1" destOrd="0" parTransId="{C0604CC2-9195-4E00-AEBE-1ACE5F11F859}" sibTransId="{C5EAEA60-FCEC-4107-836A-99C713E1309F}"/>
    <dgm:cxn modelId="{CBD995A1-8204-49CB-9B6F-A6F8A9E6CE53}" srcId="{B87D2CB1-F8F9-4EE4-ABEA-B0AABDF95BBB}" destId="{E588035F-0F68-49F0-9F8A-99A1223971F2}" srcOrd="4" destOrd="0" parTransId="{74B4FDD7-95E8-488E-844E-349785563C4E}" sibTransId="{739D49CB-501E-4F7E-8435-0F72A9734BFD}"/>
    <dgm:cxn modelId="{B00CE5B0-85B5-4601-A836-78307000E682}" type="presOf" srcId="{4708A76C-AD1A-461B-B43A-8B2A4BE873D0}" destId="{0323A4D7-D004-4FF2-A114-831E65569066}" srcOrd="0" destOrd="0" presId="urn:microsoft.com/office/officeart/2005/8/layout/vProcess5"/>
    <dgm:cxn modelId="{B2020CB6-569D-4576-A64D-C242E788F626}" type="presOf" srcId="{B22D92E3-FE74-4B1F-8C57-1CBEEB675603}" destId="{E3201227-6BFF-4C49-BCC6-DD7474629EA5}" srcOrd="0" destOrd="0" presId="urn:microsoft.com/office/officeart/2005/8/layout/vProcess5"/>
    <dgm:cxn modelId="{7003FFB6-E615-4D8B-B27E-D538CE57A6DF}" type="presOf" srcId="{ADF3F0FD-F1D8-4F01-9E0D-42DE699BCC5F}" destId="{C1EB310E-1767-4254-9289-178115D2DC84}" srcOrd="1" destOrd="0" presId="urn:microsoft.com/office/officeart/2005/8/layout/vProcess5"/>
    <dgm:cxn modelId="{434A46BF-EF2C-4DC6-B12C-FCD85730C721}" type="presOf" srcId="{C5EAEA60-FCEC-4107-836A-99C713E1309F}" destId="{DD5F8AD1-F518-4203-8C12-4D2724D3E8DD}" srcOrd="0" destOrd="0" presId="urn:microsoft.com/office/officeart/2005/8/layout/vProcess5"/>
    <dgm:cxn modelId="{3920F3C3-C416-46C1-8830-A382D1653C01}" type="presOf" srcId="{5BF98BCB-6953-4386-80DF-EE174BD4ADB3}" destId="{634629A0-69FB-489C-BD74-8E7442141244}" srcOrd="0" destOrd="0" presId="urn:microsoft.com/office/officeart/2005/8/layout/vProcess5"/>
    <dgm:cxn modelId="{5B0CC5C4-BADF-4920-8BB0-C04F7D41E05C}" type="presOf" srcId="{B87D2CB1-F8F9-4EE4-ABEA-B0AABDF95BBB}" destId="{E32DF984-7FAF-4F75-8D15-5282245F5ADD}" srcOrd="0" destOrd="0" presId="urn:microsoft.com/office/officeart/2005/8/layout/vProcess5"/>
    <dgm:cxn modelId="{D0F784CD-10F7-4F7F-BED4-C7EE8B253B95}" type="presOf" srcId="{E588035F-0F68-49F0-9F8A-99A1223971F2}" destId="{F847D7B9-7DD4-4E16-A6C7-22B34EF35467}" srcOrd="0" destOrd="0" presId="urn:microsoft.com/office/officeart/2005/8/layout/vProcess5"/>
    <dgm:cxn modelId="{F112AAD0-0FEE-4775-A7C4-93919B6ECAAD}" type="presOf" srcId="{8D6A9021-4EEB-4491-A95F-109005CC0CCA}" destId="{2FC8421C-D425-4CB3-8099-907DDB1D824B}" srcOrd="1" destOrd="0" presId="urn:microsoft.com/office/officeart/2005/8/layout/vProcess5"/>
    <dgm:cxn modelId="{EFD8C1DB-4B7F-4031-BF58-29BDC530678A}" type="presOf" srcId="{E588035F-0F68-49F0-9F8A-99A1223971F2}" destId="{CBC7EC90-9852-43B2-8613-D21BC2BC8A76}" srcOrd="1" destOrd="0" presId="urn:microsoft.com/office/officeart/2005/8/layout/vProcess5"/>
    <dgm:cxn modelId="{1160D6F1-E66F-4A60-ABBE-D5B924CF2DEB}" type="presParOf" srcId="{E32DF984-7FAF-4F75-8D15-5282245F5ADD}" destId="{C072FF31-F21A-4A05-9765-5F2EA051A348}" srcOrd="0" destOrd="0" presId="urn:microsoft.com/office/officeart/2005/8/layout/vProcess5"/>
    <dgm:cxn modelId="{E729F376-B328-415F-8E24-4ABC53FC577D}" type="presParOf" srcId="{E32DF984-7FAF-4F75-8D15-5282245F5ADD}" destId="{3C7E3B8B-FE2A-459F-9684-A2EDAB75F00B}" srcOrd="1" destOrd="0" presId="urn:microsoft.com/office/officeart/2005/8/layout/vProcess5"/>
    <dgm:cxn modelId="{1C1D4109-4B78-4DFC-B913-AF36D904FD98}" type="presParOf" srcId="{E32DF984-7FAF-4F75-8D15-5282245F5ADD}" destId="{2AE08332-1DD4-437C-99FD-28BA63320A4A}" srcOrd="2" destOrd="0" presId="urn:microsoft.com/office/officeart/2005/8/layout/vProcess5"/>
    <dgm:cxn modelId="{8AFB9844-D515-47AB-AC43-367D6303F343}" type="presParOf" srcId="{E32DF984-7FAF-4F75-8D15-5282245F5ADD}" destId="{DB752C69-9E37-4348-B67E-74CE6A069E74}" srcOrd="3" destOrd="0" presId="urn:microsoft.com/office/officeart/2005/8/layout/vProcess5"/>
    <dgm:cxn modelId="{A27ED911-7594-4DF8-9B51-831778C96630}" type="presParOf" srcId="{E32DF984-7FAF-4F75-8D15-5282245F5ADD}" destId="{0323A4D7-D004-4FF2-A114-831E65569066}" srcOrd="4" destOrd="0" presId="urn:microsoft.com/office/officeart/2005/8/layout/vProcess5"/>
    <dgm:cxn modelId="{9F5E565A-981C-45E9-ACB3-FEA28FBE0BD9}" type="presParOf" srcId="{E32DF984-7FAF-4F75-8D15-5282245F5ADD}" destId="{F847D7B9-7DD4-4E16-A6C7-22B34EF35467}" srcOrd="5" destOrd="0" presId="urn:microsoft.com/office/officeart/2005/8/layout/vProcess5"/>
    <dgm:cxn modelId="{95D31E62-2F64-432F-84A4-A218C4F7584D}" type="presParOf" srcId="{E32DF984-7FAF-4F75-8D15-5282245F5ADD}" destId="{5DEAA4ED-A9B6-4DF0-9AD9-88B278CF4A94}" srcOrd="6" destOrd="0" presId="urn:microsoft.com/office/officeart/2005/8/layout/vProcess5"/>
    <dgm:cxn modelId="{5E58DA27-139E-4622-A36A-C920F48B42EF}" type="presParOf" srcId="{E32DF984-7FAF-4F75-8D15-5282245F5ADD}" destId="{DD5F8AD1-F518-4203-8C12-4D2724D3E8DD}" srcOrd="7" destOrd="0" presId="urn:microsoft.com/office/officeart/2005/8/layout/vProcess5"/>
    <dgm:cxn modelId="{4E1A25AC-1968-4D3F-BC96-5934E9FB08FD}" type="presParOf" srcId="{E32DF984-7FAF-4F75-8D15-5282245F5ADD}" destId="{634629A0-69FB-489C-BD74-8E7442141244}" srcOrd="8" destOrd="0" presId="urn:microsoft.com/office/officeart/2005/8/layout/vProcess5"/>
    <dgm:cxn modelId="{D5D9E008-4BA1-4B6F-9202-3C85D80F85F1}" type="presParOf" srcId="{E32DF984-7FAF-4F75-8D15-5282245F5ADD}" destId="{E3201227-6BFF-4C49-BCC6-DD7474629EA5}" srcOrd="9" destOrd="0" presId="urn:microsoft.com/office/officeart/2005/8/layout/vProcess5"/>
    <dgm:cxn modelId="{291E01EC-F529-4662-9754-FDCF2E9923B3}" type="presParOf" srcId="{E32DF984-7FAF-4F75-8D15-5282245F5ADD}" destId="{2FC8421C-D425-4CB3-8099-907DDB1D824B}" srcOrd="10" destOrd="0" presId="urn:microsoft.com/office/officeart/2005/8/layout/vProcess5"/>
    <dgm:cxn modelId="{800D3AEA-6654-4400-A5A2-4305D2A7B9B8}" type="presParOf" srcId="{E32DF984-7FAF-4F75-8D15-5282245F5ADD}" destId="{C1EB310E-1767-4254-9289-178115D2DC84}" srcOrd="11" destOrd="0" presId="urn:microsoft.com/office/officeart/2005/8/layout/vProcess5"/>
    <dgm:cxn modelId="{B2E36B46-611D-420E-ADEE-DE59588D33E6}" type="presParOf" srcId="{E32DF984-7FAF-4F75-8D15-5282245F5ADD}" destId="{B337D8D8-8E23-4C12-BECB-A7A97F9B7D2F}" srcOrd="12" destOrd="0" presId="urn:microsoft.com/office/officeart/2005/8/layout/vProcess5"/>
    <dgm:cxn modelId="{A0D48CED-F2F8-4878-8BE3-429C61CF0EF8}" type="presParOf" srcId="{E32DF984-7FAF-4F75-8D15-5282245F5ADD}" destId="{2BF10588-5493-448D-BEAF-94FFA6F68149}" srcOrd="13" destOrd="0" presId="urn:microsoft.com/office/officeart/2005/8/layout/vProcess5"/>
    <dgm:cxn modelId="{3F6594A4-5195-4B18-87AC-83AB75B0D1CE}" type="presParOf" srcId="{E32DF984-7FAF-4F75-8D15-5282245F5ADD}" destId="{CBC7EC90-9852-43B2-8613-D21BC2BC8A7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6D4B4-B0A9-4533-B34F-036F01A261D0}">
      <dsp:nvSpPr>
        <dsp:cNvPr id="0" name=""/>
        <dsp:cNvSpPr/>
      </dsp:nvSpPr>
      <dsp:spPr>
        <a:xfrm>
          <a:off x="0" y="0"/>
          <a:ext cx="3592357" cy="122766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b="0" kern="1200">
              <a:latin typeface="Franklin Gothic Demi Cond"/>
            </a:rPr>
            <a:t>Aim</a:t>
          </a:r>
          <a:r>
            <a:rPr lang="en-US" sz="1500" b="1" kern="1200"/>
            <a:t>: </a:t>
          </a:r>
          <a:br>
            <a:rPr lang="en-US" sz="1500" kern="1200">
              <a:latin typeface="Franklin Gothic Demi Cond"/>
            </a:rPr>
          </a:br>
          <a:r>
            <a:rPr lang="en-US" sz="1500" kern="1200"/>
            <a:t>Revolutionize thoracic disease classification via deep learning.</a:t>
          </a:r>
        </a:p>
      </dsp:txBody>
      <dsp:txXfrm>
        <a:off x="35957" y="35957"/>
        <a:ext cx="2163871" cy="1155752"/>
      </dsp:txXfrm>
    </dsp:sp>
    <dsp:sp modelId="{A097EE86-282E-44FF-8AA5-6FBFB519165D}">
      <dsp:nvSpPr>
        <dsp:cNvPr id="0" name=""/>
        <dsp:cNvSpPr/>
      </dsp:nvSpPr>
      <dsp:spPr>
        <a:xfrm>
          <a:off x="300859" y="1450879"/>
          <a:ext cx="3592357" cy="122766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t>Challenge: </a:t>
          </a:r>
          <a:br>
            <a:rPr lang="en-US" sz="1500" kern="1200">
              <a:latin typeface="Franklin Gothic Demi Cond"/>
            </a:rPr>
          </a:br>
          <a:r>
            <a:rPr lang="en-US" sz="1500" kern="1200"/>
            <a:t>Accurately diagnosing lung diseases (e.g., pneumonia, effusion, lung cancer) remains difficult.</a:t>
          </a:r>
        </a:p>
      </dsp:txBody>
      <dsp:txXfrm>
        <a:off x="336816" y="1486836"/>
        <a:ext cx="2421600" cy="1155752"/>
      </dsp:txXfrm>
    </dsp:sp>
    <dsp:sp modelId="{C3E204AB-3037-44B6-A9D0-1BD0C71B676F}">
      <dsp:nvSpPr>
        <dsp:cNvPr id="0" name=""/>
        <dsp:cNvSpPr/>
      </dsp:nvSpPr>
      <dsp:spPr>
        <a:xfrm>
          <a:off x="597229" y="2901758"/>
          <a:ext cx="3592357" cy="122766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t>Problem: </a:t>
          </a:r>
          <a:br>
            <a:rPr lang="en-US" sz="1500" kern="1200">
              <a:latin typeface="Franklin Gothic Demi Cond"/>
            </a:rPr>
          </a:br>
          <a:r>
            <a:rPr lang="en-US" sz="1500" kern="1200"/>
            <a:t>Manual interpretation by radiologists is time-consuming and prone to error.</a:t>
          </a:r>
        </a:p>
      </dsp:txBody>
      <dsp:txXfrm>
        <a:off x="633186" y="2937715"/>
        <a:ext cx="2426090" cy="1155752"/>
      </dsp:txXfrm>
    </dsp:sp>
    <dsp:sp modelId="{D3FD8C5F-C62C-4DCB-A599-507DC36C8774}">
      <dsp:nvSpPr>
        <dsp:cNvPr id="0" name=""/>
        <dsp:cNvSpPr/>
      </dsp:nvSpPr>
      <dsp:spPr>
        <a:xfrm>
          <a:off x="898089" y="4352637"/>
          <a:ext cx="3592357" cy="122766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t>Limitation: </a:t>
          </a:r>
          <a:br>
            <a:rPr lang="en-US" sz="1500" kern="1200">
              <a:latin typeface="Franklin Gothic Demi Cond"/>
            </a:rPr>
          </a:br>
          <a:r>
            <a:rPr lang="en-US" sz="1500" kern="1200"/>
            <a:t>Traditional computer-aided diagnostic systems struggle to capture intricate patterns in thoracic imaging data.</a:t>
          </a:r>
        </a:p>
      </dsp:txBody>
      <dsp:txXfrm>
        <a:off x="934046" y="4388594"/>
        <a:ext cx="2421600" cy="1155752"/>
      </dsp:txXfrm>
    </dsp:sp>
    <dsp:sp modelId="{65E828A2-F7C3-4D48-9DC7-BF8B646EB36A}">
      <dsp:nvSpPr>
        <dsp:cNvPr id="0" name=""/>
        <dsp:cNvSpPr/>
      </dsp:nvSpPr>
      <dsp:spPr>
        <a:xfrm>
          <a:off x="2794374" y="940281"/>
          <a:ext cx="797983" cy="79798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2973920" y="940281"/>
        <a:ext cx="438891" cy="600482"/>
      </dsp:txXfrm>
    </dsp:sp>
    <dsp:sp modelId="{4635FB39-57AA-4926-A590-FCA6C2107A35}">
      <dsp:nvSpPr>
        <dsp:cNvPr id="0" name=""/>
        <dsp:cNvSpPr/>
      </dsp:nvSpPr>
      <dsp:spPr>
        <a:xfrm>
          <a:off x="3095234" y="2391160"/>
          <a:ext cx="797983" cy="797983"/>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274780" y="2391160"/>
        <a:ext cx="438891" cy="600482"/>
      </dsp:txXfrm>
    </dsp:sp>
    <dsp:sp modelId="{308F44F9-F1AC-41B6-9863-7F96AEACD9C3}">
      <dsp:nvSpPr>
        <dsp:cNvPr id="0" name=""/>
        <dsp:cNvSpPr/>
      </dsp:nvSpPr>
      <dsp:spPr>
        <a:xfrm>
          <a:off x="3391603" y="3842039"/>
          <a:ext cx="797983" cy="797983"/>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571149" y="3842039"/>
        <a:ext cx="438891" cy="600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37BCA8-07F7-4F47-BEFA-5C44A80CBF1C}">
      <dsp:nvSpPr>
        <dsp:cNvPr id="0" name=""/>
        <dsp:cNvSpPr/>
      </dsp:nvSpPr>
      <dsp:spPr>
        <a:xfrm>
          <a:off x="0" y="0"/>
          <a:ext cx="8727757" cy="1009324"/>
        </a:xfrm>
        <a:prstGeom prst="roundRect">
          <a:avLst>
            <a:gd name="adj" fmla="val 10000"/>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100000"/>
            </a:lnSpc>
            <a:spcBef>
              <a:spcPct val="0"/>
            </a:spcBef>
            <a:spcAft>
              <a:spcPct val="35000"/>
            </a:spcAft>
            <a:buNone/>
          </a:pPr>
          <a:r>
            <a:rPr lang="en-US" sz="1700" kern="1200"/>
            <a:t>Urgency: Timely and accurate diagnosis is critical in preventing disease progression and improving patient prognosis. Delays in diagnosis can lead to adverse health outcomes and increased healthcare costs.</a:t>
          </a:r>
        </a:p>
      </dsp:txBody>
      <dsp:txXfrm>
        <a:off x="29562" y="29562"/>
        <a:ext cx="7638618" cy="950200"/>
      </dsp:txXfrm>
    </dsp:sp>
    <dsp:sp modelId="{349231E1-CA0E-41E5-AE34-4816BEADD467}">
      <dsp:nvSpPr>
        <dsp:cNvPr id="0" name=""/>
        <dsp:cNvSpPr/>
      </dsp:nvSpPr>
      <dsp:spPr>
        <a:xfrm>
          <a:off x="770096" y="1177544"/>
          <a:ext cx="8727757" cy="1009324"/>
        </a:xfrm>
        <a:prstGeom prst="roundRect">
          <a:avLst>
            <a:gd name="adj" fmla="val 10000"/>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100000"/>
            </a:lnSpc>
            <a:spcBef>
              <a:spcPct val="0"/>
            </a:spcBef>
            <a:spcAft>
              <a:spcPct val="35000"/>
            </a:spcAft>
            <a:buNone/>
          </a:pPr>
          <a:r>
            <a:rPr lang="en-US" sz="1700" kern="1200"/>
            <a:t>False Positives: The presence of false positives in X-ray images due to noise sources like equipment artifacts or patient motion further complicates the diagnostic process, potentially leading to unnecessary tests or treatments.</a:t>
          </a:r>
        </a:p>
      </dsp:txBody>
      <dsp:txXfrm>
        <a:off x="799658" y="1207106"/>
        <a:ext cx="7242476" cy="950200"/>
      </dsp:txXfrm>
    </dsp:sp>
    <dsp:sp modelId="{EF2273DF-4BE8-467B-8280-D849B224DA04}">
      <dsp:nvSpPr>
        <dsp:cNvPr id="0" name=""/>
        <dsp:cNvSpPr/>
      </dsp:nvSpPr>
      <dsp:spPr>
        <a:xfrm>
          <a:off x="1540192" y="2355089"/>
          <a:ext cx="8727757" cy="1009324"/>
        </a:xfrm>
        <a:prstGeom prst="roundRect">
          <a:avLst>
            <a:gd name="adj" fmla="val 10000"/>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100000"/>
            </a:lnSpc>
            <a:spcBef>
              <a:spcPct val="0"/>
            </a:spcBef>
            <a:spcAft>
              <a:spcPct val="35000"/>
            </a:spcAft>
            <a:buNone/>
          </a:pPr>
          <a:r>
            <a:rPr lang="en-US" sz="1700" kern="1200"/>
            <a:t>Addressing these challenges is essential for enhancing the quality of healthcare delivery, reducing healthcare costs, and ultimately saving lives.</a:t>
          </a:r>
        </a:p>
      </dsp:txBody>
      <dsp:txXfrm>
        <a:off x="1569754" y="2384651"/>
        <a:ext cx="7242476" cy="950200"/>
      </dsp:txXfrm>
    </dsp:sp>
    <dsp:sp modelId="{EC429909-0B5E-4A81-8405-492E58257645}">
      <dsp:nvSpPr>
        <dsp:cNvPr id="0" name=""/>
        <dsp:cNvSpPr/>
      </dsp:nvSpPr>
      <dsp:spPr>
        <a:xfrm>
          <a:off x="8071696" y="765404"/>
          <a:ext cx="656060" cy="65606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8219309" y="765404"/>
        <a:ext cx="360834" cy="493685"/>
      </dsp:txXfrm>
    </dsp:sp>
    <dsp:sp modelId="{0388F8B0-6F1E-4A72-839A-2E845F61FDE7}">
      <dsp:nvSpPr>
        <dsp:cNvPr id="0" name=""/>
        <dsp:cNvSpPr/>
      </dsp:nvSpPr>
      <dsp:spPr>
        <a:xfrm>
          <a:off x="8841793" y="1936220"/>
          <a:ext cx="656060" cy="656060"/>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8989406" y="1936220"/>
        <a:ext cx="360834" cy="4936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908AD-2EC9-468F-8729-8B299BDAEDD5}">
      <dsp:nvSpPr>
        <dsp:cNvPr id="0" name=""/>
        <dsp:cNvSpPr/>
      </dsp:nvSpPr>
      <dsp:spPr>
        <a:xfrm>
          <a:off x="13357" y="178570"/>
          <a:ext cx="792139" cy="792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3F64D4-9B23-451D-ABE1-E8DD127D4552}">
      <dsp:nvSpPr>
        <dsp:cNvPr id="0" name=""/>
        <dsp:cNvSpPr/>
      </dsp:nvSpPr>
      <dsp:spPr>
        <a:xfrm>
          <a:off x="13357" y="1100022"/>
          <a:ext cx="2263256" cy="339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100000"/>
            </a:lnSpc>
            <a:spcBef>
              <a:spcPct val="0"/>
            </a:spcBef>
            <a:spcAft>
              <a:spcPct val="35000"/>
            </a:spcAft>
            <a:buNone/>
            <a:defRPr b="1"/>
          </a:pPr>
          <a:r>
            <a:rPr lang="en-US" sz="1900" kern="1200"/>
            <a:t>Two-Stage Approach:</a:t>
          </a:r>
        </a:p>
      </dsp:txBody>
      <dsp:txXfrm>
        <a:off x="13357" y="1100022"/>
        <a:ext cx="2263256" cy="339488"/>
      </dsp:txXfrm>
    </dsp:sp>
    <dsp:sp modelId="{1858324A-EAF6-4CDD-9DB7-6FBE1D749519}">
      <dsp:nvSpPr>
        <dsp:cNvPr id="0" name=""/>
        <dsp:cNvSpPr/>
      </dsp:nvSpPr>
      <dsp:spPr>
        <a:xfrm>
          <a:off x="13357" y="1499656"/>
          <a:ext cx="2263256" cy="1686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t>Segmentation: Utilize U-Net architecture to segment lung regions from X-ray images.</a:t>
          </a:r>
        </a:p>
        <a:p>
          <a:pPr marL="0" lvl="0" indent="0" algn="l" defTabSz="622300">
            <a:lnSpc>
              <a:spcPct val="100000"/>
            </a:lnSpc>
            <a:spcBef>
              <a:spcPct val="0"/>
            </a:spcBef>
            <a:spcAft>
              <a:spcPct val="35000"/>
            </a:spcAft>
            <a:buNone/>
          </a:pPr>
          <a:r>
            <a:rPr lang="en-US" sz="1400" kern="1200"/>
            <a:t>Classification: Employ an ensemble model (DenseNet121 and ResNet50) for disease classification.</a:t>
          </a:r>
        </a:p>
      </dsp:txBody>
      <dsp:txXfrm>
        <a:off x="13357" y="1499656"/>
        <a:ext cx="2263256" cy="1686187"/>
      </dsp:txXfrm>
    </dsp:sp>
    <dsp:sp modelId="{A9FDE46D-F7B1-4458-AE78-5B444AA35AFF}">
      <dsp:nvSpPr>
        <dsp:cNvPr id="0" name=""/>
        <dsp:cNvSpPr/>
      </dsp:nvSpPr>
      <dsp:spPr>
        <a:xfrm>
          <a:off x="2672683" y="178570"/>
          <a:ext cx="792139" cy="792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768809-23D8-40A9-A2A8-CA8D24FFC2D4}">
      <dsp:nvSpPr>
        <dsp:cNvPr id="0" name=""/>
        <dsp:cNvSpPr/>
      </dsp:nvSpPr>
      <dsp:spPr>
        <a:xfrm>
          <a:off x="2672683" y="1100022"/>
          <a:ext cx="2263256" cy="339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100000"/>
            </a:lnSpc>
            <a:spcBef>
              <a:spcPct val="0"/>
            </a:spcBef>
            <a:spcAft>
              <a:spcPct val="35000"/>
            </a:spcAft>
            <a:buNone/>
            <a:defRPr b="1"/>
          </a:pPr>
          <a:r>
            <a:rPr lang="en-US" sz="1900" kern="1200"/>
            <a:t>Benefits:</a:t>
          </a:r>
        </a:p>
      </dsp:txBody>
      <dsp:txXfrm>
        <a:off x="2672683" y="1100022"/>
        <a:ext cx="2263256" cy="339488"/>
      </dsp:txXfrm>
    </dsp:sp>
    <dsp:sp modelId="{4EF54E91-372C-49B1-9A5D-87FE5F873421}">
      <dsp:nvSpPr>
        <dsp:cNvPr id="0" name=""/>
        <dsp:cNvSpPr/>
      </dsp:nvSpPr>
      <dsp:spPr>
        <a:xfrm>
          <a:off x="2672683" y="1499656"/>
          <a:ext cx="2263256" cy="1686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t>Enhances accuracy and efficiency of disease classification.</a:t>
          </a:r>
        </a:p>
        <a:p>
          <a:pPr marL="0" lvl="0" indent="0" algn="l" defTabSz="622300">
            <a:lnSpc>
              <a:spcPct val="100000"/>
            </a:lnSpc>
            <a:spcBef>
              <a:spcPct val="0"/>
            </a:spcBef>
            <a:spcAft>
              <a:spcPct val="35000"/>
            </a:spcAft>
            <a:buNone/>
          </a:pPr>
          <a:r>
            <a:rPr lang="en-US" sz="1400" kern="1200"/>
            <a:t>Addresses limitations of manual interpretation and traditional diagnostic systems.</a:t>
          </a:r>
        </a:p>
      </dsp:txBody>
      <dsp:txXfrm>
        <a:off x="2672683" y="1499656"/>
        <a:ext cx="2263256" cy="1686187"/>
      </dsp:txXfrm>
    </dsp:sp>
    <dsp:sp modelId="{74F07CB6-A216-4244-8E93-CE009C6E1F3B}">
      <dsp:nvSpPr>
        <dsp:cNvPr id="0" name=""/>
        <dsp:cNvSpPr/>
      </dsp:nvSpPr>
      <dsp:spPr>
        <a:xfrm>
          <a:off x="5332009" y="178570"/>
          <a:ext cx="792139" cy="792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A6BBEF-A216-4DAD-8F93-6FD5A75116E7}">
      <dsp:nvSpPr>
        <dsp:cNvPr id="0" name=""/>
        <dsp:cNvSpPr/>
      </dsp:nvSpPr>
      <dsp:spPr>
        <a:xfrm>
          <a:off x="5332009" y="1100022"/>
          <a:ext cx="2263256" cy="339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100000"/>
            </a:lnSpc>
            <a:spcBef>
              <a:spcPct val="0"/>
            </a:spcBef>
            <a:spcAft>
              <a:spcPct val="35000"/>
            </a:spcAft>
            <a:buNone/>
            <a:defRPr b="1"/>
          </a:pPr>
          <a:r>
            <a:rPr lang="en-US" sz="1900" kern="1200"/>
            <a:t>Innovation:</a:t>
          </a:r>
        </a:p>
      </dsp:txBody>
      <dsp:txXfrm>
        <a:off x="5332009" y="1100022"/>
        <a:ext cx="2263256" cy="339488"/>
      </dsp:txXfrm>
    </dsp:sp>
    <dsp:sp modelId="{5F2086D8-2D4D-4BFB-9D22-9916D7F4D341}">
      <dsp:nvSpPr>
        <dsp:cNvPr id="0" name=""/>
        <dsp:cNvSpPr/>
      </dsp:nvSpPr>
      <dsp:spPr>
        <a:xfrm>
          <a:off x="5332009" y="1499656"/>
          <a:ext cx="2263256" cy="1686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t>Comprehensive solution combining segmentation and classification.</a:t>
          </a:r>
        </a:p>
        <a:p>
          <a:pPr marL="0" lvl="0" indent="0" algn="l" defTabSz="622300">
            <a:lnSpc>
              <a:spcPct val="100000"/>
            </a:lnSpc>
            <a:spcBef>
              <a:spcPct val="0"/>
            </a:spcBef>
            <a:spcAft>
              <a:spcPct val="35000"/>
            </a:spcAft>
            <a:buNone/>
          </a:pPr>
          <a:r>
            <a:rPr lang="en-US" sz="1400" kern="1200"/>
            <a:t>Utilizes robust feature extraction and noise tolerance mechanisms (e.g., dropout layers, batch normalization).</a:t>
          </a:r>
        </a:p>
      </dsp:txBody>
      <dsp:txXfrm>
        <a:off x="5332009" y="1499656"/>
        <a:ext cx="2263256" cy="1686187"/>
      </dsp:txXfrm>
    </dsp:sp>
    <dsp:sp modelId="{03B44E43-0195-4DF6-89D8-35A8CF63B8F1}">
      <dsp:nvSpPr>
        <dsp:cNvPr id="0" name=""/>
        <dsp:cNvSpPr/>
      </dsp:nvSpPr>
      <dsp:spPr>
        <a:xfrm>
          <a:off x="7991336" y="178570"/>
          <a:ext cx="792139" cy="792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3EBDA2-4AEA-4D9D-B9A6-B00AC96EDD83}">
      <dsp:nvSpPr>
        <dsp:cNvPr id="0" name=""/>
        <dsp:cNvSpPr/>
      </dsp:nvSpPr>
      <dsp:spPr>
        <a:xfrm>
          <a:off x="7991336" y="1100022"/>
          <a:ext cx="2263256" cy="339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100000"/>
            </a:lnSpc>
            <a:spcBef>
              <a:spcPct val="0"/>
            </a:spcBef>
            <a:spcAft>
              <a:spcPct val="35000"/>
            </a:spcAft>
            <a:buNone/>
            <a:defRPr b="1"/>
          </a:pPr>
          <a:r>
            <a:rPr lang="en-US" sz="1900" kern="1200"/>
            <a:t>Impact:</a:t>
          </a:r>
        </a:p>
      </dsp:txBody>
      <dsp:txXfrm>
        <a:off x="7991336" y="1100022"/>
        <a:ext cx="2263256" cy="339488"/>
      </dsp:txXfrm>
    </dsp:sp>
    <dsp:sp modelId="{D0C486CC-CE5C-40B9-A0C2-700DEAC92A15}">
      <dsp:nvSpPr>
        <dsp:cNvPr id="0" name=""/>
        <dsp:cNvSpPr/>
      </dsp:nvSpPr>
      <dsp:spPr>
        <a:xfrm>
          <a:off x="7991336" y="1499656"/>
          <a:ext cx="2263256" cy="1686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t>Fills critical gap in literature</a:t>
          </a:r>
          <a:r>
            <a:rPr lang="en-US" sz="1400" kern="1200">
              <a:latin typeface="Franklin Gothic Demi Cond"/>
            </a:rPr>
            <a:t> combining segmentation and classification.</a:t>
          </a:r>
          <a:endParaRPr lang="en-US" sz="1400" kern="1200"/>
        </a:p>
        <a:p>
          <a:pPr marL="0" lvl="0" indent="0" algn="l" defTabSz="622300">
            <a:lnSpc>
              <a:spcPct val="100000"/>
            </a:lnSpc>
            <a:spcBef>
              <a:spcPct val="0"/>
            </a:spcBef>
            <a:spcAft>
              <a:spcPct val="35000"/>
            </a:spcAft>
            <a:buNone/>
          </a:pPr>
          <a:r>
            <a:rPr lang="en-US" sz="1400" kern="1200"/>
            <a:t>Potentially transforms thoracic disease diagnosis and improves healthcare delivery.</a:t>
          </a:r>
        </a:p>
      </dsp:txBody>
      <dsp:txXfrm>
        <a:off x="7991336" y="1499656"/>
        <a:ext cx="2263256" cy="16861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7E3B8B-FE2A-459F-9684-A2EDAB75F00B}">
      <dsp:nvSpPr>
        <dsp:cNvPr id="0" name=""/>
        <dsp:cNvSpPr/>
      </dsp:nvSpPr>
      <dsp:spPr>
        <a:xfrm>
          <a:off x="0" y="0"/>
          <a:ext cx="7906321" cy="536926"/>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err="1"/>
            <a:t>LungNet's</a:t>
          </a:r>
          <a:r>
            <a:rPr lang="en-US" sz="1200" kern="1200"/>
            <a:t> ensemble model demonstrates competitive performance, achieving an accuracy of approximately 85%.</a:t>
          </a:r>
        </a:p>
      </dsp:txBody>
      <dsp:txXfrm>
        <a:off x="15726" y="15726"/>
        <a:ext cx="7264115" cy="505474"/>
      </dsp:txXfrm>
    </dsp:sp>
    <dsp:sp modelId="{2AE08332-1DD4-437C-99FD-28BA63320A4A}">
      <dsp:nvSpPr>
        <dsp:cNvPr id="0" name=""/>
        <dsp:cNvSpPr/>
      </dsp:nvSpPr>
      <dsp:spPr>
        <a:xfrm>
          <a:off x="590407" y="611499"/>
          <a:ext cx="7906321" cy="536926"/>
        </a:xfrm>
        <a:prstGeom prst="roundRect">
          <a:avLst>
            <a:gd name="adj" fmla="val 10000"/>
          </a:avLst>
        </a:prstGeom>
        <a:gradFill rotWithShape="0">
          <a:gsLst>
            <a:gs pos="0">
              <a:schemeClr val="accent5">
                <a:hueOff val="0"/>
                <a:satOff val="0"/>
                <a:lumOff val="-5588"/>
                <a:alphaOff val="0"/>
                <a:satMod val="103000"/>
                <a:lumMod val="102000"/>
                <a:tint val="94000"/>
              </a:schemeClr>
            </a:gs>
            <a:gs pos="50000">
              <a:schemeClr val="accent5">
                <a:hueOff val="0"/>
                <a:satOff val="0"/>
                <a:lumOff val="-5588"/>
                <a:alphaOff val="0"/>
                <a:satMod val="110000"/>
                <a:lumMod val="100000"/>
                <a:shade val="100000"/>
              </a:schemeClr>
            </a:gs>
            <a:gs pos="100000">
              <a:schemeClr val="accent5">
                <a:hueOff val="0"/>
                <a:satOff val="0"/>
                <a:lumOff val="-558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While not surpassing the reported accuracies of </a:t>
          </a:r>
          <a:r>
            <a:rPr lang="en-US" sz="1200" kern="1200">
              <a:latin typeface="Franklin Gothic Demi Cond"/>
            </a:rPr>
            <a:t>ResNet-18</a:t>
          </a:r>
          <a:r>
            <a:rPr lang="en-US" sz="1200" kern="1200"/>
            <a:t> and DenseNet-121 from survey, </a:t>
          </a:r>
          <a:r>
            <a:rPr lang="en-US" sz="1200" kern="1200" err="1"/>
            <a:t>LungNet's</a:t>
          </a:r>
          <a:r>
            <a:rPr lang="en-US" sz="1200" kern="1200"/>
            <a:t> accuracy remains comparable, highlighting its effectiveness in thoracic disease classification.</a:t>
          </a:r>
        </a:p>
      </dsp:txBody>
      <dsp:txXfrm>
        <a:off x="606133" y="627225"/>
        <a:ext cx="6935460" cy="505474"/>
      </dsp:txXfrm>
    </dsp:sp>
    <dsp:sp modelId="{DB752C69-9E37-4348-B67E-74CE6A069E74}">
      <dsp:nvSpPr>
        <dsp:cNvPr id="0" name=""/>
        <dsp:cNvSpPr/>
      </dsp:nvSpPr>
      <dsp:spPr>
        <a:xfrm>
          <a:off x="1180814" y="1222999"/>
          <a:ext cx="7906321" cy="536926"/>
        </a:xfrm>
        <a:prstGeom prst="roundRect">
          <a:avLst>
            <a:gd name="adj" fmla="val 10000"/>
          </a:avLst>
        </a:prstGeom>
        <a:gradFill rotWithShape="0">
          <a:gsLst>
            <a:gs pos="0">
              <a:schemeClr val="accent5">
                <a:hueOff val="0"/>
                <a:satOff val="0"/>
                <a:lumOff val="-11176"/>
                <a:alphaOff val="0"/>
                <a:satMod val="103000"/>
                <a:lumMod val="102000"/>
                <a:tint val="94000"/>
              </a:schemeClr>
            </a:gs>
            <a:gs pos="50000">
              <a:schemeClr val="accent5">
                <a:hueOff val="0"/>
                <a:satOff val="0"/>
                <a:lumOff val="-11176"/>
                <a:alphaOff val="0"/>
                <a:satMod val="110000"/>
                <a:lumMod val="100000"/>
                <a:shade val="100000"/>
              </a:schemeClr>
            </a:gs>
            <a:gs pos="100000">
              <a:schemeClr val="accent5">
                <a:hueOff val="0"/>
                <a:satOff val="0"/>
                <a:lumOff val="-111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The ensemble model effectively addresses challenges like vanishing gradient and overfitting.</a:t>
          </a:r>
        </a:p>
      </dsp:txBody>
      <dsp:txXfrm>
        <a:off x="1196540" y="1238725"/>
        <a:ext cx="6935460" cy="505474"/>
      </dsp:txXfrm>
    </dsp:sp>
    <dsp:sp modelId="{0323A4D7-D004-4FF2-A114-831E65569066}">
      <dsp:nvSpPr>
        <dsp:cNvPr id="0" name=""/>
        <dsp:cNvSpPr/>
      </dsp:nvSpPr>
      <dsp:spPr>
        <a:xfrm>
          <a:off x="1771221" y="1834498"/>
          <a:ext cx="7906321" cy="536926"/>
        </a:xfrm>
        <a:prstGeom prst="roundRect">
          <a:avLst>
            <a:gd name="adj" fmla="val 10000"/>
          </a:avLst>
        </a:prstGeom>
        <a:gradFill rotWithShape="0">
          <a:gsLst>
            <a:gs pos="0">
              <a:schemeClr val="accent5">
                <a:hueOff val="0"/>
                <a:satOff val="0"/>
                <a:lumOff val="-16765"/>
                <a:alphaOff val="0"/>
                <a:satMod val="103000"/>
                <a:lumMod val="102000"/>
                <a:tint val="94000"/>
              </a:schemeClr>
            </a:gs>
            <a:gs pos="50000">
              <a:schemeClr val="accent5">
                <a:hueOff val="0"/>
                <a:satOff val="0"/>
                <a:lumOff val="-16765"/>
                <a:alphaOff val="0"/>
                <a:satMod val="110000"/>
                <a:lumMod val="100000"/>
                <a:shade val="100000"/>
              </a:schemeClr>
            </a:gs>
            <a:gs pos="100000">
              <a:schemeClr val="accent5">
                <a:hueOff val="0"/>
                <a:satOff val="0"/>
                <a:lumOff val="-16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Despite slight variations in accuracy compared to base papers, </a:t>
          </a:r>
          <a:r>
            <a:rPr lang="en-US" sz="1200" kern="1200" err="1"/>
            <a:t>LungNet's</a:t>
          </a:r>
          <a:r>
            <a:rPr lang="en-US" sz="1200" kern="1200"/>
            <a:t> focus on precise segmentation and classification enhances its potential for practical clinical applications.</a:t>
          </a:r>
        </a:p>
      </dsp:txBody>
      <dsp:txXfrm>
        <a:off x="1786947" y="1850224"/>
        <a:ext cx="6935460" cy="505474"/>
      </dsp:txXfrm>
    </dsp:sp>
    <dsp:sp modelId="{F847D7B9-7DD4-4E16-A6C7-22B34EF35467}">
      <dsp:nvSpPr>
        <dsp:cNvPr id="0" name=""/>
        <dsp:cNvSpPr/>
      </dsp:nvSpPr>
      <dsp:spPr>
        <a:xfrm>
          <a:off x="2361628" y="2445998"/>
          <a:ext cx="7906321" cy="536926"/>
        </a:xfrm>
        <a:prstGeom prst="roundRect">
          <a:avLst>
            <a:gd name="adj" fmla="val 10000"/>
          </a:avLst>
        </a:prstGeom>
        <a:gradFill rotWithShape="0">
          <a:gsLst>
            <a:gs pos="0">
              <a:schemeClr val="accent5">
                <a:hueOff val="0"/>
                <a:satOff val="0"/>
                <a:lumOff val="-22353"/>
                <a:alphaOff val="0"/>
                <a:satMod val="103000"/>
                <a:lumMod val="102000"/>
                <a:tint val="94000"/>
              </a:schemeClr>
            </a:gs>
            <a:gs pos="50000">
              <a:schemeClr val="accent5">
                <a:hueOff val="0"/>
                <a:satOff val="0"/>
                <a:lumOff val="-22353"/>
                <a:alphaOff val="0"/>
                <a:satMod val="110000"/>
                <a:lumMod val="100000"/>
                <a:shade val="100000"/>
              </a:schemeClr>
            </a:gs>
            <a:gs pos="100000">
              <a:schemeClr val="accent5">
                <a:hueOff val="0"/>
                <a:satOff val="0"/>
                <a:lumOff val="-223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err="1"/>
            <a:t>LungNet's</a:t>
          </a:r>
          <a:r>
            <a:rPr lang="en-US" sz="1200" kern="1200"/>
            <a:t> precise segmentation and disease classification hold potential for transforming thoracic disease diagnosis.</a:t>
          </a:r>
        </a:p>
      </dsp:txBody>
      <dsp:txXfrm>
        <a:off x="2377354" y="2461724"/>
        <a:ext cx="6935460" cy="505474"/>
      </dsp:txXfrm>
    </dsp:sp>
    <dsp:sp modelId="{5DEAA4ED-A9B6-4DF0-9AD9-88B278CF4A94}">
      <dsp:nvSpPr>
        <dsp:cNvPr id="0" name=""/>
        <dsp:cNvSpPr/>
      </dsp:nvSpPr>
      <dsp:spPr>
        <a:xfrm>
          <a:off x="7557319" y="392254"/>
          <a:ext cx="349002" cy="349002"/>
        </a:xfrm>
        <a:prstGeom prst="downArrow">
          <a:avLst>
            <a:gd name="adj1" fmla="val 55000"/>
            <a:gd name="adj2" fmla="val 45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7635844" y="392254"/>
        <a:ext cx="191952" cy="262624"/>
      </dsp:txXfrm>
    </dsp:sp>
    <dsp:sp modelId="{DD5F8AD1-F518-4203-8C12-4D2724D3E8DD}">
      <dsp:nvSpPr>
        <dsp:cNvPr id="0" name=""/>
        <dsp:cNvSpPr/>
      </dsp:nvSpPr>
      <dsp:spPr>
        <a:xfrm>
          <a:off x="8147726" y="1003754"/>
          <a:ext cx="349002" cy="349002"/>
        </a:xfrm>
        <a:prstGeom prst="downArrow">
          <a:avLst>
            <a:gd name="adj1" fmla="val 55000"/>
            <a:gd name="adj2" fmla="val 45000"/>
          </a:avLst>
        </a:prstGeom>
        <a:solidFill>
          <a:schemeClr val="accent5">
            <a:tint val="40000"/>
            <a:alpha val="90000"/>
            <a:hueOff val="0"/>
            <a:satOff val="0"/>
            <a:lumOff val="-1717"/>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8226251" y="1003754"/>
        <a:ext cx="191952" cy="262624"/>
      </dsp:txXfrm>
    </dsp:sp>
    <dsp:sp modelId="{634629A0-69FB-489C-BD74-8E7442141244}">
      <dsp:nvSpPr>
        <dsp:cNvPr id="0" name=""/>
        <dsp:cNvSpPr/>
      </dsp:nvSpPr>
      <dsp:spPr>
        <a:xfrm>
          <a:off x="8738133" y="1606305"/>
          <a:ext cx="349002" cy="349002"/>
        </a:xfrm>
        <a:prstGeom prst="downArrow">
          <a:avLst>
            <a:gd name="adj1" fmla="val 55000"/>
            <a:gd name="adj2" fmla="val 45000"/>
          </a:avLst>
        </a:prstGeom>
        <a:solidFill>
          <a:schemeClr val="accent5">
            <a:tint val="40000"/>
            <a:alpha val="90000"/>
            <a:hueOff val="0"/>
            <a:satOff val="0"/>
            <a:lumOff val="-3435"/>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8816658" y="1606305"/>
        <a:ext cx="191952" cy="262624"/>
      </dsp:txXfrm>
    </dsp:sp>
    <dsp:sp modelId="{E3201227-6BFF-4C49-BCC6-DD7474629EA5}">
      <dsp:nvSpPr>
        <dsp:cNvPr id="0" name=""/>
        <dsp:cNvSpPr/>
      </dsp:nvSpPr>
      <dsp:spPr>
        <a:xfrm>
          <a:off x="9328540" y="2223770"/>
          <a:ext cx="349002" cy="349002"/>
        </a:xfrm>
        <a:prstGeom prst="downArrow">
          <a:avLst>
            <a:gd name="adj1" fmla="val 55000"/>
            <a:gd name="adj2" fmla="val 45000"/>
          </a:avLst>
        </a:prstGeom>
        <a:solidFill>
          <a:schemeClr val="accent5">
            <a:tint val="40000"/>
            <a:alpha val="90000"/>
            <a:hueOff val="0"/>
            <a:satOff val="0"/>
            <a:lumOff val="-5152"/>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9407065" y="2223770"/>
        <a:ext cx="191952" cy="26262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0B83F0-5502-4AA8-ADDF-B8D8A188DB45}" type="datetimeFigureOut">
              <a:t>5/18/2024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F253B2-73A2-45B1-AFF0-F9F1DAC63623}" type="slidenum">
              <a:t>‹#›</a:t>
            </a:fld>
            <a:endParaRPr lang="en-US"/>
          </a:p>
        </p:txBody>
      </p:sp>
    </p:spTree>
    <p:extLst>
      <p:ext uri="{BB962C8B-B14F-4D97-AF65-F5344CB8AC3E}">
        <p14:creationId xmlns:p14="http://schemas.microsoft.com/office/powerpoint/2010/main" val="4277438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Sans-Serif"/>
              <a:buChar char="•"/>
            </a:pPr>
            <a:r>
              <a:rPr lang="en-US" b="1"/>
              <a:t>Encoder</a:t>
            </a:r>
            <a:r>
              <a:rPr lang="en-US"/>
              <a:t>: The encoder part of the U-Net architecture consists of several convolutional layers followed by max-pooling layers. These layers are responsible for extracting features from the input images while reducing the spatial dimensions of the feature maps.</a:t>
            </a:r>
          </a:p>
          <a:p>
            <a:pPr marL="285750" indent="-285750">
              <a:buFont typeface="Arial,Sans-Serif"/>
              <a:buChar char="•"/>
            </a:pPr>
            <a:r>
              <a:rPr lang="en-US" b="1"/>
              <a:t>Decoder</a:t>
            </a:r>
            <a:r>
              <a:rPr lang="en-US"/>
              <a:t>: The decoder part of the U-Net architecture consists of several </a:t>
            </a:r>
            <a:r>
              <a:rPr lang="en-US" err="1"/>
              <a:t>upsampling</a:t>
            </a:r>
            <a:r>
              <a:rPr lang="en-US"/>
              <a:t> (or transposed convolution) layers followed by convolutional layers. These layers are responsible for gradually increasing the spatial dimensions of the feature maps while also refining the features learned by the encoder to generate segmentation masks.</a:t>
            </a:r>
          </a:p>
          <a:p>
            <a:pPr marL="285750" indent="-285750">
              <a:buFont typeface="Arial,Sans-Serif"/>
              <a:buChar char="•"/>
            </a:pPr>
            <a:r>
              <a:rPr lang="en-US" b="1"/>
              <a:t>Outputs</a:t>
            </a:r>
            <a:r>
              <a:rPr lang="en-US"/>
              <a:t>: The output of the U-Net model is a segmentation mask that has the same spatial dimensions as the input image. Each pixel in the segmentation mask represents the predicted class (e.g., foreground or background) for the corresponding pixel in the input image.</a:t>
            </a:r>
          </a:p>
          <a:p>
            <a:pPr marL="285750" indent="-285750">
              <a:buFont typeface="Arial,Sans-Serif"/>
              <a:buChar char="•"/>
            </a:pPr>
            <a:endParaRPr lang="en-US"/>
          </a:p>
          <a:p>
            <a:endParaRPr lang="en-US">
              <a:ea typeface="Calibri"/>
              <a:cs typeface="Calibri"/>
            </a:endParaRPr>
          </a:p>
        </p:txBody>
      </p:sp>
      <p:sp>
        <p:nvSpPr>
          <p:cNvPr id="4" name="Slide Number Placeholder 3"/>
          <p:cNvSpPr>
            <a:spLocks noGrp="1"/>
          </p:cNvSpPr>
          <p:nvPr>
            <p:ph type="sldNum" sz="quarter" idx="5"/>
          </p:nvPr>
        </p:nvSpPr>
        <p:spPr/>
        <p:txBody>
          <a:bodyPr/>
          <a:lstStyle/>
          <a:p>
            <a:fld id="{68F253B2-73A2-45B1-AFF0-F9F1DAC63623}" type="slidenum">
              <a:rPr lang="en-US"/>
              <a:t>13</a:t>
            </a:fld>
            <a:endParaRPr lang="en-US"/>
          </a:p>
        </p:txBody>
      </p:sp>
    </p:spTree>
    <p:extLst>
      <p:ext uri="{BB962C8B-B14F-4D97-AF65-F5344CB8AC3E}">
        <p14:creationId xmlns:p14="http://schemas.microsoft.com/office/powerpoint/2010/main" val="1455920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94360" lvl="4">
              <a:lnSpc>
                <a:spcPct val="101000"/>
              </a:lnSpc>
              <a:spcBef>
                <a:spcPts val="400"/>
              </a:spcBef>
              <a:spcAft>
                <a:spcPts val="400"/>
              </a:spcAft>
            </a:pPr>
            <a:endParaRPr lang="en-US">
              <a:ea typeface="Calibri" panose="020F0502020204030204"/>
              <a:cs typeface="Calibri" panose="020F0502020204030204"/>
            </a:endParaRPr>
          </a:p>
          <a:p>
            <a:pPr marL="285750" indent="-285750">
              <a:buFont typeface="Arial,Sans-Serif"/>
              <a:buChar char="•"/>
            </a:pPr>
            <a:r>
              <a:rPr lang="en-US" b="1"/>
              <a:t>Skip connections</a:t>
            </a:r>
            <a:r>
              <a:rPr lang="en-US"/>
              <a:t>: Skip connections, also known as residual connections, are connections that skip one or more layers in a neural network. In U-Net, skip connections are used to concatenate feature maps from the encoder to the corresponding decoder layers. This helps preserve spatial information and enables the model to recover fine details during </a:t>
            </a:r>
            <a:r>
              <a:rPr lang="en-US" err="1"/>
              <a:t>upsampling</a:t>
            </a:r>
            <a:r>
              <a:rPr lang="en-US"/>
              <a:t>.</a:t>
            </a:r>
          </a:p>
          <a:p>
            <a:pPr marL="285750" indent="-285750">
              <a:buFont typeface="Arial,Sans-Serif"/>
              <a:buChar char="•"/>
            </a:pPr>
            <a:r>
              <a:rPr lang="en-US" b="1"/>
              <a:t>Sigmoid in output layer</a:t>
            </a:r>
            <a:r>
              <a:rPr lang="en-US"/>
              <a:t>: The sigmoid activation function is used in the output layer of the U-Net model to generate pixel-wise predictions. It squashes the output values to the range [0, 1], representing the probability that each pixel belongs to the foreground class (i.e., the class of interest).</a:t>
            </a:r>
          </a:p>
          <a:p>
            <a:pPr marL="285750" indent="-285750">
              <a:buFont typeface="Arial,Sans-Serif"/>
              <a:buChar char="•"/>
            </a:pPr>
            <a:r>
              <a:rPr lang="en-US" b="1"/>
              <a:t>Loss function</a:t>
            </a:r>
            <a:r>
              <a:rPr lang="en-US"/>
              <a:t>: The loss function used in U-Net is typically binary cross-entropy loss, also known as log loss. This loss function is well-suited for binary classification tasks, such as image segmentation, where each pixel is classified as foreground or background.</a:t>
            </a:r>
          </a:p>
          <a:p>
            <a:pPr marL="285750" indent="-285750">
              <a:buFont typeface="Arial,Sans-Serif"/>
              <a:buChar char="•"/>
            </a:pPr>
            <a:r>
              <a:rPr lang="en-US" b="1"/>
              <a:t>mean </a:t>
            </a:r>
            <a:r>
              <a:rPr lang="en-US" b="1" err="1"/>
              <a:t>IoU</a:t>
            </a:r>
            <a:r>
              <a:rPr lang="en-US" b="1"/>
              <a:t> (Evaluation Metric)</a:t>
            </a:r>
            <a:r>
              <a:rPr lang="en-US"/>
              <a:t>: </a:t>
            </a:r>
            <a:r>
              <a:rPr lang="en-US" err="1"/>
              <a:t>IoU</a:t>
            </a:r>
            <a:r>
              <a:rPr lang="en-US"/>
              <a:t> (Intersection over Union) is a common evaluation metric used in image segmentation tasks. It measures the overlap between the predicted segmentation mask and the ground truth mask. Mean </a:t>
            </a:r>
            <a:r>
              <a:rPr lang="en-US" err="1"/>
              <a:t>IoU</a:t>
            </a:r>
            <a:r>
              <a:rPr lang="en-US"/>
              <a:t> calculates the average </a:t>
            </a:r>
            <a:r>
              <a:rPr lang="en-US" err="1"/>
              <a:t>IoU</a:t>
            </a:r>
            <a:r>
              <a:rPr lang="en-US"/>
              <a:t> across all classes and is used to assess the overall performance of the segmentation model.</a:t>
            </a:r>
          </a:p>
          <a:p>
            <a:endParaRPr lang="en-US"/>
          </a:p>
          <a:p>
            <a:endParaRPr lang="en-US">
              <a:ea typeface="Calibri"/>
              <a:cs typeface="Calibri"/>
            </a:endParaRPr>
          </a:p>
        </p:txBody>
      </p:sp>
      <p:sp>
        <p:nvSpPr>
          <p:cNvPr id="4" name="Slide Number Placeholder 3"/>
          <p:cNvSpPr>
            <a:spLocks noGrp="1"/>
          </p:cNvSpPr>
          <p:nvPr>
            <p:ph type="sldNum" sz="quarter" idx="5"/>
          </p:nvPr>
        </p:nvSpPr>
        <p:spPr/>
        <p:txBody>
          <a:bodyPr/>
          <a:lstStyle/>
          <a:p>
            <a:fld id="{68F253B2-73A2-45B1-AFF0-F9F1DAC63623}" type="slidenum">
              <a:t>15</a:t>
            </a:fld>
            <a:endParaRPr lang="en-US"/>
          </a:p>
        </p:txBody>
      </p:sp>
    </p:spTree>
    <p:extLst>
      <p:ext uri="{BB962C8B-B14F-4D97-AF65-F5344CB8AC3E}">
        <p14:creationId xmlns:p14="http://schemas.microsoft.com/office/powerpoint/2010/main" val="898394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endParaRPr lang="en-US">
              <a:ea typeface="Calibri"/>
              <a:cs typeface="Calibri"/>
            </a:endParaRPr>
          </a:p>
        </p:txBody>
      </p:sp>
      <p:sp>
        <p:nvSpPr>
          <p:cNvPr id="4" name="Slide Number Placeholder 3"/>
          <p:cNvSpPr>
            <a:spLocks noGrp="1"/>
          </p:cNvSpPr>
          <p:nvPr>
            <p:ph type="sldNum" sz="quarter" idx="5"/>
          </p:nvPr>
        </p:nvSpPr>
        <p:spPr/>
        <p:txBody>
          <a:bodyPr/>
          <a:lstStyle/>
          <a:p>
            <a:fld id="{68F253B2-73A2-45B1-AFF0-F9F1DAC63623}" type="slidenum">
              <a:rPr lang="en-US"/>
              <a:t>18</a:t>
            </a:fld>
            <a:endParaRPr lang="en-US"/>
          </a:p>
        </p:txBody>
      </p:sp>
    </p:spTree>
    <p:extLst>
      <p:ext uri="{BB962C8B-B14F-4D97-AF65-F5344CB8AC3E}">
        <p14:creationId xmlns:p14="http://schemas.microsoft.com/office/powerpoint/2010/main" val="3216739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5/18/2024</a:t>
            </a:fld>
            <a:endParaRPr lang="en-US"/>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4245078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5/18/2024</a:t>
            </a:fld>
            <a:endParaRPr lang="en-US"/>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02317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5/18/2024</a:t>
            </a:fld>
            <a:endParaRPr lang="en-US"/>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118225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5/18/2024</a:t>
            </a:fld>
            <a:endParaRPr lang="en-US"/>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936422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5/18/2024</a:t>
            </a:fld>
            <a:endParaRPr lang="en-US"/>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82727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5/18/2024</a:t>
            </a:fld>
            <a:endParaRPr lang="en-US"/>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9089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5/18/2024</a:t>
            </a:fld>
            <a:endParaRPr lang="en-US"/>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5125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5/18/2024</a:t>
            </a:fld>
            <a:endParaRPr lang="en-US"/>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317450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5/18/2024</a:t>
            </a:fld>
            <a:endParaRPr lang="en-US"/>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224220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5/18/2024</a:t>
            </a:fld>
            <a:endParaRPr lang="en-US"/>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82544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5/18/2024</a:t>
            </a:fld>
            <a:endParaRPr lang="en-US"/>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0018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5/18/2024</a:t>
            </a:fld>
            <a:endParaRPr lang="en-US" spc="5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731084931"/>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89" r:id="rId6"/>
    <p:sldLayoutId id="2147483785" r:id="rId7"/>
    <p:sldLayoutId id="2147483786" r:id="rId8"/>
    <p:sldLayoutId id="2147483787" r:id="rId9"/>
    <p:sldLayoutId id="2147483788" r:id="rId10"/>
    <p:sldLayoutId id="2147483790"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www.ingentaconnect.com/content/ben/cpd/2022/00000028/00000004/art00005" TargetMode="External"/><Relationship Id="rId13" Type="http://schemas.openxmlformats.org/officeDocument/2006/relationships/hyperlink" Target="https://ieeexplore.ieee.org/document/10142364" TargetMode="External"/><Relationship Id="rId18" Type="http://schemas.openxmlformats.org/officeDocument/2006/relationships/hyperlink" Target="https://pubmed.ncbi.nlm.nih.gov/31930429/" TargetMode="External"/><Relationship Id="rId3" Type="http://schemas.openxmlformats.org/officeDocument/2006/relationships/hyperlink" Target="https://ieeexplore-ieee-org.libaccess.sjlibrary.org/document/8291609" TargetMode="External"/><Relationship Id="rId7" Type="http://schemas.openxmlformats.org/officeDocument/2006/relationships/hyperlink" Target="https://www.kaggle.com/datasets/nikhilpandey360/chest-xray-masks-and-labels" TargetMode="External"/><Relationship Id="rId12" Type="http://schemas.openxmlformats.org/officeDocument/2006/relationships/hyperlink" Target="https://ieeexplore.ieee.org/document/9350516" TargetMode="External"/><Relationship Id="rId17" Type="http://schemas.openxmlformats.org/officeDocument/2006/relationships/hyperlink" Target="https://doi.org/10.3390/healthcare11111561" TargetMode="External"/><Relationship Id="rId2" Type="http://schemas.openxmlformats.org/officeDocument/2006/relationships/hyperlink" Target="https://ieeexplore-ieee-org.libaccess.sjlibrary.org/document/8099852" TargetMode="External"/><Relationship Id="rId16" Type="http://schemas.openxmlformats.org/officeDocument/2006/relationships/hyperlink" Target="https://www.sciencedirect.com/science/article/pii/S2589721721000180?via%3Dihub" TargetMode="External"/><Relationship Id="rId20" Type="http://schemas.openxmlformats.org/officeDocument/2006/relationships/hyperlink" Target="https://www.ncbi.nlm.nih.gov/pmc/articles/PMC5649634/" TargetMode="External"/><Relationship Id="rId1" Type="http://schemas.openxmlformats.org/officeDocument/2006/relationships/slideLayout" Target="../slideLayouts/slideLayout2.xml"/><Relationship Id="rId6" Type="http://schemas.openxmlformats.org/officeDocument/2006/relationships/hyperlink" Target="https://nihcc.app.box.com/v/ChestXray-NIHCC" TargetMode="External"/><Relationship Id="rId11" Type="http://schemas.openxmlformats.org/officeDocument/2006/relationships/hyperlink" Target="https://ieeexplore.ieee.org/document/10434261" TargetMode="External"/><Relationship Id="rId5" Type="http://schemas.openxmlformats.org/officeDocument/2006/relationships/hyperlink" Target="https://pubmed.ncbi.nlm.nih.gov/30810231/" TargetMode="External"/><Relationship Id="rId15" Type="http://schemas.openxmlformats.org/officeDocument/2006/relationships/hyperlink" Target="https://arxiv.org/abs/1801.09927" TargetMode="External"/><Relationship Id="rId10" Type="http://schemas.openxmlformats.org/officeDocument/2006/relationships/hyperlink" Target="https://ieeexplore.ieee.org/document/9853695" TargetMode="External"/><Relationship Id="rId19" Type="http://schemas.openxmlformats.org/officeDocument/2006/relationships/hyperlink" Target="https://ieeexplore.ieee.org/document/9112221" TargetMode="External"/><Relationship Id="rId4" Type="http://schemas.openxmlformats.org/officeDocument/2006/relationships/hyperlink" Target="https://ieeexplore.ieee.org/document/10092740" TargetMode="External"/><Relationship Id="rId9" Type="http://schemas.openxmlformats.org/officeDocument/2006/relationships/hyperlink" Target="https://koreascience.kr/article/JAKO202026061057999.page" TargetMode="External"/><Relationship Id="rId14" Type="http://schemas.openxmlformats.org/officeDocument/2006/relationships/hyperlink" Target="https://arxiv.org/abs/1711.05225"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kaggle.com/datasets/nikhilpandey360/chest-xray-masks-and-labels"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hyperlink" Target="https://nihcc.app.box.com/v/ChestXray-NIHCC"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1" name="Rectangle 80">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 name="Rectangle 81">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60438" y="1333499"/>
            <a:ext cx="4500737" cy="2095501"/>
          </a:xfrm>
        </p:spPr>
        <p:txBody>
          <a:bodyPr vert="horz" lIns="91440" tIns="45720" rIns="91440" bIns="45720" rtlCol="0" anchor="ctr">
            <a:normAutofit/>
          </a:bodyPr>
          <a:lstStyle/>
          <a:p>
            <a:pPr algn="l"/>
            <a:r>
              <a:rPr lang="en-US" sz="3100" b="1" kern="1200" cap="all" spc="120" baseline="0" err="1">
                <a:latin typeface="+mj-lt"/>
                <a:ea typeface="+mj-ea"/>
                <a:cs typeface="+mj-cs"/>
              </a:rPr>
              <a:t>LungNet</a:t>
            </a:r>
            <a:r>
              <a:rPr lang="en-US" sz="3100" b="1" kern="1200" cap="all" spc="120" baseline="0">
                <a:latin typeface="+mj-lt"/>
                <a:ea typeface="+mj-ea"/>
                <a:cs typeface="+mj-cs"/>
              </a:rPr>
              <a:t>:</a:t>
            </a:r>
            <a:r>
              <a:rPr lang="en-US" sz="2400" b="1" kern="1200" cap="all" spc="120" baseline="0">
                <a:latin typeface="+mj-lt"/>
                <a:ea typeface="+mj-ea"/>
                <a:cs typeface="+mj-cs"/>
              </a:rPr>
              <a:t> </a:t>
            </a:r>
            <a:br>
              <a:rPr lang="en-US" sz="2400" b="1"/>
            </a:br>
            <a:r>
              <a:rPr lang="en-US" sz="2400" kern="1200" cap="all" spc="120" baseline="0">
                <a:latin typeface="+mj-lt"/>
                <a:ea typeface="+mj-ea"/>
                <a:cs typeface="+mj-cs"/>
              </a:rPr>
              <a:t>Deep Learning Approach for </a:t>
            </a:r>
            <a:r>
              <a:rPr lang="en-US" sz="2400"/>
              <a:t>Thoracic </a:t>
            </a:r>
            <a:r>
              <a:rPr lang="en-US" sz="2400" kern="1200" cap="all" spc="120" baseline="0">
                <a:latin typeface="+mj-lt"/>
                <a:ea typeface="+mj-ea"/>
                <a:cs typeface="+mj-cs"/>
              </a:rPr>
              <a:t>Disease Classification</a:t>
            </a:r>
          </a:p>
        </p:txBody>
      </p:sp>
      <p:sp>
        <p:nvSpPr>
          <p:cNvPr id="3" name="Subtitle 2"/>
          <p:cNvSpPr>
            <a:spLocks noGrp="1"/>
          </p:cNvSpPr>
          <p:nvPr>
            <p:ph type="subTitle" idx="1"/>
          </p:nvPr>
        </p:nvSpPr>
        <p:spPr>
          <a:xfrm>
            <a:off x="960438" y="4897815"/>
            <a:ext cx="4500737" cy="2420862"/>
          </a:xfrm>
        </p:spPr>
        <p:txBody>
          <a:bodyPr vert="horz" lIns="91440" tIns="45720" rIns="91440" bIns="45720" rtlCol="0" anchor="t">
            <a:normAutofit fontScale="92500" lnSpcReduction="10000"/>
          </a:bodyPr>
          <a:lstStyle/>
          <a:p>
            <a:pPr algn="l">
              <a:lnSpc>
                <a:spcPct val="91000"/>
              </a:lnSpc>
            </a:pPr>
            <a:r>
              <a:rPr lang="en-US" sz="2800">
                <a:solidFill>
                  <a:schemeClr val="tx1"/>
                </a:solidFill>
              </a:rPr>
              <a:t>By:</a:t>
            </a:r>
            <a:br>
              <a:rPr lang="en-US" sz="2800"/>
            </a:br>
            <a:r>
              <a:rPr lang="en-US" sz="2400">
                <a:solidFill>
                  <a:schemeClr val="tx1"/>
                </a:solidFill>
              </a:rPr>
              <a:t>Aradhya Alva Rathnakar</a:t>
            </a:r>
            <a:br>
              <a:rPr lang="en-US" sz="2400"/>
            </a:br>
            <a:r>
              <a:rPr lang="en-US" sz="2400">
                <a:solidFill>
                  <a:schemeClr val="tx1"/>
                </a:solidFill>
              </a:rPr>
              <a:t>Bhavan Kumar </a:t>
            </a:r>
            <a:r>
              <a:rPr lang="en-US" sz="2400" err="1">
                <a:solidFill>
                  <a:schemeClr val="tx1"/>
                </a:solidFill>
              </a:rPr>
              <a:t>Basavaraju</a:t>
            </a:r>
            <a:br>
              <a:rPr lang="en-US" sz="2400"/>
            </a:br>
            <a:r>
              <a:rPr lang="en-US" sz="2400">
                <a:solidFill>
                  <a:schemeClr val="tx1"/>
                </a:solidFill>
              </a:rPr>
              <a:t>Mahamaya Panda</a:t>
            </a:r>
            <a:br>
              <a:rPr lang="en-US" sz="2400"/>
            </a:br>
            <a:r>
              <a:rPr lang="en-US" sz="2400">
                <a:solidFill>
                  <a:schemeClr val="tx1"/>
                </a:solidFill>
              </a:rPr>
              <a:t>Shashi Kumar Kadari Mallikarjuna</a:t>
            </a:r>
          </a:p>
          <a:p>
            <a:pPr algn="l">
              <a:lnSpc>
                <a:spcPct val="91000"/>
              </a:lnSpc>
            </a:pPr>
            <a:br>
              <a:rPr lang="en-US" sz="2800"/>
            </a:br>
            <a:endParaRPr lang="en-US" sz="2800">
              <a:solidFill>
                <a:schemeClr val="tx1"/>
              </a:solidFill>
            </a:endParaRPr>
          </a:p>
        </p:txBody>
      </p:sp>
      <p:pic>
        <p:nvPicPr>
          <p:cNvPr id="4" name="Picture 3" descr="The radiologic figure of a skeleton">
            <a:extLst>
              <a:ext uri="{FF2B5EF4-FFF2-40B4-BE49-F238E27FC236}">
                <a16:creationId xmlns:a16="http://schemas.microsoft.com/office/drawing/2014/main" id="{A3840B4C-A623-35A4-A12C-2C560BD73313}"/>
              </a:ext>
            </a:extLst>
          </p:cNvPr>
          <p:cNvPicPr>
            <a:picLocks noChangeAspect="1"/>
          </p:cNvPicPr>
          <p:nvPr/>
        </p:nvPicPr>
        <p:blipFill rotWithShape="1">
          <a:blip r:embed="rId2"/>
          <a:srcRect l="28678" r="12417" b="-1"/>
          <a:stretch/>
        </p:blipFill>
        <p:spPr>
          <a:xfrm>
            <a:off x="6094474" y="10"/>
            <a:ext cx="6097526" cy="6857990"/>
          </a:xfrm>
          <a:prstGeom prst="rect">
            <a:avLst/>
          </a:pr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7F89CE-BF52-4AF5-8B0B-7E969373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F407F7-6936-73E4-5AAE-0947ECD7121F}"/>
              </a:ext>
            </a:extLst>
          </p:cNvPr>
          <p:cNvSpPr>
            <a:spLocks noGrp="1"/>
          </p:cNvSpPr>
          <p:nvPr>
            <p:ph type="title"/>
          </p:nvPr>
        </p:nvSpPr>
        <p:spPr>
          <a:xfrm>
            <a:off x="283105" y="640080"/>
            <a:ext cx="5178070" cy="2194560"/>
          </a:xfrm>
        </p:spPr>
        <p:txBody>
          <a:bodyPr vert="horz" lIns="91440" tIns="45720" rIns="91440" bIns="45720" rtlCol="0" anchor="ctr">
            <a:normAutofit/>
          </a:bodyPr>
          <a:lstStyle/>
          <a:p>
            <a:r>
              <a:rPr lang="en-US" sz="5100"/>
              <a:t>Data </a:t>
            </a:r>
            <a:br>
              <a:rPr lang="en-US" sz="5100"/>
            </a:br>
            <a:r>
              <a:rPr lang="en-US" sz="5100"/>
              <a:t>pre-processing </a:t>
            </a:r>
          </a:p>
        </p:txBody>
      </p:sp>
      <p:pic>
        <p:nvPicPr>
          <p:cNvPr id="12" name="Picture 11" descr="A white background with black text&#10;&#10;Description automatically generated">
            <a:extLst>
              <a:ext uri="{FF2B5EF4-FFF2-40B4-BE49-F238E27FC236}">
                <a16:creationId xmlns:a16="http://schemas.microsoft.com/office/drawing/2014/main" id="{6ACE81B8-43E7-B93F-8494-74CAC9FAA585}"/>
              </a:ext>
            </a:extLst>
          </p:cNvPr>
          <p:cNvPicPr>
            <a:picLocks noChangeAspect="1"/>
          </p:cNvPicPr>
          <p:nvPr/>
        </p:nvPicPr>
        <p:blipFill>
          <a:blip r:embed="rId2"/>
          <a:stretch>
            <a:fillRect/>
          </a:stretch>
        </p:blipFill>
        <p:spPr>
          <a:xfrm>
            <a:off x="6850894" y="639536"/>
            <a:ext cx="3981450" cy="571500"/>
          </a:xfrm>
          <a:prstGeom prst="rect">
            <a:avLst/>
          </a:prstGeom>
        </p:spPr>
      </p:pic>
      <p:pic>
        <p:nvPicPr>
          <p:cNvPr id="14" name="Picture 13" descr="A black text on a white background&#10;&#10;Description automatically generated">
            <a:extLst>
              <a:ext uri="{FF2B5EF4-FFF2-40B4-BE49-F238E27FC236}">
                <a16:creationId xmlns:a16="http://schemas.microsoft.com/office/drawing/2014/main" id="{5426DA6C-C0D6-BC23-AA7D-70246843367E}"/>
              </a:ext>
            </a:extLst>
          </p:cNvPr>
          <p:cNvPicPr>
            <a:picLocks noChangeAspect="1"/>
          </p:cNvPicPr>
          <p:nvPr/>
        </p:nvPicPr>
        <p:blipFill>
          <a:blip r:embed="rId3"/>
          <a:stretch>
            <a:fillRect/>
          </a:stretch>
        </p:blipFill>
        <p:spPr>
          <a:xfrm>
            <a:off x="6851725" y="1888672"/>
            <a:ext cx="4391025" cy="685800"/>
          </a:xfrm>
          <a:prstGeom prst="rect">
            <a:avLst/>
          </a:prstGeom>
        </p:spPr>
      </p:pic>
      <p:pic>
        <p:nvPicPr>
          <p:cNvPr id="16" name="Picture 15" descr="A x-ray of a person&amp;#39;s chest&#10;&#10;Description automatically generated">
            <a:extLst>
              <a:ext uri="{FF2B5EF4-FFF2-40B4-BE49-F238E27FC236}">
                <a16:creationId xmlns:a16="http://schemas.microsoft.com/office/drawing/2014/main" id="{12575E24-94F7-5376-8ABC-33450846ADF0}"/>
              </a:ext>
            </a:extLst>
          </p:cNvPr>
          <p:cNvPicPr>
            <a:picLocks noChangeAspect="1"/>
          </p:cNvPicPr>
          <p:nvPr/>
        </p:nvPicPr>
        <p:blipFill>
          <a:blip r:embed="rId4"/>
          <a:stretch>
            <a:fillRect/>
          </a:stretch>
        </p:blipFill>
        <p:spPr>
          <a:xfrm>
            <a:off x="7308094" y="3069092"/>
            <a:ext cx="3067050" cy="3114675"/>
          </a:xfrm>
          <a:prstGeom prst="rect">
            <a:avLst/>
          </a:prstGeom>
        </p:spPr>
      </p:pic>
      <p:sp>
        <p:nvSpPr>
          <p:cNvPr id="17" name="TextBox 16">
            <a:extLst>
              <a:ext uri="{FF2B5EF4-FFF2-40B4-BE49-F238E27FC236}">
                <a16:creationId xmlns:a16="http://schemas.microsoft.com/office/drawing/2014/main" id="{6B3B0D89-5F2A-11E7-9418-5AED4ABC6DD4}"/>
              </a:ext>
            </a:extLst>
          </p:cNvPr>
          <p:cNvSpPr txBox="1"/>
          <p:nvPr/>
        </p:nvSpPr>
        <p:spPr>
          <a:xfrm>
            <a:off x="7423452" y="1336523"/>
            <a:ext cx="34773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Handling age outliers</a:t>
            </a:r>
          </a:p>
        </p:txBody>
      </p:sp>
      <p:sp>
        <p:nvSpPr>
          <p:cNvPr id="18" name="TextBox 17">
            <a:extLst>
              <a:ext uri="{FF2B5EF4-FFF2-40B4-BE49-F238E27FC236}">
                <a16:creationId xmlns:a16="http://schemas.microsoft.com/office/drawing/2014/main" id="{E5F74419-CEBD-01B7-3133-028D2ED53EAF}"/>
              </a:ext>
            </a:extLst>
          </p:cNvPr>
          <p:cNvSpPr txBox="1"/>
          <p:nvPr/>
        </p:nvSpPr>
        <p:spPr>
          <a:xfrm>
            <a:off x="7423451" y="2582332"/>
            <a:ext cx="34773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Cleaning gender column</a:t>
            </a:r>
          </a:p>
        </p:txBody>
      </p:sp>
      <p:sp>
        <p:nvSpPr>
          <p:cNvPr id="19" name="TextBox 18">
            <a:extLst>
              <a:ext uri="{FF2B5EF4-FFF2-40B4-BE49-F238E27FC236}">
                <a16:creationId xmlns:a16="http://schemas.microsoft.com/office/drawing/2014/main" id="{31AFA2F7-50B1-624E-2A86-9A24574D4037}"/>
              </a:ext>
            </a:extLst>
          </p:cNvPr>
          <p:cNvSpPr txBox="1"/>
          <p:nvPr/>
        </p:nvSpPr>
        <p:spPr>
          <a:xfrm>
            <a:off x="7423451" y="6319760"/>
            <a:ext cx="34773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ea typeface="+mn-lt"/>
                <a:cs typeface="+mn-lt"/>
              </a:rPr>
              <a:t>After normalizing pixel values</a:t>
            </a:r>
            <a:endParaRPr lang="en-US"/>
          </a:p>
        </p:txBody>
      </p:sp>
    </p:spTree>
    <p:extLst>
      <p:ext uri="{BB962C8B-B14F-4D97-AF65-F5344CB8AC3E}">
        <p14:creationId xmlns:p14="http://schemas.microsoft.com/office/powerpoint/2010/main" val="2924872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7F89CE-BF52-4AF5-8B0B-7E969373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F407F7-6936-73E4-5AAE-0947ECD7121F}"/>
              </a:ext>
            </a:extLst>
          </p:cNvPr>
          <p:cNvSpPr>
            <a:spLocks noGrp="1"/>
          </p:cNvSpPr>
          <p:nvPr>
            <p:ph type="title"/>
          </p:nvPr>
        </p:nvSpPr>
        <p:spPr>
          <a:xfrm>
            <a:off x="283105" y="640080"/>
            <a:ext cx="5178070" cy="2194560"/>
          </a:xfrm>
        </p:spPr>
        <p:txBody>
          <a:bodyPr vert="horz" lIns="91440" tIns="45720" rIns="91440" bIns="45720" rtlCol="0" anchor="ctr">
            <a:normAutofit/>
          </a:bodyPr>
          <a:lstStyle/>
          <a:p>
            <a:r>
              <a:rPr lang="en-US" sz="5100"/>
              <a:t>Data </a:t>
            </a:r>
            <a:br>
              <a:rPr lang="en-US" sz="5100"/>
            </a:br>
            <a:r>
              <a:rPr lang="en-US" sz="5100"/>
              <a:t>pre-processing </a:t>
            </a:r>
          </a:p>
        </p:txBody>
      </p:sp>
      <p:sp>
        <p:nvSpPr>
          <p:cNvPr id="5" name="TextBox 4">
            <a:extLst>
              <a:ext uri="{FF2B5EF4-FFF2-40B4-BE49-F238E27FC236}">
                <a16:creationId xmlns:a16="http://schemas.microsoft.com/office/drawing/2014/main" id="{5763EEA9-4F8C-FD93-4134-0784C5B49B6D}"/>
              </a:ext>
            </a:extLst>
          </p:cNvPr>
          <p:cNvSpPr txBox="1"/>
          <p:nvPr/>
        </p:nvSpPr>
        <p:spPr>
          <a:xfrm>
            <a:off x="1589390" y="2977412"/>
            <a:ext cx="4500737" cy="326440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01000"/>
              </a:lnSpc>
              <a:spcAft>
                <a:spcPts val="600"/>
              </a:spcAft>
            </a:pPr>
            <a:r>
              <a:rPr lang="en-US" spc="50">
                <a:solidFill>
                  <a:schemeClr val="bg1"/>
                </a:solidFill>
              </a:rPr>
              <a:t>X-ray in grey-scale</a:t>
            </a:r>
          </a:p>
        </p:txBody>
      </p:sp>
      <p:pic>
        <p:nvPicPr>
          <p:cNvPr id="6" name="Picture 5" descr="A collage of x-ray images&#10;&#10;Description automatically generated">
            <a:extLst>
              <a:ext uri="{FF2B5EF4-FFF2-40B4-BE49-F238E27FC236}">
                <a16:creationId xmlns:a16="http://schemas.microsoft.com/office/drawing/2014/main" id="{3FB734A8-080E-95A2-8906-DEF548375EB8}"/>
              </a:ext>
            </a:extLst>
          </p:cNvPr>
          <p:cNvPicPr>
            <a:picLocks noChangeAspect="1"/>
          </p:cNvPicPr>
          <p:nvPr/>
        </p:nvPicPr>
        <p:blipFill>
          <a:blip r:embed="rId2"/>
          <a:stretch>
            <a:fillRect/>
          </a:stretch>
        </p:blipFill>
        <p:spPr>
          <a:xfrm>
            <a:off x="5157556" y="-1815"/>
            <a:ext cx="3246410" cy="3309453"/>
          </a:xfrm>
          <a:prstGeom prst="rect">
            <a:avLst/>
          </a:prstGeom>
        </p:spPr>
      </p:pic>
      <p:pic>
        <p:nvPicPr>
          <p:cNvPr id="4" name="Picture 3" descr="A x-ray of a person&amp;#39;s chest&#10;&#10;Description automatically generated">
            <a:extLst>
              <a:ext uri="{FF2B5EF4-FFF2-40B4-BE49-F238E27FC236}">
                <a16:creationId xmlns:a16="http://schemas.microsoft.com/office/drawing/2014/main" id="{6C01062C-4F0D-B248-5D40-82D5909600F9}"/>
              </a:ext>
            </a:extLst>
          </p:cNvPr>
          <p:cNvPicPr>
            <a:picLocks noChangeAspect="1"/>
          </p:cNvPicPr>
          <p:nvPr/>
        </p:nvPicPr>
        <p:blipFill>
          <a:blip r:embed="rId3"/>
          <a:stretch>
            <a:fillRect/>
          </a:stretch>
        </p:blipFill>
        <p:spPr>
          <a:xfrm>
            <a:off x="955552" y="3429409"/>
            <a:ext cx="3353082" cy="3285262"/>
          </a:xfrm>
          <a:prstGeom prst="rect">
            <a:avLst/>
          </a:prstGeom>
        </p:spPr>
      </p:pic>
      <p:pic>
        <p:nvPicPr>
          <p:cNvPr id="7" name="Picture 6" descr="A collage of x-ray images&#10;&#10;Description automatically generated">
            <a:extLst>
              <a:ext uri="{FF2B5EF4-FFF2-40B4-BE49-F238E27FC236}">
                <a16:creationId xmlns:a16="http://schemas.microsoft.com/office/drawing/2014/main" id="{9B55C6B3-64BF-65FD-D093-8E78F2626D3D}"/>
              </a:ext>
            </a:extLst>
          </p:cNvPr>
          <p:cNvPicPr>
            <a:picLocks noChangeAspect="1"/>
          </p:cNvPicPr>
          <p:nvPr/>
        </p:nvPicPr>
        <p:blipFill>
          <a:blip r:embed="rId4"/>
          <a:stretch>
            <a:fillRect/>
          </a:stretch>
        </p:blipFill>
        <p:spPr>
          <a:xfrm>
            <a:off x="5137604" y="3430890"/>
            <a:ext cx="3295651" cy="3394983"/>
          </a:xfrm>
          <a:prstGeom prst="rect">
            <a:avLst/>
          </a:prstGeom>
        </p:spPr>
      </p:pic>
      <p:sp>
        <p:nvSpPr>
          <p:cNvPr id="8" name="TextBox 7">
            <a:extLst>
              <a:ext uri="{FF2B5EF4-FFF2-40B4-BE49-F238E27FC236}">
                <a16:creationId xmlns:a16="http://schemas.microsoft.com/office/drawing/2014/main" id="{976B4520-D77F-F72C-5779-505DBCE6A0AC}"/>
              </a:ext>
            </a:extLst>
          </p:cNvPr>
          <p:cNvSpPr txBox="1"/>
          <p:nvPr/>
        </p:nvSpPr>
        <p:spPr>
          <a:xfrm>
            <a:off x="8496905" y="3870476"/>
            <a:ext cx="3410856"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1600"/>
              <a:t>Use only x-rays which have masks associated with it for segmentation.</a:t>
            </a:r>
          </a:p>
          <a:p>
            <a:pPr marL="342900" indent="-342900">
              <a:buAutoNum type="arabicPeriod"/>
            </a:pPr>
            <a:r>
              <a:rPr lang="en-US" sz="1600"/>
              <a:t>Data Augmentation using </a:t>
            </a:r>
            <a:r>
              <a:rPr lang="en-US" sz="1600" err="1"/>
              <a:t>Albumentation</a:t>
            </a:r>
            <a:r>
              <a:rPr lang="en-US" sz="1600"/>
              <a:t> library:</a:t>
            </a:r>
            <a:br>
              <a:rPr lang="en-US" sz="1600"/>
            </a:br>
            <a:r>
              <a:rPr lang="en-US" sz="1600">
                <a:ea typeface="+mn-lt"/>
                <a:cs typeface="+mn-lt"/>
              </a:rPr>
              <a:t>-Horizontal flip</a:t>
            </a:r>
            <a:br>
              <a:rPr lang="en-US" sz="1600">
                <a:ea typeface="+mn-lt"/>
                <a:cs typeface="+mn-lt"/>
              </a:rPr>
            </a:br>
            <a:r>
              <a:rPr lang="en-US" sz="1600">
                <a:ea typeface="+mn-lt"/>
                <a:cs typeface="+mn-lt"/>
              </a:rPr>
              <a:t>-Vertical flip</a:t>
            </a:r>
            <a:br>
              <a:rPr lang="en-US" sz="1600">
                <a:ea typeface="+mn-lt"/>
                <a:cs typeface="+mn-lt"/>
              </a:rPr>
            </a:br>
            <a:r>
              <a:rPr lang="en-US" sz="1600">
                <a:ea typeface="+mn-lt"/>
                <a:cs typeface="+mn-lt"/>
              </a:rPr>
              <a:t>-</a:t>
            </a:r>
            <a:r>
              <a:rPr lang="en-US" sz="1600" err="1">
                <a:ea typeface="+mn-lt"/>
                <a:cs typeface="+mn-lt"/>
              </a:rPr>
              <a:t>RandomRotate</a:t>
            </a:r>
            <a:br>
              <a:rPr lang="en-US" sz="1600">
                <a:ea typeface="+mn-lt"/>
                <a:cs typeface="+mn-lt"/>
              </a:rPr>
            </a:br>
            <a:r>
              <a:rPr lang="en-US" sz="1600">
                <a:ea typeface="+mn-lt"/>
                <a:cs typeface="+mn-lt"/>
              </a:rPr>
              <a:t>-</a:t>
            </a:r>
            <a:r>
              <a:rPr lang="en-US" sz="1600" err="1">
                <a:ea typeface="+mn-lt"/>
                <a:cs typeface="+mn-lt"/>
              </a:rPr>
              <a:t>RandomBrightnesscontrast</a:t>
            </a:r>
            <a:br>
              <a:rPr lang="en-US" sz="1600">
                <a:ea typeface="+mn-lt"/>
                <a:cs typeface="+mn-lt"/>
              </a:rPr>
            </a:br>
            <a:r>
              <a:rPr lang="en-US" sz="1600">
                <a:ea typeface="+mn-lt"/>
                <a:cs typeface="+mn-lt"/>
              </a:rPr>
              <a:t>-Resize</a:t>
            </a:r>
            <a:endParaRPr lang="en-US"/>
          </a:p>
        </p:txBody>
      </p:sp>
      <p:pic>
        <p:nvPicPr>
          <p:cNvPr id="9" name="Picture 8" descr="A close-up of x-ray images&#10;&#10;Description automatically generated">
            <a:extLst>
              <a:ext uri="{FF2B5EF4-FFF2-40B4-BE49-F238E27FC236}">
                <a16:creationId xmlns:a16="http://schemas.microsoft.com/office/drawing/2014/main" id="{8C5C21DC-F921-F476-C5FD-7B6F75203A6F}"/>
              </a:ext>
            </a:extLst>
          </p:cNvPr>
          <p:cNvPicPr>
            <a:picLocks noChangeAspect="1"/>
          </p:cNvPicPr>
          <p:nvPr/>
        </p:nvPicPr>
        <p:blipFill>
          <a:blip r:embed="rId5"/>
          <a:stretch>
            <a:fillRect/>
          </a:stretch>
        </p:blipFill>
        <p:spPr>
          <a:xfrm>
            <a:off x="9207047" y="6803"/>
            <a:ext cx="2014763" cy="3868965"/>
          </a:xfrm>
          <a:prstGeom prst="rect">
            <a:avLst/>
          </a:prstGeom>
        </p:spPr>
      </p:pic>
    </p:spTree>
    <p:extLst>
      <p:ext uri="{BB962C8B-B14F-4D97-AF65-F5344CB8AC3E}">
        <p14:creationId xmlns:p14="http://schemas.microsoft.com/office/powerpoint/2010/main" val="1645390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7F89CE-BF52-4AF5-8B0B-7E969373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F407F7-6936-73E4-5AAE-0947ECD7121F}"/>
              </a:ext>
            </a:extLst>
          </p:cNvPr>
          <p:cNvSpPr>
            <a:spLocks noGrp="1"/>
          </p:cNvSpPr>
          <p:nvPr>
            <p:ph type="title"/>
          </p:nvPr>
        </p:nvSpPr>
        <p:spPr>
          <a:xfrm>
            <a:off x="283105" y="954556"/>
            <a:ext cx="5178070" cy="2194560"/>
          </a:xfrm>
        </p:spPr>
        <p:txBody>
          <a:bodyPr vert="horz" lIns="91440" tIns="45720" rIns="91440" bIns="45720" rtlCol="0" anchor="ctr">
            <a:normAutofit fontScale="90000"/>
          </a:bodyPr>
          <a:lstStyle/>
          <a:p>
            <a:r>
              <a:rPr lang="en-US" sz="5100"/>
              <a:t>Data </a:t>
            </a:r>
            <a:br>
              <a:rPr lang="en-US" sz="5100"/>
            </a:br>
            <a:r>
              <a:rPr lang="en-US" sz="5100"/>
              <a:t>pre-processing</a:t>
            </a:r>
            <a:br>
              <a:rPr lang="en-US" sz="5100"/>
            </a:br>
            <a:r>
              <a:rPr lang="en-US" sz="5100"/>
              <a:t>for disease classification using u-net model </a:t>
            </a:r>
          </a:p>
        </p:txBody>
      </p:sp>
      <p:sp>
        <p:nvSpPr>
          <p:cNvPr id="5" name="TextBox 4">
            <a:extLst>
              <a:ext uri="{FF2B5EF4-FFF2-40B4-BE49-F238E27FC236}">
                <a16:creationId xmlns:a16="http://schemas.microsoft.com/office/drawing/2014/main" id="{5763EEA9-4F8C-FD93-4134-0784C5B49B6D}"/>
              </a:ext>
            </a:extLst>
          </p:cNvPr>
          <p:cNvSpPr txBox="1"/>
          <p:nvPr/>
        </p:nvSpPr>
        <p:spPr>
          <a:xfrm>
            <a:off x="621771" y="4767507"/>
            <a:ext cx="4500737" cy="326440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01000"/>
              </a:lnSpc>
              <a:spcAft>
                <a:spcPts val="600"/>
              </a:spcAft>
            </a:pPr>
            <a:r>
              <a:rPr lang="en-US" spc="50">
                <a:solidFill>
                  <a:schemeClr val="bg1"/>
                </a:solidFill>
              </a:rPr>
              <a:t>X-ray in grey-scale</a:t>
            </a:r>
          </a:p>
        </p:txBody>
      </p:sp>
      <p:pic>
        <p:nvPicPr>
          <p:cNvPr id="4" name="Picture 3" descr="A x-ray of a person&amp;#39;s chest&#10;&#10;Description automatically generated">
            <a:extLst>
              <a:ext uri="{FF2B5EF4-FFF2-40B4-BE49-F238E27FC236}">
                <a16:creationId xmlns:a16="http://schemas.microsoft.com/office/drawing/2014/main" id="{6C01062C-4F0D-B248-5D40-82D5909600F9}"/>
              </a:ext>
            </a:extLst>
          </p:cNvPr>
          <p:cNvPicPr>
            <a:picLocks noChangeAspect="1"/>
          </p:cNvPicPr>
          <p:nvPr/>
        </p:nvPicPr>
        <p:blipFill>
          <a:blip r:embed="rId2"/>
          <a:stretch>
            <a:fillRect/>
          </a:stretch>
        </p:blipFill>
        <p:spPr>
          <a:xfrm>
            <a:off x="2636790" y="3429409"/>
            <a:ext cx="3353082" cy="3285262"/>
          </a:xfrm>
          <a:prstGeom prst="rect">
            <a:avLst/>
          </a:prstGeom>
        </p:spPr>
      </p:pic>
      <p:sp>
        <p:nvSpPr>
          <p:cNvPr id="8" name="TextBox 7">
            <a:extLst>
              <a:ext uri="{FF2B5EF4-FFF2-40B4-BE49-F238E27FC236}">
                <a16:creationId xmlns:a16="http://schemas.microsoft.com/office/drawing/2014/main" id="{976B4520-D77F-F72C-5779-505DBCE6A0AC}"/>
              </a:ext>
            </a:extLst>
          </p:cNvPr>
          <p:cNvSpPr txBox="1"/>
          <p:nvPr/>
        </p:nvSpPr>
        <p:spPr>
          <a:xfrm>
            <a:off x="9077477" y="2515810"/>
            <a:ext cx="3410856"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1600"/>
              <a:t>Use only x-rays which have disease label for classification dataset</a:t>
            </a:r>
          </a:p>
          <a:p>
            <a:pPr marL="342900" indent="-342900">
              <a:buFontTx/>
              <a:buAutoNum type="arabicPeriod"/>
            </a:pPr>
            <a:r>
              <a:rPr lang="en-US" sz="1600"/>
              <a:t>Data Augmentation using </a:t>
            </a:r>
            <a:r>
              <a:rPr lang="en-US" sz="1600" err="1"/>
              <a:t>Albumentation</a:t>
            </a:r>
            <a:r>
              <a:rPr lang="en-US" sz="1600"/>
              <a:t> library:</a:t>
            </a:r>
            <a:br>
              <a:rPr lang="en-US" sz="1600"/>
            </a:br>
            <a:r>
              <a:rPr lang="en-US" sz="1600">
                <a:ea typeface="+mn-lt"/>
                <a:cs typeface="+mn-lt"/>
              </a:rPr>
              <a:t>-Horizontal flip</a:t>
            </a:r>
            <a:br>
              <a:rPr lang="en-US" sz="1600">
                <a:ea typeface="+mn-lt"/>
                <a:cs typeface="+mn-lt"/>
              </a:rPr>
            </a:br>
            <a:r>
              <a:rPr lang="en-US" sz="1600">
                <a:ea typeface="+mn-lt"/>
                <a:cs typeface="+mn-lt"/>
              </a:rPr>
              <a:t>-Vertical flip</a:t>
            </a:r>
            <a:br>
              <a:rPr lang="en-US" sz="1600">
                <a:ea typeface="+mn-lt"/>
                <a:cs typeface="+mn-lt"/>
              </a:rPr>
            </a:br>
            <a:r>
              <a:rPr lang="en-US" sz="1600">
                <a:ea typeface="+mn-lt"/>
                <a:cs typeface="+mn-lt"/>
              </a:rPr>
              <a:t>-</a:t>
            </a:r>
            <a:r>
              <a:rPr lang="en-US" sz="1600" err="1">
                <a:ea typeface="+mn-lt"/>
                <a:cs typeface="+mn-lt"/>
              </a:rPr>
              <a:t>RandomRotate</a:t>
            </a:r>
            <a:br>
              <a:rPr lang="en-US" sz="1600">
                <a:ea typeface="+mn-lt"/>
                <a:cs typeface="+mn-lt"/>
              </a:rPr>
            </a:br>
            <a:r>
              <a:rPr lang="en-US" sz="1600">
                <a:ea typeface="+mn-lt"/>
                <a:cs typeface="+mn-lt"/>
              </a:rPr>
              <a:t>-</a:t>
            </a:r>
            <a:r>
              <a:rPr lang="en-US" sz="1600" err="1">
                <a:ea typeface="+mn-lt"/>
                <a:cs typeface="+mn-lt"/>
              </a:rPr>
              <a:t>RandomBrightnesscontrast</a:t>
            </a:r>
            <a:br>
              <a:rPr lang="en-US" sz="1600">
                <a:ea typeface="+mn-lt"/>
                <a:cs typeface="+mn-lt"/>
              </a:rPr>
            </a:br>
            <a:r>
              <a:rPr lang="en-US" sz="1600">
                <a:ea typeface="+mn-lt"/>
                <a:cs typeface="+mn-lt"/>
              </a:rPr>
              <a:t>-Resize</a:t>
            </a:r>
          </a:p>
        </p:txBody>
      </p:sp>
      <p:pic>
        <p:nvPicPr>
          <p:cNvPr id="3" name="Picture 2" descr="A close-up of a x-ray&#10;&#10;Description automatically generated">
            <a:extLst>
              <a:ext uri="{FF2B5EF4-FFF2-40B4-BE49-F238E27FC236}">
                <a16:creationId xmlns:a16="http://schemas.microsoft.com/office/drawing/2014/main" id="{59149911-4266-9F94-7FB3-48D4F42E6CE0}"/>
              </a:ext>
            </a:extLst>
          </p:cNvPr>
          <p:cNvPicPr>
            <a:picLocks noChangeAspect="1"/>
          </p:cNvPicPr>
          <p:nvPr/>
        </p:nvPicPr>
        <p:blipFill>
          <a:blip r:embed="rId3"/>
          <a:stretch>
            <a:fillRect/>
          </a:stretch>
        </p:blipFill>
        <p:spPr>
          <a:xfrm>
            <a:off x="6525835" y="540052"/>
            <a:ext cx="2381853" cy="6177037"/>
          </a:xfrm>
          <a:prstGeom prst="rect">
            <a:avLst/>
          </a:prstGeom>
        </p:spPr>
      </p:pic>
    </p:spTree>
    <p:extLst>
      <p:ext uri="{BB962C8B-B14F-4D97-AF65-F5344CB8AC3E}">
        <p14:creationId xmlns:p14="http://schemas.microsoft.com/office/powerpoint/2010/main" val="4112367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E4780E-E806-B289-F16E-EF75F1E01237}"/>
              </a:ext>
            </a:extLst>
          </p:cNvPr>
          <p:cNvSpPr>
            <a:spLocks noGrp="1"/>
          </p:cNvSpPr>
          <p:nvPr>
            <p:ph type="title"/>
          </p:nvPr>
        </p:nvSpPr>
        <p:spPr>
          <a:xfrm>
            <a:off x="960438" y="317499"/>
            <a:ext cx="4500737" cy="2095501"/>
          </a:xfrm>
        </p:spPr>
        <p:txBody>
          <a:bodyPr>
            <a:normAutofit/>
          </a:bodyPr>
          <a:lstStyle/>
          <a:p>
            <a:r>
              <a:rPr lang="en-US" sz="5100">
                <a:solidFill>
                  <a:schemeClr val="tx1"/>
                </a:solidFill>
              </a:rPr>
              <a:t>Segmentation: UNet Model</a:t>
            </a:r>
          </a:p>
        </p:txBody>
      </p:sp>
      <p:sp>
        <p:nvSpPr>
          <p:cNvPr id="3" name="Content Placeholder 2">
            <a:extLst>
              <a:ext uri="{FF2B5EF4-FFF2-40B4-BE49-F238E27FC236}">
                <a16:creationId xmlns:a16="http://schemas.microsoft.com/office/drawing/2014/main" id="{F4468934-1B62-0BD0-D465-96BEBA9A809F}"/>
              </a:ext>
            </a:extLst>
          </p:cNvPr>
          <p:cNvSpPr>
            <a:spLocks noGrp="1"/>
          </p:cNvSpPr>
          <p:nvPr>
            <p:ph idx="1"/>
          </p:nvPr>
        </p:nvSpPr>
        <p:spPr>
          <a:xfrm>
            <a:off x="960438" y="2587625"/>
            <a:ext cx="4500737" cy="3594100"/>
          </a:xfrm>
        </p:spPr>
        <p:txBody>
          <a:bodyPr vert="horz" lIns="91440" tIns="45720" rIns="91440" bIns="45720" rtlCol="0" anchor="t">
            <a:normAutofit/>
          </a:bodyPr>
          <a:lstStyle/>
          <a:p>
            <a:pPr marL="457200" indent="-457200">
              <a:buChar char="•"/>
            </a:pPr>
            <a:r>
              <a:rPr lang="en-US" err="1"/>
              <a:t>Unet</a:t>
            </a:r>
            <a:r>
              <a:rPr lang="en-US"/>
              <a:t> vs </a:t>
            </a:r>
            <a:r>
              <a:rPr lang="en-US" err="1"/>
              <a:t>Segnet</a:t>
            </a:r>
          </a:p>
          <a:p>
            <a:pPr marL="457200" indent="-457200">
              <a:buChar char="•"/>
            </a:pPr>
            <a:r>
              <a:rPr lang="en-US" err="1"/>
              <a:t>Unet</a:t>
            </a:r>
            <a:r>
              <a:rPr lang="en-US"/>
              <a:t> architecture:</a:t>
            </a:r>
          </a:p>
          <a:p>
            <a:pPr marL="731520" lvl="1" indent="-457200">
              <a:buFont typeface="Courier New" panose="020B0604020202020204" pitchFamily="34" charset="0"/>
              <a:buChar char="o"/>
            </a:pPr>
            <a:r>
              <a:rPr lang="en-US"/>
              <a:t>Encoder</a:t>
            </a:r>
          </a:p>
          <a:p>
            <a:pPr marL="731520" lvl="1" indent="-457200">
              <a:buFont typeface="Courier New" panose="020B0604020202020204" pitchFamily="34" charset="0"/>
              <a:buChar char="o"/>
            </a:pPr>
            <a:r>
              <a:rPr lang="en-US"/>
              <a:t>Decoder</a:t>
            </a:r>
          </a:p>
          <a:p>
            <a:pPr marL="731520" lvl="1" indent="-457200">
              <a:buFont typeface="Courier New" panose="020B0604020202020204" pitchFamily="34" charset="0"/>
              <a:buChar char="o"/>
            </a:pPr>
            <a:r>
              <a:rPr lang="en-US"/>
              <a:t>Outputs</a:t>
            </a:r>
          </a:p>
          <a:p>
            <a:pPr lvl="1" indent="0">
              <a:buNone/>
            </a:pPr>
            <a:endParaRPr lang="en-US"/>
          </a:p>
          <a:p>
            <a:pPr marL="457200" indent="-457200">
              <a:buFont typeface="Arial" panose="020B0604020202020204" pitchFamily="34" charset="0"/>
              <a:buChar char="•"/>
            </a:pPr>
            <a:endParaRPr lang="en-US"/>
          </a:p>
        </p:txBody>
      </p:sp>
      <p:pic>
        <p:nvPicPr>
          <p:cNvPr id="4" name="Picture 3" descr="A screenshot of a computer program&#10;&#10;Description automatically generated">
            <a:extLst>
              <a:ext uri="{FF2B5EF4-FFF2-40B4-BE49-F238E27FC236}">
                <a16:creationId xmlns:a16="http://schemas.microsoft.com/office/drawing/2014/main" id="{E49EBB31-4B4C-BABA-2691-E9C51DE6815D}"/>
              </a:ext>
            </a:extLst>
          </p:cNvPr>
          <p:cNvPicPr>
            <a:picLocks noChangeAspect="1"/>
          </p:cNvPicPr>
          <p:nvPr/>
        </p:nvPicPr>
        <p:blipFill>
          <a:blip r:embed="rId3"/>
          <a:stretch>
            <a:fillRect/>
          </a:stretch>
        </p:blipFill>
        <p:spPr>
          <a:xfrm>
            <a:off x="5697755" y="111989"/>
            <a:ext cx="3486006" cy="6070949"/>
          </a:xfrm>
          <a:prstGeom prst="rect">
            <a:avLst/>
          </a:prstGeom>
        </p:spPr>
      </p:pic>
      <p:sp>
        <p:nvSpPr>
          <p:cNvPr id="8" name="Content Placeholder 2">
            <a:extLst>
              <a:ext uri="{FF2B5EF4-FFF2-40B4-BE49-F238E27FC236}">
                <a16:creationId xmlns:a16="http://schemas.microsoft.com/office/drawing/2014/main" id="{37807C2E-AF01-DA84-CBDC-D3D7EC3B1AAD}"/>
              </a:ext>
            </a:extLst>
          </p:cNvPr>
          <p:cNvSpPr txBox="1">
            <a:spLocks/>
          </p:cNvSpPr>
          <p:nvPr/>
        </p:nvSpPr>
        <p:spPr>
          <a:xfrm>
            <a:off x="5622209" y="6174244"/>
            <a:ext cx="3634354" cy="786182"/>
          </a:xfrm>
          <a:prstGeom prst="rect">
            <a:avLst/>
          </a:prstGeom>
        </p:spPr>
        <p:txBody>
          <a:bodyPr vert="horz" lIns="91440" tIns="45720" rIns="91440" bIns="45720" rtlCol="0" anchor="t">
            <a:normAutofit fontScale="92500"/>
          </a:bodyPr>
          <a:lst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err="1"/>
              <a:t>SegNet</a:t>
            </a:r>
            <a:r>
              <a:rPr lang="en-US"/>
              <a:t> model summary</a:t>
            </a:r>
          </a:p>
        </p:txBody>
      </p:sp>
      <p:pic>
        <p:nvPicPr>
          <p:cNvPr id="10" name="Picture 9">
            <a:extLst>
              <a:ext uri="{FF2B5EF4-FFF2-40B4-BE49-F238E27FC236}">
                <a16:creationId xmlns:a16="http://schemas.microsoft.com/office/drawing/2014/main" id="{F8944D50-E7A4-0B19-A612-8AE0EBA2827A}"/>
              </a:ext>
            </a:extLst>
          </p:cNvPr>
          <p:cNvPicPr>
            <a:picLocks noChangeAspect="1"/>
          </p:cNvPicPr>
          <p:nvPr/>
        </p:nvPicPr>
        <p:blipFill>
          <a:blip r:embed="rId4"/>
          <a:stretch>
            <a:fillRect/>
          </a:stretch>
        </p:blipFill>
        <p:spPr>
          <a:xfrm>
            <a:off x="9440124" y="4882477"/>
            <a:ext cx="1996466" cy="214116"/>
          </a:xfrm>
          <a:prstGeom prst="rect">
            <a:avLst/>
          </a:prstGeom>
        </p:spPr>
      </p:pic>
      <p:sp>
        <p:nvSpPr>
          <p:cNvPr id="12" name="Content Placeholder 2">
            <a:extLst>
              <a:ext uri="{FF2B5EF4-FFF2-40B4-BE49-F238E27FC236}">
                <a16:creationId xmlns:a16="http://schemas.microsoft.com/office/drawing/2014/main" id="{C5A6BA56-0FE2-EB79-AF91-D857E2A6497D}"/>
              </a:ext>
            </a:extLst>
          </p:cNvPr>
          <p:cNvSpPr txBox="1">
            <a:spLocks/>
          </p:cNvSpPr>
          <p:nvPr/>
        </p:nvSpPr>
        <p:spPr>
          <a:xfrm>
            <a:off x="9254757" y="5276546"/>
            <a:ext cx="2580080" cy="514785"/>
          </a:xfrm>
          <a:prstGeom prst="rect">
            <a:avLst/>
          </a:prstGeom>
        </p:spPr>
        <p:txBody>
          <a:bodyPr vert="horz" lIns="91440" tIns="45720" rIns="91440" bIns="45720" rtlCol="0" anchor="t">
            <a:normAutofit/>
          </a:bodyPr>
          <a:lst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Mean </a:t>
            </a:r>
            <a:r>
              <a:rPr lang="en-US" err="1"/>
              <a:t>IoU</a:t>
            </a:r>
            <a:r>
              <a:rPr lang="en-US"/>
              <a:t> score</a:t>
            </a:r>
          </a:p>
        </p:txBody>
      </p:sp>
    </p:spTree>
    <p:extLst>
      <p:ext uri="{BB962C8B-B14F-4D97-AF65-F5344CB8AC3E}">
        <p14:creationId xmlns:p14="http://schemas.microsoft.com/office/powerpoint/2010/main" val="252786467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 program&#10;&#10;Description automatically generated">
            <a:extLst>
              <a:ext uri="{FF2B5EF4-FFF2-40B4-BE49-F238E27FC236}">
                <a16:creationId xmlns:a16="http://schemas.microsoft.com/office/drawing/2014/main" id="{91078E57-43C0-C6FF-756E-94EA0D9E6704}"/>
              </a:ext>
            </a:extLst>
          </p:cNvPr>
          <p:cNvPicPr>
            <a:picLocks noChangeAspect="1"/>
          </p:cNvPicPr>
          <p:nvPr/>
        </p:nvPicPr>
        <p:blipFill>
          <a:blip r:embed="rId2"/>
          <a:stretch>
            <a:fillRect/>
          </a:stretch>
        </p:blipFill>
        <p:spPr>
          <a:xfrm>
            <a:off x="160565" y="2300287"/>
            <a:ext cx="3532415" cy="4554312"/>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16E87158-C82C-BD79-68C8-78614190A73F}"/>
              </a:ext>
            </a:extLst>
          </p:cNvPr>
          <p:cNvPicPr>
            <a:picLocks noChangeAspect="1"/>
          </p:cNvPicPr>
          <p:nvPr/>
        </p:nvPicPr>
        <p:blipFill>
          <a:blip r:embed="rId3"/>
          <a:stretch>
            <a:fillRect/>
          </a:stretch>
        </p:blipFill>
        <p:spPr>
          <a:xfrm>
            <a:off x="4341358" y="2300288"/>
            <a:ext cx="3520168" cy="4554312"/>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B123241D-0109-F26B-5A39-3AF3BA088251}"/>
              </a:ext>
            </a:extLst>
          </p:cNvPr>
          <p:cNvPicPr>
            <a:picLocks noChangeAspect="1"/>
          </p:cNvPicPr>
          <p:nvPr/>
        </p:nvPicPr>
        <p:blipFill>
          <a:blip r:embed="rId4"/>
          <a:stretch>
            <a:fillRect/>
          </a:stretch>
        </p:blipFill>
        <p:spPr>
          <a:xfrm>
            <a:off x="8407173" y="2295523"/>
            <a:ext cx="3683455" cy="4563838"/>
          </a:xfrm>
          <a:prstGeom prst="rect">
            <a:avLst/>
          </a:prstGeom>
        </p:spPr>
      </p:pic>
      <p:sp>
        <p:nvSpPr>
          <p:cNvPr id="11" name="TextBox 10">
            <a:extLst>
              <a:ext uri="{FF2B5EF4-FFF2-40B4-BE49-F238E27FC236}">
                <a16:creationId xmlns:a16="http://schemas.microsoft.com/office/drawing/2014/main" id="{BF6532D9-D067-B4BB-5CB4-6FE046D782BC}"/>
              </a:ext>
            </a:extLst>
          </p:cNvPr>
          <p:cNvSpPr txBox="1"/>
          <p:nvPr/>
        </p:nvSpPr>
        <p:spPr>
          <a:xfrm>
            <a:off x="2601760" y="829849"/>
            <a:ext cx="8102772" cy="8771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100" cap="all">
                <a:solidFill>
                  <a:srgbClr val="FFFFFF"/>
                </a:solidFill>
                <a:ea typeface="+mn-lt"/>
                <a:cs typeface="+mn-lt"/>
              </a:rPr>
              <a:t>UNET MODEL Summary</a:t>
            </a:r>
            <a:endParaRPr lang="en-US"/>
          </a:p>
        </p:txBody>
      </p:sp>
    </p:spTree>
    <p:extLst>
      <p:ext uri="{BB962C8B-B14F-4D97-AF65-F5344CB8AC3E}">
        <p14:creationId xmlns:p14="http://schemas.microsoft.com/office/powerpoint/2010/main" val="417335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E4780E-E806-B289-F16E-EF75F1E01237}"/>
              </a:ext>
            </a:extLst>
          </p:cNvPr>
          <p:cNvSpPr>
            <a:spLocks noGrp="1"/>
          </p:cNvSpPr>
          <p:nvPr>
            <p:ph type="title"/>
          </p:nvPr>
        </p:nvSpPr>
        <p:spPr>
          <a:xfrm>
            <a:off x="960120" y="317814"/>
            <a:ext cx="10268712" cy="1700784"/>
          </a:xfrm>
        </p:spPr>
        <p:txBody>
          <a:bodyPr>
            <a:normAutofit/>
          </a:bodyPr>
          <a:lstStyle/>
          <a:p>
            <a:r>
              <a:rPr lang="en-US"/>
              <a:t>Segmentation: </a:t>
            </a:r>
            <a:r>
              <a:rPr lang="en-US" err="1"/>
              <a:t>UNet</a:t>
            </a:r>
            <a:r>
              <a:rPr lang="en-US"/>
              <a:t> Model</a:t>
            </a:r>
          </a:p>
        </p:txBody>
      </p:sp>
      <p:sp>
        <p:nvSpPr>
          <p:cNvPr id="3" name="Content Placeholder 2">
            <a:extLst>
              <a:ext uri="{FF2B5EF4-FFF2-40B4-BE49-F238E27FC236}">
                <a16:creationId xmlns:a16="http://schemas.microsoft.com/office/drawing/2014/main" id="{F4468934-1B62-0BD0-D465-96BEBA9A809F}"/>
              </a:ext>
            </a:extLst>
          </p:cNvPr>
          <p:cNvSpPr>
            <a:spLocks noGrp="1"/>
          </p:cNvSpPr>
          <p:nvPr>
            <p:ph idx="1"/>
          </p:nvPr>
        </p:nvSpPr>
        <p:spPr>
          <a:xfrm>
            <a:off x="6259688" y="3269328"/>
            <a:ext cx="5932591" cy="3274183"/>
          </a:xfrm>
        </p:spPr>
        <p:txBody>
          <a:bodyPr vert="horz" lIns="91440" tIns="45720" rIns="91440" bIns="45720" rtlCol="0" anchor="ctr">
            <a:normAutofit lnSpcReduction="10000"/>
          </a:bodyPr>
          <a:lstStyle/>
          <a:p>
            <a:pPr marL="457200" indent="-457200">
              <a:lnSpc>
                <a:spcPct val="91000"/>
              </a:lnSpc>
              <a:buChar char="•"/>
            </a:pPr>
            <a:endParaRPr lang="en-US" sz="1400"/>
          </a:p>
          <a:p>
            <a:pPr marL="457200" indent="-457200">
              <a:lnSpc>
                <a:spcPct val="91000"/>
              </a:lnSpc>
              <a:buChar char="•"/>
            </a:pPr>
            <a:r>
              <a:rPr lang="en-US" sz="1400"/>
              <a:t>Skip connections: </a:t>
            </a:r>
            <a:r>
              <a:rPr lang="en-US" sz="1400">
                <a:latin typeface="Times New Roman"/>
                <a:ea typeface="+mn-lt"/>
                <a:cs typeface="+mn-lt"/>
              </a:rPr>
              <a:t>Concatenate feature maps from the encoder to the corresponding decoder layers</a:t>
            </a:r>
          </a:p>
          <a:p>
            <a:pPr marL="457200" indent="-457200">
              <a:lnSpc>
                <a:spcPct val="91000"/>
              </a:lnSpc>
              <a:buFont typeface="Arial" panose="020B0604020202020204" pitchFamily="34" charset="0"/>
              <a:buChar char="•"/>
            </a:pPr>
            <a:endParaRPr lang="en-US" sz="1400"/>
          </a:p>
          <a:p>
            <a:pPr marL="457200" indent="-457200">
              <a:lnSpc>
                <a:spcPct val="91000"/>
              </a:lnSpc>
              <a:buFont typeface="Arial" panose="020B0604020202020204" pitchFamily="34" charset="0"/>
              <a:buChar char="•"/>
            </a:pPr>
            <a:r>
              <a:rPr lang="en-US" sz="1400"/>
              <a:t>Sigmoid in output layer: </a:t>
            </a:r>
            <a:r>
              <a:rPr lang="en-US" sz="1400">
                <a:latin typeface="Times New Roman"/>
                <a:cs typeface="Times New Roman"/>
              </a:rPr>
              <a:t>Squashes the output values in range [0,1]</a:t>
            </a:r>
            <a:endParaRPr lang="en-US"/>
          </a:p>
          <a:p>
            <a:pPr marL="457200" indent="-457200">
              <a:lnSpc>
                <a:spcPct val="91000"/>
              </a:lnSpc>
              <a:buFont typeface="Arial" panose="020B0604020202020204" pitchFamily="34" charset="0"/>
              <a:buChar char="•"/>
            </a:pPr>
            <a:endParaRPr lang="en-US" sz="1400"/>
          </a:p>
          <a:p>
            <a:pPr marL="457200" indent="-457200">
              <a:lnSpc>
                <a:spcPct val="91000"/>
              </a:lnSpc>
              <a:buFont typeface="Arial" panose="020B0604020202020204" pitchFamily="34" charset="0"/>
              <a:buChar char="•"/>
            </a:pPr>
            <a:r>
              <a:rPr lang="en-US" sz="1400"/>
              <a:t>Loss function: </a:t>
            </a:r>
            <a:r>
              <a:rPr lang="en-US" sz="1400">
                <a:latin typeface="Times New Roman"/>
                <a:cs typeface="Times New Roman"/>
              </a:rPr>
              <a:t>Binary cross-entropy loss (log loss)</a:t>
            </a:r>
            <a:endParaRPr lang="en-US"/>
          </a:p>
          <a:p>
            <a:pPr marL="457200" indent="-457200">
              <a:lnSpc>
                <a:spcPct val="91000"/>
              </a:lnSpc>
              <a:buFont typeface="Arial" panose="020B0604020202020204" pitchFamily="34" charset="0"/>
              <a:buChar char="•"/>
            </a:pPr>
            <a:endParaRPr lang="en-US" sz="1400"/>
          </a:p>
          <a:p>
            <a:pPr marL="457200" indent="-457200">
              <a:lnSpc>
                <a:spcPct val="91000"/>
              </a:lnSpc>
              <a:buFont typeface="Arial" panose="020B0604020202020204" pitchFamily="34" charset="0"/>
              <a:buChar char="•"/>
            </a:pPr>
            <a:r>
              <a:rPr lang="en-US" sz="1400" err="1"/>
              <a:t>mean_IoU</a:t>
            </a:r>
            <a:r>
              <a:rPr lang="en-US" sz="1400"/>
              <a:t> (Evaluation Metric): </a:t>
            </a:r>
            <a:r>
              <a:rPr lang="en-US" sz="1400">
                <a:latin typeface="Times New Roman"/>
                <a:cs typeface="Times New Roman"/>
              </a:rPr>
              <a:t>Intersection over Union, determines overlap between predicted and ground truth mask. </a:t>
            </a:r>
          </a:p>
          <a:p>
            <a:pPr marL="457200" indent="-457200">
              <a:lnSpc>
                <a:spcPct val="91000"/>
              </a:lnSpc>
              <a:buFont typeface="Arial,Sans-Serif" panose="020B0604020202020204" pitchFamily="34" charset="0"/>
              <a:buChar char="•"/>
            </a:pPr>
            <a:endParaRPr lang="en-US" sz="1400"/>
          </a:p>
          <a:p>
            <a:pPr marL="731520" lvl="1" indent="-457200">
              <a:lnSpc>
                <a:spcPct val="91000"/>
              </a:lnSpc>
              <a:buFont typeface="Courier New" panose="020B0604020202020204" pitchFamily="34" charset="0"/>
              <a:buChar char="o"/>
            </a:pPr>
            <a:endParaRPr lang="en-US" sz="1400"/>
          </a:p>
        </p:txBody>
      </p:sp>
      <p:pic>
        <p:nvPicPr>
          <p:cNvPr id="6" name="Picture 5" descr="A collage of x-ray images of lungs&#10;&#10;Description automatically generated">
            <a:extLst>
              <a:ext uri="{FF2B5EF4-FFF2-40B4-BE49-F238E27FC236}">
                <a16:creationId xmlns:a16="http://schemas.microsoft.com/office/drawing/2014/main" id="{6D79EF3C-7B30-A6BF-1B0F-08B510D05906}"/>
              </a:ext>
            </a:extLst>
          </p:cNvPr>
          <p:cNvPicPr>
            <a:picLocks noChangeAspect="1"/>
          </p:cNvPicPr>
          <p:nvPr/>
        </p:nvPicPr>
        <p:blipFill>
          <a:blip r:embed="rId3"/>
          <a:stretch>
            <a:fillRect/>
          </a:stretch>
        </p:blipFill>
        <p:spPr>
          <a:xfrm>
            <a:off x="255971" y="2875291"/>
            <a:ext cx="5829300" cy="2333625"/>
          </a:xfrm>
          <a:prstGeom prst="rect">
            <a:avLst/>
          </a:prstGeom>
        </p:spPr>
      </p:pic>
      <p:pic>
        <p:nvPicPr>
          <p:cNvPr id="4" name="Picture 3" descr="A number on a white background&#10;&#10;Description automatically generated">
            <a:extLst>
              <a:ext uri="{FF2B5EF4-FFF2-40B4-BE49-F238E27FC236}">
                <a16:creationId xmlns:a16="http://schemas.microsoft.com/office/drawing/2014/main" id="{43C82B3A-BDEE-6971-B52A-A69D1E89C958}"/>
              </a:ext>
            </a:extLst>
          </p:cNvPr>
          <p:cNvPicPr>
            <a:picLocks noChangeAspect="1"/>
          </p:cNvPicPr>
          <p:nvPr/>
        </p:nvPicPr>
        <p:blipFill>
          <a:blip r:embed="rId4"/>
          <a:stretch>
            <a:fillRect/>
          </a:stretch>
        </p:blipFill>
        <p:spPr>
          <a:xfrm>
            <a:off x="252413" y="5367338"/>
            <a:ext cx="5841546" cy="1185182"/>
          </a:xfrm>
          <a:prstGeom prst="rect">
            <a:avLst/>
          </a:prstGeom>
        </p:spPr>
      </p:pic>
    </p:spTree>
    <p:extLst>
      <p:ext uri="{BB962C8B-B14F-4D97-AF65-F5344CB8AC3E}">
        <p14:creationId xmlns:p14="http://schemas.microsoft.com/office/powerpoint/2010/main" val="1890408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2CC4D2-5BF6-78B0-E942-2250168A7E26}"/>
              </a:ext>
            </a:extLst>
          </p:cNvPr>
          <p:cNvSpPr>
            <a:spLocks noGrp="1"/>
          </p:cNvSpPr>
          <p:nvPr>
            <p:ph type="title"/>
          </p:nvPr>
        </p:nvSpPr>
        <p:spPr>
          <a:xfrm>
            <a:off x="960120" y="317814"/>
            <a:ext cx="10268712" cy="1700784"/>
          </a:xfrm>
        </p:spPr>
        <p:txBody>
          <a:bodyPr>
            <a:normAutofit/>
          </a:bodyPr>
          <a:lstStyle/>
          <a:p>
            <a:r>
              <a:rPr lang="en-US" sz="4600"/>
              <a:t>Disease classification: </a:t>
            </a:r>
            <a:br>
              <a:rPr lang="en-US" sz="4600"/>
            </a:br>
            <a:r>
              <a:rPr lang="en-US" sz="4600"/>
              <a:t>Ensemble: Resnet – 50 + </a:t>
            </a:r>
            <a:r>
              <a:rPr lang="en-US" sz="4600" err="1"/>
              <a:t>densenet</a:t>
            </a:r>
            <a:r>
              <a:rPr lang="en-US" sz="4600"/>
              <a:t> 121</a:t>
            </a:r>
          </a:p>
        </p:txBody>
      </p:sp>
      <p:sp>
        <p:nvSpPr>
          <p:cNvPr id="3" name="Content Placeholder 2">
            <a:extLst>
              <a:ext uri="{FF2B5EF4-FFF2-40B4-BE49-F238E27FC236}">
                <a16:creationId xmlns:a16="http://schemas.microsoft.com/office/drawing/2014/main" id="{F03CB2A7-B47E-D49F-8804-40C0D1223C02}"/>
              </a:ext>
            </a:extLst>
          </p:cNvPr>
          <p:cNvSpPr>
            <a:spLocks noGrp="1"/>
          </p:cNvSpPr>
          <p:nvPr>
            <p:ph idx="1"/>
          </p:nvPr>
        </p:nvSpPr>
        <p:spPr>
          <a:xfrm>
            <a:off x="6094477" y="2748190"/>
            <a:ext cx="6097802" cy="3834734"/>
          </a:xfrm>
        </p:spPr>
        <p:txBody>
          <a:bodyPr vert="horz" lIns="91440" tIns="45720" rIns="91440" bIns="45720" rtlCol="0" anchor="ctr">
            <a:normAutofit/>
          </a:bodyPr>
          <a:lstStyle/>
          <a:p>
            <a:pPr marL="457200" indent="-457200">
              <a:lnSpc>
                <a:spcPct val="91000"/>
              </a:lnSpc>
              <a:buChar char="•"/>
            </a:pPr>
            <a:r>
              <a:rPr lang="en-US" sz="1400"/>
              <a:t>Data preparation for modeling:</a:t>
            </a:r>
          </a:p>
          <a:p>
            <a:pPr marL="731520" lvl="1" indent="-457200">
              <a:lnSpc>
                <a:spcPct val="91000"/>
              </a:lnSpc>
              <a:buFont typeface="Courier New" panose="020B0604020202020204" pitchFamily="34" charset="0"/>
              <a:buChar char="o"/>
            </a:pPr>
            <a:r>
              <a:rPr lang="en-US" sz="1400"/>
              <a:t>Image Preprocessing (Making image shape compatible)</a:t>
            </a:r>
          </a:p>
          <a:p>
            <a:pPr marL="731520" lvl="1" indent="-457200">
              <a:lnSpc>
                <a:spcPct val="91000"/>
              </a:lnSpc>
              <a:buFont typeface="Courier New" panose="020B0604020202020204" pitchFamily="34" charset="0"/>
              <a:buChar char="o"/>
            </a:pPr>
            <a:r>
              <a:rPr lang="en-US" sz="1400"/>
              <a:t>Segmentation (Load the </a:t>
            </a:r>
            <a:r>
              <a:rPr lang="en-US" sz="1400" err="1"/>
              <a:t>UNet</a:t>
            </a:r>
            <a:r>
              <a:rPr lang="en-US" sz="1400"/>
              <a:t> Model)</a:t>
            </a:r>
          </a:p>
          <a:p>
            <a:pPr marL="731520" lvl="1" indent="-457200">
              <a:lnSpc>
                <a:spcPct val="91000"/>
              </a:lnSpc>
              <a:buFont typeface="Courier New" panose="020B0604020202020204" pitchFamily="34" charset="0"/>
              <a:buChar char="o"/>
            </a:pPr>
            <a:r>
              <a:rPr lang="en-US" sz="1400"/>
              <a:t>Image mask with threshold</a:t>
            </a:r>
          </a:p>
          <a:p>
            <a:pPr lvl="1" indent="0">
              <a:lnSpc>
                <a:spcPct val="91000"/>
              </a:lnSpc>
              <a:buNone/>
            </a:pPr>
            <a:endParaRPr lang="en-US" sz="1400"/>
          </a:p>
          <a:p>
            <a:pPr marL="457200" indent="-457200">
              <a:lnSpc>
                <a:spcPct val="91000"/>
              </a:lnSpc>
              <a:buChar char="•"/>
            </a:pPr>
            <a:r>
              <a:rPr lang="en-US" sz="1400"/>
              <a:t>Ensemble model:</a:t>
            </a:r>
          </a:p>
          <a:p>
            <a:pPr marL="731520" lvl="1" indent="-457200">
              <a:lnSpc>
                <a:spcPct val="91000"/>
              </a:lnSpc>
              <a:buFont typeface="Courier New" panose="020B0604020202020204" pitchFamily="34" charset="0"/>
              <a:buChar char="o"/>
            </a:pPr>
            <a:r>
              <a:rPr lang="en-US" sz="1400"/>
              <a:t>Transfer Learning - Resnet 50 and </a:t>
            </a:r>
            <a:r>
              <a:rPr lang="en-US" sz="1400" err="1"/>
              <a:t>Densenet</a:t>
            </a:r>
            <a:r>
              <a:rPr lang="en-US" sz="1400"/>
              <a:t> 121</a:t>
            </a:r>
            <a:endParaRPr lang="en-US" sz="1400">
              <a:ea typeface="+mn-lt"/>
              <a:cs typeface="+mn-lt"/>
            </a:endParaRPr>
          </a:p>
          <a:p>
            <a:pPr marL="731520" lvl="1" indent="-457200">
              <a:lnSpc>
                <a:spcPct val="91000"/>
              </a:lnSpc>
              <a:buFont typeface="Courier New" panose="020B0604020202020204" pitchFamily="34" charset="0"/>
              <a:buChar char="o"/>
            </a:pPr>
            <a:r>
              <a:rPr lang="en-US" sz="1400">
                <a:ea typeface="+mn-lt"/>
                <a:cs typeface="+mn-lt"/>
              </a:rPr>
              <a:t>Concatenate Layer - GAP (Resnet 50 and </a:t>
            </a:r>
            <a:r>
              <a:rPr lang="en-US" sz="1400" err="1">
                <a:ea typeface="+mn-lt"/>
                <a:cs typeface="+mn-lt"/>
              </a:rPr>
              <a:t>Densenet</a:t>
            </a:r>
            <a:r>
              <a:rPr lang="en-US" sz="1400">
                <a:ea typeface="+mn-lt"/>
                <a:cs typeface="+mn-lt"/>
              </a:rPr>
              <a:t> 121)</a:t>
            </a:r>
          </a:p>
          <a:p>
            <a:pPr marL="731520" lvl="1" indent="-457200">
              <a:lnSpc>
                <a:spcPct val="91000"/>
              </a:lnSpc>
              <a:buFont typeface="Courier New" panose="020B0604020202020204" pitchFamily="34" charset="0"/>
              <a:buChar char="o"/>
            </a:pPr>
            <a:endParaRPr lang="en-US" sz="1400">
              <a:ea typeface="+mn-lt"/>
              <a:cs typeface="+mn-lt"/>
            </a:endParaRPr>
          </a:p>
        </p:txBody>
      </p:sp>
      <p:pic>
        <p:nvPicPr>
          <p:cNvPr id="6" name="Picture 5" descr="A screenshot of a screenshot of a screenshot of a screenshot of a screenshot of a screenshot of a screenshot of a screenshot of a screenshot of a screenshot&#10;&#10;Description automatically generated">
            <a:extLst>
              <a:ext uri="{FF2B5EF4-FFF2-40B4-BE49-F238E27FC236}">
                <a16:creationId xmlns:a16="http://schemas.microsoft.com/office/drawing/2014/main" id="{48E9D8E6-4D1E-A508-FEAB-1AF8D2508742}"/>
              </a:ext>
            </a:extLst>
          </p:cNvPr>
          <p:cNvPicPr>
            <a:picLocks noChangeAspect="1"/>
          </p:cNvPicPr>
          <p:nvPr/>
        </p:nvPicPr>
        <p:blipFill>
          <a:blip r:embed="rId2"/>
          <a:stretch>
            <a:fillRect/>
          </a:stretch>
        </p:blipFill>
        <p:spPr>
          <a:xfrm>
            <a:off x="2954527" y="3229970"/>
            <a:ext cx="2586679" cy="2672687"/>
          </a:xfrm>
          <a:prstGeom prst="rect">
            <a:avLst/>
          </a:prstGeom>
        </p:spPr>
      </p:pic>
      <p:pic>
        <p:nvPicPr>
          <p:cNvPr id="7" name="Picture 6" descr="A screenshot of a screenshot of a screenshot of a screenshot of a screenshot of a screenshot of a screenshot of a screenshot of a screenshot of a screenshot&#10;&#10;Description automatically generated">
            <a:extLst>
              <a:ext uri="{FF2B5EF4-FFF2-40B4-BE49-F238E27FC236}">
                <a16:creationId xmlns:a16="http://schemas.microsoft.com/office/drawing/2014/main" id="{D45423E2-E373-7567-1F57-751D2E9BC486}"/>
              </a:ext>
            </a:extLst>
          </p:cNvPr>
          <p:cNvPicPr>
            <a:picLocks noChangeAspect="1"/>
          </p:cNvPicPr>
          <p:nvPr/>
        </p:nvPicPr>
        <p:blipFill>
          <a:blip r:embed="rId3"/>
          <a:stretch>
            <a:fillRect/>
          </a:stretch>
        </p:blipFill>
        <p:spPr>
          <a:xfrm>
            <a:off x="136904" y="3233666"/>
            <a:ext cx="2569476" cy="2665295"/>
          </a:xfrm>
          <a:prstGeom prst="rect">
            <a:avLst/>
          </a:prstGeom>
        </p:spPr>
      </p:pic>
      <p:pic>
        <p:nvPicPr>
          <p:cNvPr id="5" name="Picture 4">
            <a:extLst>
              <a:ext uri="{FF2B5EF4-FFF2-40B4-BE49-F238E27FC236}">
                <a16:creationId xmlns:a16="http://schemas.microsoft.com/office/drawing/2014/main" id="{487F83D7-1EC5-1A1E-4EF5-4F988C2C06DD}"/>
              </a:ext>
            </a:extLst>
          </p:cNvPr>
          <p:cNvPicPr>
            <a:picLocks noChangeAspect="1"/>
          </p:cNvPicPr>
          <p:nvPr/>
        </p:nvPicPr>
        <p:blipFill rotWithShape="1">
          <a:blip r:embed="rId4"/>
          <a:srcRect t="17073" r="1481" b="2439"/>
          <a:stretch/>
        </p:blipFill>
        <p:spPr>
          <a:xfrm>
            <a:off x="681" y="6439581"/>
            <a:ext cx="8456439" cy="425770"/>
          </a:xfrm>
          <a:prstGeom prst="rect">
            <a:avLst/>
          </a:prstGeom>
        </p:spPr>
      </p:pic>
    </p:spTree>
    <p:extLst>
      <p:ext uri="{BB962C8B-B14F-4D97-AF65-F5344CB8AC3E}">
        <p14:creationId xmlns:p14="http://schemas.microsoft.com/office/powerpoint/2010/main" val="1985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654BDA8-EE5D-4DC8-BA6E-A93D65016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8" y="736600"/>
            <a:ext cx="7534652" cy="53847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C72B56-4889-8C82-0F56-ABC973C72E00}"/>
              </a:ext>
            </a:extLst>
          </p:cNvPr>
          <p:cNvSpPr>
            <a:spLocks noGrp="1"/>
          </p:cNvSpPr>
          <p:nvPr>
            <p:ph type="title"/>
          </p:nvPr>
        </p:nvSpPr>
        <p:spPr>
          <a:xfrm>
            <a:off x="5453214" y="2676434"/>
            <a:ext cx="5928018" cy="3046798"/>
          </a:xfrm>
        </p:spPr>
        <p:txBody>
          <a:bodyPr vert="horz" lIns="91440" tIns="45720" rIns="91440" bIns="45720" rtlCol="0" anchor="b">
            <a:normAutofit fontScale="90000"/>
          </a:bodyPr>
          <a:lstStyle/>
          <a:p>
            <a:r>
              <a:rPr lang="en-US" sz="8800"/>
              <a:t>MODEL SUMMARY:</a:t>
            </a:r>
            <a:br>
              <a:rPr lang="en-US" sz="8800"/>
            </a:br>
            <a:r>
              <a:rPr lang="en-US" sz="8800"/>
              <a:t>Ensemble model</a:t>
            </a:r>
          </a:p>
        </p:txBody>
      </p:sp>
      <p:pic>
        <p:nvPicPr>
          <p:cNvPr id="4" name="Picture 3" descr="A screenshot of a computer program&#10;&#10;Description automatically generated">
            <a:extLst>
              <a:ext uri="{FF2B5EF4-FFF2-40B4-BE49-F238E27FC236}">
                <a16:creationId xmlns:a16="http://schemas.microsoft.com/office/drawing/2014/main" id="{C8B7DC5E-8C3A-23DB-C6C4-BBF9D2798C44}"/>
              </a:ext>
            </a:extLst>
          </p:cNvPr>
          <p:cNvPicPr>
            <a:picLocks noChangeAspect="1"/>
          </p:cNvPicPr>
          <p:nvPr/>
        </p:nvPicPr>
        <p:blipFill>
          <a:blip r:embed="rId2"/>
          <a:stretch>
            <a:fillRect/>
          </a:stretch>
        </p:blipFill>
        <p:spPr>
          <a:xfrm>
            <a:off x="1209" y="425393"/>
            <a:ext cx="4661363" cy="6016407"/>
          </a:xfrm>
          <a:prstGeom prst="rect">
            <a:avLst/>
          </a:prstGeom>
        </p:spPr>
      </p:pic>
    </p:spTree>
    <p:extLst>
      <p:ext uri="{BB962C8B-B14F-4D97-AF65-F5344CB8AC3E}">
        <p14:creationId xmlns:p14="http://schemas.microsoft.com/office/powerpoint/2010/main" val="3144702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18BDF-EC28-AFA6-5D4F-69C624E8478C}"/>
              </a:ext>
            </a:extLst>
          </p:cNvPr>
          <p:cNvSpPr>
            <a:spLocks noGrp="1"/>
          </p:cNvSpPr>
          <p:nvPr>
            <p:ph type="title"/>
          </p:nvPr>
        </p:nvSpPr>
        <p:spPr/>
        <p:txBody>
          <a:bodyPr/>
          <a:lstStyle/>
          <a:p>
            <a:r>
              <a:rPr lang="en-US"/>
              <a:t>Hyperparameter tuning</a:t>
            </a:r>
          </a:p>
        </p:txBody>
      </p:sp>
      <p:sp>
        <p:nvSpPr>
          <p:cNvPr id="3" name="Content Placeholder 2">
            <a:extLst>
              <a:ext uri="{FF2B5EF4-FFF2-40B4-BE49-F238E27FC236}">
                <a16:creationId xmlns:a16="http://schemas.microsoft.com/office/drawing/2014/main" id="{A76A0016-C6A7-5649-52FA-B309A9B10753}"/>
              </a:ext>
            </a:extLst>
          </p:cNvPr>
          <p:cNvSpPr>
            <a:spLocks noGrp="1"/>
          </p:cNvSpPr>
          <p:nvPr>
            <p:ph idx="1"/>
          </p:nvPr>
        </p:nvSpPr>
        <p:spPr>
          <a:xfrm>
            <a:off x="1109017" y="4400786"/>
            <a:ext cx="9576782" cy="2069593"/>
          </a:xfrm>
        </p:spPr>
        <p:txBody>
          <a:bodyPr vert="horz" lIns="91440" tIns="45720" rIns="91440" bIns="45720" rtlCol="0" anchor="t">
            <a:normAutofit/>
          </a:bodyPr>
          <a:lstStyle/>
          <a:p>
            <a:pPr marL="457200" indent="-457200">
              <a:buChar char="•"/>
            </a:pPr>
            <a:r>
              <a:rPr lang="en-US"/>
              <a:t>Implementation of tuning in the proposal:</a:t>
            </a:r>
          </a:p>
          <a:p>
            <a:pPr marL="731520" lvl="1" indent="-457200">
              <a:spcBef>
                <a:spcPts val="700"/>
              </a:spcBef>
              <a:spcAft>
                <a:spcPts val="700"/>
              </a:spcAft>
              <a:buFont typeface="Arial" panose="020B0604020202020204" pitchFamily="34" charset="0"/>
              <a:buChar char="o"/>
            </a:pPr>
            <a:r>
              <a:rPr lang="en-US" sz="1200">
                <a:ea typeface="+mn-lt"/>
                <a:cs typeface="+mn-lt"/>
              </a:rPr>
              <a:t>The objective of the hyperparameter tuning is "</a:t>
            </a:r>
            <a:r>
              <a:rPr lang="en-US" sz="1200" err="1">
                <a:ea typeface="+mn-lt"/>
                <a:cs typeface="+mn-lt"/>
              </a:rPr>
              <a:t>val_mean_io_u</a:t>
            </a:r>
            <a:r>
              <a:rPr lang="en-US" sz="1200">
                <a:ea typeface="+mn-lt"/>
                <a:cs typeface="+mn-lt"/>
              </a:rPr>
              <a:t>", indicating the mean intersection over union (</a:t>
            </a:r>
            <a:r>
              <a:rPr lang="en-US" sz="1200" err="1">
                <a:ea typeface="+mn-lt"/>
                <a:cs typeface="+mn-lt"/>
              </a:rPr>
              <a:t>IoU</a:t>
            </a:r>
            <a:r>
              <a:rPr lang="en-US" sz="1200">
                <a:ea typeface="+mn-lt"/>
                <a:cs typeface="+mn-lt"/>
              </a:rPr>
              <a:t>) metric computed on the validation set.</a:t>
            </a:r>
          </a:p>
          <a:p>
            <a:pPr marL="731520" lvl="1" indent="-457200">
              <a:spcBef>
                <a:spcPts val="700"/>
              </a:spcBef>
              <a:spcAft>
                <a:spcPts val="700"/>
              </a:spcAft>
              <a:buFont typeface="Arial" panose="020B0604020202020204" pitchFamily="34" charset="0"/>
              <a:buChar char="o"/>
            </a:pPr>
            <a:r>
              <a:rPr lang="en-US" sz="1200">
                <a:ea typeface="+mn-lt"/>
                <a:cs typeface="+mn-lt"/>
              </a:rPr>
              <a:t>The direction for optimization is set to "max", aiming to maximize the mean </a:t>
            </a:r>
            <a:r>
              <a:rPr lang="en-US" sz="1200" err="1">
                <a:ea typeface="+mn-lt"/>
                <a:cs typeface="+mn-lt"/>
              </a:rPr>
              <a:t>IoU</a:t>
            </a:r>
            <a:r>
              <a:rPr lang="en-US" sz="1200">
                <a:ea typeface="+mn-lt"/>
                <a:cs typeface="+mn-lt"/>
              </a:rPr>
              <a:t> value.</a:t>
            </a:r>
          </a:p>
          <a:p>
            <a:pPr marL="731520" lvl="1" indent="-457200">
              <a:spcBef>
                <a:spcPts val="700"/>
              </a:spcBef>
              <a:spcAft>
                <a:spcPts val="700"/>
              </a:spcAft>
              <a:buFont typeface="Arial" panose="020B0604020202020204" pitchFamily="34" charset="0"/>
              <a:buChar char="o"/>
            </a:pPr>
            <a:r>
              <a:rPr lang="en-US" sz="1200">
                <a:ea typeface="+mn-lt"/>
                <a:cs typeface="+mn-lt"/>
              </a:rPr>
              <a:t>The tuner conducts multiple trials, evaluating each trial's performance based on the specified objective metric. </a:t>
            </a:r>
          </a:p>
          <a:p>
            <a:pPr marL="731520" lvl="1" indent="-457200">
              <a:spcBef>
                <a:spcPts val="700"/>
              </a:spcBef>
              <a:spcAft>
                <a:spcPts val="700"/>
              </a:spcAft>
              <a:buFont typeface="Arial" panose="020B0604020202020204" pitchFamily="34" charset="0"/>
              <a:buChar char="o"/>
            </a:pPr>
            <a:endParaRPr lang="en-US" sz="1200">
              <a:ea typeface="+mn-lt"/>
              <a:cs typeface="+mn-lt"/>
            </a:endParaRPr>
          </a:p>
        </p:txBody>
      </p:sp>
      <p:sp>
        <p:nvSpPr>
          <p:cNvPr id="9" name="Content Placeholder 2">
            <a:extLst>
              <a:ext uri="{FF2B5EF4-FFF2-40B4-BE49-F238E27FC236}">
                <a16:creationId xmlns:a16="http://schemas.microsoft.com/office/drawing/2014/main" id="{F7839F30-49F1-E9E5-FDB6-C29A29797BBF}"/>
              </a:ext>
            </a:extLst>
          </p:cNvPr>
          <p:cNvSpPr txBox="1">
            <a:spLocks/>
          </p:cNvSpPr>
          <p:nvPr/>
        </p:nvSpPr>
        <p:spPr>
          <a:xfrm>
            <a:off x="1112520" y="2740152"/>
            <a:ext cx="9576782" cy="1351387"/>
          </a:xfrm>
          <a:prstGeom prst="rect">
            <a:avLst/>
          </a:prstGeom>
        </p:spPr>
        <p:txBody>
          <a:bodyPr vert="horz" lIns="91440" tIns="45720" rIns="91440" bIns="45720" rtlCol="0" anchor="t">
            <a:normAutofit/>
          </a:bodyPr>
          <a:lst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a:t>Random Search Tuning:</a:t>
            </a:r>
          </a:p>
          <a:p>
            <a:pPr marL="731520" lvl="1" indent="-457200">
              <a:spcBef>
                <a:spcPts val="700"/>
              </a:spcBef>
              <a:spcAft>
                <a:spcPts val="700"/>
              </a:spcAft>
              <a:buFont typeface="Arial" panose="020B0604020202020204" pitchFamily="34" charset="0"/>
              <a:buChar char="o"/>
            </a:pPr>
            <a:r>
              <a:rPr lang="en-US" sz="1200">
                <a:ea typeface="+mn-lt"/>
                <a:cs typeface="+mn-lt"/>
              </a:rPr>
              <a:t>Random search works by randomly sampling hyperparameter combinations from a predefined search space.</a:t>
            </a:r>
          </a:p>
          <a:p>
            <a:pPr marL="731520" lvl="1" indent="-457200">
              <a:spcBef>
                <a:spcPts val="700"/>
              </a:spcBef>
              <a:spcAft>
                <a:spcPts val="700"/>
              </a:spcAft>
              <a:buFont typeface="Arial" panose="020B0604020202020204" pitchFamily="34" charset="0"/>
              <a:buChar char="o"/>
            </a:pPr>
            <a:r>
              <a:rPr lang="en-US" sz="1200">
                <a:ea typeface="+mn-lt"/>
                <a:cs typeface="+mn-lt"/>
              </a:rPr>
              <a:t>Random search efficiently explores the hyperparameter space by randomly sampling hyperparameter combinations.</a:t>
            </a:r>
            <a:endParaRPr lang="en-US">
              <a:ea typeface="+mn-lt"/>
              <a:cs typeface="+mn-lt"/>
            </a:endParaRPr>
          </a:p>
          <a:p>
            <a:pPr lvl="1" indent="0">
              <a:spcBef>
                <a:spcPts val="700"/>
              </a:spcBef>
              <a:spcAft>
                <a:spcPts val="700"/>
              </a:spcAft>
              <a:buFont typeface="Wingdings" panose="05000000000000000000" pitchFamily="2" charset="2"/>
              <a:buNone/>
            </a:pPr>
            <a:endParaRPr lang="en-US" sz="2600"/>
          </a:p>
          <a:p>
            <a:pPr marL="731520" lvl="1" indent="-457200">
              <a:spcBef>
                <a:spcPts val="700"/>
              </a:spcBef>
              <a:spcAft>
                <a:spcPts val="700"/>
              </a:spcAft>
              <a:buFont typeface="Arial" panose="020B0604020202020204" pitchFamily="34" charset="0"/>
              <a:buChar char="o"/>
            </a:pPr>
            <a:endParaRPr lang="en-US" sz="1200">
              <a:ea typeface="+mn-lt"/>
              <a:cs typeface="+mn-lt"/>
            </a:endParaRPr>
          </a:p>
          <a:p>
            <a:pPr marL="731520" lvl="1" indent="-457200">
              <a:spcBef>
                <a:spcPts val="700"/>
              </a:spcBef>
              <a:spcAft>
                <a:spcPts val="700"/>
              </a:spcAft>
              <a:buFont typeface="Arial" panose="020B0604020202020204" pitchFamily="34" charset="0"/>
              <a:buChar char="o"/>
            </a:pPr>
            <a:endParaRPr lang="en-US" sz="1200">
              <a:ea typeface="+mn-lt"/>
              <a:cs typeface="+mn-lt"/>
            </a:endParaRPr>
          </a:p>
        </p:txBody>
      </p:sp>
      <p:pic>
        <p:nvPicPr>
          <p:cNvPr id="4" name="Picture 3" descr="A screenshot of a computer&#10;&#10;Description automatically generated">
            <a:extLst>
              <a:ext uri="{FF2B5EF4-FFF2-40B4-BE49-F238E27FC236}">
                <a16:creationId xmlns:a16="http://schemas.microsoft.com/office/drawing/2014/main" id="{AD44E136-7900-E76D-F92F-187CEEACEE8D}"/>
              </a:ext>
            </a:extLst>
          </p:cNvPr>
          <p:cNvPicPr>
            <a:picLocks noChangeAspect="1"/>
          </p:cNvPicPr>
          <p:nvPr/>
        </p:nvPicPr>
        <p:blipFill rotWithShape="1">
          <a:blip r:embed="rId3"/>
          <a:srcRect l="5590" t="8750" r="10870" b="-1552"/>
          <a:stretch/>
        </p:blipFill>
        <p:spPr>
          <a:xfrm>
            <a:off x="8547100" y="2266950"/>
            <a:ext cx="3644905" cy="1006370"/>
          </a:xfrm>
          <a:prstGeom prst="rect">
            <a:avLst/>
          </a:prstGeom>
        </p:spPr>
      </p:pic>
    </p:spTree>
    <p:extLst>
      <p:ext uri="{BB962C8B-B14F-4D97-AF65-F5344CB8AC3E}">
        <p14:creationId xmlns:p14="http://schemas.microsoft.com/office/powerpoint/2010/main" val="2060067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8B52DE-BCA0-DC66-2ED8-3F5FCBCEAF5A}"/>
              </a:ext>
            </a:extLst>
          </p:cNvPr>
          <p:cNvSpPr>
            <a:spLocks noGrp="1"/>
          </p:cNvSpPr>
          <p:nvPr>
            <p:ph type="title"/>
          </p:nvPr>
        </p:nvSpPr>
        <p:spPr>
          <a:xfrm>
            <a:off x="960120" y="643467"/>
            <a:ext cx="3212593" cy="5571066"/>
          </a:xfrm>
        </p:spPr>
        <p:txBody>
          <a:bodyPr>
            <a:normAutofit/>
          </a:bodyPr>
          <a:lstStyle/>
          <a:p>
            <a:r>
              <a:rPr lang="en-US"/>
              <a:t>Results</a:t>
            </a:r>
          </a:p>
        </p:txBody>
      </p:sp>
      <p:graphicFrame>
        <p:nvGraphicFramePr>
          <p:cNvPr id="4" name="Content Placeholder 3">
            <a:extLst>
              <a:ext uri="{FF2B5EF4-FFF2-40B4-BE49-F238E27FC236}">
                <a16:creationId xmlns:a16="http://schemas.microsoft.com/office/drawing/2014/main" id="{B0116084-63AA-AF53-3B0D-488548E03360}"/>
              </a:ext>
            </a:extLst>
          </p:cNvPr>
          <p:cNvGraphicFramePr>
            <a:graphicFrameLocks noGrp="1"/>
          </p:cNvGraphicFramePr>
          <p:nvPr>
            <p:ph idx="1"/>
            <p:extLst>
              <p:ext uri="{D42A27DB-BD31-4B8C-83A1-F6EECF244321}">
                <p14:modId xmlns:p14="http://schemas.microsoft.com/office/powerpoint/2010/main" val="675107246"/>
              </p:ext>
            </p:extLst>
          </p:nvPr>
        </p:nvGraphicFramePr>
        <p:xfrm>
          <a:off x="5398722" y="1224830"/>
          <a:ext cx="6171943" cy="4395426"/>
        </p:xfrm>
        <a:graphic>
          <a:graphicData uri="http://schemas.openxmlformats.org/drawingml/2006/table">
            <a:tbl>
              <a:tblPr firstRow="1" bandRow="1">
                <a:tableStyleId>{5C22544A-7EE6-4342-B048-85BDC9FD1C3A}</a:tableStyleId>
              </a:tblPr>
              <a:tblGrid>
                <a:gridCol w="1453646">
                  <a:extLst>
                    <a:ext uri="{9D8B030D-6E8A-4147-A177-3AD203B41FA5}">
                      <a16:colId xmlns:a16="http://schemas.microsoft.com/office/drawing/2014/main" val="54985459"/>
                    </a:ext>
                  </a:extLst>
                </a:gridCol>
                <a:gridCol w="1304440">
                  <a:extLst>
                    <a:ext uri="{9D8B030D-6E8A-4147-A177-3AD203B41FA5}">
                      <a16:colId xmlns:a16="http://schemas.microsoft.com/office/drawing/2014/main" val="2535583017"/>
                    </a:ext>
                  </a:extLst>
                </a:gridCol>
                <a:gridCol w="1652716">
                  <a:extLst>
                    <a:ext uri="{9D8B030D-6E8A-4147-A177-3AD203B41FA5}">
                      <a16:colId xmlns:a16="http://schemas.microsoft.com/office/drawing/2014/main" val="2081936086"/>
                    </a:ext>
                  </a:extLst>
                </a:gridCol>
                <a:gridCol w="1761141">
                  <a:extLst>
                    <a:ext uri="{9D8B030D-6E8A-4147-A177-3AD203B41FA5}">
                      <a16:colId xmlns:a16="http://schemas.microsoft.com/office/drawing/2014/main" val="2355956924"/>
                    </a:ext>
                  </a:extLst>
                </a:gridCol>
              </a:tblGrid>
              <a:tr h="476923">
                <a:tc>
                  <a:txBody>
                    <a:bodyPr/>
                    <a:lstStyle/>
                    <a:p>
                      <a:pPr algn="ctr"/>
                      <a:r>
                        <a:rPr lang="en-US" sz="1300"/>
                        <a:t>Model</a:t>
                      </a:r>
                    </a:p>
                  </a:txBody>
                  <a:tcPr marL="64449" marR="64449" marT="32225" marB="32225"/>
                </a:tc>
                <a:tc>
                  <a:txBody>
                    <a:bodyPr/>
                    <a:lstStyle/>
                    <a:p>
                      <a:pPr algn="ctr"/>
                      <a:r>
                        <a:rPr lang="en-US" sz="1300"/>
                        <a:t>Evaluation Metrics</a:t>
                      </a:r>
                    </a:p>
                  </a:txBody>
                  <a:tcPr marL="64449" marR="64449" marT="32225" marB="32225"/>
                </a:tc>
                <a:tc>
                  <a:txBody>
                    <a:bodyPr/>
                    <a:lstStyle/>
                    <a:p>
                      <a:pPr lvl="0" algn="ctr">
                        <a:buNone/>
                      </a:pPr>
                      <a:r>
                        <a:rPr lang="en-US" sz="1300" b="1" i="0" u="none" strike="noStrike" noProof="0">
                          <a:solidFill>
                            <a:srgbClr val="FFFFFF"/>
                          </a:solidFill>
                          <a:latin typeface="Franklin Gothic Medium"/>
                        </a:rPr>
                        <a:t>Proposal Results</a:t>
                      </a:r>
                    </a:p>
                  </a:txBody>
                  <a:tcPr marL="64449" marR="64449" marT="32225" marB="32225"/>
                </a:tc>
                <a:tc>
                  <a:txBody>
                    <a:bodyPr/>
                    <a:lstStyle/>
                    <a:p>
                      <a:pPr lvl="0" algn="ctr">
                        <a:buNone/>
                      </a:pPr>
                      <a:r>
                        <a:rPr lang="en-US" sz="1300" b="1" i="0" u="none" strike="noStrike" noProof="0">
                          <a:solidFill>
                            <a:srgbClr val="FFFFFF"/>
                          </a:solidFill>
                          <a:latin typeface="Franklin Gothic Medium"/>
                        </a:rPr>
                        <a:t>Research Paper Results</a:t>
                      </a:r>
                    </a:p>
                  </a:txBody>
                  <a:tcPr marL="64449" marR="64449" marT="32225" marB="32225"/>
                </a:tc>
                <a:extLst>
                  <a:ext uri="{0D108BD9-81ED-4DB2-BD59-A6C34878D82A}">
                    <a16:rowId xmlns:a16="http://schemas.microsoft.com/office/drawing/2014/main" val="37645449"/>
                  </a:ext>
                </a:extLst>
              </a:tr>
              <a:tr h="476923">
                <a:tc rowSpan="4">
                  <a:txBody>
                    <a:bodyPr/>
                    <a:lstStyle/>
                    <a:p>
                      <a:pPr lvl="0" algn="ctr">
                        <a:buNone/>
                      </a:pPr>
                      <a:endParaRPr lang="en-US" sz="1300" b="0" i="0" u="none" strike="noStrike" noProof="0">
                        <a:latin typeface="Franklin Gothic Medium"/>
                      </a:endParaRPr>
                    </a:p>
                    <a:p>
                      <a:pPr lvl="0" algn="ctr">
                        <a:buNone/>
                      </a:pPr>
                      <a:endParaRPr lang="en-US" sz="1300" b="0" i="0" u="none" strike="noStrike" noProof="0">
                        <a:latin typeface="Franklin Gothic Medium"/>
                      </a:endParaRPr>
                    </a:p>
                    <a:p>
                      <a:pPr lvl="0" algn="ctr">
                        <a:buNone/>
                      </a:pPr>
                      <a:r>
                        <a:rPr lang="en-US" sz="1300" b="0" i="0" u="none" strike="noStrike" noProof="0">
                          <a:latin typeface="Franklin Gothic Medium"/>
                        </a:rPr>
                        <a:t>Ensemble Model</a:t>
                      </a:r>
                      <a:endParaRPr lang="en-US" sz="1300"/>
                    </a:p>
                    <a:p>
                      <a:pPr lvl="0" algn="ctr">
                        <a:buNone/>
                      </a:pPr>
                      <a:endParaRPr lang="en-US" sz="1300" b="0" i="0" u="none" strike="noStrike" noProof="0">
                        <a:latin typeface="Franklin Gothic Medium"/>
                      </a:endParaRPr>
                    </a:p>
                    <a:p>
                      <a:pPr lvl="0" algn="ctr">
                        <a:buNone/>
                      </a:pPr>
                      <a:r>
                        <a:rPr lang="en-US" sz="1300" b="0" i="0" u="none" strike="noStrike" noProof="0">
                          <a:latin typeface="Franklin Gothic Medium"/>
                        </a:rPr>
                        <a:t>(ResNet 50 + </a:t>
                      </a:r>
                      <a:r>
                        <a:rPr lang="en-US" sz="1300" b="0" i="0" u="none" strike="noStrike" noProof="0" err="1">
                          <a:latin typeface="Franklin Gothic Medium"/>
                        </a:rPr>
                        <a:t>DenseNet</a:t>
                      </a:r>
                      <a:r>
                        <a:rPr lang="en-US" sz="1300" b="0" i="0" u="none" strike="noStrike" noProof="0">
                          <a:latin typeface="Franklin Gothic Medium"/>
                        </a:rPr>
                        <a:t> 121)</a:t>
                      </a:r>
                      <a:endParaRPr lang="en-US" sz="1300"/>
                    </a:p>
                  </a:txBody>
                  <a:tcPr marL="64449" marR="64449" marT="32225" marB="32225"/>
                </a:tc>
                <a:tc rowSpan="3">
                  <a:txBody>
                    <a:bodyPr/>
                    <a:lstStyle/>
                    <a:p>
                      <a:pPr lvl="0" algn="ctr">
                        <a:buNone/>
                      </a:pPr>
                      <a:endParaRPr lang="en-US" sz="1300"/>
                    </a:p>
                    <a:p>
                      <a:pPr lvl="0" algn="ctr">
                        <a:buNone/>
                      </a:pPr>
                      <a:endParaRPr lang="en-US" sz="1300"/>
                    </a:p>
                    <a:p>
                      <a:pPr lvl="0" algn="ctr">
                        <a:buNone/>
                      </a:pPr>
                      <a:r>
                        <a:rPr lang="en-US" sz="1300"/>
                        <a:t>Test Accuracy</a:t>
                      </a:r>
                    </a:p>
                  </a:txBody>
                  <a:tcPr marL="64449" marR="64449" marT="32225" marB="32225"/>
                </a:tc>
                <a:tc rowSpan="3">
                  <a:txBody>
                    <a:bodyPr/>
                    <a:lstStyle/>
                    <a:p>
                      <a:pPr lvl="0" algn="ctr">
                        <a:buNone/>
                      </a:pPr>
                      <a:endParaRPr lang="en-US" sz="1300" b="0" i="0" u="none" strike="noStrike" noProof="0">
                        <a:latin typeface="Consolas"/>
                      </a:endParaRPr>
                    </a:p>
                    <a:p>
                      <a:pPr lvl="0" algn="ctr">
                        <a:buNone/>
                      </a:pPr>
                      <a:endParaRPr lang="en-US" sz="1300" b="0" i="0" u="none" strike="noStrike" noProof="0">
                        <a:latin typeface="Consolas"/>
                      </a:endParaRPr>
                    </a:p>
                    <a:p>
                      <a:pPr lvl="0" algn="ctr">
                        <a:buNone/>
                      </a:pPr>
                      <a:r>
                        <a:rPr lang="en-US" sz="1300" b="0" i="0" u="none" strike="noStrike" noProof="0">
                          <a:latin typeface="Consolas"/>
                        </a:rPr>
                        <a:t>0.8536306619644165</a:t>
                      </a:r>
                      <a:endParaRPr lang="en-US" sz="1300"/>
                    </a:p>
                  </a:txBody>
                  <a:tcPr marL="64449" marR="64449" marT="32225" marB="32225"/>
                </a:tc>
                <a:tc>
                  <a:txBody>
                    <a:bodyPr/>
                    <a:lstStyle/>
                    <a:p>
                      <a:pPr lvl="0">
                        <a:buNone/>
                      </a:pPr>
                      <a:r>
                        <a:rPr lang="en-US" sz="1300" b="0" i="0" u="none" strike="noStrike" noProof="0">
                          <a:latin typeface="Franklin Gothic Medium"/>
                        </a:rPr>
                        <a:t>[18] 0.825 (DenseNet-121 model)</a:t>
                      </a:r>
                      <a:endParaRPr lang="en-US" sz="1300"/>
                    </a:p>
                  </a:txBody>
                  <a:tcPr marL="64449" marR="64449" marT="32225" marB="32225"/>
                </a:tc>
                <a:extLst>
                  <a:ext uri="{0D108BD9-81ED-4DB2-BD59-A6C34878D82A}">
                    <a16:rowId xmlns:a16="http://schemas.microsoft.com/office/drawing/2014/main" val="3651281653"/>
                  </a:ext>
                </a:extLst>
              </a:tr>
              <a:tr h="47692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lvl="0">
                        <a:buNone/>
                      </a:pPr>
                      <a:r>
                        <a:rPr lang="en-US" sz="1300" b="0" i="0" u="none" strike="noStrike" noProof="0">
                          <a:latin typeface="Franklin Gothic Medium"/>
                        </a:rPr>
                        <a:t>[18] 0.8964 (</a:t>
                      </a:r>
                      <a:r>
                        <a:rPr lang="en-US" sz="1300" b="0" i="0" u="none" strike="noStrike" noProof="0"/>
                        <a:t>ResNet-18 model)</a:t>
                      </a:r>
                    </a:p>
                  </a:txBody>
                  <a:tcPr marL="64449" marR="64449" marT="32225" marB="32225"/>
                </a:tc>
                <a:extLst>
                  <a:ext uri="{0D108BD9-81ED-4DB2-BD59-A6C34878D82A}">
                    <a16:rowId xmlns:a16="http://schemas.microsoft.com/office/drawing/2014/main" val="1627731025"/>
                  </a:ext>
                </a:extLst>
              </a:tr>
              <a:tr h="47692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lvl="0">
                        <a:buNone/>
                      </a:pPr>
                      <a:r>
                        <a:rPr lang="en-US" sz="1300" b="0" i="0" u="none" strike="noStrike" noProof="0"/>
                        <a:t>[19] 0.835 (</a:t>
                      </a:r>
                      <a:r>
                        <a:rPr lang="en-US" sz="1300" b="0" i="0" u="none" strike="noStrike" noProof="0">
                          <a:latin typeface="Franklin Gothic Medium"/>
                        </a:rPr>
                        <a:t>Densenet121 model)</a:t>
                      </a:r>
                      <a:endParaRPr lang="en-US" sz="1300" b="0" i="0" u="none" strike="noStrike" noProof="0"/>
                    </a:p>
                  </a:txBody>
                  <a:tcPr marL="64449" marR="64449" marT="32225" marB="32225"/>
                </a:tc>
                <a:extLst>
                  <a:ext uri="{0D108BD9-81ED-4DB2-BD59-A6C34878D82A}">
                    <a16:rowId xmlns:a16="http://schemas.microsoft.com/office/drawing/2014/main" val="3010523052"/>
                  </a:ext>
                </a:extLst>
              </a:tr>
              <a:tr h="476923">
                <a:tc vMerge="1">
                  <a:txBody>
                    <a:bodyPr/>
                    <a:lstStyle/>
                    <a:p>
                      <a:endParaRPr lang="en-US"/>
                    </a:p>
                  </a:txBody>
                  <a:tcPr/>
                </a:tc>
                <a:tc>
                  <a:txBody>
                    <a:bodyPr/>
                    <a:lstStyle/>
                    <a:p>
                      <a:pPr lvl="0" algn="ctr">
                        <a:buNone/>
                      </a:pPr>
                      <a:r>
                        <a:rPr lang="en-US" sz="1300"/>
                        <a:t>Test Recall </a:t>
                      </a:r>
                    </a:p>
                  </a:txBody>
                  <a:tcPr marL="64449" marR="64449" marT="32225" marB="32225"/>
                </a:tc>
                <a:tc>
                  <a:txBody>
                    <a:bodyPr/>
                    <a:lstStyle/>
                    <a:p>
                      <a:pPr lvl="0" algn="ctr">
                        <a:buNone/>
                      </a:pPr>
                      <a:r>
                        <a:rPr lang="en-US" sz="1300" b="0" i="0" u="none" strike="noStrike" noProof="0">
                          <a:latin typeface="Consolas"/>
                        </a:rPr>
                        <a:t>85%</a:t>
                      </a:r>
                    </a:p>
                  </a:txBody>
                  <a:tcPr marL="64449" marR="64449" marT="32225" marB="32225"/>
                </a:tc>
                <a:tc>
                  <a:txBody>
                    <a:bodyPr/>
                    <a:lstStyle/>
                    <a:p>
                      <a:pPr lvl="0">
                        <a:buNone/>
                      </a:pPr>
                      <a:endParaRPr lang="en-US" sz="1300" b="0" i="0" u="none" strike="noStrike" noProof="0">
                        <a:latin typeface="Franklin Gothic Medium"/>
                      </a:endParaRPr>
                    </a:p>
                  </a:txBody>
                  <a:tcPr marL="64449" marR="64449" marT="32225" marB="32225"/>
                </a:tc>
                <a:extLst>
                  <a:ext uri="{0D108BD9-81ED-4DB2-BD59-A6C34878D82A}">
                    <a16:rowId xmlns:a16="http://schemas.microsoft.com/office/drawing/2014/main" val="4005654869"/>
                  </a:ext>
                </a:extLst>
              </a:tr>
              <a:tr h="1056965">
                <a:tc rowSpan="3">
                  <a:txBody>
                    <a:bodyPr/>
                    <a:lstStyle/>
                    <a:p>
                      <a:pPr lvl="0" algn="ctr">
                        <a:buNone/>
                      </a:pPr>
                      <a:endParaRPr lang="en-US" sz="1300" b="0" i="0" u="none" strike="noStrike" noProof="0">
                        <a:latin typeface="Franklin Gothic Medium"/>
                      </a:endParaRPr>
                    </a:p>
                    <a:p>
                      <a:pPr lvl="0" algn="ctr">
                        <a:buNone/>
                      </a:pPr>
                      <a:endParaRPr lang="en-US" sz="1300" b="0" i="0" u="none" strike="noStrike" noProof="0">
                        <a:latin typeface="Franklin Gothic Medium"/>
                      </a:endParaRPr>
                    </a:p>
                    <a:p>
                      <a:pPr lvl="0" algn="ctr">
                        <a:buNone/>
                      </a:pPr>
                      <a:endParaRPr lang="en-US" sz="1300" b="0" i="0" u="none" strike="noStrike" noProof="0">
                        <a:latin typeface="Franklin Gothic Medium"/>
                      </a:endParaRPr>
                    </a:p>
                    <a:p>
                      <a:pPr lvl="0" algn="ctr">
                        <a:buNone/>
                      </a:pPr>
                      <a:endParaRPr lang="en-US" sz="1300" b="0" i="0" u="none" strike="noStrike" noProof="0">
                        <a:latin typeface="Franklin Gothic Medium"/>
                      </a:endParaRPr>
                    </a:p>
                    <a:p>
                      <a:pPr lvl="0" algn="ctr">
                        <a:buNone/>
                      </a:pPr>
                      <a:endParaRPr lang="en-US" sz="1300" b="0" i="0" u="none" strike="noStrike" noProof="0">
                        <a:latin typeface="Franklin Gothic Medium"/>
                      </a:endParaRPr>
                    </a:p>
                    <a:p>
                      <a:pPr lvl="0" algn="ctr">
                        <a:buNone/>
                      </a:pPr>
                      <a:endParaRPr lang="en-US" sz="1300" b="0" i="0" u="none" strike="noStrike" noProof="0">
                        <a:latin typeface="Franklin Gothic Medium"/>
                      </a:endParaRPr>
                    </a:p>
                    <a:p>
                      <a:pPr lvl="0" algn="ctr">
                        <a:buNone/>
                      </a:pPr>
                      <a:r>
                        <a:rPr lang="en-US" sz="1300" b="0" i="0" u="none" strike="noStrike" noProof="0" err="1">
                          <a:latin typeface="Franklin Gothic Medium"/>
                        </a:rPr>
                        <a:t>UNet</a:t>
                      </a:r>
                      <a:r>
                        <a:rPr lang="en-US" sz="1300" b="0" i="0" u="none" strike="noStrike" noProof="0">
                          <a:latin typeface="Franklin Gothic Medium"/>
                        </a:rPr>
                        <a:t> Model</a:t>
                      </a:r>
                      <a:endParaRPr lang="en-US" sz="1300"/>
                    </a:p>
                  </a:txBody>
                  <a:tcPr marL="64449" marR="64449" marT="32225" marB="32225"/>
                </a:tc>
                <a:tc>
                  <a:txBody>
                    <a:bodyPr/>
                    <a:lstStyle/>
                    <a:p>
                      <a:pPr lvl="0" algn="ctr">
                        <a:buNone/>
                      </a:pPr>
                      <a:endParaRPr lang="en-US" sz="1300"/>
                    </a:p>
                    <a:p>
                      <a:pPr lvl="0" algn="ctr">
                        <a:buNone/>
                      </a:pPr>
                      <a:endParaRPr lang="en-US" sz="1300"/>
                    </a:p>
                    <a:p>
                      <a:pPr lvl="0" algn="ctr">
                        <a:buNone/>
                      </a:pPr>
                      <a:r>
                        <a:rPr lang="en-US" sz="1300" err="1"/>
                        <a:t>Mean_IoU</a:t>
                      </a:r>
                      <a:r>
                        <a:rPr lang="en-US" sz="1300"/>
                        <a:t> score</a:t>
                      </a:r>
                    </a:p>
                  </a:txBody>
                  <a:tcPr marL="64449" marR="64449" marT="32225" marB="32225"/>
                </a:tc>
                <a:tc>
                  <a:txBody>
                    <a:bodyPr/>
                    <a:lstStyle/>
                    <a:p>
                      <a:pPr lvl="0" algn="ctr">
                        <a:buNone/>
                      </a:pPr>
                      <a:r>
                        <a:rPr lang="en-US" sz="1300" b="0" i="0" u="none" strike="noStrike" noProof="0">
                          <a:latin typeface="Consolas"/>
                        </a:rPr>
                        <a:t> 0.4063</a:t>
                      </a:r>
                      <a:endParaRPr lang="en-US" sz="1300"/>
                    </a:p>
                    <a:p>
                      <a:pPr lvl="0" algn="ctr">
                        <a:buNone/>
                      </a:pPr>
                      <a:r>
                        <a:rPr lang="en-US" sz="1300" b="0" i="0" u="none" strike="noStrike" noProof="0">
                          <a:latin typeface="Consolas"/>
                        </a:rPr>
                        <a:t>(before tuning)</a:t>
                      </a:r>
                    </a:p>
                    <a:p>
                      <a:pPr lvl="0" algn="ctr">
                        <a:buNone/>
                      </a:pPr>
                      <a:endParaRPr lang="en-US" sz="1300" b="0" i="0" u="none" strike="noStrike" noProof="0">
                        <a:latin typeface="Consolas"/>
                      </a:endParaRPr>
                    </a:p>
                    <a:p>
                      <a:pPr lvl="0" algn="ctr">
                        <a:buNone/>
                      </a:pPr>
                      <a:r>
                        <a:rPr lang="en-US" sz="1300" b="0" i="0" u="none" strike="noStrike" noProof="0">
                          <a:solidFill>
                            <a:srgbClr val="000000"/>
                          </a:solidFill>
                          <a:latin typeface="Consolas"/>
                        </a:rPr>
                        <a:t>0.96</a:t>
                      </a:r>
                      <a:endParaRPr lang="en-US" sz="1300"/>
                    </a:p>
                    <a:p>
                      <a:pPr lvl="0" algn="ctr">
                        <a:buNone/>
                      </a:pPr>
                      <a:r>
                        <a:rPr lang="en-US" sz="1300" b="0" i="0" u="none" strike="noStrike" noProof="0">
                          <a:solidFill>
                            <a:srgbClr val="000000"/>
                          </a:solidFill>
                          <a:latin typeface="Consolas"/>
                        </a:rPr>
                        <a:t>(after tuning)</a:t>
                      </a:r>
                      <a:endParaRPr lang="en-US" sz="1300"/>
                    </a:p>
                  </a:txBody>
                  <a:tcPr marL="64449" marR="64449" marT="32225" marB="32225"/>
                </a:tc>
                <a:tc>
                  <a:txBody>
                    <a:bodyPr/>
                    <a:lstStyle/>
                    <a:p>
                      <a:pPr lvl="0">
                        <a:buNone/>
                      </a:pPr>
                      <a:r>
                        <a:rPr lang="en-US" sz="1300" b="0" i="0" u="none" strike="noStrike" noProof="0">
                          <a:latin typeface="Franklin Gothic Medium"/>
                        </a:rPr>
                        <a:t>[20] 93.3%</a:t>
                      </a:r>
                    </a:p>
                  </a:txBody>
                  <a:tcPr marL="64449" marR="64449" marT="32225" marB="32225"/>
                </a:tc>
                <a:extLst>
                  <a:ext uri="{0D108BD9-81ED-4DB2-BD59-A6C34878D82A}">
                    <a16:rowId xmlns:a16="http://schemas.microsoft.com/office/drawing/2014/main" val="423882623"/>
                  </a:ext>
                </a:extLst>
              </a:tr>
              <a:tr h="476923">
                <a:tc vMerge="1">
                  <a:txBody>
                    <a:bodyPr/>
                    <a:lstStyle/>
                    <a:p>
                      <a:endParaRPr lang="en-US"/>
                    </a:p>
                  </a:txBody>
                  <a:tcPr/>
                </a:tc>
                <a:tc>
                  <a:txBody>
                    <a:bodyPr/>
                    <a:lstStyle/>
                    <a:p>
                      <a:pPr lvl="0" algn="ctr">
                        <a:buNone/>
                      </a:pPr>
                      <a:endParaRPr lang="en-US" sz="1300" b="0" i="0" u="none" strike="noStrike" noProof="0">
                        <a:latin typeface="Consolas"/>
                      </a:endParaRPr>
                    </a:p>
                    <a:p>
                      <a:pPr lvl="0" algn="ctr">
                        <a:buNone/>
                      </a:pPr>
                      <a:r>
                        <a:rPr lang="en-US" sz="1300" b="0" i="0" u="none" strike="noStrike" noProof="0">
                          <a:solidFill>
                            <a:srgbClr val="000000"/>
                          </a:solidFill>
                          <a:latin typeface="Franklin Gothic Medium"/>
                        </a:rPr>
                        <a:t>F1 Score</a:t>
                      </a:r>
                      <a:endParaRPr lang="en-US" sz="1300" b="0" i="0" u="none" strike="noStrike" noProof="0">
                        <a:latin typeface="Consolas"/>
                      </a:endParaRPr>
                    </a:p>
                  </a:txBody>
                  <a:tcPr marL="64449" marR="64449" marT="32225" marB="32225"/>
                </a:tc>
                <a:tc>
                  <a:txBody>
                    <a:bodyPr/>
                    <a:lstStyle/>
                    <a:p>
                      <a:pPr lvl="0" algn="ctr">
                        <a:buNone/>
                      </a:pPr>
                      <a:endParaRPr lang="en-US" sz="1300" b="0" i="0" u="none" strike="noStrike" noProof="0">
                        <a:latin typeface="Consolas"/>
                      </a:endParaRPr>
                    </a:p>
                    <a:p>
                      <a:pPr lvl="0" algn="ctr">
                        <a:buNone/>
                      </a:pPr>
                      <a:r>
                        <a:rPr lang="en-US" sz="1300" b="0" i="0" u="none" strike="noStrike" noProof="0">
                          <a:latin typeface="Consolas"/>
                        </a:rPr>
                        <a:t>0.9694</a:t>
                      </a:r>
                      <a:endParaRPr lang="en-US" sz="1300"/>
                    </a:p>
                  </a:txBody>
                  <a:tcPr marL="64449" marR="64449" marT="32225" marB="32225"/>
                </a:tc>
                <a:tc>
                  <a:txBody>
                    <a:bodyPr/>
                    <a:lstStyle/>
                    <a:p>
                      <a:pPr lvl="0">
                        <a:buNone/>
                      </a:pPr>
                      <a:r>
                        <a:rPr lang="en-US" sz="1300" b="0" i="0" u="none" strike="noStrike" noProof="0">
                          <a:latin typeface="Franklin Gothic Medium"/>
                        </a:rPr>
                        <a:t>[21] 0.73</a:t>
                      </a:r>
                    </a:p>
                  </a:txBody>
                  <a:tcPr marL="64449" marR="64449" marT="32225" marB="32225"/>
                </a:tc>
                <a:extLst>
                  <a:ext uri="{0D108BD9-81ED-4DB2-BD59-A6C34878D82A}">
                    <a16:rowId xmlns:a16="http://schemas.microsoft.com/office/drawing/2014/main" val="4047329679"/>
                  </a:ext>
                </a:extLst>
              </a:tr>
              <a:tr h="476923">
                <a:tc vMerge="1">
                  <a:txBody>
                    <a:bodyPr/>
                    <a:lstStyle/>
                    <a:p>
                      <a:endParaRPr lang="en-US"/>
                    </a:p>
                  </a:txBody>
                  <a:tcPr/>
                </a:tc>
                <a:tc>
                  <a:txBody>
                    <a:bodyPr/>
                    <a:lstStyle/>
                    <a:p>
                      <a:pPr lvl="0" algn="ctr">
                        <a:buNone/>
                      </a:pPr>
                      <a:endParaRPr lang="en-US" sz="1300"/>
                    </a:p>
                    <a:p>
                      <a:pPr lvl="0" algn="ctr">
                        <a:buNone/>
                      </a:pPr>
                      <a:r>
                        <a:rPr lang="en-US" sz="1300"/>
                        <a:t>Accuracy</a:t>
                      </a:r>
                    </a:p>
                  </a:txBody>
                  <a:tcPr marL="64449" marR="64449" marT="32225" marB="32225"/>
                </a:tc>
                <a:tc>
                  <a:txBody>
                    <a:bodyPr/>
                    <a:lstStyle/>
                    <a:p>
                      <a:pPr lvl="0" algn="ctr">
                        <a:buNone/>
                      </a:pPr>
                      <a:endParaRPr lang="en-US" sz="1300" b="0" i="0" u="none" strike="noStrike" noProof="0">
                        <a:latin typeface="Consolas"/>
                      </a:endParaRPr>
                    </a:p>
                    <a:p>
                      <a:pPr lvl="0" algn="ctr">
                        <a:buNone/>
                      </a:pPr>
                      <a:r>
                        <a:rPr lang="en-US" sz="1300" b="0" i="0" u="none" strike="noStrike" noProof="0">
                          <a:latin typeface="Consolas"/>
                        </a:rPr>
                        <a:t>0.9844</a:t>
                      </a:r>
                      <a:endParaRPr lang="en-US" sz="1300"/>
                    </a:p>
                  </a:txBody>
                  <a:tcPr marL="64449" marR="64449" marT="32225" marB="32225"/>
                </a:tc>
                <a:tc>
                  <a:txBody>
                    <a:bodyPr/>
                    <a:lstStyle/>
                    <a:p>
                      <a:pPr lvl="0">
                        <a:buNone/>
                      </a:pPr>
                      <a:r>
                        <a:rPr lang="en-US" sz="1300" b="0" i="0" u="none" strike="noStrike" noProof="0">
                          <a:latin typeface="Franklin Gothic Medium"/>
                        </a:rPr>
                        <a:t>[21] 95.4%</a:t>
                      </a:r>
                    </a:p>
                  </a:txBody>
                  <a:tcPr marL="64449" marR="64449" marT="32225" marB="32225"/>
                </a:tc>
                <a:extLst>
                  <a:ext uri="{0D108BD9-81ED-4DB2-BD59-A6C34878D82A}">
                    <a16:rowId xmlns:a16="http://schemas.microsoft.com/office/drawing/2014/main" val="3754011246"/>
                  </a:ext>
                </a:extLst>
              </a:tr>
            </a:tbl>
          </a:graphicData>
        </a:graphic>
      </p:graphicFrame>
    </p:spTree>
    <p:extLst>
      <p:ext uri="{BB962C8B-B14F-4D97-AF65-F5344CB8AC3E}">
        <p14:creationId xmlns:p14="http://schemas.microsoft.com/office/powerpoint/2010/main" val="3877702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BE20B7-0F26-D19F-0F1E-03C75EA3EC4A}"/>
              </a:ext>
            </a:extLst>
          </p:cNvPr>
          <p:cNvSpPr>
            <a:spLocks noGrp="1"/>
          </p:cNvSpPr>
          <p:nvPr>
            <p:ph type="title"/>
          </p:nvPr>
        </p:nvSpPr>
        <p:spPr>
          <a:xfrm>
            <a:off x="960120" y="643467"/>
            <a:ext cx="4628638" cy="5571066"/>
          </a:xfrm>
        </p:spPr>
        <p:txBody>
          <a:bodyPr>
            <a:normAutofit/>
          </a:bodyPr>
          <a:lstStyle/>
          <a:p>
            <a:r>
              <a:rPr lang="en-US" sz="5600"/>
              <a:t>Introduction and problem statement</a:t>
            </a:r>
          </a:p>
        </p:txBody>
      </p:sp>
      <p:graphicFrame>
        <p:nvGraphicFramePr>
          <p:cNvPr id="17" name="Content Placeholder 2">
            <a:extLst>
              <a:ext uri="{FF2B5EF4-FFF2-40B4-BE49-F238E27FC236}">
                <a16:creationId xmlns:a16="http://schemas.microsoft.com/office/drawing/2014/main" id="{7BDB79F7-1129-2473-F567-8149493F6D8E}"/>
              </a:ext>
            </a:extLst>
          </p:cNvPr>
          <p:cNvGraphicFramePr>
            <a:graphicFrameLocks noGrp="1"/>
          </p:cNvGraphicFramePr>
          <p:nvPr>
            <p:ph idx="1"/>
            <p:extLst>
              <p:ext uri="{D42A27DB-BD31-4B8C-83A1-F6EECF244321}">
                <p14:modId xmlns:p14="http://schemas.microsoft.com/office/powerpoint/2010/main" val="3042193922"/>
              </p:ext>
            </p:extLst>
          </p:nvPr>
        </p:nvGraphicFramePr>
        <p:xfrm>
          <a:off x="6737940" y="643467"/>
          <a:ext cx="4490447" cy="5580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4711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8B52DE-BCA0-DC66-2ED8-3F5FCBCEAF5A}"/>
              </a:ext>
            </a:extLst>
          </p:cNvPr>
          <p:cNvSpPr>
            <a:spLocks noGrp="1"/>
          </p:cNvSpPr>
          <p:nvPr>
            <p:ph type="title"/>
          </p:nvPr>
        </p:nvSpPr>
        <p:spPr>
          <a:xfrm>
            <a:off x="960120" y="317814"/>
            <a:ext cx="10268712" cy="1700784"/>
          </a:xfrm>
        </p:spPr>
        <p:txBody>
          <a:bodyPr>
            <a:normAutofit/>
          </a:bodyPr>
          <a:lstStyle/>
          <a:p>
            <a:r>
              <a:rPr lang="en-US"/>
              <a:t>conclusion</a:t>
            </a:r>
          </a:p>
        </p:txBody>
      </p:sp>
      <p:sp>
        <p:nvSpPr>
          <p:cNvPr id="18" name="Rectangle 17">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2">
            <a:extLst>
              <a:ext uri="{FF2B5EF4-FFF2-40B4-BE49-F238E27FC236}">
                <a16:creationId xmlns:a16="http://schemas.microsoft.com/office/drawing/2014/main" id="{CCB477DB-36A7-D09B-DECC-CC969847182F}"/>
              </a:ext>
            </a:extLst>
          </p:cNvPr>
          <p:cNvGraphicFramePr>
            <a:graphicFrameLocks noGrp="1"/>
          </p:cNvGraphicFramePr>
          <p:nvPr>
            <p:ph idx="1"/>
            <p:extLst>
              <p:ext uri="{D42A27DB-BD31-4B8C-83A1-F6EECF244321}">
                <p14:modId xmlns:p14="http://schemas.microsoft.com/office/powerpoint/2010/main" val="2966615320"/>
              </p:ext>
            </p:extLst>
          </p:nvPr>
        </p:nvGraphicFramePr>
        <p:xfrm>
          <a:off x="960438" y="2749620"/>
          <a:ext cx="10267950" cy="2982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6479470"/>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F1C74-F5A6-00F1-FA65-1E4DB010619D}"/>
              </a:ext>
            </a:extLst>
          </p:cNvPr>
          <p:cNvSpPr>
            <a:spLocks noGrp="1"/>
          </p:cNvSpPr>
          <p:nvPr>
            <p:ph type="title"/>
          </p:nvPr>
        </p:nvSpPr>
        <p:spPr/>
        <p:txBody>
          <a:bodyPr/>
          <a:lstStyle/>
          <a:p>
            <a:r>
              <a:rPr lang="en-US"/>
              <a:t>Future scope</a:t>
            </a:r>
          </a:p>
        </p:txBody>
      </p:sp>
      <p:sp>
        <p:nvSpPr>
          <p:cNvPr id="3" name="Content Placeholder 2">
            <a:extLst>
              <a:ext uri="{FF2B5EF4-FFF2-40B4-BE49-F238E27FC236}">
                <a16:creationId xmlns:a16="http://schemas.microsoft.com/office/drawing/2014/main" id="{4130EE00-0BFB-C32F-D05D-E2C9758CBEF9}"/>
              </a:ext>
            </a:extLst>
          </p:cNvPr>
          <p:cNvSpPr>
            <a:spLocks noGrp="1"/>
          </p:cNvSpPr>
          <p:nvPr>
            <p:ph idx="1"/>
          </p:nvPr>
        </p:nvSpPr>
        <p:spPr/>
        <p:txBody>
          <a:bodyPr vert="horz" lIns="91440" tIns="45720" rIns="91440" bIns="45720" rtlCol="0" anchor="t">
            <a:noAutofit/>
          </a:bodyPr>
          <a:lstStyle/>
          <a:p>
            <a:pPr marL="285750" indent="-285750">
              <a:buFont typeface="Arial"/>
              <a:buChar char="•"/>
            </a:pPr>
            <a:r>
              <a:rPr lang="en-US" sz="1600">
                <a:ea typeface="+mn-lt"/>
                <a:cs typeface="+mn-lt"/>
              </a:rPr>
              <a:t>Fine-tune to improve classification accuracy by leveraging their learned features.</a:t>
            </a:r>
            <a:endParaRPr lang="en-US"/>
          </a:p>
          <a:p>
            <a:pPr marL="285750" indent="-285750">
              <a:buFont typeface="Arial"/>
              <a:buChar char="•"/>
            </a:pPr>
            <a:endParaRPr lang="en-US" sz="1600">
              <a:ea typeface="+mn-lt"/>
              <a:cs typeface="+mn-lt"/>
            </a:endParaRPr>
          </a:p>
          <a:p>
            <a:pPr marL="285750" indent="-285750">
              <a:buFont typeface="Arial"/>
              <a:buChar char="•"/>
            </a:pPr>
            <a:r>
              <a:rPr lang="en-US" sz="1600">
                <a:ea typeface="+mn-lt"/>
                <a:cs typeface="+mn-lt"/>
              </a:rPr>
              <a:t>Enhance model interpretability with techniques like Grad-CAM and attention mechanisms, while also considering deployment factors such as integration with healthcare systems and adherence to regulatory and ethical standards for medical applications.</a:t>
            </a:r>
          </a:p>
          <a:p>
            <a:pPr marL="285750" indent="-285750">
              <a:buFont typeface="Arial"/>
              <a:buChar char="•"/>
            </a:pPr>
            <a:endParaRPr lang="en-US" sz="1600">
              <a:ea typeface="+mn-lt"/>
              <a:cs typeface="+mn-lt"/>
            </a:endParaRPr>
          </a:p>
          <a:p>
            <a:pPr marL="285750" indent="-285750">
              <a:buFont typeface="Arial"/>
              <a:buChar char="•"/>
            </a:pPr>
            <a:r>
              <a:rPr lang="en-US" sz="1600">
                <a:ea typeface="+mn-lt"/>
                <a:cs typeface="+mn-lt"/>
              </a:rPr>
              <a:t>Utilize active learning to effectively leverage complex patterns and improve model robustness for medical image datasets with 500+ diverse classes.</a:t>
            </a:r>
          </a:p>
          <a:p>
            <a:pPr marL="285750" indent="-285750">
              <a:buFont typeface="Arial"/>
              <a:buChar char="•"/>
            </a:pPr>
            <a:endParaRPr lang="en-US" sz="1600">
              <a:ea typeface="+mn-lt"/>
              <a:cs typeface="+mn-lt"/>
            </a:endParaRPr>
          </a:p>
          <a:p>
            <a:pPr marL="285750" indent="-285750">
              <a:buFont typeface="Arial"/>
              <a:buChar char="•"/>
            </a:pPr>
            <a:endParaRPr lang="en-US" sz="1600">
              <a:ea typeface="+mn-lt"/>
              <a:cs typeface="+mn-lt"/>
            </a:endParaRPr>
          </a:p>
        </p:txBody>
      </p:sp>
    </p:spTree>
    <p:extLst>
      <p:ext uri="{BB962C8B-B14F-4D97-AF65-F5344CB8AC3E}">
        <p14:creationId xmlns:p14="http://schemas.microsoft.com/office/powerpoint/2010/main" val="3501440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A4BB6-CF7D-8E11-CD5A-4581B978A7B4}"/>
              </a:ext>
            </a:extLst>
          </p:cNvPr>
          <p:cNvSpPr>
            <a:spLocks noGrp="1"/>
          </p:cNvSpPr>
          <p:nvPr>
            <p:ph type="title"/>
          </p:nvPr>
        </p:nvSpPr>
        <p:spPr>
          <a:xfrm>
            <a:off x="960120" y="317814"/>
            <a:ext cx="10268712" cy="1700784"/>
          </a:xfrm>
        </p:spPr>
        <p:txBody>
          <a:bodyPr>
            <a:normAutofit/>
          </a:bodyPr>
          <a:lstStyle/>
          <a:p>
            <a:r>
              <a:rPr lang="en-US"/>
              <a:t>References</a:t>
            </a:r>
          </a:p>
        </p:txBody>
      </p:sp>
      <p:sp>
        <p:nvSpPr>
          <p:cNvPr id="4" name="TextBox 3">
            <a:extLst>
              <a:ext uri="{FF2B5EF4-FFF2-40B4-BE49-F238E27FC236}">
                <a16:creationId xmlns:a16="http://schemas.microsoft.com/office/drawing/2014/main" id="{4A008704-92B9-031D-DD37-8D4DDE9AFEF9}"/>
              </a:ext>
            </a:extLst>
          </p:cNvPr>
          <p:cNvSpPr txBox="1"/>
          <p:nvPr/>
        </p:nvSpPr>
        <p:spPr>
          <a:xfrm>
            <a:off x="6363428" y="2564731"/>
            <a:ext cx="5247191" cy="4121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22960">
              <a:lnSpc>
                <a:spcPct val="150000"/>
              </a:lnSpc>
              <a:spcBef>
                <a:spcPts val="630"/>
              </a:spcBef>
              <a:spcAft>
                <a:spcPts val="630"/>
              </a:spcAft>
            </a:pPr>
            <a:r>
              <a:rPr lang="en-US" sz="1200" kern="1200">
                <a:latin typeface="Times New Roman"/>
                <a:ea typeface="+mn-ea"/>
                <a:cs typeface="Times New Roman"/>
              </a:rPr>
              <a:t>[12] </a:t>
            </a:r>
            <a:r>
              <a:rPr lang="en-US" sz="1200" kern="1200">
                <a:latin typeface="Times New Roman"/>
                <a:ea typeface="+mn-ea"/>
                <a:cs typeface="Times New Roman"/>
                <a:hlinkClick r:id="rId2">
                  <a:extLst>
                    <a:ext uri="{A12FA001-AC4F-418D-AE19-62706E023703}">
                      <ahyp:hlinkClr xmlns:ahyp="http://schemas.microsoft.com/office/drawing/2018/hyperlinkcolor" val="tx"/>
                    </a:ext>
                  </a:extLst>
                </a:hlinkClick>
              </a:rPr>
              <a:t>https://ieeexplore-ieee-org.libaccess.sjlibrary.org/document/8099852</a:t>
            </a:r>
            <a:endParaRPr lang="en-US" sz="1200" kern="1200">
              <a:latin typeface="Times New Roman"/>
              <a:cs typeface="Times New Roman"/>
            </a:endParaRPr>
          </a:p>
          <a:p>
            <a:pPr defTabSz="822960">
              <a:lnSpc>
                <a:spcPct val="150000"/>
              </a:lnSpc>
              <a:spcBef>
                <a:spcPts val="630"/>
              </a:spcBef>
              <a:spcAft>
                <a:spcPts val="630"/>
              </a:spcAft>
            </a:pPr>
            <a:r>
              <a:rPr lang="en-US" sz="1200" kern="1200">
                <a:latin typeface="Times New Roman"/>
                <a:ea typeface="+mn-ea"/>
                <a:cs typeface="Times New Roman"/>
              </a:rPr>
              <a:t>[13] </a:t>
            </a:r>
            <a:r>
              <a:rPr lang="en-US" sz="1200" kern="1200">
                <a:latin typeface="Times New Roman"/>
                <a:ea typeface="+mn-ea"/>
                <a:cs typeface="Times New Roman"/>
                <a:hlinkClick r:id="rId3">
                  <a:extLst>
                    <a:ext uri="{A12FA001-AC4F-418D-AE19-62706E023703}">
                      <ahyp:hlinkClr xmlns:ahyp="http://schemas.microsoft.com/office/drawing/2018/hyperlinkcolor" val="tx"/>
                    </a:ext>
                  </a:extLst>
                </a:hlinkClick>
              </a:rPr>
              <a:t>https://ieeexplore-ieee-org.libaccess.sjlibrary.org/document/8291609</a:t>
            </a:r>
            <a:endParaRPr lang="en-US" sz="1200" kern="1200">
              <a:latin typeface="Times New Roman"/>
              <a:cs typeface="Times New Roman"/>
            </a:endParaRPr>
          </a:p>
          <a:p>
            <a:pPr defTabSz="822960">
              <a:lnSpc>
                <a:spcPct val="150000"/>
              </a:lnSpc>
              <a:spcBef>
                <a:spcPts val="630"/>
              </a:spcBef>
              <a:spcAft>
                <a:spcPts val="630"/>
              </a:spcAft>
            </a:pPr>
            <a:r>
              <a:rPr lang="en-US" sz="1200" kern="1200">
                <a:latin typeface="Times New Roman"/>
                <a:ea typeface="+mn-ea"/>
                <a:cs typeface="Times New Roman"/>
              </a:rPr>
              <a:t>[14] </a:t>
            </a:r>
            <a:r>
              <a:rPr lang="en-US" sz="1200" kern="1200">
                <a:latin typeface="Times New Roman"/>
                <a:ea typeface="+mn-ea"/>
                <a:cs typeface="Times New Roman"/>
                <a:hlinkClick r:id="rId4">
                  <a:extLst>
                    <a:ext uri="{A12FA001-AC4F-418D-AE19-62706E023703}">
                      <ahyp:hlinkClr xmlns:ahyp="http://schemas.microsoft.com/office/drawing/2018/hyperlinkcolor" val="tx"/>
                    </a:ext>
                  </a:extLst>
                </a:hlinkClick>
              </a:rPr>
              <a:t>https://ieeexplore.ieee.org/document/10092740</a:t>
            </a:r>
            <a:endParaRPr lang="en-US" sz="1200" kern="1200">
              <a:latin typeface="Times New Roman"/>
              <a:cs typeface="Times New Roman"/>
            </a:endParaRPr>
          </a:p>
          <a:p>
            <a:pPr defTabSz="822960">
              <a:lnSpc>
                <a:spcPct val="150000"/>
              </a:lnSpc>
              <a:spcBef>
                <a:spcPts val="630"/>
              </a:spcBef>
              <a:spcAft>
                <a:spcPts val="630"/>
              </a:spcAft>
            </a:pPr>
            <a:r>
              <a:rPr lang="en-US" sz="1200" kern="1200">
                <a:latin typeface="Times New Roman"/>
                <a:ea typeface="+mn-ea"/>
                <a:cs typeface="Times New Roman"/>
              </a:rPr>
              <a:t>[15] </a:t>
            </a:r>
            <a:r>
              <a:rPr lang="en-US" sz="1200" kern="1200">
                <a:latin typeface="Times New Roman"/>
                <a:cs typeface="Times New Roman"/>
                <a:hlinkClick r:id="rId5">
                  <a:extLst>
                    <a:ext uri="{A12FA001-AC4F-418D-AE19-62706E023703}">
                      <ahyp:hlinkClr xmlns:ahyp="http://schemas.microsoft.com/office/drawing/2018/hyperlinkcolor" val="tx"/>
                    </a:ext>
                  </a:extLst>
                </a:hlinkClick>
              </a:rPr>
              <a:t>https://pubmed.ncbi.nlm.nih.gov/30810231</a:t>
            </a:r>
            <a:r>
              <a:rPr lang="en-US" sz="1200">
                <a:latin typeface="Times New Roman"/>
                <a:cs typeface="Times New Roman"/>
                <a:hlinkClick r:id="rId5">
                  <a:extLst>
                    <a:ext uri="{A12FA001-AC4F-418D-AE19-62706E023703}">
                      <ahyp:hlinkClr xmlns:ahyp="http://schemas.microsoft.com/office/drawing/2018/hyperlinkcolor" val="tx"/>
                    </a:ext>
                  </a:extLst>
                </a:hlinkClick>
              </a:rPr>
              <a:t>/</a:t>
            </a:r>
            <a:br>
              <a:rPr lang="en-US" sz="1200">
                <a:latin typeface="Times New Roman"/>
                <a:cs typeface="Times New Roman"/>
              </a:rPr>
            </a:br>
            <a:r>
              <a:rPr lang="en-US" sz="1200">
                <a:latin typeface="Times New Roman"/>
                <a:cs typeface="Times New Roman"/>
              </a:rPr>
              <a:t>[16] </a:t>
            </a:r>
            <a:r>
              <a:rPr lang="en-US" sz="1200" u="sng">
                <a:latin typeface="Times New Roman"/>
                <a:ea typeface="+mn-lt"/>
                <a:cs typeface="+mn-lt"/>
                <a:hlinkClick r:id="rId6">
                  <a:extLst>
                    <a:ext uri="{A12FA001-AC4F-418D-AE19-62706E023703}">
                      <ahyp:hlinkClr xmlns:ahyp="http://schemas.microsoft.com/office/drawing/2018/hyperlinkcolor" val="tx"/>
                    </a:ext>
                  </a:extLst>
                </a:hlinkClick>
              </a:rPr>
              <a:t>https://nihcc.app.box.com/v/ChestXray-NIHCC</a:t>
            </a:r>
            <a:br>
              <a:rPr lang="en-US" sz="1200" u="sng">
                <a:latin typeface="Times New Roman"/>
                <a:ea typeface="+mn-lt"/>
                <a:cs typeface="+mn-lt"/>
              </a:rPr>
            </a:br>
            <a:r>
              <a:rPr lang="en-US" sz="1200">
                <a:latin typeface="Times New Roman"/>
                <a:cs typeface="Times New Roman"/>
              </a:rPr>
              <a:t>[17] </a:t>
            </a:r>
            <a:r>
              <a:rPr lang="en-US" sz="1200" u="sng">
                <a:latin typeface="Times New Roman"/>
                <a:cs typeface="Times New Roman"/>
                <a:hlinkClick r:id="rId7">
                  <a:extLst>
                    <a:ext uri="{A12FA001-AC4F-418D-AE19-62706E023703}">
                      <ahyp:hlinkClr xmlns:ahyp="http://schemas.microsoft.com/office/drawing/2018/hyperlinkcolor" val="tx"/>
                    </a:ext>
                  </a:extLst>
                </a:hlinkClick>
              </a:rPr>
              <a:t>https://www.kaggle.com/datasets/nikhilpandey360/chest-xray-masks-and-labels</a:t>
            </a:r>
            <a:br>
              <a:rPr lang="en-US" sz="1200" u="sng">
                <a:latin typeface="Times New Roman"/>
                <a:cs typeface="Times New Roman"/>
              </a:rPr>
            </a:br>
            <a:r>
              <a:rPr lang="en-US" sz="1200">
                <a:latin typeface="Times New Roman"/>
                <a:cs typeface="Times New Roman"/>
              </a:rPr>
              <a:t>[18] </a:t>
            </a:r>
            <a:r>
              <a:rPr lang="en-US" sz="1200">
                <a:latin typeface="Times New Roman"/>
                <a:ea typeface="Malgun Gothic"/>
                <a:cs typeface="Times New Roman"/>
                <a:hlinkClick r:id="rId8">
                  <a:extLst>
                    <a:ext uri="{A12FA001-AC4F-418D-AE19-62706E023703}">
                      <ahyp:hlinkClr xmlns:ahyp="http://schemas.microsoft.com/office/drawing/2018/hyperlinkcolor" val="tx"/>
                    </a:ext>
                  </a:extLst>
                </a:hlinkClick>
              </a:rPr>
              <a:t>https://www.ingentaconnect.com/content/ben/cpd/2022/00000028/00000004/art00005</a:t>
            </a:r>
            <a:br>
              <a:rPr lang="en-US" sz="1200">
                <a:latin typeface="Times New Roman"/>
                <a:ea typeface="Malgun Gothic"/>
                <a:cs typeface="Times New Roman"/>
              </a:rPr>
            </a:br>
            <a:r>
              <a:rPr lang="en-US" sz="1200">
                <a:latin typeface="Times New Roman"/>
                <a:ea typeface="Malgun Gothic"/>
                <a:cs typeface="Times New Roman"/>
              </a:rPr>
              <a:t>[19] </a:t>
            </a:r>
            <a:r>
              <a:rPr lang="en-US" sz="1200">
                <a:latin typeface="Times New Roman"/>
                <a:ea typeface="Malgun Gothic"/>
                <a:cs typeface="Arial"/>
                <a:hlinkClick r:id="rId9">
                  <a:extLst>
                    <a:ext uri="{A12FA001-AC4F-418D-AE19-62706E023703}">
                      <ahyp:hlinkClr xmlns:ahyp="http://schemas.microsoft.com/office/drawing/2018/hyperlinkcolor" val="tx"/>
                    </a:ext>
                  </a:extLst>
                </a:hlinkClick>
              </a:rPr>
              <a:t>https://koreascience.kr/article/JAKO202026061057999.page</a:t>
            </a:r>
            <a:br>
              <a:rPr lang="en-US" sz="1200">
                <a:latin typeface="Times New Roman"/>
                <a:ea typeface="Malgun Gothic"/>
                <a:cs typeface="Arial"/>
              </a:rPr>
            </a:br>
            <a:r>
              <a:rPr lang="en-US" sz="1200">
                <a:latin typeface="Times New Roman"/>
                <a:ea typeface="Malgun Gothic"/>
                <a:cs typeface="Arial"/>
              </a:rPr>
              <a:t>[20] </a:t>
            </a:r>
            <a:r>
              <a:rPr lang="en-US" sz="1200">
                <a:latin typeface="Times New Roman"/>
                <a:ea typeface="+mn-lt"/>
                <a:cs typeface="+mn-lt"/>
                <a:hlinkClick r:id="rId10">
                  <a:extLst>
                    <a:ext uri="{A12FA001-AC4F-418D-AE19-62706E023703}">
                      <ahyp:hlinkClr xmlns:ahyp="http://schemas.microsoft.com/office/drawing/2018/hyperlinkcolor" val="tx"/>
                    </a:ext>
                  </a:extLst>
                </a:hlinkClick>
              </a:rPr>
              <a:t>https://ieeexplore.ieee.org/document/9853695</a:t>
            </a:r>
            <a:br>
              <a:rPr lang="en-US" sz="1200">
                <a:latin typeface="Times New Roman"/>
                <a:ea typeface="+mn-lt"/>
                <a:cs typeface="+mn-lt"/>
              </a:rPr>
            </a:br>
            <a:r>
              <a:rPr lang="en-US" sz="1200">
                <a:latin typeface="Times New Roman"/>
                <a:ea typeface="+mn-lt"/>
                <a:cs typeface="+mn-lt"/>
              </a:rPr>
              <a:t>[21] https://bmcmedimaging.biomedcentral.com/articles/10.1186/s12880-020-00529-5</a:t>
            </a:r>
          </a:p>
        </p:txBody>
      </p:sp>
      <p:sp>
        <p:nvSpPr>
          <p:cNvPr id="5" name="TextBox 4">
            <a:extLst>
              <a:ext uri="{FF2B5EF4-FFF2-40B4-BE49-F238E27FC236}">
                <a16:creationId xmlns:a16="http://schemas.microsoft.com/office/drawing/2014/main" id="{6A852828-5F1F-2037-647B-3BC89DCA80A7}"/>
              </a:ext>
            </a:extLst>
          </p:cNvPr>
          <p:cNvSpPr txBox="1"/>
          <p:nvPr/>
        </p:nvSpPr>
        <p:spPr>
          <a:xfrm>
            <a:off x="706546" y="2564730"/>
            <a:ext cx="5389258" cy="43526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22960">
              <a:lnSpc>
                <a:spcPct val="150000"/>
              </a:lnSpc>
              <a:spcAft>
                <a:spcPts val="600"/>
              </a:spcAft>
            </a:pPr>
            <a:r>
              <a:rPr lang="en-US" sz="1200" kern="1200">
                <a:latin typeface="Times New Roman"/>
                <a:ea typeface="+mn-ea"/>
                <a:cs typeface="Times New Roman"/>
              </a:rPr>
              <a:t>[</a:t>
            </a:r>
            <a:r>
              <a:rPr lang="en-US" sz="1200">
                <a:latin typeface="Times New Roman"/>
                <a:cs typeface="Times New Roman"/>
              </a:rPr>
              <a:t>1</a:t>
            </a:r>
            <a:r>
              <a:rPr lang="en-US" sz="1200" kern="1200">
                <a:latin typeface="Times New Roman"/>
                <a:ea typeface="+mn-ea"/>
                <a:cs typeface="Times New Roman"/>
              </a:rPr>
              <a:t>] </a:t>
            </a:r>
            <a:r>
              <a:rPr lang="en-US" sz="1200" kern="1200">
                <a:latin typeface="Times New Roman"/>
                <a:cs typeface="Times New Roman"/>
                <a:hlinkClick r:id="rId11">
                  <a:extLst>
                    <a:ext uri="{A12FA001-AC4F-418D-AE19-62706E023703}">
                      <ahyp:hlinkClr xmlns:ahyp="http://schemas.microsoft.com/office/drawing/2018/hyperlinkcolor" val="tx"/>
                    </a:ext>
                  </a:extLst>
                </a:hlinkClick>
              </a:rPr>
              <a:t>https://ieeexplore.ieee.org/document/</a:t>
            </a:r>
            <a:r>
              <a:rPr lang="en-US" sz="1200">
                <a:latin typeface="Times New Roman"/>
                <a:cs typeface="Times New Roman"/>
                <a:hlinkClick r:id="rId11">
                  <a:extLst>
                    <a:ext uri="{A12FA001-AC4F-418D-AE19-62706E023703}">
                      <ahyp:hlinkClr xmlns:ahyp="http://schemas.microsoft.com/office/drawing/2018/hyperlinkcolor" val="tx"/>
                    </a:ext>
                  </a:extLst>
                </a:hlinkClick>
              </a:rPr>
              <a:t>10434261</a:t>
            </a:r>
            <a:endParaRPr lang="en-US" sz="1200" kern="1200">
              <a:latin typeface="Times New Roman"/>
              <a:cs typeface="Times New Roman"/>
            </a:endParaRPr>
          </a:p>
          <a:p>
            <a:pPr defTabSz="822960">
              <a:lnSpc>
                <a:spcPct val="150000"/>
              </a:lnSpc>
              <a:spcAft>
                <a:spcPts val="600"/>
              </a:spcAft>
            </a:pPr>
            <a:r>
              <a:rPr lang="en-US" sz="1200" kern="1200">
                <a:latin typeface="Times New Roman"/>
                <a:ea typeface="+mn-ea"/>
                <a:cs typeface="Times New Roman"/>
              </a:rPr>
              <a:t>[</a:t>
            </a:r>
            <a:r>
              <a:rPr lang="en-US" sz="1200">
                <a:latin typeface="Times New Roman"/>
                <a:cs typeface="Times New Roman"/>
              </a:rPr>
              <a:t>2</a:t>
            </a:r>
            <a:r>
              <a:rPr lang="en-US" sz="1200" kern="1200">
                <a:latin typeface="Times New Roman"/>
                <a:ea typeface="+mn-ea"/>
                <a:cs typeface="Times New Roman"/>
              </a:rPr>
              <a:t>] </a:t>
            </a:r>
            <a:r>
              <a:rPr lang="en-US" sz="1200" kern="1200">
                <a:latin typeface="Times New Roman"/>
                <a:cs typeface="Times New Roman"/>
                <a:hlinkClick r:id="rId12">
                  <a:extLst>
                    <a:ext uri="{A12FA001-AC4F-418D-AE19-62706E023703}">
                      <ahyp:hlinkClr xmlns:ahyp="http://schemas.microsoft.com/office/drawing/2018/hyperlinkcolor" val="tx"/>
                    </a:ext>
                  </a:extLst>
                </a:hlinkClick>
              </a:rPr>
              <a:t>https://ieeexplore.ieee.org/document/</a:t>
            </a:r>
            <a:r>
              <a:rPr lang="en-US" sz="1200">
                <a:latin typeface="Times New Roman"/>
                <a:cs typeface="Times New Roman"/>
                <a:hlinkClick r:id="rId12">
                  <a:extLst>
                    <a:ext uri="{A12FA001-AC4F-418D-AE19-62706E023703}">
                      <ahyp:hlinkClr xmlns:ahyp="http://schemas.microsoft.com/office/drawing/2018/hyperlinkcolor" val="tx"/>
                    </a:ext>
                  </a:extLst>
                </a:hlinkClick>
              </a:rPr>
              <a:t>9350516</a:t>
            </a:r>
            <a:endParaRPr lang="en-US" sz="1200" kern="1200">
              <a:latin typeface="Times New Roman"/>
              <a:cs typeface="Times New Roman"/>
            </a:endParaRPr>
          </a:p>
          <a:p>
            <a:pPr defTabSz="822960">
              <a:lnSpc>
                <a:spcPct val="150000"/>
              </a:lnSpc>
              <a:spcAft>
                <a:spcPts val="600"/>
              </a:spcAft>
            </a:pPr>
            <a:r>
              <a:rPr lang="en-US" sz="1200" kern="1200">
                <a:latin typeface="Times New Roman"/>
                <a:ea typeface="+mn-ea"/>
                <a:cs typeface="Times New Roman"/>
              </a:rPr>
              <a:t>[</a:t>
            </a:r>
            <a:r>
              <a:rPr lang="en-US" sz="1200">
                <a:latin typeface="Times New Roman"/>
                <a:cs typeface="Times New Roman"/>
              </a:rPr>
              <a:t>3</a:t>
            </a:r>
            <a:r>
              <a:rPr lang="en-US" sz="1200" kern="1200">
                <a:latin typeface="Times New Roman"/>
                <a:ea typeface="+mn-ea"/>
                <a:cs typeface="Times New Roman"/>
              </a:rPr>
              <a:t>] </a:t>
            </a:r>
            <a:r>
              <a:rPr lang="en-US" sz="1200" kern="1200">
                <a:latin typeface="Times New Roman"/>
                <a:cs typeface="Times New Roman"/>
                <a:hlinkClick r:id="rId13">
                  <a:extLst>
                    <a:ext uri="{A12FA001-AC4F-418D-AE19-62706E023703}">
                      <ahyp:hlinkClr xmlns:ahyp="http://schemas.microsoft.com/office/drawing/2018/hyperlinkcolor" val="tx"/>
                    </a:ext>
                  </a:extLst>
                </a:hlinkClick>
              </a:rPr>
              <a:t>https://</a:t>
            </a:r>
            <a:r>
              <a:rPr lang="en-US" sz="1200">
                <a:latin typeface="Times New Roman"/>
                <a:cs typeface="Times New Roman"/>
                <a:hlinkClick r:id="rId13">
                  <a:extLst>
                    <a:ext uri="{A12FA001-AC4F-418D-AE19-62706E023703}">
                      <ahyp:hlinkClr xmlns:ahyp="http://schemas.microsoft.com/office/drawing/2018/hyperlinkcolor" val="tx"/>
                    </a:ext>
                  </a:extLst>
                </a:hlinkClick>
              </a:rPr>
              <a:t>ieeexplore</a:t>
            </a:r>
            <a:r>
              <a:rPr lang="en-US" sz="1200" kern="1200">
                <a:latin typeface="Times New Roman"/>
                <a:cs typeface="Times New Roman"/>
                <a:hlinkClick r:id="rId13">
                  <a:extLst>
                    <a:ext uri="{A12FA001-AC4F-418D-AE19-62706E023703}">
                      <ahyp:hlinkClr xmlns:ahyp="http://schemas.microsoft.com/office/drawing/2018/hyperlinkcolor" val="tx"/>
                    </a:ext>
                  </a:extLst>
                </a:hlinkClick>
              </a:rPr>
              <a:t>.</a:t>
            </a:r>
            <a:r>
              <a:rPr lang="en-US" sz="1200">
                <a:latin typeface="Times New Roman"/>
                <a:cs typeface="Times New Roman"/>
                <a:hlinkClick r:id="rId13">
                  <a:extLst>
                    <a:ext uri="{A12FA001-AC4F-418D-AE19-62706E023703}">
                      <ahyp:hlinkClr xmlns:ahyp="http://schemas.microsoft.com/office/drawing/2018/hyperlinkcolor" val="tx"/>
                    </a:ext>
                  </a:extLst>
                </a:hlinkClick>
              </a:rPr>
              <a:t>ieee</a:t>
            </a:r>
            <a:r>
              <a:rPr lang="en-US" sz="1200" kern="1200">
                <a:latin typeface="Times New Roman"/>
                <a:cs typeface="Times New Roman"/>
                <a:hlinkClick r:id="rId13">
                  <a:extLst>
                    <a:ext uri="{A12FA001-AC4F-418D-AE19-62706E023703}">
                      <ahyp:hlinkClr xmlns:ahyp="http://schemas.microsoft.com/office/drawing/2018/hyperlinkcolor" val="tx"/>
                    </a:ext>
                  </a:extLst>
                </a:hlinkClick>
              </a:rPr>
              <a:t>.</a:t>
            </a:r>
            <a:r>
              <a:rPr lang="en-US" sz="1200">
                <a:latin typeface="Times New Roman"/>
                <a:cs typeface="Times New Roman"/>
                <a:hlinkClick r:id="rId13">
                  <a:extLst>
                    <a:ext uri="{A12FA001-AC4F-418D-AE19-62706E023703}">
                      <ahyp:hlinkClr xmlns:ahyp="http://schemas.microsoft.com/office/drawing/2018/hyperlinkcolor" val="tx"/>
                    </a:ext>
                  </a:extLst>
                </a:hlinkClick>
              </a:rPr>
              <a:t>org</a:t>
            </a:r>
            <a:r>
              <a:rPr lang="en-US" sz="1200" kern="1200">
                <a:latin typeface="Times New Roman"/>
                <a:cs typeface="Times New Roman"/>
                <a:hlinkClick r:id="rId13">
                  <a:extLst>
                    <a:ext uri="{A12FA001-AC4F-418D-AE19-62706E023703}">
                      <ahyp:hlinkClr xmlns:ahyp="http://schemas.microsoft.com/office/drawing/2018/hyperlinkcolor" val="tx"/>
                    </a:ext>
                  </a:extLst>
                </a:hlinkClick>
              </a:rPr>
              <a:t>/</a:t>
            </a:r>
            <a:r>
              <a:rPr lang="en-US" sz="1200">
                <a:latin typeface="Times New Roman"/>
                <a:cs typeface="Times New Roman"/>
                <a:hlinkClick r:id="rId13">
                  <a:extLst>
                    <a:ext uri="{A12FA001-AC4F-418D-AE19-62706E023703}">
                      <ahyp:hlinkClr xmlns:ahyp="http://schemas.microsoft.com/office/drawing/2018/hyperlinkcolor" val="tx"/>
                    </a:ext>
                  </a:extLst>
                </a:hlinkClick>
              </a:rPr>
              <a:t>document</a:t>
            </a:r>
            <a:r>
              <a:rPr lang="en-US" sz="1200" kern="1200">
                <a:latin typeface="Times New Roman"/>
                <a:cs typeface="Times New Roman"/>
                <a:hlinkClick r:id="rId13">
                  <a:extLst>
                    <a:ext uri="{A12FA001-AC4F-418D-AE19-62706E023703}">
                      <ahyp:hlinkClr xmlns:ahyp="http://schemas.microsoft.com/office/drawing/2018/hyperlinkcolor" val="tx"/>
                    </a:ext>
                  </a:extLst>
                </a:hlinkClick>
              </a:rPr>
              <a:t>/</a:t>
            </a:r>
            <a:r>
              <a:rPr lang="en-US" sz="1200">
                <a:latin typeface="Times New Roman"/>
                <a:cs typeface="Times New Roman"/>
                <a:hlinkClick r:id="rId13">
                  <a:extLst>
                    <a:ext uri="{A12FA001-AC4F-418D-AE19-62706E023703}">
                      <ahyp:hlinkClr xmlns:ahyp="http://schemas.microsoft.com/office/drawing/2018/hyperlinkcolor" val="tx"/>
                    </a:ext>
                  </a:extLst>
                </a:hlinkClick>
              </a:rPr>
              <a:t>10142364</a:t>
            </a:r>
            <a:endParaRPr lang="en-US" sz="1200">
              <a:latin typeface="Times New Roman"/>
              <a:cs typeface="Times New Roman"/>
            </a:endParaRPr>
          </a:p>
          <a:p>
            <a:pPr defTabSz="822960">
              <a:lnSpc>
                <a:spcPct val="150000"/>
              </a:lnSpc>
              <a:spcAft>
                <a:spcPts val="600"/>
              </a:spcAft>
            </a:pPr>
            <a:r>
              <a:rPr lang="en-US" sz="1200">
                <a:latin typeface="Times New Roman"/>
                <a:cs typeface="Times New Roman"/>
              </a:rPr>
              <a:t>[4] </a:t>
            </a:r>
            <a:r>
              <a:rPr lang="en-US" sz="1200">
                <a:latin typeface="Times New Roman"/>
                <a:cs typeface="Times New Roman"/>
                <a:hlinkClick r:id="rId14">
                  <a:extLst>
                    <a:ext uri="{A12FA001-AC4F-418D-AE19-62706E023703}">
                      <ahyp:hlinkClr xmlns:ahyp="http://schemas.microsoft.com/office/drawing/2018/hyperlinkcolor" val="tx"/>
                    </a:ext>
                  </a:extLst>
                </a:hlinkClick>
              </a:rPr>
              <a:t>https://arxiv.org</a:t>
            </a:r>
            <a:r>
              <a:rPr lang="en-US" sz="1200" kern="1200">
                <a:latin typeface="Times New Roman"/>
                <a:cs typeface="Times New Roman"/>
                <a:hlinkClick r:id="rId14">
                  <a:extLst>
                    <a:ext uri="{A12FA001-AC4F-418D-AE19-62706E023703}">
                      <ahyp:hlinkClr xmlns:ahyp="http://schemas.microsoft.com/office/drawing/2018/hyperlinkcolor" val="tx"/>
                    </a:ext>
                  </a:extLst>
                </a:hlinkClick>
              </a:rPr>
              <a:t>/</a:t>
            </a:r>
            <a:r>
              <a:rPr lang="en-US" sz="1200">
                <a:latin typeface="Times New Roman"/>
                <a:cs typeface="Times New Roman"/>
                <a:hlinkClick r:id="rId14">
                  <a:extLst>
                    <a:ext uri="{A12FA001-AC4F-418D-AE19-62706E023703}">
                      <ahyp:hlinkClr xmlns:ahyp="http://schemas.microsoft.com/office/drawing/2018/hyperlinkcolor" val="tx"/>
                    </a:ext>
                  </a:extLst>
                </a:hlinkClick>
              </a:rPr>
              <a:t>abs</a:t>
            </a:r>
            <a:r>
              <a:rPr lang="en-US" sz="1200" kern="1200">
                <a:latin typeface="Times New Roman"/>
                <a:cs typeface="Times New Roman"/>
                <a:hlinkClick r:id="rId14">
                  <a:extLst>
                    <a:ext uri="{A12FA001-AC4F-418D-AE19-62706E023703}">
                      <ahyp:hlinkClr xmlns:ahyp="http://schemas.microsoft.com/office/drawing/2018/hyperlinkcolor" val="tx"/>
                    </a:ext>
                  </a:extLst>
                </a:hlinkClick>
              </a:rPr>
              <a:t>/</a:t>
            </a:r>
            <a:r>
              <a:rPr lang="en-US" sz="1200">
                <a:latin typeface="Times New Roman"/>
                <a:cs typeface="Times New Roman"/>
                <a:hlinkClick r:id="rId14">
                  <a:extLst>
                    <a:ext uri="{A12FA001-AC4F-418D-AE19-62706E023703}">
                      <ahyp:hlinkClr xmlns:ahyp="http://schemas.microsoft.com/office/drawing/2018/hyperlinkcolor" val="tx"/>
                    </a:ext>
                  </a:extLst>
                </a:hlinkClick>
              </a:rPr>
              <a:t>1711.05225</a:t>
            </a:r>
            <a:endParaRPr lang="en-US" sz="1200" kern="1200">
              <a:latin typeface="Times New Roman"/>
              <a:cs typeface="Times New Roman"/>
            </a:endParaRPr>
          </a:p>
          <a:p>
            <a:pPr defTabSz="822960">
              <a:lnSpc>
                <a:spcPct val="150000"/>
              </a:lnSpc>
              <a:spcAft>
                <a:spcPts val="600"/>
              </a:spcAft>
            </a:pPr>
            <a:r>
              <a:rPr lang="en-US" sz="1200" kern="1200">
                <a:latin typeface="Times New Roman"/>
                <a:ea typeface="+mn-ea"/>
                <a:cs typeface="Times New Roman"/>
              </a:rPr>
              <a:t>[</a:t>
            </a:r>
            <a:r>
              <a:rPr lang="en-US" sz="1200">
                <a:latin typeface="Times New Roman"/>
                <a:cs typeface="Times New Roman"/>
              </a:rPr>
              <a:t>5</a:t>
            </a:r>
            <a:r>
              <a:rPr lang="en-US" sz="1200" kern="1200">
                <a:latin typeface="Times New Roman"/>
                <a:ea typeface="+mn-ea"/>
                <a:cs typeface="Times New Roman"/>
              </a:rPr>
              <a:t>] </a:t>
            </a:r>
            <a:r>
              <a:rPr lang="en-US" sz="1200" kern="1200">
                <a:latin typeface="Times New Roman"/>
                <a:cs typeface="Times New Roman"/>
                <a:hlinkClick r:id="rId15">
                  <a:extLst>
                    <a:ext uri="{A12FA001-AC4F-418D-AE19-62706E023703}">
                      <ahyp:hlinkClr xmlns:ahyp="http://schemas.microsoft.com/office/drawing/2018/hyperlinkcolor" val="tx"/>
                    </a:ext>
                  </a:extLst>
                </a:hlinkClick>
              </a:rPr>
              <a:t>https://</a:t>
            </a:r>
            <a:r>
              <a:rPr lang="en-US" sz="1200">
                <a:latin typeface="Times New Roman"/>
                <a:cs typeface="Times New Roman"/>
                <a:hlinkClick r:id="rId15">
                  <a:extLst>
                    <a:ext uri="{A12FA001-AC4F-418D-AE19-62706E023703}">
                      <ahyp:hlinkClr xmlns:ahyp="http://schemas.microsoft.com/office/drawing/2018/hyperlinkcolor" val="tx"/>
                    </a:ext>
                  </a:extLst>
                </a:hlinkClick>
              </a:rPr>
              <a:t>arxiv</a:t>
            </a:r>
            <a:r>
              <a:rPr lang="en-US" sz="1200" kern="1200">
                <a:latin typeface="Times New Roman"/>
                <a:cs typeface="Times New Roman"/>
                <a:hlinkClick r:id="rId15">
                  <a:extLst>
                    <a:ext uri="{A12FA001-AC4F-418D-AE19-62706E023703}">
                      <ahyp:hlinkClr xmlns:ahyp="http://schemas.microsoft.com/office/drawing/2018/hyperlinkcolor" val="tx"/>
                    </a:ext>
                  </a:extLst>
                </a:hlinkClick>
              </a:rPr>
              <a:t>.org/</a:t>
            </a:r>
            <a:r>
              <a:rPr lang="en-US" sz="1200">
                <a:latin typeface="Times New Roman"/>
                <a:cs typeface="Times New Roman"/>
                <a:hlinkClick r:id="rId15">
                  <a:extLst>
                    <a:ext uri="{A12FA001-AC4F-418D-AE19-62706E023703}">
                      <ahyp:hlinkClr xmlns:ahyp="http://schemas.microsoft.com/office/drawing/2018/hyperlinkcolor" val="tx"/>
                    </a:ext>
                  </a:extLst>
                </a:hlinkClick>
              </a:rPr>
              <a:t>abs</a:t>
            </a:r>
            <a:r>
              <a:rPr lang="en-US" sz="1200" kern="1200">
                <a:latin typeface="Times New Roman"/>
                <a:cs typeface="Times New Roman"/>
                <a:hlinkClick r:id="rId15">
                  <a:extLst>
                    <a:ext uri="{A12FA001-AC4F-418D-AE19-62706E023703}">
                      <ahyp:hlinkClr xmlns:ahyp="http://schemas.microsoft.com/office/drawing/2018/hyperlinkcolor" val="tx"/>
                    </a:ext>
                  </a:extLst>
                </a:hlinkClick>
              </a:rPr>
              <a:t>/</a:t>
            </a:r>
            <a:r>
              <a:rPr lang="en-US" sz="1200">
                <a:latin typeface="Times New Roman"/>
                <a:cs typeface="Times New Roman"/>
                <a:hlinkClick r:id="rId15">
                  <a:extLst>
                    <a:ext uri="{A12FA001-AC4F-418D-AE19-62706E023703}">
                      <ahyp:hlinkClr xmlns:ahyp="http://schemas.microsoft.com/office/drawing/2018/hyperlinkcolor" val="tx"/>
                    </a:ext>
                  </a:extLst>
                </a:hlinkClick>
              </a:rPr>
              <a:t>1801.09927</a:t>
            </a:r>
            <a:endParaRPr lang="en-US" sz="1200" kern="1200">
              <a:latin typeface="Times New Roman"/>
              <a:cs typeface="Times New Roman"/>
            </a:endParaRPr>
          </a:p>
          <a:p>
            <a:pPr defTabSz="822960">
              <a:lnSpc>
                <a:spcPct val="150000"/>
              </a:lnSpc>
              <a:spcAft>
                <a:spcPts val="600"/>
              </a:spcAft>
            </a:pPr>
            <a:r>
              <a:rPr lang="en-US" sz="1200" kern="1200">
                <a:latin typeface="Times New Roman"/>
                <a:ea typeface="+mn-ea"/>
                <a:cs typeface="Times New Roman"/>
              </a:rPr>
              <a:t>[</a:t>
            </a:r>
            <a:r>
              <a:rPr lang="en-US" sz="1200">
                <a:latin typeface="Times New Roman"/>
                <a:cs typeface="Times New Roman"/>
              </a:rPr>
              <a:t>6</a:t>
            </a:r>
            <a:r>
              <a:rPr lang="en-US" sz="1200" kern="1200">
                <a:latin typeface="Times New Roman"/>
                <a:ea typeface="+mn-ea"/>
                <a:cs typeface="Times New Roman"/>
              </a:rPr>
              <a:t>] </a:t>
            </a:r>
            <a:r>
              <a:rPr lang="en-US" sz="1200" kern="1200">
                <a:latin typeface="Times New Roman"/>
                <a:cs typeface="Times New Roman"/>
                <a:hlinkClick r:id="rId16">
                  <a:extLst>
                    <a:ext uri="{A12FA001-AC4F-418D-AE19-62706E023703}">
                      <ahyp:hlinkClr xmlns:ahyp="http://schemas.microsoft.com/office/drawing/2018/hyperlinkcolor" val="tx"/>
                    </a:ext>
                  </a:extLst>
                </a:hlinkClick>
              </a:rPr>
              <a:t>https://</a:t>
            </a:r>
            <a:r>
              <a:rPr lang="en-US" sz="1200">
                <a:latin typeface="Times New Roman"/>
                <a:cs typeface="Times New Roman"/>
                <a:hlinkClick r:id="rId16">
                  <a:extLst>
                    <a:ext uri="{A12FA001-AC4F-418D-AE19-62706E023703}">
                      <ahyp:hlinkClr xmlns:ahyp="http://schemas.microsoft.com/office/drawing/2018/hyperlinkcolor" val="tx"/>
                    </a:ext>
                  </a:extLst>
                </a:hlinkClick>
              </a:rPr>
              <a:t>www</a:t>
            </a:r>
            <a:r>
              <a:rPr lang="en-US" sz="1200" kern="1200">
                <a:latin typeface="Times New Roman"/>
                <a:cs typeface="Times New Roman"/>
                <a:hlinkClick r:id="rId16">
                  <a:extLst>
                    <a:ext uri="{A12FA001-AC4F-418D-AE19-62706E023703}">
                      <ahyp:hlinkClr xmlns:ahyp="http://schemas.microsoft.com/office/drawing/2018/hyperlinkcolor" val="tx"/>
                    </a:ext>
                  </a:extLst>
                </a:hlinkClick>
              </a:rPr>
              <a:t>.</a:t>
            </a:r>
            <a:r>
              <a:rPr lang="en-US" sz="1200">
                <a:latin typeface="Times New Roman"/>
                <a:cs typeface="Times New Roman"/>
                <a:hlinkClick r:id="rId16">
                  <a:extLst>
                    <a:ext uri="{A12FA001-AC4F-418D-AE19-62706E023703}">
                      <ahyp:hlinkClr xmlns:ahyp="http://schemas.microsoft.com/office/drawing/2018/hyperlinkcolor" val="tx"/>
                    </a:ext>
                  </a:extLst>
                </a:hlinkClick>
              </a:rPr>
              <a:t>sciencedirect</a:t>
            </a:r>
            <a:r>
              <a:rPr lang="en-US" sz="1200" kern="1200">
                <a:latin typeface="Times New Roman"/>
                <a:cs typeface="Times New Roman"/>
                <a:hlinkClick r:id="rId16">
                  <a:extLst>
                    <a:ext uri="{A12FA001-AC4F-418D-AE19-62706E023703}">
                      <ahyp:hlinkClr xmlns:ahyp="http://schemas.microsoft.com/office/drawing/2018/hyperlinkcolor" val="tx"/>
                    </a:ext>
                  </a:extLst>
                </a:hlinkClick>
              </a:rPr>
              <a:t>.</a:t>
            </a:r>
            <a:r>
              <a:rPr lang="en-US" sz="1200">
                <a:latin typeface="Times New Roman"/>
                <a:cs typeface="Times New Roman"/>
                <a:hlinkClick r:id="rId16">
                  <a:extLst>
                    <a:ext uri="{A12FA001-AC4F-418D-AE19-62706E023703}">
                      <ahyp:hlinkClr xmlns:ahyp="http://schemas.microsoft.com/office/drawing/2018/hyperlinkcolor" val="tx"/>
                    </a:ext>
                  </a:extLst>
                </a:hlinkClick>
              </a:rPr>
              <a:t>com/science/article</a:t>
            </a:r>
            <a:r>
              <a:rPr lang="en-US" sz="1200" kern="1200">
                <a:latin typeface="Times New Roman"/>
                <a:cs typeface="Times New Roman"/>
                <a:hlinkClick r:id="rId16">
                  <a:extLst>
                    <a:ext uri="{A12FA001-AC4F-418D-AE19-62706E023703}">
                      <ahyp:hlinkClr xmlns:ahyp="http://schemas.microsoft.com/office/drawing/2018/hyperlinkcolor" val="tx"/>
                    </a:ext>
                  </a:extLst>
                </a:hlinkClick>
              </a:rPr>
              <a:t>/</a:t>
            </a:r>
            <a:r>
              <a:rPr lang="en-US" sz="1200">
                <a:latin typeface="Times New Roman"/>
                <a:cs typeface="Times New Roman"/>
                <a:hlinkClick r:id="rId16">
                  <a:extLst>
                    <a:ext uri="{A12FA001-AC4F-418D-AE19-62706E023703}">
                      <ahyp:hlinkClr xmlns:ahyp="http://schemas.microsoft.com/office/drawing/2018/hyperlinkcolor" val="tx"/>
                    </a:ext>
                  </a:extLst>
                </a:hlinkClick>
              </a:rPr>
              <a:t>pii</a:t>
            </a:r>
            <a:r>
              <a:rPr lang="en-US" sz="1200" kern="1200">
                <a:latin typeface="Times New Roman"/>
                <a:cs typeface="Times New Roman"/>
                <a:hlinkClick r:id="rId16">
                  <a:extLst>
                    <a:ext uri="{A12FA001-AC4F-418D-AE19-62706E023703}">
                      <ahyp:hlinkClr xmlns:ahyp="http://schemas.microsoft.com/office/drawing/2018/hyperlinkcolor" val="tx"/>
                    </a:ext>
                  </a:extLst>
                </a:hlinkClick>
              </a:rPr>
              <a:t>/</a:t>
            </a:r>
            <a:r>
              <a:rPr lang="en-US" sz="1200">
                <a:latin typeface="Times New Roman"/>
                <a:cs typeface="Times New Roman"/>
                <a:hlinkClick r:id="rId16">
                  <a:extLst>
                    <a:ext uri="{A12FA001-AC4F-418D-AE19-62706E023703}">
                      <ahyp:hlinkClr xmlns:ahyp="http://schemas.microsoft.com/office/drawing/2018/hyperlinkcolor" val="tx"/>
                    </a:ext>
                  </a:extLst>
                </a:hlinkClick>
              </a:rPr>
              <a:t>S2589721721000180?via%3Dihub</a:t>
            </a:r>
            <a:endParaRPr lang="en-US" sz="1200" kern="1200">
              <a:latin typeface="Times New Roman"/>
              <a:cs typeface="Times New Roman"/>
            </a:endParaRPr>
          </a:p>
          <a:p>
            <a:pPr defTabSz="822960">
              <a:lnSpc>
                <a:spcPct val="150000"/>
              </a:lnSpc>
              <a:spcAft>
                <a:spcPts val="600"/>
              </a:spcAft>
            </a:pPr>
            <a:r>
              <a:rPr lang="en-US" sz="1200" kern="1200">
                <a:latin typeface="Times New Roman"/>
                <a:ea typeface="+mn-ea"/>
                <a:cs typeface="Times New Roman"/>
              </a:rPr>
              <a:t>[</a:t>
            </a:r>
            <a:r>
              <a:rPr lang="en-US" sz="1200">
                <a:latin typeface="Times New Roman"/>
                <a:cs typeface="Times New Roman"/>
              </a:rPr>
              <a:t>7</a:t>
            </a:r>
            <a:r>
              <a:rPr lang="en-US" sz="1200" kern="1200">
                <a:latin typeface="Times New Roman"/>
                <a:ea typeface="+mn-ea"/>
                <a:cs typeface="Times New Roman"/>
              </a:rPr>
              <a:t>] </a:t>
            </a:r>
            <a:r>
              <a:rPr lang="en-US" sz="1200" kern="1200">
                <a:latin typeface="Times New Roman"/>
                <a:cs typeface="Times New Roman"/>
                <a:hlinkClick r:id="rId17">
                  <a:extLst>
                    <a:ext uri="{A12FA001-AC4F-418D-AE19-62706E023703}">
                      <ahyp:hlinkClr xmlns:ahyp="http://schemas.microsoft.com/office/drawing/2018/hyperlinkcolor" val="tx"/>
                    </a:ext>
                  </a:extLst>
                </a:hlinkClick>
              </a:rPr>
              <a:t>https://</a:t>
            </a:r>
            <a:r>
              <a:rPr lang="en-US" sz="1200">
                <a:latin typeface="Times New Roman"/>
                <a:cs typeface="Times New Roman"/>
                <a:hlinkClick r:id="rId17">
                  <a:extLst>
                    <a:ext uri="{A12FA001-AC4F-418D-AE19-62706E023703}">
                      <ahyp:hlinkClr xmlns:ahyp="http://schemas.microsoft.com/office/drawing/2018/hyperlinkcolor" val="tx"/>
                    </a:ext>
                  </a:extLst>
                </a:hlinkClick>
              </a:rPr>
              <a:t>doi</a:t>
            </a:r>
            <a:r>
              <a:rPr lang="en-US" sz="1200" kern="1200">
                <a:latin typeface="Times New Roman"/>
                <a:cs typeface="Times New Roman"/>
                <a:hlinkClick r:id="rId17">
                  <a:extLst>
                    <a:ext uri="{A12FA001-AC4F-418D-AE19-62706E023703}">
                      <ahyp:hlinkClr xmlns:ahyp="http://schemas.microsoft.com/office/drawing/2018/hyperlinkcolor" val="tx"/>
                    </a:ext>
                  </a:extLst>
                </a:hlinkClick>
              </a:rPr>
              <a:t>.org/</a:t>
            </a:r>
            <a:r>
              <a:rPr lang="en-US" sz="1200">
                <a:latin typeface="Times New Roman"/>
                <a:cs typeface="Times New Roman"/>
                <a:hlinkClick r:id="rId17">
                  <a:extLst>
                    <a:ext uri="{A12FA001-AC4F-418D-AE19-62706E023703}">
                      <ahyp:hlinkClr xmlns:ahyp="http://schemas.microsoft.com/office/drawing/2018/hyperlinkcolor" val="tx"/>
                    </a:ext>
                  </a:extLst>
                </a:hlinkClick>
              </a:rPr>
              <a:t>10.3390</a:t>
            </a:r>
            <a:r>
              <a:rPr lang="en-US" sz="1200" kern="1200">
                <a:latin typeface="Times New Roman"/>
                <a:cs typeface="Times New Roman"/>
                <a:hlinkClick r:id="rId17">
                  <a:extLst>
                    <a:ext uri="{A12FA001-AC4F-418D-AE19-62706E023703}">
                      <ahyp:hlinkClr xmlns:ahyp="http://schemas.microsoft.com/office/drawing/2018/hyperlinkcolor" val="tx"/>
                    </a:ext>
                  </a:extLst>
                </a:hlinkClick>
              </a:rPr>
              <a:t>/</a:t>
            </a:r>
            <a:r>
              <a:rPr lang="en-US" sz="1200">
                <a:latin typeface="Times New Roman"/>
                <a:cs typeface="Times New Roman"/>
                <a:hlinkClick r:id="rId17">
                  <a:extLst>
                    <a:ext uri="{A12FA001-AC4F-418D-AE19-62706E023703}">
                      <ahyp:hlinkClr xmlns:ahyp="http://schemas.microsoft.com/office/drawing/2018/hyperlinkcolor" val="tx"/>
                    </a:ext>
                  </a:extLst>
                </a:hlinkClick>
              </a:rPr>
              <a:t>healthcare11111561</a:t>
            </a:r>
            <a:endParaRPr lang="en-US" sz="1200" kern="1200">
              <a:latin typeface="Times New Roman"/>
              <a:cs typeface="Times New Roman"/>
            </a:endParaRPr>
          </a:p>
          <a:p>
            <a:pPr defTabSz="822960">
              <a:lnSpc>
                <a:spcPct val="150000"/>
              </a:lnSpc>
              <a:spcAft>
                <a:spcPts val="600"/>
              </a:spcAft>
            </a:pPr>
            <a:r>
              <a:rPr lang="en-US" sz="1200" kern="1200">
                <a:latin typeface="Times New Roman"/>
                <a:ea typeface="+mn-ea"/>
                <a:cs typeface="Times New Roman"/>
              </a:rPr>
              <a:t>[</a:t>
            </a:r>
            <a:r>
              <a:rPr lang="en-US" sz="1200">
                <a:latin typeface="Times New Roman"/>
                <a:cs typeface="Times New Roman"/>
              </a:rPr>
              <a:t>8</a:t>
            </a:r>
            <a:r>
              <a:rPr lang="en-US" sz="1200" kern="1200">
                <a:latin typeface="Times New Roman"/>
                <a:ea typeface="+mn-ea"/>
                <a:cs typeface="Times New Roman"/>
              </a:rPr>
              <a:t>] </a:t>
            </a:r>
            <a:r>
              <a:rPr lang="en-US" sz="1200" kern="1200">
                <a:latin typeface="Times New Roman"/>
                <a:cs typeface="Times New Roman"/>
                <a:hlinkClick r:id="rId18">
                  <a:extLst>
                    <a:ext uri="{A12FA001-AC4F-418D-AE19-62706E023703}">
                      <ahyp:hlinkClr xmlns:ahyp="http://schemas.microsoft.com/office/drawing/2018/hyperlinkcolor" val="tx"/>
                    </a:ext>
                  </a:extLst>
                </a:hlinkClick>
              </a:rPr>
              <a:t>https://pubmed.ncbi.nlm.nih.gov/</a:t>
            </a:r>
            <a:r>
              <a:rPr lang="en-US" sz="1200">
                <a:latin typeface="Times New Roman"/>
                <a:cs typeface="Times New Roman"/>
                <a:hlinkClick r:id="rId18">
                  <a:extLst>
                    <a:ext uri="{A12FA001-AC4F-418D-AE19-62706E023703}">
                      <ahyp:hlinkClr xmlns:ahyp="http://schemas.microsoft.com/office/drawing/2018/hyperlinkcolor" val="tx"/>
                    </a:ext>
                  </a:extLst>
                </a:hlinkClick>
              </a:rPr>
              <a:t>31930429</a:t>
            </a:r>
            <a:r>
              <a:rPr lang="en-US" sz="1200" kern="1200">
                <a:latin typeface="Times New Roman"/>
                <a:cs typeface="Times New Roman"/>
                <a:hlinkClick r:id="rId18">
                  <a:extLst>
                    <a:ext uri="{A12FA001-AC4F-418D-AE19-62706E023703}">
                      <ahyp:hlinkClr xmlns:ahyp="http://schemas.microsoft.com/office/drawing/2018/hyperlinkcolor" val="tx"/>
                    </a:ext>
                  </a:extLst>
                </a:hlinkClick>
              </a:rPr>
              <a:t>/</a:t>
            </a:r>
            <a:br>
              <a:rPr lang="en-US" sz="1200">
                <a:latin typeface="Times New Roman"/>
                <a:cs typeface="Times New Roman"/>
              </a:rPr>
            </a:br>
            <a:r>
              <a:rPr lang="en-US" sz="1200">
                <a:solidFill>
                  <a:srgbClr val="222222"/>
                </a:solidFill>
                <a:latin typeface="Times New Roman"/>
                <a:cs typeface="Times New Roman"/>
              </a:rPr>
              <a:t>[9] </a:t>
            </a:r>
            <a:r>
              <a:rPr lang="en-US" sz="1200">
                <a:latin typeface="Times New Roman"/>
                <a:cs typeface="Times New Roman"/>
                <a:hlinkClick r:id="rId4">
                  <a:extLst>
                    <a:ext uri="{A12FA001-AC4F-418D-AE19-62706E023703}">
                      <ahyp:hlinkClr xmlns:ahyp="http://schemas.microsoft.com/office/drawing/2018/hyperlinkcolor" val="tx"/>
                    </a:ext>
                  </a:extLst>
                </a:hlinkClick>
              </a:rPr>
              <a:t>https://ieeexplore.ieee.org/document/10092740</a:t>
            </a:r>
            <a:br>
              <a:rPr lang="en-US" sz="1200">
                <a:latin typeface="Times New Roman"/>
                <a:cs typeface="Times New Roman"/>
              </a:rPr>
            </a:br>
            <a:r>
              <a:rPr lang="en-US" sz="1200">
                <a:solidFill>
                  <a:srgbClr val="222222"/>
                </a:solidFill>
                <a:latin typeface="Times New Roman"/>
                <a:cs typeface="Times New Roman"/>
              </a:rPr>
              <a:t>[10] </a:t>
            </a:r>
            <a:r>
              <a:rPr lang="en-US" sz="1200">
                <a:latin typeface="Times New Roman"/>
                <a:cs typeface="Times New Roman"/>
                <a:hlinkClick r:id="rId19">
                  <a:extLst>
                    <a:ext uri="{A12FA001-AC4F-418D-AE19-62706E023703}">
                      <ahyp:hlinkClr xmlns:ahyp="http://schemas.microsoft.com/office/drawing/2018/hyperlinkcolor" val="tx"/>
                    </a:ext>
                  </a:extLst>
                </a:hlinkClick>
              </a:rPr>
              <a:t>https://ieeexplore.ieee.org/document/9112221</a:t>
            </a:r>
            <a:br>
              <a:rPr lang="en-US" sz="1200">
                <a:latin typeface="Times New Roman"/>
                <a:cs typeface="Times New Roman"/>
              </a:rPr>
            </a:br>
            <a:r>
              <a:rPr lang="en-US" sz="1200">
                <a:solidFill>
                  <a:srgbClr val="222222"/>
                </a:solidFill>
                <a:latin typeface="Times New Roman"/>
                <a:cs typeface="Times New Roman"/>
              </a:rPr>
              <a:t>[11] </a:t>
            </a:r>
            <a:r>
              <a:rPr lang="en-US" sz="1200">
                <a:latin typeface="Times New Roman"/>
                <a:cs typeface="Times New Roman"/>
                <a:hlinkClick r:id="rId20">
                  <a:extLst>
                    <a:ext uri="{A12FA001-AC4F-418D-AE19-62706E023703}">
                      <ahyp:hlinkClr xmlns:ahyp="http://schemas.microsoft.com/office/drawing/2018/hyperlinkcolor" val="tx"/>
                    </a:ext>
                  </a:extLst>
                </a:hlinkClick>
              </a:rPr>
              <a:t>https://www.ncbi.nlm.nih.gov/pmc/articles/PMC5649634/</a:t>
            </a:r>
            <a:endParaRPr lang="en-US" sz="1200">
              <a:latin typeface="Times New Roman"/>
              <a:cs typeface="Times New Roman"/>
            </a:endParaRPr>
          </a:p>
          <a:p>
            <a:pPr defTabSz="822960">
              <a:lnSpc>
                <a:spcPct val="150000"/>
              </a:lnSpc>
              <a:spcBef>
                <a:spcPts val="630"/>
              </a:spcBef>
              <a:spcAft>
                <a:spcPts val="630"/>
              </a:spcAft>
            </a:pPr>
            <a:endParaRPr lang="en-US" sz="1200">
              <a:latin typeface="Times New Roman"/>
              <a:cs typeface="Times New Roman"/>
            </a:endParaRPr>
          </a:p>
        </p:txBody>
      </p:sp>
    </p:spTree>
    <p:extLst>
      <p:ext uri="{BB962C8B-B14F-4D97-AF65-F5344CB8AC3E}">
        <p14:creationId xmlns:p14="http://schemas.microsoft.com/office/powerpoint/2010/main" val="955718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e radiologic figure of a skeleton">
            <a:extLst>
              <a:ext uri="{FF2B5EF4-FFF2-40B4-BE49-F238E27FC236}">
                <a16:creationId xmlns:a16="http://schemas.microsoft.com/office/drawing/2014/main" id="{D831A38D-7A99-B4D5-418E-7EE6D2243232}"/>
              </a:ext>
            </a:extLst>
          </p:cNvPr>
          <p:cNvPicPr>
            <a:picLocks noChangeAspect="1"/>
          </p:cNvPicPr>
          <p:nvPr/>
        </p:nvPicPr>
        <p:blipFill rotWithShape="1">
          <a:blip r:embed="rId2"/>
          <a:srcRect t="12038" b="3056"/>
          <a:stretch/>
        </p:blipFill>
        <p:spPr>
          <a:xfrm>
            <a:off x="20" y="10"/>
            <a:ext cx="12191980" cy="6857990"/>
          </a:xfrm>
          <a:prstGeom prst="rect">
            <a:avLst/>
          </a:prstGeom>
        </p:spPr>
      </p:pic>
      <p:sp>
        <p:nvSpPr>
          <p:cNvPr id="37" name="Rectangle 36">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2708"/>
            <a:ext cx="12192000" cy="2645291"/>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3E6F48-FA4E-970E-26BE-27828864872E}"/>
              </a:ext>
            </a:extLst>
          </p:cNvPr>
          <p:cNvSpPr>
            <a:spLocks noGrp="1"/>
          </p:cNvSpPr>
          <p:nvPr>
            <p:ph type="title"/>
          </p:nvPr>
        </p:nvSpPr>
        <p:spPr>
          <a:xfrm>
            <a:off x="961644" y="4572003"/>
            <a:ext cx="10268712" cy="1169121"/>
          </a:xfrm>
        </p:spPr>
        <p:txBody>
          <a:bodyPr vert="horz" lIns="91440" tIns="45720" rIns="91440" bIns="45720" rtlCol="0" anchor="ctr">
            <a:normAutofit/>
          </a:bodyPr>
          <a:lstStyle/>
          <a:p>
            <a:pPr algn="ctr"/>
            <a:r>
              <a:rPr lang="en-US" sz="7200" b="1"/>
              <a:t>Thank you</a:t>
            </a:r>
            <a:endParaRPr lang="en-US" sz="7200"/>
          </a:p>
          <a:p>
            <a:pPr algn="ctr"/>
            <a:endParaRPr lang="en-US" sz="7200"/>
          </a:p>
        </p:txBody>
      </p:sp>
    </p:spTree>
    <p:extLst>
      <p:ext uri="{BB962C8B-B14F-4D97-AF65-F5344CB8AC3E}">
        <p14:creationId xmlns:p14="http://schemas.microsoft.com/office/powerpoint/2010/main" val="3589826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07F71F-DAC7-B8FB-9857-7EB763CAFA2B}"/>
              </a:ext>
            </a:extLst>
          </p:cNvPr>
          <p:cNvSpPr>
            <a:spLocks noGrp="1"/>
          </p:cNvSpPr>
          <p:nvPr>
            <p:ph type="title"/>
          </p:nvPr>
        </p:nvSpPr>
        <p:spPr>
          <a:xfrm>
            <a:off x="960120" y="317814"/>
            <a:ext cx="10268712" cy="1700784"/>
          </a:xfrm>
        </p:spPr>
        <p:txBody>
          <a:bodyPr>
            <a:normAutofit/>
          </a:bodyPr>
          <a:lstStyle/>
          <a:p>
            <a:r>
              <a:rPr lang="en-US"/>
              <a:t>motivation</a:t>
            </a:r>
          </a:p>
        </p:txBody>
      </p:sp>
      <p:graphicFrame>
        <p:nvGraphicFramePr>
          <p:cNvPr id="15" name="Content Placeholder 2">
            <a:extLst>
              <a:ext uri="{FF2B5EF4-FFF2-40B4-BE49-F238E27FC236}">
                <a16:creationId xmlns:a16="http://schemas.microsoft.com/office/drawing/2014/main" id="{2516B9FA-584D-61EF-90CB-59E27BF36EA8}"/>
              </a:ext>
            </a:extLst>
          </p:cNvPr>
          <p:cNvGraphicFramePr>
            <a:graphicFrameLocks noGrp="1"/>
          </p:cNvGraphicFramePr>
          <p:nvPr>
            <p:ph idx="1"/>
            <p:extLst>
              <p:ext uri="{D42A27DB-BD31-4B8C-83A1-F6EECF244321}">
                <p14:modId xmlns:p14="http://schemas.microsoft.com/office/powerpoint/2010/main" val="997240922"/>
              </p:ext>
            </p:extLst>
          </p:nvPr>
        </p:nvGraphicFramePr>
        <p:xfrm>
          <a:off x="960438" y="2745545"/>
          <a:ext cx="10267950" cy="3364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0024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C5753E-BA82-FB73-1105-90D383CB5477}"/>
              </a:ext>
            </a:extLst>
          </p:cNvPr>
          <p:cNvSpPr>
            <a:spLocks noGrp="1"/>
          </p:cNvSpPr>
          <p:nvPr>
            <p:ph type="title"/>
          </p:nvPr>
        </p:nvSpPr>
        <p:spPr>
          <a:xfrm>
            <a:off x="960120" y="317814"/>
            <a:ext cx="10268712" cy="1700784"/>
          </a:xfrm>
        </p:spPr>
        <p:txBody>
          <a:bodyPr>
            <a:normAutofit/>
          </a:bodyPr>
          <a:lstStyle/>
          <a:p>
            <a:r>
              <a:rPr lang="en-US"/>
              <a:t>Proposed solution</a:t>
            </a:r>
          </a:p>
        </p:txBody>
      </p:sp>
      <p:graphicFrame>
        <p:nvGraphicFramePr>
          <p:cNvPr id="5" name="Content Placeholder 2">
            <a:extLst>
              <a:ext uri="{FF2B5EF4-FFF2-40B4-BE49-F238E27FC236}">
                <a16:creationId xmlns:a16="http://schemas.microsoft.com/office/drawing/2014/main" id="{2E76AD83-DE98-E831-3B79-0E59E349C40C}"/>
              </a:ext>
            </a:extLst>
          </p:cNvPr>
          <p:cNvGraphicFramePr>
            <a:graphicFrameLocks noGrp="1"/>
          </p:cNvGraphicFramePr>
          <p:nvPr>
            <p:ph idx="1"/>
            <p:extLst>
              <p:ext uri="{D42A27DB-BD31-4B8C-83A1-F6EECF244321}">
                <p14:modId xmlns:p14="http://schemas.microsoft.com/office/powerpoint/2010/main" val="2872602580"/>
              </p:ext>
            </p:extLst>
          </p:nvPr>
        </p:nvGraphicFramePr>
        <p:xfrm>
          <a:off x="960438" y="2745545"/>
          <a:ext cx="10267950" cy="3364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7391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0F82A-81C0-9419-096C-A8BC18B376F2}"/>
              </a:ext>
            </a:extLst>
          </p:cNvPr>
          <p:cNvSpPr>
            <a:spLocks noGrp="1"/>
          </p:cNvSpPr>
          <p:nvPr>
            <p:ph type="title"/>
          </p:nvPr>
        </p:nvSpPr>
        <p:spPr/>
        <p:txBody>
          <a:bodyPr>
            <a:normAutofit fontScale="90000"/>
          </a:bodyPr>
          <a:lstStyle/>
          <a:p>
            <a:r>
              <a:rPr lang="en-US"/>
              <a:t>Source Data – Lung segmentation</a:t>
            </a:r>
          </a:p>
        </p:txBody>
      </p:sp>
      <p:sp>
        <p:nvSpPr>
          <p:cNvPr id="3" name="Content Placeholder 2">
            <a:extLst>
              <a:ext uri="{FF2B5EF4-FFF2-40B4-BE49-F238E27FC236}">
                <a16:creationId xmlns:a16="http://schemas.microsoft.com/office/drawing/2014/main" id="{89002012-C2FA-65E2-E624-E640069EAEA9}"/>
              </a:ext>
            </a:extLst>
          </p:cNvPr>
          <p:cNvSpPr>
            <a:spLocks noGrp="1"/>
          </p:cNvSpPr>
          <p:nvPr>
            <p:ph idx="1"/>
          </p:nvPr>
        </p:nvSpPr>
        <p:spPr>
          <a:xfrm>
            <a:off x="960120" y="3724704"/>
            <a:ext cx="3676808" cy="2371973"/>
          </a:xfrm>
        </p:spPr>
        <p:txBody>
          <a:bodyPr vert="horz" lIns="91440" tIns="45720" rIns="91440" bIns="45720" rtlCol="0" anchor="t">
            <a:normAutofit/>
          </a:bodyPr>
          <a:lstStyle/>
          <a:p>
            <a:r>
              <a:rPr lang="en-US"/>
              <a:t>Kaggle:</a:t>
            </a:r>
            <a:r>
              <a:rPr lang="en-US">
                <a:solidFill>
                  <a:srgbClr val="000000"/>
                </a:solidFill>
              </a:rPr>
              <a:t> </a:t>
            </a:r>
            <a:r>
              <a:rPr lang="en-US" sz="2700">
                <a:solidFill>
                  <a:srgbClr val="202124"/>
                </a:solidFill>
              </a:rPr>
              <a:t>Chest Xray Masks and Labels</a:t>
            </a:r>
            <a:endParaRPr lang="en-US"/>
          </a:p>
          <a:p>
            <a:endParaRPr lang="en-US" sz="2700">
              <a:solidFill>
                <a:srgbClr val="202124"/>
              </a:solidFill>
            </a:endParaRPr>
          </a:p>
          <a:p>
            <a:br>
              <a:rPr lang="en-US" sz="1200"/>
            </a:br>
            <a:r>
              <a:rPr lang="en-US" sz="1200"/>
              <a:t>Source: </a:t>
            </a:r>
            <a:r>
              <a:rPr lang="en-US" sz="1200">
                <a:ea typeface="+mn-lt"/>
                <a:cs typeface="+mn-lt"/>
                <a:hlinkClick r:id="rId2"/>
              </a:rPr>
              <a:t>https://www.kaggle.com/datasets/nikhilpandey360/chest-xray-masks-and-labels</a:t>
            </a:r>
          </a:p>
          <a:p>
            <a:endParaRPr lang="en-US"/>
          </a:p>
        </p:txBody>
      </p:sp>
      <p:pic>
        <p:nvPicPr>
          <p:cNvPr id="4" name="Picture 3" descr="A black text on a white background&#10;&#10;Description automatically generated">
            <a:extLst>
              <a:ext uri="{FF2B5EF4-FFF2-40B4-BE49-F238E27FC236}">
                <a16:creationId xmlns:a16="http://schemas.microsoft.com/office/drawing/2014/main" id="{68C2023D-9EB9-02DF-AFCD-DAA837A77208}"/>
              </a:ext>
            </a:extLst>
          </p:cNvPr>
          <p:cNvPicPr>
            <a:picLocks noChangeAspect="1"/>
          </p:cNvPicPr>
          <p:nvPr/>
        </p:nvPicPr>
        <p:blipFill>
          <a:blip r:embed="rId3"/>
          <a:stretch>
            <a:fillRect/>
          </a:stretch>
        </p:blipFill>
        <p:spPr>
          <a:xfrm>
            <a:off x="6252405" y="5493052"/>
            <a:ext cx="4573663" cy="1193800"/>
          </a:xfrm>
          <a:prstGeom prst="rect">
            <a:avLst/>
          </a:prstGeom>
        </p:spPr>
      </p:pic>
      <p:pic>
        <p:nvPicPr>
          <p:cNvPr id="5" name="Picture 4" descr="A close-up of a chest x-ray&#10;&#10;Description automatically generated">
            <a:extLst>
              <a:ext uri="{FF2B5EF4-FFF2-40B4-BE49-F238E27FC236}">
                <a16:creationId xmlns:a16="http://schemas.microsoft.com/office/drawing/2014/main" id="{79A9923C-705A-5B58-2E41-D3339D1B9C33}"/>
              </a:ext>
            </a:extLst>
          </p:cNvPr>
          <p:cNvPicPr>
            <a:picLocks noChangeAspect="1"/>
          </p:cNvPicPr>
          <p:nvPr/>
        </p:nvPicPr>
        <p:blipFill>
          <a:blip r:embed="rId4"/>
          <a:stretch>
            <a:fillRect/>
          </a:stretch>
        </p:blipFill>
        <p:spPr>
          <a:xfrm>
            <a:off x="5162928" y="2379663"/>
            <a:ext cx="6486525" cy="3114675"/>
          </a:xfrm>
          <a:prstGeom prst="rect">
            <a:avLst/>
          </a:prstGeom>
        </p:spPr>
      </p:pic>
    </p:spTree>
    <p:extLst>
      <p:ext uri="{BB962C8B-B14F-4D97-AF65-F5344CB8AC3E}">
        <p14:creationId xmlns:p14="http://schemas.microsoft.com/office/powerpoint/2010/main" val="771859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0F82A-81C0-9419-096C-A8BC18B376F2}"/>
              </a:ext>
            </a:extLst>
          </p:cNvPr>
          <p:cNvSpPr>
            <a:spLocks noGrp="1"/>
          </p:cNvSpPr>
          <p:nvPr>
            <p:ph type="title"/>
          </p:nvPr>
        </p:nvSpPr>
        <p:spPr/>
        <p:txBody>
          <a:bodyPr>
            <a:normAutofit fontScale="90000"/>
          </a:bodyPr>
          <a:lstStyle/>
          <a:p>
            <a:r>
              <a:rPr lang="en-US"/>
              <a:t>Source Data – disease classification</a:t>
            </a:r>
          </a:p>
        </p:txBody>
      </p:sp>
      <p:pic>
        <p:nvPicPr>
          <p:cNvPr id="6" name="Picture 5" descr="A close-up of a chest x-ray&#10;&#10;Description automatically generated">
            <a:extLst>
              <a:ext uri="{FF2B5EF4-FFF2-40B4-BE49-F238E27FC236}">
                <a16:creationId xmlns:a16="http://schemas.microsoft.com/office/drawing/2014/main" id="{BD6591F5-BF5F-7614-42D7-9625E2F9E2CC}"/>
              </a:ext>
            </a:extLst>
          </p:cNvPr>
          <p:cNvPicPr>
            <a:picLocks noChangeAspect="1"/>
          </p:cNvPicPr>
          <p:nvPr/>
        </p:nvPicPr>
        <p:blipFill>
          <a:blip r:embed="rId2"/>
          <a:stretch>
            <a:fillRect/>
          </a:stretch>
        </p:blipFill>
        <p:spPr>
          <a:xfrm>
            <a:off x="5221633" y="2349244"/>
            <a:ext cx="5281566" cy="3378464"/>
          </a:xfrm>
          <a:prstGeom prst="rect">
            <a:avLst/>
          </a:prstGeom>
        </p:spPr>
      </p:pic>
      <p:sp>
        <p:nvSpPr>
          <p:cNvPr id="14" name="Content Placeholder 2">
            <a:extLst>
              <a:ext uri="{FF2B5EF4-FFF2-40B4-BE49-F238E27FC236}">
                <a16:creationId xmlns:a16="http://schemas.microsoft.com/office/drawing/2014/main" id="{9BD2C741-FC07-CE13-010D-4AB588B1B8D3}"/>
              </a:ext>
            </a:extLst>
          </p:cNvPr>
          <p:cNvSpPr txBox="1">
            <a:spLocks/>
          </p:cNvSpPr>
          <p:nvPr/>
        </p:nvSpPr>
        <p:spPr>
          <a:xfrm>
            <a:off x="234406" y="3773085"/>
            <a:ext cx="3676808" cy="2371973"/>
          </a:xfrm>
          <a:prstGeom prst="rect">
            <a:avLst/>
          </a:prstGeom>
        </p:spPr>
        <p:txBody>
          <a:bodyPr vert="horz" lIns="91440" tIns="45720" rIns="91440" bIns="45720" rtlCol="0" anchor="t">
            <a:normAutofit/>
          </a:bodyPr>
          <a:lst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700">
                <a:solidFill>
                  <a:srgbClr val="202124"/>
                </a:solidFill>
              </a:rPr>
              <a:t>NIH Clinical Center</a:t>
            </a:r>
          </a:p>
          <a:p>
            <a:endParaRPr lang="en-US" sz="2700">
              <a:solidFill>
                <a:srgbClr val="202124"/>
              </a:solidFill>
            </a:endParaRPr>
          </a:p>
          <a:p>
            <a:br>
              <a:rPr lang="en-US" sz="1200"/>
            </a:br>
            <a:r>
              <a:rPr lang="en-US" sz="1200"/>
              <a:t>Source: </a:t>
            </a:r>
            <a:r>
              <a:rPr lang="en-US" sz="1000">
                <a:latin typeface="Times New Roman"/>
                <a:ea typeface="+mn-lt"/>
                <a:cs typeface="Times New Roman"/>
                <a:hlinkClick r:id="rId3"/>
              </a:rPr>
              <a:t>https://nihcc.app.box.com/v/ChestXray-NIHCC</a:t>
            </a:r>
          </a:p>
          <a:p>
            <a:endParaRPr lang="en-US"/>
          </a:p>
        </p:txBody>
      </p:sp>
      <p:pic>
        <p:nvPicPr>
          <p:cNvPr id="16" name="Picture 15" descr="A black text on a white background&#10;&#10;Description automatically generated">
            <a:extLst>
              <a:ext uri="{FF2B5EF4-FFF2-40B4-BE49-F238E27FC236}">
                <a16:creationId xmlns:a16="http://schemas.microsoft.com/office/drawing/2014/main" id="{CD76F3EA-9BD4-20A9-9A6B-64B0DB1FB0CB}"/>
              </a:ext>
            </a:extLst>
          </p:cNvPr>
          <p:cNvPicPr>
            <a:picLocks noChangeAspect="1"/>
          </p:cNvPicPr>
          <p:nvPr/>
        </p:nvPicPr>
        <p:blipFill>
          <a:blip r:embed="rId4"/>
          <a:stretch>
            <a:fillRect/>
          </a:stretch>
        </p:blipFill>
        <p:spPr>
          <a:xfrm>
            <a:off x="5604857" y="5959865"/>
            <a:ext cx="4891919" cy="742345"/>
          </a:xfrm>
          <a:prstGeom prst="rect">
            <a:avLst/>
          </a:prstGeom>
        </p:spPr>
      </p:pic>
    </p:spTree>
    <p:extLst>
      <p:ext uri="{BB962C8B-B14F-4D97-AF65-F5344CB8AC3E}">
        <p14:creationId xmlns:p14="http://schemas.microsoft.com/office/powerpoint/2010/main" val="3530957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7BEF6-632F-E915-D35C-5D168AF59D82}"/>
              </a:ext>
            </a:extLst>
          </p:cNvPr>
          <p:cNvSpPr>
            <a:spLocks noGrp="1"/>
          </p:cNvSpPr>
          <p:nvPr>
            <p:ph type="title"/>
          </p:nvPr>
        </p:nvSpPr>
        <p:spPr>
          <a:xfrm>
            <a:off x="960120" y="317814"/>
            <a:ext cx="10268712" cy="382404"/>
          </a:xfrm>
        </p:spPr>
        <p:txBody>
          <a:bodyPr>
            <a:normAutofit fontScale="90000"/>
          </a:bodyPr>
          <a:lstStyle/>
          <a:p>
            <a:r>
              <a:rPr lang="en-US"/>
              <a:t>Methodology</a:t>
            </a:r>
          </a:p>
        </p:txBody>
      </p:sp>
      <p:pic>
        <p:nvPicPr>
          <p:cNvPr id="5" name="Content Placeholder 4" descr="A diagram of a medical procedure&#10;&#10;Description automatically generated">
            <a:extLst>
              <a:ext uri="{FF2B5EF4-FFF2-40B4-BE49-F238E27FC236}">
                <a16:creationId xmlns:a16="http://schemas.microsoft.com/office/drawing/2014/main" id="{3C527F20-7A3D-F259-BA94-D3517FE52529}"/>
              </a:ext>
            </a:extLst>
          </p:cNvPr>
          <p:cNvPicPr>
            <a:picLocks noGrp="1" noChangeAspect="1"/>
          </p:cNvPicPr>
          <p:nvPr>
            <p:ph idx="1"/>
          </p:nvPr>
        </p:nvPicPr>
        <p:blipFill rotWithShape="1">
          <a:blip r:embed="rId2"/>
          <a:srcRect l="42" t="933" r="2081" b="5597"/>
          <a:stretch/>
        </p:blipFill>
        <p:spPr>
          <a:xfrm>
            <a:off x="-1056" y="846038"/>
            <a:ext cx="12184255" cy="6010139"/>
          </a:xfrm>
        </p:spPr>
      </p:pic>
    </p:spTree>
    <p:extLst>
      <p:ext uri="{BB962C8B-B14F-4D97-AF65-F5344CB8AC3E}">
        <p14:creationId xmlns:p14="http://schemas.microsoft.com/office/powerpoint/2010/main" val="4226118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7B54865-0417-4422-B63B-3E74C04CD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64432"/>
            <a:ext cx="6255757" cy="20608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716058-51BD-F45E-70A6-4A2D0D678071}"/>
              </a:ext>
            </a:extLst>
          </p:cNvPr>
          <p:cNvSpPr>
            <a:spLocks noGrp="1"/>
          </p:cNvSpPr>
          <p:nvPr>
            <p:ph type="title"/>
          </p:nvPr>
        </p:nvSpPr>
        <p:spPr>
          <a:xfrm>
            <a:off x="960120" y="990599"/>
            <a:ext cx="4857751" cy="1563989"/>
          </a:xfrm>
        </p:spPr>
        <p:txBody>
          <a:bodyPr>
            <a:normAutofit fontScale="90000"/>
          </a:bodyPr>
          <a:lstStyle/>
          <a:p>
            <a:r>
              <a:rPr lang="en-US" sz="5600"/>
              <a:t>Data Discovery and analysis</a:t>
            </a:r>
          </a:p>
        </p:txBody>
      </p:sp>
      <p:pic>
        <p:nvPicPr>
          <p:cNvPr id="5" name="Picture 4" descr="A graph with blue and white bars&#10;&#10;Description automatically generated">
            <a:extLst>
              <a:ext uri="{FF2B5EF4-FFF2-40B4-BE49-F238E27FC236}">
                <a16:creationId xmlns:a16="http://schemas.microsoft.com/office/drawing/2014/main" id="{D9CA040B-3881-F68F-2B52-AB863007BA17}"/>
              </a:ext>
            </a:extLst>
          </p:cNvPr>
          <p:cNvPicPr>
            <a:picLocks noChangeAspect="1"/>
          </p:cNvPicPr>
          <p:nvPr/>
        </p:nvPicPr>
        <p:blipFill>
          <a:blip r:embed="rId2"/>
          <a:stretch>
            <a:fillRect/>
          </a:stretch>
        </p:blipFill>
        <p:spPr>
          <a:xfrm>
            <a:off x="5660423" y="-805"/>
            <a:ext cx="6389479" cy="4318595"/>
          </a:xfrm>
          <a:prstGeom prst="rect">
            <a:avLst/>
          </a:prstGeom>
        </p:spPr>
      </p:pic>
      <p:pic>
        <p:nvPicPr>
          <p:cNvPr id="4" name="Content Placeholder 3" descr="A screenshot of a computer&#10;&#10;Description automatically generated">
            <a:extLst>
              <a:ext uri="{FF2B5EF4-FFF2-40B4-BE49-F238E27FC236}">
                <a16:creationId xmlns:a16="http://schemas.microsoft.com/office/drawing/2014/main" id="{A858BFBA-5400-89EB-FC96-07749D2900E9}"/>
              </a:ext>
            </a:extLst>
          </p:cNvPr>
          <p:cNvPicPr>
            <a:picLocks noChangeAspect="1"/>
          </p:cNvPicPr>
          <p:nvPr/>
        </p:nvPicPr>
        <p:blipFill>
          <a:blip r:embed="rId3"/>
          <a:stretch>
            <a:fillRect/>
          </a:stretch>
        </p:blipFill>
        <p:spPr>
          <a:xfrm>
            <a:off x="146370" y="4615469"/>
            <a:ext cx="11900247" cy="1802994"/>
          </a:xfrm>
          <a:prstGeom prst="rect">
            <a:avLst/>
          </a:prstGeom>
        </p:spPr>
      </p:pic>
      <p:pic>
        <p:nvPicPr>
          <p:cNvPr id="6" name="Picture 5" descr="A screenshot of a computer screen&#10;&#10;Description automatically generated">
            <a:extLst>
              <a:ext uri="{FF2B5EF4-FFF2-40B4-BE49-F238E27FC236}">
                <a16:creationId xmlns:a16="http://schemas.microsoft.com/office/drawing/2014/main" id="{057B5FD5-DA81-CE68-3AA3-D31F5675D863}"/>
              </a:ext>
            </a:extLst>
          </p:cNvPr>
          <p:cNvPicPr>
            <a:picLocks noChangeAspect="1"/>
          </p:cNvPicPr>
          <p:nvPr/>
        </p:nvPicPr>
        <p:blipFill>
          <a:blip r:embed="rId4"/>
          <a:stretch>
            <a:fillRect/>
          </a:stretch>
        </p:blipFill>
        <p:spPr>
          <a:xfrm>
            <a:off x="151493" y="2718329"/>
            <a:ext cx="5067300" cy="1590675"/>
          </a:xfrm>
          <a:prstGeom prst="rect">
            <a:avLst/>
          </a:prstGeom>
        </p:spPr>
      </p:pic>
      <p:sp>
        <p:nvSpPr>
          <p:cNvPr id="11" name="TextBox 10">
            <a:extLst>
              <a:ext uri="{FF2B5EF4-FFF2-40B4-BE49-F238E27FC236}">
                <a16:creationId xmlns:a16="http://schemas.microsoft.com/office/drawing/2014/main" id="{A912524C-211E-D1FB-16F4-3C13CEBA7470}"/>
              </a:ext>
            </a:extLst>
          </p:cNvPr>
          <p:cNvSpPr txBox="1"/>
          <p:nvPr/>
        </p:nvSpPr>
        <p:spPr>
          <a:xfrm>
            <a:off x="4680857" y="6428002"/>
            <a:ext cx="35227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Disease Classification Data</a:t>
            </a:r>
          </a:p>
        </p:txBody>
      </p:sp>
      <p:sp>
        <p:nvSpPr>
          <p:cNvPr id="3" name="TextBox 2">
            <a:extLst>
              <a:ext uri="{FF2B5EF4-FFF2-40B4-BE49-F238E27FC236}">
                <a16:creationId xmlns:a16="http://schemas.microsoft.com/office/drawing/2014/main" id="{7158D63F-CE32-5AA7-C870-81DD1CCE4C8E}"/>
              </a:ext>
            </a:extLst>
          </p:cNvPr>
          <p:cNvSpPr txBox="1"/>
          <p:nvPr/>
        </p:nvSpPr>
        <p:spPr>
          <a:xfrm>
            <a:off x="728788" y="4322815"/>
            <a:ext cx="37939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Disease region on the X-ray image</a:t>
            </a:r>
          </a:p>
        </p:txBody>
      </p:sp>
      <p:sp>
        <p:nvSpPr>
          <p:cNvPr id="9" name="TextBox 8">
            <a:extLst>
              <a:ext uri="{FF2B5EF4-FFF2-40B4-BE49-F238E27FC236}">
                <a16:creationId xmlns:a16="http://schemas.microsoft.com/office/drawing/2014/main" id="{F950FEFB-3FF0-08CC-4539-6EB530EE061D}"/>
              </a:ext>
            </a:extLst>
          </p:cNvPr>
          <p:cNvSpPr txBox="1"/>
          <p:nvPr/>
        </p:nvSpPr>
        <p:spPr>
          <a:xfrm>
            <a:off x="7793432" y="4309900"/>
            <a:ext cx="35227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Top 15 diseases identified</a:t>
            </a:r>
          </a:p>
        </p:txBody>
      </p:sp>
    </p:spTree>
    <p:extLst>
      <p:ext uri="{BB962C8B-B14F-4D97-AF65-F5344CB8AC3E}">
        <p14:creationId xmlns:p14="http://schemas.microsoft.com/office/powerpoint/2010/main" val="346894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2708"/>
            <a:ext cx="12192000" cy="2645291"/>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716058-51BD-F45E-70A6-4A2D0D678071}"/>
              </a:ext>
            </a:extLst>
          </p:cNvPr>
          <p:cNvSpPr>
            <a:spLocks noGrp="1"/>
          </p:cNvSpPr>
          <p:nvPr>
            <p:ph type="title"/>
          </p:nvPr>
        </p:nvSpPr>
        <p:spPr>
          <a:xfrm>
            <a:off x="961644" y="4572003"/>
            <a:ext cx="10268712" cy="1169121"/>
          </a:xfrm>
        </p:spPr>
        <p:txBody>
          <a:bodyPr vert="horz" lIns="91440" tIns="45720" rIns="91440" bIns="45720" rtlCol="0" anchor="ctr">
            <a:normAutofit fontScale="90000"/>
          </a:bodyPr>
          <a:lstStyle/>
          <a:p>
            <a:pPr algn="ctr"/>
            <a:r>
              <a:rPr lang="en-US" sz="6100"/>
              <a:t>Data Discovery and analysis – Disease classification</a:t>
            </a:r>
          </a:p>
        </p:txBody>
      </p:sp>
      <p:pic>
        <p:nvPicPr>
          <p:cNvPr id="6" name="Picture 5" descr="A bar graph with blue rectangular bars&#10;&#10;Description automatically generated">
            <a:extLst>
              <a:ext uri="{FF2B5EF4-FFF2-40B4-BE49-F238E27FC236}">
                <a16:creationId xmlns:a16="http://schemas.microsoft.com/office/drawing/2014/main" id="{6FE9BE71-90A5-F2DD-2172-F1628CA87AC4}"/>
              </a:ext>
            </a:extLst>
          </p:cNvPr>
          <p:cNvPicPr>
            <a:picLocks noChangeAspect="1"/>
          </p:cNvPicPr>
          <p:nvPr/>
        </p:nvPicPr>
        <p:blipFill>
          <a:blip r:embed="rId2"/>
          <a:stretch>
            <a:fillRect/>
          </a:stretch>
        </p:blipFill>
        <p:spPr>
          <a:xfrm>
            <a:off x="213672" y="167861"/>
            <a:ext cx="5590834" cy="4026091"/>
          </a:xfrm>
          <a:prstGeom prst="rect">
            <a:avLst/>
          </a:prstGeom>
        </p:spPr>
      </p:pic>
      <p:pic>
        <p:nvPicPr>
          <p:cNvPr id="3" name="Picture 2" descr="A graph of a patient age&#10;&#10;Description automatically generated">
            <a:extLst>
              <a:ext uri="{FF2B5EF4-FFF2-40B4-BE49-F238E27FC236}">
                <a16:creationId xmlns:a16="http://schemas.microsoft.com/office/drawing/2014/main" id="{9D5AEC8E-800D-BEBA-2A78-30630D80CA05}"/>
              </a:ext>
            </a:extLst>
          </p:cNvPr>
          <p:cNvPicPr>
            <a:picLocks noChangeAspect="1"/>
          </p:cNvPicPr>
          <p:nvPr/>
        </p:nvPicPr>
        <p:blipFill>
          <a:blip r:embed="rId3"/>
          <a:stretch>
            <a:fillRect/>
          </a:stretch>
        </p:blipFill>
        <p:spPr>
          <a:xfrm>
            <a:off x="5804715" y="119479"/>
            <a:ext cx="6369341" cy="4086569"/>
          </a:xfrm>
          <a:prstGeom prst="rect">
            <a:avLst/>
          </a:prstGeom>
        </p:spPr>
      </p:pic>
    </p:spTree>
    <p:extLst>
      <p:ext uri="{BB962C8B-B14F-4D97-AF65-F5344CB8AC3E}">
        <p14:creationId xmlns:p14="http://schemas.microsoft.com/office/powerpoint/2010/main" val="4243297800"/>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3</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JuxtaposeVTI</vt:lpstr>
      <vt:lpstr>LungNet:  Deep Learning Approach for Thoracic Disease Classification</vt:lpstr>
      <vt:lpstr>Introduction and problem statement</vt:lpstr>
      <vt:lpstr>motivation</vt:lpstr>
      <vt:lpstr>Proposed solution</vt:lpstr>
      <vt:lpstr>Source Data – Lung segmentation</vt:lpstr>
      <vt:lpstr>Source Data – disease classification</vt:lpstr>
      <vt:lpstr>Methodology</vt:lpstr>
      <vt:lpstr>Data Discovery and analysis</vt:lpstr>
      <vt:lpstr>Data Discovery and analysis – Disease classification</vt:lpstr>
      <vt:lpstr>Data  pre-processing </vt:lpstr>
      <vt:lpstr>Data  pre-processing </vt:lpstr>
      <vt:lpstr>Data  pre-processing for disease classification using u-net model </vt:lpstr>
      <vt:lpstr>Segmentation: UNet Model</vt:lpstr>
      <vt:lpstr>PowerPoint Presentation</vt:lpstr>
      <vt:lpstr>Segmentation: UNet Model</vt:lpstr>
      <vt:lpstr>Disease classification:  Ensemble: Resnet – 50 + densenet 121</vt:lpstr>
      <vt:lpstr>MODEL SUMMARY: Ensemble model</vt:lpstr>
      <vt:lpstr>Hyperparameter tuning</vt:lpstr>
      <vt:lpstr>Results</vt:lpstr>
      <vt:lpstr>conclusion</vt:lpstr>
      <vt:lpstr>Future scope</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2024-05-05T21:50:46Z</dcterms:created>
  <dcterms:modified xsi:type="dcterms:W3CDTF">2024-05-19T03:54:22Z</dcterms:modified>
</cp:coreProperties>
</file>