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2A17F-F341-698F-9EF0-D339A42AE8A5}" v="172" dt="2024-11-01T09:35:24.149"/>
    <p1510:client id="{0AD3BA67-C229-9300-C893-86F0E5B1D35C}" v="57" dt="2024-10-31T09:22:02.237"/>
    <p1510:client id="{49FCCF53-9033-6519-E4F3-8E343F556BB5}" v="72" dt="2024-10-31T09:20:20.470"/>
    <p1510:client id="{744626B4-87CF-FC29-4B6C-53EA84D05D95}" v="1120" dt="2024-11-01T09:54:14.967"/>
    <p1510:client id="{7B1FF210-175C-B582-3BB5-C8A009A7B2D9}" v="1048" dt="2024-11-01T09:53:03.444"/>
    <p1510:client id="{92E8B3B7-7E6F-A71F-BED0-1FCB12497E6A}" v="63" dt="2024-11-01T09:55:14.541"/>
    <p1510:client id="{C9C9A5DF-EFD1-1AC6-CA38-89795A1AEAE1}" v="917" dt="2024-11-01T07:16:45.548"/>
    <p1510:client id="{D46A5F82-7901-C876-9CFF-D1420100F487}" v="162" dt="2024-11-01T09:59:55.428"/>
    <p1510:client id="{F77D9C60-EAE4-FCC2-CE3C-227341CA8545}" v="347" dt="2024-10-31T09:19:27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46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3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9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6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99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1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5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6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28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GB3e7Htv/mario-pizz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6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Marios </a:t>
            </a:r>
            <a:br>
              <a:rPr lang="en-US"/>
            </a:br>
            <a:r>
              <a:rPr lang="en-US"/>
              <a:t>Pizza</a:t>
            </a:r>
            <a:br>
              <a:rPr lang="en-US"/>
            </a:b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r>
              <a:rPr lang="en-US" sz="2800" b="1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Opgave</a:t>
            </a:r>
            <a:r>
              <a:rPr lang="en-US" sz="2800" b="1">
                <a:solidFill>
                  <a:schemeClr val="tx1">
                    <a:alpha val="60000"/>
                  </a:schemeClr>
                </a:solidFill>
                <a:ea typeface="Source Sans Pro"/>
              </a:rPr>
              <a:t>:</a:t>
            </a:r>
            <a:br>
              <a:rPr lang="en-US">
                <a:ea typeface="Source Sans Pro"/>
              </a:rPr>
            </a:br>
            <a:r>
              <a:rPr lang="en-US" sz="1800">
                <a:solidFill>
                  <a:schemeClr val="tx1">
                    <a:alpha val="60000"/>
                  </a:schemeClr>
                </a:solidFill>
                <a:ea typeface="Source Sans Pro"/>
              </a:rPr>
              <a:t>Lave et </a:t>
            </a:r>
            <a:r>
              <a:rPr lang="en-US" sz="180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brugerssystem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ea typeface="Source Sans Pro"/>
              </a:rPr>
              <a:t> </a:t>
            </a:r>
            <a:r>
              <a:rPr lang="en-US" sz="180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til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ea typeface="Source Sans Pro"/>
              </a:rPr>
              <a:t> Marios </a:t>
            </a:r>
            <a:r>
              <a:rPr lang="en-US" sz="180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Pizzabar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ea typeface="Source Sans Pro"/>
              </a:rPr>
              <a:t>.</a:t>
            </a:r>
          </a:p>
          <a:p>
            <a:r>
              <a:rPr lang="en-US" b="1">
                <a:solidFill>
                  <a:schemeClr val="tx1">
                    <a:alpha val="60000"/>
                  </a:schemeClr>
                </a:solidFill>
                <a:ea typeface="Source Sans Pro"/>
              </a:rPr>
              <a:t>Gruppe:</a:t>
            </a:r>
            <a:br>
              <a:rPr lang="en-US" sz="1800">
                <a:ea typeface="Source Sans Pro"/>
              </a:rPr>
            </a:br>
            <a:r>
              <a:rPr lang="en-US" sz="1800">
                <a:solidFill>
                  <a:schemeClr val="tx1">
                    <a:alpha val="60000"/>
                  </a:schemeClr>
                </a:solidFill>
                <a:ea typeface="Source Sans Pro"/>
              </a:rPr>
              <a:t>Mahamed, Shahab, Mikkel, Abdallah, Martin. </a:t>
            </a:r>
          </a:p>
          <a:p>
            <a:r>
              <a:rPr lang="en-US" b="1">
                <a:solidFill>
                  <a:schemeClr val="tx1">
                    <a:alpha val="60000"/>
                  </a:schemeClr>
                </a:solidFill>
                <a:ea typeface="Source Sans Pro"/>
              </a:rPr>
              <a:t>Løsning: </a:t>
            </a:r>
            <a:br>
              <a:rPr lang="en-US" sz="3200">
                <a:ea typeface="Source Sans Pro"/>
              </a:rPr>
            </a:br>
            <a:r>
              <a:rPr lang="en-US" sz="1800">
                <a:solidFill>
                  <a:schemeClr val="tx1">
                    <a:alpha val="60000"/>
                  </a:schemeClr>
                </a:solidFill>
                <a:ea typeface="Source Sans Pro"/>
              </a:rPr>
              <a:t>Demo </a:t>
            </a:r>
            <a:r>
              <a:rPr lang="en-US" sz="180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af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ea typeface="Source Sans Pro"/>
              </a:rPr>
              <a:t> program.</a:t>
            </a:r>
          </a:p>
        </p:txBody>
      </p:sp>
      <p:pic>
        <p:nvPicPr>
          <p:cNvPr id="5" name="Billede 4" descr="Et billede, der indeholder person, tøj, Fastfood, menneske&#10;&#10;Beskrivelsen er genereret automatisk">
            <a:extLst>
              <a:ext uri="{FF2B5EF4-FFF2-40B4-BE49-F238E27FC236}">
                <a16:creationId xmlns:a16="http://schemas.microsoft.com/office/drawing/2014/main" id="{6A13F271-AFA1-1C1D-9C20-10A8DACB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00" name="Group 169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1" name="Oval 173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F9C0E-622B-1AED-7D61-AE9CE69F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/>
              <a:t>Hvilke </a:t>
            </a:r>
            <a:r>
              <a:rPr lang="da-DK" err="1"/>
              <a:t>Scrum</a:t>
            </a:r>
            <a:r>
              <a:rPr lang="da-DK"/>
              <a:t>-items har vi implementeret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47B44C-CF0D-736C-9180-B6229FDE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da-DK" sz="2400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Dagligt </a:t>
            </a:r>
            <a:r>
              <a:rPr lang="da-DK" sz="2400" b="1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Scrum</a:t>
            </a:r>
            <a:r>
              <a:rPr lang="da-DK" sz="2400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 møde (Ca. 15 minutter)</a:t>
            </a:r>
            <a:br>
              <a:rPr lang="da-DK" sz="2400">
                <a:ea typeface="Source Sans Pro"/>
              </a:rPr>
            </a:br>
            <a:r>
              <a:rPr lang="da-DK" sz="1900">
                <a:solidFill>
                  <a:srgbClr val="FFFFFF">
                    <a:alpha val="60000"/>
                  </a:srgbClr>
                </a:solidFill>
                <a:ea typeface="Source Sans Pro"/>
              </a:rPr>
              <a:t>Hvad lavede vi i går? Hvad skal vi lave i dag? Er der nogen forhindringer?</a:t>
            </a:r>
          </a:p>
          <a:p>
            <a:r>
              <a:rPr lang="da-DK" sz="2400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Estimering</a:t>
            </a:r>
            <a:r>
              <a:rPr lang="da-DK" sz="240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br>
              <a:rPr lang="da-DK" sz="2400">
                <a:ea typeface="Source Sans Pro"/>
              </a:rPr>
            </a:br>
            <a:r>
              <a:rPr lang="da-DK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Kan vi overholde vores tidsplan og nå de </a:t>
            </a:r>
            <a:r>
              <a:rPr lang="da-DK" sz="180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userstories</a:t>
            </a:r>
            <a:r>
              <a:rPr lang="da-DK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 vi har planlagt?</a:t>
            </a:r>
          </a:p>
          <a:p>
            <a:r>
              <a:rPr lang="da-DK" sz="2400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Product </a:t>
            </a:r>
            <a:r>
              <a:rPr lang="da-DK" sz="2400" b="1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backlog</a:t>
            </a:r>
            <a:br>
              <a:rPr lang="da-DK" sz="2400">
                <a:ea typeface="Source Sans Pro"/>
              </a:rPr>
            </a:br>
            <a:r>
              <a:rPr lang="da-DK" sz="180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Trello</a:t>
            </a:r>
            <a:r>
              <a:rPr lang="da-DK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 board </a:t>
            </a:r>
          </a:p>
          <a:p>
            <a:r>
              <a:rPr lang="da-DK" sz="2400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Sprints </a:t>
            </a:r>
            <a:r>
              <a:rPr lang="da-DK" sz="2400" b="1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backlog</a:t>
            </a:r>
            <a:r>
              <a:rPr lang="da-DK" sz="2400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/</a:t>
            </a:r>
            <a:r>
              <a:rPr lang="da-DK" sz="2200" b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Kapacitet &amp; </a:t>
            </a:r>
            <a:r>
              <a:rPr lang="da-DK" sz="2200" b="1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Velocity</a:t>
            </a:r>
            <a:br>
              <a:rPr lang="da-DK" sz="2400" b="1">
                <a:ea typeface="Source Sans Pro"/>
              </a:rPr>
            </a:br>
            <a:r>
              <a:rPr lang="da-DK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Hvilke user </a:t>
            </a:r>
            <a:r>
              <a:rPr lang="da-DK" sz="180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stories</a:t>
            </a:r>
            <a:r>
              <a:rPr lang="da-DK" sz="1800">
                <a:solidFill>
                  <a:srgbClr val="FFFFFF">
                    <a:alpha val="60000"/>
                  </a:srgbClr>
                </a:solidFill>
                <a:ea typeface="Source Sans Pro"/>
              </a:rPr>
              <a:t> skal vi nå ved hver sprint?</a:t>
            </a:r>
          </a:p>
          <a:p>
            <a:r>
              <a:rPr lang="da-DK" sz="2400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Sprint </a:t>
            </a:r>
            <a:r>
              <a:rPr lang="da-DK" sz="2400" b="1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review</a:t>
            </a:r>
            <a:r>
              <a:rPr lang="da-DK" sz="2400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 &amp; test efter hver user story</a:t>
            </a:r>
            <a:br>
              <a:rPr lang="da-DK" sz="2400">
                <a:ea typeface="Source Sans Pro"/>
              </a:rPr>
            </a:br>
            <a:r>
              <a:rPr lang="da-DK" sz="1900">
                <a:solidFill>
                  <a:srgbClr val="FFFFFF">
                    <a:alpha val="60000"/>
                  </a:srgbClr>
                </a:solidFill>
                <a:ea typeface="Source Sans Pro"/>
              </a:rPr>
              <a:t>Hvordan forløb vores sprint og </a:t>
            </a:r>
            <a:r>
              <a:rPr lang="da-DK" sz="190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fungerer</a:t>
            </a:r>
            <a:r>
              <a:rPr lang="da-DK" sz="1900">
                <a:solidFill>
                  <a:srgbClr val="FFFFFF">
                    <a:alpha val="60000"/>
                  </a:srgbClr>
                </a:solidFill>
                <a:ea typeface="Source Sans Pro"/>
              </a:rPr>
              <a:t> vores funktion som planlagt? </a:t>
            </a:r>
          </a:p>
          <a:p>
            <a:pPr marL="0" indent="0">
              <a:buNone/>
            </a:pPr>
            <a:endParaRPr lang="da-DK" sz="2400">
              <a:solidFill>
                <a:srgbClr val="FFFFFF">
                  <a:alpha val="60000"/>
                </a:srgbClr>
              </a:solidFill>
              <a:latin typeface="Source Sans Pro"/>
              <a:ea typeface="Source Sans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831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93891-D7AD-0D48-A093-B76274CF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err="1"/>
              <a:t>Scrumboard</a:t>
            </a:r>
            <a:r>
              <a:rPr lang="da-DK"/>
              <a:t> &amp; Product Backlog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E9670F8-ECCF-9378-CFA8-C8BC6C7C6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da-DK" sz="2200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Vi har brugt </a:t>
            </a:r>
            <a:r>
              <a:rPr lang="da-DK" sz="2200" b="1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Trello</a:t>
            </a:r>
            <a:r>
              <a:rPr lang="da-DK" sz="2200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da-DK" sz="2200" b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(projektstyringsværktøj) til vores </a:t>
            </a:r>
            <a:r>
              <a:rPr lang="da-DK" sz="2200" b="1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Scrumboard</a:t>
            </a:r>
            <a:r>
              <a:rPr lang="da-DK" sz="2200" b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&amp; Product </a:t>
            </a:r>
            <a:r>
              <a:rPr lang="da-DK" sz="2200" b="1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Backlog</a:t>
            </a:r>
            <a:endParaRPr lang="da-DK" sz="2200" b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da-DK">
                <a:solidFill>
                  <a:srgbClr val="FFFFFF">
                    <a:alpha val="60000"/>
                  </a:srgbClr>
                </a:solidFill>
                <a:ea typeface="+mn-lt"/>
                <a:cs typeface="+mn-lt"/>
                <a:hlinkClick r:id="rId2"/>
              </a:rPr>
              <a:t>https://trello.com/b/GB3e7Htv/mario-pizza</a:t>
            </a:r>
            <a:endParaRPr lang="da-DK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a-DK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32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E79AE-3FED-C050-6BD9-8174CAC1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3" name="Pladsholder til indhold 2">
            <a:extLst>
              <a:ext uri="{FF2B5EF4-FFF2-40B4-BE49-F238E27FC236}">
                <a16:creationId xmlns:a16="http://schemas.microsoft.com/office/drawing/2014/main" id="{DEF9C842-CE7A-1BDD-5023-EFB462480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566248"/>
              </p:ext>
            </p:extLst>
          </p:nvPr>
        </p:nvGraphicFramePr>
        <p:xfrm>
          <a:off x="34119" y="11373"/>
          <a:ext cx="12136610" cy="684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567">
                  <a:extLst>
                    <a:ext uri="{9D8B030D-6E8A-4147-A177-3AD203B41FA5}">
                      <a16:colId xmlns:a16="http://schemas.microsoft.com/office/drawing/2014/main" val="3406996500"/>
                    </a:ext>
                  </a:extLst>
                </a:gridCol>
                <a:gridCol w="1796954">
                  <a:extLst>
                    <a:ext uri="{9D8B030D-6E8A-4147-A177-3AD203B41FA5}">
                      <a16:colId xmlns:a16="http://schemas.microsoft.com/office/drawing/2014/main" val="1048097799"/>
                    </a:ext>
                  </a:extLst>
                </a:gridCol>
                <a:gridCol w="4139821">
                  <a:extLst>
                    <a:ext uri="{9D8B030D-6E8A-4147-A177-3AD203B41FA5}">
                      <a16:colId xmlns:a16="http://schemas.microsoft.com/office/drawing/2014/main" val="65637102"/>
                    </a:ext>
                  </a:extLst>
                </a:gridCol>
                <a:gridCol w="5085268">
                  <a:extLst>
                    <a:ext uri="{9D8B030D-6E8A-4147-A177-3AD203B41FA5}">
                      <a16:colId xmlns:a16="http://schemas.microsoft.com/office/drawing/2014/main" val="170413129"/>
                    </a:ext>
                  </a:extLst>
                </a:gridCol>
              </a:tblGrid>
              <a:tr h="1369518">
                <a:tc>
                  <a:txBody>
                    <a:bodyPr/>
                    <a:lstStyle/>
                    <a:p>
                      <a:r>
                        <a:rPr lang="da-DK" dirty="0"/>
                        <a:t>Sprints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Længde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User </a:t>
                      </a:r>
                      <a:r>
                        <a:rPr lang="da-DK" dirty="0" err="1"/>
                        <a:t>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Sprint </a:t>
                      </a:r>
                      <a:r>
                        <a:rPr lang="da-DK" dirty="0" err="1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30139"/>
                  </a:ext>
                </a:extLst>
              </a:tr>
              <a:tr h="1369518">
                <a:tc>
                  <a:txBody>
                    <a:bodyPr/>
                    <a:lstStyle/>
                    <a:p>
                      <a:r>
                        <a:rPr lang="da-DK" dirty="0"/>
                        <a:t>Sprint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 dage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800" b="0" i="0" u="none" strike="noStrike" noProof="0" dirty="0">
                          <a:latin typeface="Source Sans Pro"/>
                        </a:rPr>
                        <a:t>User Story 1: Visning af bestillingsliste og afhentningstider. </a:t>
                      </a:r>
                      <a:endParaRPr lang="da-DK" dirty="0"/>
                    </a:p>
                    <a:p>
                      <a:pPr lvl="0">
                        <a:buNone/>
                      </a:pPr>
                      <a:endParaRPr lang="da-DK" sz="1800" b="0" i="0" u="none" strike="noStrike" noProof="0">
                        <a:latin typeface="Source Sans Pro"/>
                      </a:endParaRPr>
                    </a:p>
                    <a:p>
                      <a:pPr lvl="0">
                        <a:buNone/>
                      </a:pPr>
                      <a:r>
                        <a:rPr lang="da-DK" sz="1800" b="0" i="0" u="none" strike="noStrike" noProof="0" dirty="0">
                          <a:latin typeface="Source Sans Pro"/>
                        </a:rPr>
                        <a:t>User Story 2: Vise hele menukortet.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>
                          <a:latin typeface="Source Sans Pro"/>
                        </a:rPr>
                        <a:t>Vi vil gerne have en liste af bestillingerne med ordre nummer og  se hele menukortet.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509594"/>
                  </a:ext>
                </a:extLst>
              </a:tr>
              <a:tr h="1369518">
                <a:tc>
                  <a:txBody>
                    <a:bodyPr/>
                    <a:lstStyle/>
                    <a:p>
                      <a:r>
                        <a:rPr lang="da-DK" dirty="0"/>
                        <a:t>Sprint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 dage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>
                          <a:latin typeface="Source Sans Pro"/>
                        </a:rPr>
                        <a:t>User Story 3: Sortering af ordrer efter afhentningstidspunkt.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/>
                        <a:t>Ordrerne skal være i rækkefølge i forhold til hvilket tidspunkt den skal afhentes.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82751"/>
                  </a:ext>
                </a:extLst>
              </a:tr>
              <a:tr h="1369518">
                <a:tc>
                  <a:txBody>
                    <a:bodyPr/>
                    <a:lstStyle/>
                    <a:p>
                      <a:r>
                        <a:rPr lang="da-DK" dirty="0"/>
                        <a:t>Sprint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 dage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>
                          <a:latin typeface="Source Sans Pro"/>
                        </a:rPr>
                        <a:t>User Story 4: Mulighed for at fjerne ordrer, når de er afhentet og betalt.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>
                          <a:latin typeface="Source Sans Pro"/>
                        </a:rPr>
                        <a:t>Vi skal lave en funktion som kan fjerne en ordre uden at fjerne alle ordrerne.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59457"/>
                  </a:ext>
                </a:extLst>
              </a:tr>
              <a:tr h="1369518">
                <a:tc>
                  <a:txBody>
                    <a:bodyPr/>
                    <a:lstStyle/>
                    <a:p>
                      <a:r>
                        <a:rPr lang="da-DK" dirty="0"/>
                        <a:t>Sprint.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 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>
                          <a:latin typeface="Source Sans Pro"/>
                        </a:rPr>
                        <a:t> Forbedringer og fejlrettelser.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/>
                        <a:t>Vi vil teste hele programmet med alle funktionerne og rette småfejl. 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0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19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7BD26-3A1A-36E6-D49B-BE1C74B3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/>
              <a:t>Konklusion 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2ADB584-4944-9261-E65C-70774EBC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342900" indent="-342900"/>
            <a:r>
              <a:rPr lang="da-DK" sz="2200" b="1" dirty="0">
                <a:ea typeface="Source Sans Pro"/>
              </a:rPr>
              <a:t>Vi har fået erfaring i at arbejde i en </a:t>
            </a:r>
            <a:r>
              <a:rPr lang="da-DK" sz="2200" b="1" dirty="0" err="1">
                <a:ea typeface="Source Sans Pro"/>
              </a:rPr>
              <a:t>Scrum</a:t>
            </a:r>
            <a:r>
              <a:rPr lang="da-DK" sz="2200" b="1" dirty="0">
                <a:ea typeface="Source Sans Pro"/>
              </a:rPr>
              <a:t> </a:t>
            </a:r>
            <a:r>
              <a:rPr lang="da-DK" sz="2200" b="1" dirty="0" err="1">
                <a:ea typeface="Source Sans Pro"/>
              </a:rPr>
              <a:t>process</a:t>
            </a:r>
            <a:r>
              <a:rPr lang="da-DK" sz="2200" b="1" dirty="0">
                <a:ea typeface="Source Sans Pro"/>
              </a:rPr>
              <a:t>.</a:t>
            </a:r>
            <a:br>
              <a:rPr lang="da-DK" sz="2200" b="1" dirty="0">
                <a:ea typeface="Source Sans Pro"/>
              </a:rPr>
            </a:br>
            <a:r>
              <a:rPr lang="da-DK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User </a:t>
            </a:r>
            <a:r>
              <a:rPr lang="da-DK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stories</a:t>
            </a:r>
            <a:r>
              <a:rPr lang="da-DK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da-DK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Scrum</a:t>
            </a:r>
            <a:r>
              <a:rPr lang="da-DK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møder, Product </a:t>
            </a:r>
            <a:r>
              <a:rPr lang="da-DK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backlog</a:t>
            </a:r>
            <a:r>
              <a:rPr lang="da-DK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etc. </a:t>
            </a:r>
            <a:endParaRPr lang="da-DK" sz="2200" b="1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342900" indent="-342900"/>
            <a:r>
              <a:rPr lang="da-DK" sz="2200" b="1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Komm</a:t>
            </a:r>
            <a:r>
              <a:rPr lang="da-DK" sz="2200" b="1">
                <a:solidFill>
                  <a:srgbClr val="FFFFFF">
                    <a:alpha val="60000"/>
                  </a:srgbClr>
                </a:solidFill>
                <a:ea typeface="Source Sans Pro"/>
              </a:rPr>
              <a:t>​unikation er afgørende</a:t>
            </a:r>
            <a:br>
              <a:rPr lang="da-DK" sz="2200" b="1">
                <a:latin typeface="Source Sans Pro"/>
                <a:ea typeface="+mn-lt"/>
                <a:cs typeface="+mn-lt"/>
              </a:rPr>
            </a:br>
            <a:r>
              <a:rPr lang="da-DK" sz="1800">
                <a:solidFill>
                  <a:srgbClr val="FFFFFF">
                    <a:alpha val="60000"/>
                  </a:srgbClr>
                </a:solidFill>
                <a:latin typeface="Source Sans Pro"/>
                <a:ea typeface="+mn-lt"/>
                <a:cs typeface="+mn-lt"/>
              </a:rPr>
              <a:t>Daglige scrum møder er vigtige, overensstemmelse </a:t>
            </a:r>
          </a:p>
          <a:p>
            <a:pPr marL="342900" indent="-342900"/>
            <a:r>
              <a:rPr lang="da-DK" sz="2200" b="1" dirty="0">
                <a:latin typeface="Source Sans Pro"/>
                <a:ea typeface="+mn-lt"/>
                <a:cs typeface="+mn-lt"/>
              </a:rPr>
              <a:t>Estimering er svært</a:t>
            </a:r>
            <a:br>
              <a:rPr lang="da-DK" sz="2200" b="1" dirty="0">
                <a:latin typeface="Source Sans Pro"/>
                <a:ea typeface="+mn-lt"/>
                <a:cs typeface="+mn-lt"/>
              </a:rPr>
            </a:br>
            <a:r>
              <a:rPr lang="da-DK" sz="1800">
                <a:solidFill>
                  <a:schemeClr val="tx1">
                    <a:lumMod val="65000"/>
                  </a:schemeClr>
                </a:solidFill>
                <a:ea typeface="+mn-lt"/>
                <a:cs typeface="+mn-lt"/>
              </a:rPr>
              <a:t>Det tager ofte længere tid end man tror, da uforudsete problemer dukker op. </a:t>
            </a:r>
            <a:endParaRPr lang="da-DK" sz="1800">
              <a:solidFill>
                <a:schemeClr val="tx1">
                  <a:lumMod val="65000"/>
                </a:schemeClr>
              </a:solidFill>
              <a:latin typeface="Source Sans Pro"/>
              <a:ea typeface="+mn-lt"/>
              <a:cs typeface="+mn-lt"/>
            </a:endParaRPr>
          </a:p>
          <a:p>
            <a:pPr marL="342900" indent="-342900"/>
            <a:r>
              <a:rPr lang="da-DK" sz="2200" b="1" dirty="0">
                <a:solidFill>
                  <a:srgbClr val="FFFFFF">
                    <a:alpha val="60000"/>
                  </a:srgbClr>
                </a:solidFill>
                <a:latin typeface="Source Sans Pro"/>
                <a:ea typeface="+mn-lt"/>
                <a:cs typeface="+mn-lt"/>
              </a:rPr>
              <a:t>Vi har lært at bruge de værktøjer som bruges i en </a:t>
            </a:r>
            <a:r>
              <a:rPr lang="da-DK" sz="2200" b="1" dirty="0" err="1">
                <a:solidFill>
                  <a:srgbClr val="FFFFFF">
                    <a:alpha val="60000"/>
                  </a:srgbClr>
                </a:solidFill>
                <a:latin typeface="Source Sans Pro"/>
                <a:ea typeface="+mn-lt"/>
                <a:cs typeface="+mn-lt"/>
              </a:rPr>
              <a:t>Scrum</a:t>
            </a:r>
            <a:r>
              <a:rPr lang="da-DK" sz="2200" b="1" dirty="0">
                <a:solidFill>
                  <a:srgbClr val="FFFFFF">
                    <a:alpha val="60000"/>
                  </a:srgbClr>
                </a:solidFill>
                <a:latin typeface="Source Sans Pro"/>
                <a:ea typeface="+mn-lt"/>
                <a:cs typeface="+mn-lt"/>
              </a:rPr>
              <a:t> proces</a:t>
            </a:r>
            <a:br>
              <a:rPr lang="da-DK" sz="2200" b="1" dirty="0">
                <a:latin typeface="Source Sans Pro"/>
                <a:ea typeface="+mn-lt"/>
                <a:cs typeface="+mn-lt"/>
              </a:rPr>
            </a:br>
            <a:r>
              <a:rPr lang="da-DK" sz="1800" dirty="0" err="1">
                <a:solidFill>
                  <a:srgbClr val="FFFFFF">
                    <a:alpha val="60000"/>
                  </a:srgbClr>
                </a:solidFill>
                <a:latin typeface="Source Sans Pro"/>
                <a:ea typeface="+mn-lt"/>
                <a:cs typeface="+mn-lt"/>
              </a:rPr>
              <a:t>IntelliJ</a:t>
            </a:r>
            <a:r>
              <a:rPr lang="da-DK" sz="1800" dirty="0">
                <a:solidFill>
                  <a:srgbClr val="FFFFFF">
                    <a:alpha val="60000"/>
                  </a:srgbClr>
                </a:solidFill>
                <a:latin typeface="Source Sans Pro"/>
                <a:ea typeface="+mn-lt"/>
                <a:cs typeface="+mn-lt"/>
              </a:rPr>
              <a:t>, </a:t>
            </a:r>
            <a:r>
              <a:rPr lang="da-DK" sz="1800" dirty="0" err="1">
                <a:solidFill>
                  <a:srgbClr val="FFFFFF">
                    <a:alpha val="60000"/>
                  </a:srgbClr>
                </a:solidFill>
                <a:latin typeface="Source Sans Pro"/>
                <a:ea typeface="+mn-lt"/>
                <a:cs typeface="+mn-lt"/>
              </a:rPr>
              <a:t>Github</a:t>
            </a:r>
            <a:r>
              <a:rPr lang="da-DK" sz="1800" dirty="0">
                <a:solidFill>
                  <a:srgbClr val="FFFFFF">
                    <a:alpha val="60000"/>
                  </a:srgbClr>
                </a:solidFill>
                <a:latin typeface="Source Sans Pro"/>
                <a:ea typeface="+mn-lt"/>
                <a:cs typeface="+mn-lt"/>
              </a:rPr>
              <a:t> og </a:t>
            </a:r>
            <a:r>
              <a:rPr lang="da-DK" sz="1800" dirty="0" err="1">
                <a:solidFill>
                  <a:srgbClr val="FFFFFF">
                    <a:alpha val="60000"/>
                  </a:srgbClr>
                </a:solidFill>
                <a:latin typeface="Source Sans Pro"/>
                <a:ea typeface="+mn-lt"/>
                <a:cs typeface="+mn-lt"/>
              </a:rPr>
              <a:t>Trello</a:t>
            </a:r>
            <a:r>
              <a:rPr lang="da-DK" sz="1800" dirty="0">
                <a:solidFill>
                  <a:srgbClr val="FFFFFF">
                    <a:alpha val="60000"/>
                  </a:srgbClr>
                </a:solidFill>
                <a:latin typeface="Source Sans Pro"/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endParaRPr lang="da-DK" sz="2200" b="1">
              <a:solidFill>
                <a:schemeClr val="tx1">
                  <a:lumMod val="65000"/>
                </a:schemeClr>
              </a:solidFill>
              <a:latin typeface="Helvetica Neue"/>
              <a:ea typeface="Source Sans Pro"/>
            </a:endParaRPr>
          </a:p>
          <a:p>
            <a:pPr marL="0" indent="0">
              <a:buNone/>
            </a:pPr>
            <a:endParaRPr lang="da-DK">
              <a:solidFill>
                <a:srgbClr val="A6A6A6"/>
              </a:solidFill>
              <a:ea typeface="Source Sans Pro"/>
            </a:endParaRPr>
          </a:p>
          <a:p>
            <a:endParaRPr lang="da-DK">
              <a:solidFill>
                <a:srgbClr val="A6A6A6"/>
              </a:solidFill>
              <a:ea typeface="Source Sans Pro"/>
            </a:endParaRPr>
          </a:p>
          <a:p>
            <a:endParaRPr lang="da-DK">
              <a:solidFill>
                <a:srgbClr val="A6A6A6"/>
              </a:solidFill>
              <a:ea typeface="Source Sans Pro"/>
            </a:endParaRPr>
          </a:p>
          <a:p>
            <a:endParaRPr lang="da-DK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8341804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6" baseType="lpstr">
      <vt:lpstr>3DFloatVTI</vt:lpstr>
      <vt:lpstr>Marios  Pizza </vt:lpstr>
      <vt:lpstr>Hvilke Scrum-items har vi implementeret</vt:lpstr>
      <vt:lpstr>Scrumboard &amp; Product Backlog </vt:lpstr>
      <vt:lpstr>PowerPoint-præsentation</vt:lpstr>
      <vt:lpstr>Konklusion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33</cp:revision>
  <dcterms:created xsi:type="dcterms:W3CDTF">2024-10-31T08:19:43Z</dcterms:created>
  <dcterms:modified xsi:type="dcterms:W3CDTF">2024-11-01T10:02:59Z</dcterms:modified>
</cp:coreProperties>
</file>