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74" r:id="rId9"/>
    <p:sldId id="277" r:id="rId10"/>
    <p:sldId id="275" r:id="rId11"/>
    <p:sldId id="276" r:id="rId12"/>
    <p:sldId id="262" r:id="rId13"/>
    <p:sldId id="263" r:id="rId14"/>
    <p:sldId id="278" r:id="rId15"/>
    <p:sldId id="266" r:id="rId16"/>
    <p:sldId id="269" r:id="rId17"/>
    <p:sldId id="268" r:id="rId18"/>
    <p:sldId id="270" r:id="rId19"/>
    <p:sldId id="265"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54186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CBBB2-9157-4078-BF5C-32D3F227E07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10130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5972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779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633664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909426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61191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080865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35692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51049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05741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CBBB2-9157-4078-BF5C-32D3F227E07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42848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CBBB2-9157-4078-BF5C-32D3F227E070}"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37362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9881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52949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2CBBB2-9157-4078-BF5C-32D3F227E070}" type="datetimeFigureOut">
              <a:rPr lang="en-US" smtClean="0"/>
              <a:t>4/20/2023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167104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CBBB2-9157-4078-BF5C-32D3F227E07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5082-9190-415C-A0B9-E7D71D5A036D}" type="slidenum">
              <a:rPr lang="en-US" smtClean="0"/>
              <a:t>‹#›</a:t>
            </a:fld>
            <a:endParaRPr lang="en-US"/>
          </a:p>
        </p:txBody>
      </p:sp>
    </p:spTree>
    <p:extLst>
      <p:ext uri="{BB962C8B-B14F-4D97-AF65-F5344CB8AC3E}">
        <p14:creationId xmlns:p14="http://schemas.microsoft.com/office/powerpoint/2010/main" val="239372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2CBBB2-9157-4078-BF5C-32D3F227E070}" type="datetimeFigureOut">
              <a:rPr lang="en-US" smtClean="0"/>
              <a:t>4/20/2023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D85082-9190-415C-A0B9-E7D71D5A036D}" type="slidenum">
              <a:rPr lang="en-US" smtClean="0"/>
              <a:t>‹#›</a:t>
            </a:fld>
            <a:endParaRPr lang="en-US"/>
          </a:p>
        </p:txBody>
      </p:sp>
    </p:spTree>
    <p:extLst>
      <p:ext uri="{BB962C8B-B14F-4D97-AF65-F5344CB8AC3E}">
        <p14:creationId xmlns:p14="http://schemas.microsoft.com/office/powerpoint/2010/main" val="32213641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7886-A45F-1E08-C416-D89153466934}"/>
              </a:ext>
            </a:extLst>
          </p:cNvPr>
          <p:cNvSpPr>
            <a:spLocks noGrp="1"/>
          </p:cNvSpPr>
          <p:nvPr>
            <p:ph type="ctrTitle"/>
          </p:nvPr>
        </p:nvSpPr>
        <p:spPr>
          <a:xfrm>
            <a:off x="279055" y="0"/>
            <a:ext cx="10308734" cy="2924137"/>
          </a:xfrm>
        </p:spPr>
        <p:txBody>
          <a:bodyPr/>
          <a:lstStyle/>
          <a:p>
            <a:pPr algn="just"/>
            <a:r>
              <a:rPr lang="en-US" sz="4800" dirty="0">
                <a:solidFill>
                  <a:srgbClr val="FFFF00"/>
                </a:solidFill>
              </a:rPr>
              <a:t>Oil Production Forecasting Using Machine Learning</a:t>
            </a:r>
          </a:p>
        </p:txBody>
      </p:sp>
      <p:sp>
        <p:nvSpPr>
          <p:cNvPr id="3" name="Subtitle 2">
            <a:extLst>
              <a:ext uri="{FF2B5EF4-FFF2-40B4-BE49-F238E27FC236}">
                <a16:creationId xmlns:a16="http://schemas.microsoft.com/office/drawing/2014/main" id="{043546ED-88E2-6CE7-7BCB-D024CAC4B545}"/>
              </a:ext>
            </a:extLst>
          </p:cNvPr>
          <p:cNvSpPr>
            <a:spLocks noGrp="1"/>
          </p:cNvSpPr>
          <p:nvPr>
            <p:ph type="subTitle" idx="1"/>
          </p:nvPr>
        </p:nvSpPr>
        <p:spPr>
          <a:xfrm>
            <a:off x="1154954" y="3301465"/>
            <a:ext cx="10308733" cy="3291840"/>
          </a:xfrm>
        </p:spPr>
        <p:txBody>
          <a:bodyPr>
            <a:normAutofit/>
          </a:bodyPr>
          <a:lstStyle/>
          <a:p>
            <a:pPr algn="r"/>
            <a:endParaRPr lang="en-US" dirty="0">
              <a:solidFill>
                <a:schemeClr val="tx1"/>
              </a:solidFill>
            </a:endParaRPr>
          </a:p>
          <a:p>
            <a:pPr algn="r"/>
            <a:endParaRPr lang="en-US" dirty="0">
              <a:solidFill>
                <a:schemeClr val="tx1"/>
              </a:solidFill>
            </a:endParaRPr>
          </a:p>
          <a:p>
            <a:pPr algn="r"/>
            <a:r>
              <a:rPr lang="en-US" dirty="0" err="1">
                <a:solidFill>
                  <a:schemeClr val="tx1"/>
                </a:solidFill>
              </a:rPr>
              <a:t>Imtiyaz</a:t>
            </a:r>
            <a:r>
              <a:rPr lang="en-US" dirty="0">
                <a:solidFill>
                  <a:schemeClr val="tx1"/>
                </a:solidFill>
              </a:rPr>
              <a:t> </a:t>
            </a:r>
            <a:r>
              <a:rPr lang="en-US" dirty="0" err="1">
                <a:solidFill>
                  <a:schemeClr val="tx1"/>
                </a:solidFill>
              </a:rPr>
              <a:t>AlI</a:t>
            </a:r>
            <a:r>
              <a:rPr lang="en-US" dirty="0">
                <a:solidFill>
                  <a:schemeClr val="tx1"/>
                </a:solidFill>
              </a:rPr>
              <a:t> SYED(2220056)</a:t>
            </a:r>
          </a:p>
          <a:p>
            <a:pPr algn="r"/>
            <a:r>
              <a:rPr lang="en-US" dirty="0">
                <a:solidFill>
                  <a:schemeClr val="tx1"/>
                </a:solidFill>
              </a:rPr>
              <a:t>Akram Mohammad(2162967)</a:t>
            </a:r>
          </a:p>
          <a:p>
            <a:pPr algn="r"/>
            <a:r>
              <a:rPr lang="en-US" dirty="0">
                <a:solidFill>
                  <a:schemeClr val="tx1"/>
                </a:solidFill>
              </a:rPr>
              <a:t>Faisal </a:t>
            </a:r>
            <a:r>
              <a:rPr lang="en-US" dirty="0" err="1">
                <a:solidFill>
                  <a:schemeClr val="tx1"/>
                </a:solidFill>
              </a:rPr>
              <a:t>MaLIK</a:t>
            </a:r>
            <a:r>
              <a:rPr lang="en-US" dirty="0">
                <a:solidFill>
                  <a:schemeClr val="tx1"/>
                </a:solidFill>
              </a:rPr>
              <a:t> MOHAMMED(2214828)</a:t>
            </a:r>
          </a:p>
          <a:p>
            <a:pPr algn="r"/>
            <a:r>
              <a:rPr lang="en-US" dirty="0" err="1">
                <a:solidFill>
                  <a:schemeClr val="tx1"/>
                </a:solidFill>
              </a:rPr>
              <a:t>MahammaD</a:t>
            </a:r>
            <a:r>
              <a:rPr lang="en-US" dirty="0">
                <a:solidFill>
                  <a:schemeClr val="tx1"/>
                </a:solidFill>
              </a:rPr>
              <a:t> Salman Shaik(2215886)</a:t>
            </a:r>
          </a:p>
          <a:p>
            <a:pPr algn="r"/>
            <a:endParaRPr lang="en-US" dirty="0">
              <a:solidFill>
                <a:schemeClr val="tx1"/>
              </a:solidFill>
            </a:endParaRPr>
          </a:p>
        </p:txBody>
      </p:sp>
    </p:spTree>
    <p:extLst>
      <p:ext uri="{BB962C8B-B14F-4D97-AF65-F5344CB8AC3E}">
        <p14:creationId xmlns:p14="http://schemas.microsoft.com/office/powerpoint/2010/main" val="89936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92F4-CB98-2417-B04A-B2EEC793F792}"/>
              </a:ext>
            </a:extLst>
          </p:cNvPr>
          <p:cNvSpPr>
            <a:spLocks noGrp="1"/>
          </p:cNvSpPr>
          <p:nvPr>
            <p:ph type="title"/>
          </p:nvPr>
        </p:nvSpPr>
        <p:spPr>
          <a:xfrm>
            <a:off x="646111" y="452718"/>
            <a:ext cx="9404723" cy="942945"/>
          </a:xfrm>
        </p:spPr>
        <p:txBody>
          <a:bodyPr/>
          <a:lstStyle/>
          <a:p>
            <a:r>
              <a:rPr lang="en-US" b="1" dirty="0">
                <a:solidFill>
                  <a:srgbClr val="FFFF00"/>
                </a:solidFill>
              </a:rPr>
              <a:t>Data Preprocessing and Scaling.</a:t>
            </a:r>
          </a:p>
        </p:txBody>
      </p:sp>
      <p:sp>
        <p:nvSpPr>
          <p:cNvPr id="3" name="Content Placeholder 2">
            <a:extLst>
              <a:ext uri="{FF2B5EF4-FFF2-40B4-BE49-F238E27FC236}">
                <a16:creationId xmlns:a16="http://schemas.microsoft.com/office/drawing/2014/main" id="{EE1B5119-6130-695E-7698-45CBFBA2A95F}"/>
              </a:ext>
            </a:extLst>
          </p:cNvPr>
          <p:cNvSpPr>
            <a:spLocks noGrp="1"/>
          </p:cNvSpPr>
          <p:nvPr>
            <p:ph idx="1"/>
          </p:nvPr>
        </p:nvSpPr>
        <p:spPr>
          <a:xfrm>
            <a:off x="558266" y="1905802"/>
            <a:ext cx="11020926" cy="4716380"/>
          </a:xfrm>
        </p:spPr>
        <p:txBody>
          <a:bodyPr>
            <a:normAutofit/>
          </a:bodyPr>
          <a:lstStyle/>
          <a:p>
            <a:pPr algn="just"/>
            <a:r>
              <a:rPr lang="en-US" sz="2800" dirty="0"/>
              <a:t>Using the ECDF function choosing the wells that are appropriate for Machine Learning.</a:t>
            </a:r>
          </a:p>
          <a:p>
            <a:pPr algn="just"/>
            <a:endParaRPr lang="en-US" sz="2800" dirty="0"/>
          </a:p>
          <a:p>
            <a:pPr algn="just"/>
            <a:r>
              <a:rPr lang="en-US" sz="2800" dirty="0"/>
              <a:t>Handling the skewed values using </a:t>
            </a:r>
            <a:r>
              <a:rPr lang="en-US" sz="2800" b="1" dirty="0"/>
              <a:t>Interpolation-linear</a:t>
            </a:r>
            <a:r>
              <a:rPr lang="en-US" sz="2800" dirty="0"/>
              <a:t> method to fill in the missing/NAN values.</a:t>
            </a:r>
          </a:p>
          <a:p>
            <a:pPr algn="just"/>
            <a:endParaRPr lang="en-US" sz="2800" dirty="0"/>
          </a:p>
          <a:p>
            <a:pPr algn="just"/>
            <a:r>
              <a:rPr lang="en-US" sz="2800" dirty="0"/>
              <a:t>Using </a:t>
            </a:r>
            <a:r>
              <a:rPr lang="en-US" sz="2800" b="1" dirty="0"/>
              <a:t>MINMAX</a:t>
            </a:r>
            <a:r>
              <a:rPr lang="en-US" sz="2800" dirty="0"/>
              <a:t> scaler to scale numeric columns to a common range without distorting differences in values or losing information</a:t>
            </a:r>
            <a:r>
              <a:rPr lang="en-US" sz="3200" dirty="0"/>
              <a:t>.</a:t>
            </a:r>
          </a:p>
          <a:p>
            <a:pPr algn="just"/>
            <a:endParaRPr lang="en-US" sz="2800" dirty="0"/>
          </a:p>
          <a:p>
            <a:pPr algn="just"/>
            <a:endParaRPr lang="en-US" sz="2800" dirty="0"/>
          </a:p>
          <a:p>
            <a:pPr algn="just"/>
            <a:endParaRPr lang="en-US" sz="2800" dirty="0"/>
          </a:p>
        </p:txBody>
      </p:sp>
    </p:spTree>
    <p:extLst>
      <p:ext uri="{BB962C8B-B14F-4D97-AF65-F5344CB8AC3E}">
        <p14:creationId xmlns:p14="http://schemas.microsoft.com/office/powerpoint/2010/main" val="72942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18D2-8BA3-2423-E430-430515BE9298}"/>
              </a:ext>
            </a:extLst>
          </p:cNvPr>
          <p:cNvSpPr>
            <a:spLocks noGrp="1"/>
          </p:cNvSpPr>
          <p:nvPr>
            <p:ph type="title"/>
          </p:nvPr>
        </p:nvSpPr>
        <p:spPr>
          <a:xfrm>
            <a:off x="646111" y="452718"/>
            <a:ext cx="9404723" cy="1068074"/>
          </a:xfrm>
        </p:spPr>
        <p:txBody>
          <a:bodyPr/>
          <a:lstStyle/>
          <a:p>
            <a:r>
              <a:rPr lang="en-US" b="1" dirty="0">
                <a:solidFill>
                  <a:srgbClr val="FFFF00"/>
                </a:solidFill>
              </a:rPr>
              <a:t>Feature Selection</a:t>
            </a:r>
            <a:r>
              <a:rPr lang="en-US" dirty="0">
                <a:solidFill>
                  <a:srgbClr val="FFFF00"/>
                </a:solidFill>
              </a:rPr>
              <a:t>:</a:t>
            </a:r>
          </a:p>
        </p:txBody>
      </p:sp>
      <p:sp>
        <p:nvSpPr>
          <p:cNvPr id="3" name="Content Placeholder 2">
            <a:extLst>
              <a:ext uri="{FF2B5EF4-FFF2-40B4-BE49-F238E27FC236}">
                <a16:creationId xmlns:a16="http://schemas.microsoft.com/office/drawing/2014/main" id="{2D304BC6-B320-ABC5-A093-7448FC9980EA}"/>
              </a:ext>
            </a:extLst>
          </p:cNvPr>
          <p:cNvSpPr>
            <a:spLocks noGrp="1"/>
          </p:cNvSpPr>
          <p:nvPr>
            <p:ph idx="1"/>
          </p:nvPr>
        </p:nvSpPr>
        <p:spPr>
          <a:xfrm>
            <a:off x="750771" y="1886551"/>
            <a:ext cx="11086697" cy="4350619"/>
          </a:xfrm>
        </p:spPr>
        <p:txBody>
          <a:bodyPr>
            <a:normAutofit lnSpcReduction="10000"/>
          </a:bodyPr>
          <a:lstStyle/>
          <a:p>
            <a:r>
              <a:rPr lang="en-US" sz="2800" dirty="0"/>
              <a:t>Feature selection involves automatically or manually choosing the relevant features that contribute to accurate predictions.</a:t>
            </a:r>
          </a:p>
          <a:p>
            <a:pPr marL="0" indent="0">
              <a:buNone/>
            </a:pPr>
            <a:endParaRPr lang="en-US" sz="2800" dirty="0"/>
          </a:p>
          <a:p>
            <a:r>
              <a:rPr lang="en-US" sz="2800" dirty="0"/>
              <a:t>Generate the Heat map and understand the correlation between different columns .</a:t>
            </a:r>
          </a:p>
          <a:p>
            <a:endParaRPr lang="en-US" sz="2800" dirty="0"/>
          </a:p>
          <a:p>
            <a:r>
              <a:rPr lang="en-US" sz="2800" dirty="0"/>
              <a:t>Select the appropriate columns that can be used for Training.</a:t>
            </a:r>
          </a:p>
        </p:txBody>
      </p:sp>
    </p:spTree>
    <p:extLst>
      <p:ext uri="{BB962C8B-B14F-4D97-AF65-F5344CB8AC3E}">
        <p14:creationId xmlns:p14="http://schemas.microsoft.com/office/powerpoint/2010/main" val="49550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0479-D694-5FDB-8F77-6F4A7CA1C7F2}"/>
              </a:ext>
            </a:extLst>
          </p:cNvPr>
          <p:cNvSpPr>
            <a:spLocks noGrp="1"/>
          </p:cNvSpPr>
          <p:nvPr>
            <p:ph type="title"/>
          </p:nvPr>
        </p:nvSpPr>
        <p:spPr>
          <a:xfrm>
            <a:off x="838200" y="365125"/>
            <a:ext cx="10515600" cy="866909"/>
          </a:xfrm>
        </p:spPr>
        <p:txBody>
          <a:bodyPr/>
          <a:lstStyle/>
          <a:p>
            <a:r>
              <a:rPr lang="en-US" b="1" dirty="0">
                <a:solidFill>
                  <a:srgbClr val="FFFF00"/>
                </a:solidFill>
              </a:rPr>
              <a:t>Model Building:</a:t>
            </a:r>
          </a:p>
        </p:txBody>
      </p:sp>
      <p:sp>
        <p:nvSpPr>
          <p:cNvPr id="3" name="Content Placeholder 2">
            <a:extLst>
              <a:ext uri="{FF2B5EF4-FFF2-40B4-BE49-F238E27FC236}">
                <a16:creationId xmlns:a16="http://schemas.microsoft.com/office/drawing/2014/main" id="{0CD2F4C3-8A58-9D83-7EEA-2D92F01F1900}"/>
              </a:ext>
            </a:extLst>
          </p:cNvPr>
          <p:cNvSpPr>
            <a:spLocks noGrp="1"/>
          </p:cNvSpPr>
          <p:nvPr>
            <p:ph idx="1"/>
          </p:nvPr>
        </p:nvSpPr>
        <p:spPr>
          <a:xfrm>
            <a:off x="838200" y="1318661"/>
            <a:ext cx="10515600" cy="5014762"/>
          </a:xfrm>
        </p:spPr>
        <p:txBody>
          <a:bodyPr>
            <a:normAutofit fontScale="92500"/>
          </a:bodyPr>
          <a:lstStyle/>
          <a:p>
            <a:pPr algn="just"/>
            <a:r>
              <a:rPr lang="en-US" sz="3000" dirty="0"/>
              <a:t>Model building involves selecting and implementing a machine learning algorithm to predict the target variable, oil production.</a:t>
            </a:r>
          </a:p>
          <a:p>
            <a:pPr algn="just"/>
            <a:endParaRPr lang="en-US" sz="3000" dirty="0"/>
          </a:p>
          <a:p>
            <a:pPr algn="just"/>
            <a:r>
              <a:rPr lang="en-US" sz="3000" dirty="0"/>
              <a:t> It includes selecting the algorithm, identifying relevant features, initializing and training the model, evaluating its performance, and refining it if necessary. </a:t>
            </a:r>
          </a:p>
          <a:p>
            <a:pPr algn="just"/>
            <a:endParaRPr lang="en-US" sz="3000" dirty="0"/>
          </a:p>
          <a:p>
            <a:pPr algn="just"/>
            <a:r>
              <a:rPr lang="en-US" sz="3000" dirty="0"/>
              <a:t>The goal is to find the best model that accurately predicts oil production based on available data</a:t>
            </a:r>
            <a:r>
              <a:rPr lang="en-US" sz="3200" dirty="0"/>
              <a:t>.</a:t>
            </a:r>
          </a:p>
        </p:txBody>
      </p:sp>
    </p:spTree>
    <p:extLst>
      <p:ext uri="{BB962C8B-B14F-4D97-AF65-F5344CB8AC3E}">
        <p14:creationId xmlns:p14="http://schemas.microsoft.com/office/powerpoint/2010/main" val="127749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6406-B146-84BC-E191-0EEA322240DF}"/>
              </a:ext>
            </a:extLst>
          </p:cNvPr>
          <p:cNvSpPr>
            <a:spLocks noGrp="1"/>
          </p:cNvSpPr>
          <p:nvPr>
            <p:ph type="title"/>
          </p:nvPr>
        </p:nvSpPr>
        <p:spPr>
          <a:xfrm>
            <a:off x="838200" y="365125"/>
            <a:ext cx="10515600" cy="866909"/>
          </a:xfrm>
        </p:spPr>
        <p:txBody>
          <a:bodyPr/>
          <a:lstStyle/>
          <a:p>
            <a:r>
              <a:rPr lang="en-US" b="1" dirty="0">
                <a:solidFill>
                  <a:srgbClr val="FFFF00"/>
                </a:solidFill>
              </a:rPr>
              <a:t>Training, Testing and Prediction :</a:t>
            </a:r>
          </a:p>
        </p:txBody>
      </p:sp>
      <p:sp>
        <p:nvSpPr>
          <p:cNvPr id="3" name="Content Placeholder 2">
            <a:extLst>
              <a:ext uri="{FF2B5EF4-FFF2-40B4-BE49-F238E27FC236}">
                <a16:creationId xmlns:a16="http://schemas.microsoft.com/office/drawing/2014/main" id="{00DED715-FDB9-5A68-075A-F1278F78F439}"/>
              </a:ext>
            </a:extLst>
          </p:cNvPr>
          <p:cNvSpPr>
            <a:spLocks noGrp="1"/>
          </p:cNvSpPr>
          <p:nvPr>
            <p:ph idx="1"/>
          </p:nvPr>
        </p:nvSpPr>
        <p:spPr>
          <a:xfrm>
            <a:off x="838200" y="1232034"/>
            <a:ext cx="10515600" cy="5168766"/>
          </a:xfrm>
        </p:spPr>
        <p:txBody>
          <a:bodyPr>
            <a:noAutofit/>
          </a:bodyPr>
          <a:lstStyle/>
          <a:p>
            <a:pPr algn="just"/>
            <a:r>
              <a:rPr lang="en-US" sz="2800" dirty="0"/>
              <a:t>Model training involves adjusting the model's parameters to minimize the difference between its predicted output and the actual output using input data and output data.</a:t>
            </a:r>
          </a:p>
          <a:p>
            <a:pPr marL="0" indent="0">
              <a:buNone/>
            </a:pPr>
            <a:endParaRPr lang="en-US" sz="2800" dirty="0"/>
          </a:p>
          <a:p>
            <a:pPr algn="just"/>
            <a:r>
              <a:rPr lang="en-US" sz="2800" dirty="0"/>
              <a:t>The model is evaluated using a separate set of data that was not used during training, called the testing set, to assess its performance.</a:t>
            </a:r>
          </a:p>
          <a:p>
            <a:pPr marL="0" indent="0">
              <a:buNone/>
            </a:pPr>
            <a:endParaRPr lang="en-US" sz="2800" dirty="0"/>
          </a:p>
          <a:p>
            <a:pPr algn="just"/>
            <a:r>
              <a:rPr lang="en-US" sz="2800" dirty="0"/>
              <a:t>Once the model is trained and evaluated, it can be used for prediction on new, unseen data to forecast future oil production.</a:t>
            </a:r>
          </a:p>
        </p:txBody>
      </p:sp>
    </p:spTree>
    <p:extLst>
      <p:ext uri="{BB962C8B-B14F-4D97-AF65-F5344CB8AC3E}">
        <p14:creationId xmlns:p14="http://schemas.microsoft.com/office/powerpoint/2010/main" val="133721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C1C3-1A85-6E7A-702D-A6F538D95BE5}"/>
              </a:ext>
            </a:extLst>
          </p:cNvPr>
          <p:cNvSpPr>
            <a:spLocks noGrp="1"/>
          </p:cNvSpPr>
          <p:nvPr>
            <p:ph type="title"/>
          </p:nvPr>
        </p:nvSpPr>
        <p:spPr>
          <a:xfrm>
            <a:off x="645130" y="144709"/>
            <a:ext cx="9404723" cy="1400530"/>
          </a:xfrm>
        </p:spPr>
        <p:txBody>
          <a:bodyPr/>
          <a:lstStyle/>
          <a:p>
            <a:pPr algn="just"/>
            <a:r>
              <a:rPr lang="en-US" sz="4000" b="1" dirty="0">
                <a:solidFill>
                  <a:srgbClr val="FFFF00"/>
                </a:solidFill>
              </a:rPr>
              <a:t>Applying Machine Learning and calculating the performance metrics</a:t>
            </a:r>
          </a:p>
        </p:txBody>
      </p:sp>
      <p:sp>
        <p:nvSpPr>
          <p:cNvPr id="3" name="Content Placeholder 2">
            <a:extLst>
              <a:ext uri="{FF2B5EF4-FFF2-40B4-BE49-F238E27FC236}">
                <a16:creationId xmlns:a16="http://schemas.microsoft.com/office/drawing/2014/main" id="{93E1030E-296C-1B5E-16F9-CF9ED41284CE}"/>
              </a:ext>
            </a:extLst>
          </p:cNvPr>
          <p:cNvSpPr>
            <a:spLocks noGrp="1"/>
          </p:cNvSpPr>
          <p:nvPr>
            <p:ph idx="1"/>
          </p:nvPr>
        </p:nvSpPr>
        <p:spPr>
          <a:xfrm>
            <a:off x="741144" y="1626669"/>
            <a:ext cx="10732167" cy="5231331"/>
          </a:xfrm>
        </p:spPr>
        <p:txBody>
          <a:bodyPr>
            <a:normAutofit/>
          </a:bodyPr>
          <a:lstStyle/>
          <a:p>
            <a:pPr algn="just"/>
            <a:r>
              <a:rPr lang="en-US" sz="2800" dirty="0"/>
              <a:t>The  Machine Learning Models are applied on the wells using the columns chosen during the feature scaling to predict the Oil Productions.</a:t>
            </a:r>
          </a:p>
          <a:p>
            <a:pPr algn="just"/>
            <a:endParaRPr lang="en-US" sz="2800" dirty="0"/>
          </a:p>
          <a:p>
            <a:pPr algn="just"/>
            <a:r>
              <a:rPr lang="en-US" sz="2800" dirty="0"/>
              <a:t>Plots are drawn for Actual vs Predicted Values to understand the performance.</a:t>
            </a:r>
          </a:p>
          <a:p>
            <a:pPr algn="just"/>
            <a:endParaRPr lang="en-US" sz="2800" dirty="0"/>
          </a:p>
          <a:p>
            <a:pPr algn="just"/>
            <a:r>
              <a:rPr lang="en-US" sz="2800" dirty="0"/>
              <a:t>Performance Metrics like R2,MAE,MSE,RMSE are evaluated to find out the best model.</a:t>
            </a:r>
          </a:p>
        </p:txBody>
      </p:sp>
    </p:spTree>
    <p:extLst>
      <p:ext uri="{BB962C8B-B14F-4D97-AF65-F5344CB8AC3E}">
        <p14:creationId xmlns:p14="http://schemas.microsoft.com/office/powerpoint/2010/main" val="389969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1F60-698D-9639-5069-3D5181BEE1CA}"/>
              </a:ext>
            </a:extLst>
          </p:cNvPr>
          <p:cNvSpPr>
            <a:spLocks noGrp="1"/>
          </p:cNvSpPr>
          <p:nvPr>
            <p:ph type="title"/>
          </p:nvPr>
        </p:nvSpPr>
        <p:spPr>
          <a:xfrm>
            <a:off x="946277" y="0"/>
            <a:ext cx="10515600" cy="1174282"/>
          </a:xfrm>
        </p:spPr>
        <p:txBody>
          <a:bodyPr>
            <a:normAutofit fontScale="90000"/>
          </a:bodyPr>
          <a:lstStyle/>
          <a:p>
            <a:r>
              <a:rPr lang="en-US" b="1" dirty="0">
                <a:solidFill>
                  <a:srgbClr val="FFFF00"/>
                </a:solidFill>
              </a:rPr>
              <a:t>Actual vs Predicted values using different models</a:t>
            </a:r>
          </a:p>
        </p:txBody>
      </p:sp>
      <p:pic>
        <p:nvPicPr>
          <p:cNvPr id="4" name="Content Placeholder 3">
            <a:extLst>
              <a:ext uri="{FF2B5EF4-FFF2-40B4-BE49-F238E27FC236}">
                <a16:creationId xmlns:a16="http://schemas.microsoft.com/office/drawing/2014/main" id="{269A910D-C3A0-4BE3-27E0-053FFA423A93}"/>
              </a:ext>
            </a:extLst>
          </p:cNvPr>
          <p:cNvPicPr>
            <a:picLocks noGrp="1" noChangeAspect="1"/>
          </p:cNvPicPr>
          <p:nvPr>
            <p:ph idx="1"/>
          </p:nvPr>
        </p:nvPicPr>
        <p:blipFill>
          <a:blip r:embed="rId2"/>
          <a:stretch>
            <a:fillRect/>
          </a:stretch>
        </p:blipFill>
        <p:spPr>
          <a:xfrm>
            <a:off x="532390" y="1472670"/>
            <a:ext cx="5396771" cy="4876800"/>
          </a:xfrm>
          <a:prstGeom prst="rect">
            <a:avLst/>
          </a:prstGeom>
        </p:spPr>
      </p:pic>
      <p:pic>
        <p:nvPicPr>
          <p:cNvPr id="5" name="Picture 4">
            <a:extLst>
              <a:ext uri="{FF2B5EF4-FFF2-40B4-BE49-F238E27FC236}">
                <a16:creationId xmlns:a16="http://schemas.microsoft.com/office/drawing/2014/main" id="{A756D609-D366-4676-FC2B-7BBCD4CD39D9}"/>
              </a:ext>
            </a:extLst>
          </p:cNvPr>
          <p:cNvPicPr>
            <a:picLocks noChangeAspect="1"/>
          </p:cNvPicPr>
          <p:nvPr/>
        </p:nvPicPr>
        <p:blipFill>
          <a:blip r:embed="rId3"/>
          <a:stretch>
            <a:fillRect/>
          </a:stretch>
        </p:blipFill>
        <p:spPr>
          <a:xfrm>
            <a:off x="6204077" y="1434164"/>
            <a:ext cx="5538026" cy="4915306"/>
          </a:xfrm>
          <a:prstGeom prst="rect">
            <a:avLst/>
          </a:prstGeom>
        </p:spPr>
      </p:pic>
    </p:spTree>
    <p:extLst>
      <p:ext uri="{BB962C8B-B14F-4D97-AF65-F5344CB8AC3E}">
        <p14:creationId xmlns:p14="http://schemas.microsoft.com/office/powerpoint/2010/main" val="357006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E0BE-1DFC-0F6B-A1AA-3C2CC9A17224}"/>
              </a:ext>
            </a:extLst>
          </p:cNvPr>
          <p:cNvSpPr>
            <a:spLocks noGrp="1"/>
          </p:cNvSpPr>
          <p:nvPr>
            <p:ph type="title"/>
          </p:nvPr>
        </p:nvSpPr>
        <p:spPr>
          <a:xfrm>
            <a:off x="838200" y="162994"/>
            <a:ext cx="10515600" cy="1149867"/>
          </a:xfrm>
        </p:spPr>
        <p:txBody>
          <a:bodyPr>
            <a:normAutofit fontScale="90000"/>
          </a:bodyPr>
          <a:lstStyle/>
          <a:p>
            <a:r>
              <a:rPr lang="en-US" b="1" dirty="0">
                <a:solidFill>
                  <a:srgbClr val="FFFF00"/>
                </a:solidFill>
              </a:rPr>
              <a:t>Actual vs Predicted values using different models(2)</a:t>
            </a:r>
          </a:p>
        </p:txBody>
      </p:sp>
      <p:pic>
        <p:nvPicPr>
          <p:cNvPr id="4" name="Content Placeholder 3">
            <a:extLst>
              <a:ext uri="{FF2B5EF4-FFF2-40B4-BE49-F238E27FC236}">
                <a16:creationId xmlns:a16="http://schemas.microsoft.com/office/drawing/2014/main" id="{593CCC23-B811-3998-08FF-4647B9A0B880}"/>
              </a:ext>
            </a:extLst>
          </p:cNvPr>
          <p:cNvPicPr>
            <a:picLocks noGrp="1" noChangeAspect="1"/>
          </p:cNvPicPr>
          <p:nvPr>
            <p:ph idx="1"/>
          </p:nvPr>
        </p:nvPicPr>
        <p:blipFill>
          <a:blip r:embed="rId2"/>
          <a:stretch>
            <a:fillRect/>
          </a:stretch>
        </p:blipFill>
        <p:spPr>
          <a:xfrm>
            <a:off x="1" y="1312861"/>
            <a:ext cx="6096000" cy="5241943"/>
          </a:xfrm>
          <a:prstGeom prst="rect">
            <a:avLst/>
          </a:prstGeom>
        </p:spPr>
      </p:pic>
      <p:pic>
        <p:nvPicPr>
          <p:cNvPr id="5" name="Picture 4">
            <a:extLst>
              <a:ext uri="{FF2B5EF4-FFF2-40B4-BE49-F238E27FC236}">
                <a16:creationId xmlns:a16="http://schemas.microsoft.com/office/drawing/2014/main" id="{8248128E-2B4E-922F-A852-5D323E5EFBD6}"/>
              </a:ext>
            </a:extLst>
          </p:cNvPr>
          <p:cNvPicPr>
            <a:picLocks noChangeAspect="1"/>
          </p:cNvPicPr>
          <p:nvPr/>
        </p:nvPicPr>
        <p:blipFill>
          <a:blip r:embed="rId3"/>
          <a:stretch>
            <a:fillRect/>
          </a:stretch>
        </p:blipFill>
        <p:spPr>
          <a:xfrm>
            <a:off x="6275672" y="1312862"/>
            <a:ext cx="5842999" cy="5241942"/>
          </a:xfrm>
          <a:prstGeom prst="rect">
            <a:avLst/>
          </a:prstGeom>
        </p:spPr>
      </p:pic>
    </p:spTree>
    <p:extLst>
      <p:ext uri="{BB962C8B-B14F-4D97-AF65-F5344CB8AC3E}">
        <p14:creationId xmlns:p14="http://schemas.microsoft.com/office/powerpoint/2010/main" val="197189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710D-8D1E-E64E-A6EC-D365A0C9313F}"/>
              </a:ext>
            </a:extLst>
          </p:cNvPr>
          <p:cNvSpPr>
            <a:spLocks noGrp="1"/>
          </p:cNvSpPr>
          <p:nvPr>
            <p:ph type="title"/>
          </p:nvPr>
        </p:nvSpPr>
        <p:spPr>
          <a:xfrm>
            <a:off x="838200" y="365126"/>
            <a:ext cx="10515600" cy="818782"/>
          </a:xfrm>
        </p:spPr>
        <p:txBody>
          <a:bodyPr/>
          <a:lstStyle/>
          <a:p>
            <a:pPr algn="just"/>
            <a:r>
              <a:rPr lang="en-US" b="1" dirty="0">
                <a:solidFill>
                  <a:srgbClr val="FFFF00"/>
                </a:solidFill>
              </a:rPr>
              <a:t>Comparison of R2 squared Values</a:t>
            </a:r>
          </a:p>
        </p:txBody>
      </p:sp>
      <p:pic>
        <p:nvPicPr>
          <p:cNvPr id="4" name="Content Placeholder 3">
            <a:extLst>
              <a:ext uri="{FF2B5EF4-FFF2-40B4-BE49-F238E27FC236}">
                <a16:creationId xmlns:a16="http://schemas.microsoft.com/office/drawing/2014/main" id="{2B81B62E-EA16-E97B-A5DC-A00F591D68DA}"/>
              </a:ext>
            </a:extLst>
          </p:cNvPr>
          <p:cNvPicPr>
            <a:picLocks noGrp="1" noChangeAspect="1"/>
          </p:cNvPicPr>
          <p:nvPr>
            <p:ph idx="1"/>
          </p:nvPr>
        </p:nvPicPr>
        <p:blipFill>
          <a:blip r:embed="rId2"/>
          <a:stretch>
            <a:fillRect/>
          </a:stretch>
        </p:blipFill>
        <p:spPr>
          <a:xfrm>
            <a:off x="2911478" y="2052638"/>
            <a:ext cx="5330820" cy="4195762"/>
          </a:xfrm>
          <a:prstGeom prst="rect">
            <a:avLst/>
          </a:prstGeom>
        </p:spPr>
      </p:pic>
    </p:spTree>
    <p:extLst>
      <p:ext uri="{BB962C8B-B14F-4D97-AF65-F5344CB8AC3E}">
        <p14:creationId xmlns:p14="http://schemas.microsoft.com/office/powerpoint/2010/main" val="43334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CC88-70BB-F96C-B745-2CD0B59EB056}"/>
              </a:ext>
            </a:extLst>
          </p:cNvPr>
          <p:cNvSpPr>
            <a:spLocks noGrp="1"/>
          </p:cNvSpPr>
          <p:nvPr>
            <p:ph type="title"/>
          </p:nvPr>
        </p:nvSpPr>
        <p:spPr>
          <a:xfrm>
            <a:off x="838200" y="86628"/>
            <a:ext cx="10515600" cy="1001028"/>
          </a:xfrm>
        </p:spPr>
        <p:txBody>
          <a:bodyPr/>
          <a:lstStyle/>
          <a:p>
            <a:r>
              <a:rPr lang="en-US" b="1" dirty="0">
                <a:solidFill>
                  <a:srgbClr val="FFFF00"/>
                </a:solidFill>
              </a:rPr>
              <a:t>Performance Metrics of Four Models</a:t>
            </a:r>
          </a:p>
        </p:txBody>
      </p:sp>
      <p:pic>
        <p:nvPicPr>
          <p:cNvPr id="5" name="Content Placeholder 4">
            <a:extLst>
              <a:ext uri="{FF2B5EF4-FFF2-40B4-BE49-F238E27FC236}">
                <a16:creationId xmlns:a16="http://schemas.microsoft.com/office/drawing/2014/main" id="{39249489-2BCF-E11C-F030-38A5DC9FE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700" y="1131888"/>
            <a:ext cx="9668978" cy="5471043"/>
          </a:xfrm>
        </p:spPr>
      </p:pic>
    </p:spTree>
    <p:extLst>
      <p:ext uri="{BB962C8B-B14F-4D97-AF65-F5344CB8AC3E}">
        <p14:creationId xmlns:p14="http://schemas.microsoft.com/office/powerpoint/2010/main" val="424628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91B1-DF64-1B1A-4434-8E4AB262D8D5}"/>
              </a:ext>
            </a:extLst>
          </p:cNvPr>
          <p:cNvSpPr>
            <a:spLocks noGrp="1"/>
          </p:cNvSpPr>
          <p:nvPr>
            <p:ph type="title"/>
          </p:nvPr>
        </p:nvSpPr>
        <p:spPr>
          <a:xfrm>
            <a:off x="838200" y="365125"/>
            <a:ext cx="10515600" cy="915035"/>
          </a:xfrm>
        </p:spPr>
        <p:txBody>
          <a:bodyPr/>
          <a:lstStyle/>
          <a:p>
            <a:r>
              <a:rPr lang="en-US" b="1" dirty="0">
                <a:solidFill>
                  <a:srgbClr val="FFFF00"/>
                </a:solidFill>
              </a:rPr>
              <a:t>Results</a:t>
            </a:r>
            <a:r>
              <a:rPr lang="en-US" dirty="0"/>
              <a:t>:</a:t>
            </a:r>
          </a:p>
        </p:txBody>
      </p:sp>
      <p:sp>
        <p:nvSpPr>
          <p:cNvPr id="3" name="Content Placeholder 2">
            <a:extLst>
              <a:ext uri="{FF2B5EF4-FFF2-40B4-BE49-F238E27FC236}">
                <a16:creationId xmlns:a16="http://schemas.microsoft.com/office/drawing/2014/main" id="{1C70372D-8948-F9D4-13DB-ACAA2076C938}"/>
              </a:ext>
            </a:extLst>
          </p:cNvPr>
          <p:cNvSpPr>
            <a:spLocks noGrp="1"/>
          </p:cNvSpPr>
          <p:nvPr>
            <p:ph idx="1"/>
          </p:nvPr>
        </p:nvSpPr>
        <p:spPr>
          <a:xfrm>
            <a:off x="838200" y="1549667"/>
            <a:ext cx="10515600" cy="4627296"/>
          </a:xfrm>
        </p:spPr>
        <p:txBody>
          <a:bodyPr>
            <a:normAutofit lnSpcReduction="10000"/>
          </a:bodyPr>
          <a:lstStyle/>
          <a:p>
            <a:pPr algn="just"/>
            <a:r>
              <a:rPr lang="en-US" sz="2800" dirty="0"/>
              <a:t>Using R-squared (R2) as a performance metric to evaluate the models.“</a:t>
            </a:r>
          </a:p>
          <a:p>
            <a:pPr algn="just"/>
            <a:endParaRPr lang="en-US" sz="2800" dirty="0"/>
          </a:p>
          <a:p>
            <a:pPr algn="just"/>
            <a:r>
              <a:rPr lang="en-US" sz="2800" dirty="0"/>
              <a:t>Also Compared other performance metrics like Mean Absolute Error, Mean Square Error and Root Mean Square Error.</a:t>
            </a:r>
          </a:p>
          <a:p>
            <a:pPr algn="just"/>
            <a:endParaRPr lang="en-US" sz="2800" dirty="0"/>
          </a:p>
          <a:p>
            <a:pPr algn="just"/>
            <a:r>
              <a:rPr lang="en-US" sz="2800" dirty="0"/>
              <a:t>Results indicate that </a:t>
            </a:r>
            <a:r>
              <a:rPr lang="en-US" sz="2800" dirty="0" err="1"/>
              <a:t>XGBoost</a:t>
            </a:r>
            <a:r>
              <a:rPr lang="en-US" sz="2800" dirty="0"/>
              <a:t> Regression and Random Forest models gave better performance metrics than Linear and Polynomial Regression models.</a:t>
            </a:r>
          </a:p>
        </p:txBody>
      </p:sp>
    </p:spTree>
    <p:extLst>
      <p:ext uri="{BB962C8B-B14F-4D97-AF65-F5344CB8AC3E}">
        <p14:creationId xmlns:p14="http://schemas.microsoft.com/office/powerpoint/2010/main" val="252473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822A-77E2-4483-770C-2CA1309868A7}"/>
              </a:ext>
            </a:extLst>
          </p:cNvPr>
          <p:cNvSpPr>
            <a:spLocks noGrp="1"/>
          </p:cNvSpPr>
          <p:nvPr>
            <p:ph type="title"/>
          </p:nvPr>
        </p:nvSpPr>
        <p:spPr>
          <a:xfrm>
            <a:off x="741948" y="365125"/>
            <a:ext cx="10515600" cy="1325563"/>
          </a:xfrm>
        </p:spPr>
        <p:txBody>
          <a:bodyPr/>
          <a:lstStyle/>
          <a:p>
            <a:r>
              <a:rPr lang="en-US" b="1" dirty="0">
                <a:solidFill>
                  <a:srgbClr val="FFFF00"/>
                </a:solidFill>
              </a:rPr>
              <a:t>Abstract</a:t>
            </a:r>
            <a:r>
              <a:rPr lang="en-US" b="1" dirty="0"/>
              <a:t> :</a:t>
            </a:r>
          </a:p>
        </p:txBody>
      </p:sp>
      <p:sp>
        <p:nvSpPr>
          <p:cNvPr id="3" name="Content Placeholder 2">
            <a:extLst>
              <a:ext uri="{FF2B5EF4-FFF2-40B4-BE49-F238E27FC236}">
                <a16:creationId xmlns:a16="http://schemas.microsoft.com/office/drawing/2014/main" id="{9B1683E8-5380-D953-F72A-44F620C3E53E}"/>
              </a:ext>
            </a:extLst>
          </p:cNvPr>
          <p:cNvSpPr>
            <a:spLocks noGrp="1"/>
          </p:cNvSpPr>
          <p:nvPr>
            <p:ph idx="1"/>
          </p:nvPr>
        </p:nvSpPr>
        <p:spPr>
          <a:xfrm>
            <a:off x="1103312" y="2252312"/>
            <a:ext cx="10601008" cy="3996087"/>
          </a:xfrm>
        </p:spPr>
        <p:txBody>
          <a:bodyPr>
            <a:normAutofit/>
          </a:bodyPr>
          <a:lstStyle/>
          <a:p>
            <a:pPr algn="just"/>
            <a:r>
              <a:rPr lang="en-US" sz="2800" dirty="0"/>
              <a:t>Using the Volve field dataset and various machine learning methods, forecast oil production.</a:t>
            </a:r>
          </a:p>
          <a:p>
            <a:pPr algn="just"/>
            <a:endParaRPr lang="en-US" sz="2800" dirty="0"/>
          </a:p>
          <a:p>
            <a:pPr algn="just"/>
            <a:r>
              <a:rPr lang="en-US" sz="2800" dirty="0"/>
              <a:t>Selecting the best machine learning model by comparing them according to their performance measures.</a:t>
            </a:r>
          </a:p>
        </p:txBody>
      </p:sp>
    </p:spTree>
    <p:extLst>
      <p:ext uri="{BB962C8B-B14F-4D97-AF65-F5344CB8AC3E}">
        <p14:creationId xmlns:p14="http://schemas.microsoft.com/office/powerpoint/2010/main" val="151270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11E4-EC8F-2817-E0FB-818570F2D020}"/>
              </a:ext>
            </a:extLst>
          </p:cNvPr>
          <p:cNvSpPr>
            <a:spLocks noGrp="1"/>
          </p:cNvSpPr>
          <p:nvPr>
            <p:ph type="title"/>
          </p:nvPr>
        </p:nvSpPr>
        <p:spPr/>
        <p:txBody>
          <a:bodyPr/>
          <a:lstStyle/>
          <a:p>
            <a:r>
              <a:rPr lang="en-US" sz="4000" b="1" dirty="0">
                <a:solidFill>
                  <a:srgbClr val="FFFF00"/>
                </a:solidFill>
              </a:rPr>
              <a:t>Conclusion and Recommendations</a:t>
            </a:r>
            <a:r>
              <a:rPr lang="en-US" b="1" dirty="0">
                <a:solidFill>
                  <a:srgbClr val="FFFF00"/>
                </a:solidFill>
              </a:rPr>
              <a:t>:</a:t>
            </a:r>
          </a:p>
        </p:txBody>
      </p:sp>
      <p:sp>
        <p:nvSpPr>
          <p:cNvPr id="3" name="Content Placeholder 2">
            <a:extLst>
              <a:ext uri="{FF2B5EF4-FFF2-40B4-BE49-F238E27FC236}">
                <a16:creationId xmlns:a16="http://schemas.microsoft.com/office/drawing/2014/main" id="{97400C43-9684-F983-C8A5-07583CB022B8}"/>
              </a:ext>
            </a:extLst>
          </p:cNvPr>
          <p:cNvSpPr>
            <a:spLocks noGrp="1"/>
          </p:cNvSpPr>
          <p:nvPr>
            <p:ph idx="1"/>
          </p:nvPr>
        </p:nvSpPr>
        <p:spPr>
          <a:xfrm>
            <a:off x="568128" y="1937415"/>
            <a:ext cx="10529800" cy="4742518"/>
          </a:xfrm>
        </p:spPr>
        <p:txBody>
          <a:bodyPr>
            <a:normAutofit/>
          </a:bodyPr>
          <a:lstStyle/>
          <a:p>
            <a:r>
              <a:rPr lang="en-US" sz="2800" dirty="0"/>
              <a:t>The </a:t>
            </a:r>
            <a:r>
              <a:rPr lang="en-US" sz="2800" dirty="0" err="1"/>
              <a:t>XGBoost</a:t>
            </a:r>
            <a:r>
              <a:rPr lang="en-US" sz="2800" dirty="0"/>
              <a:t> and Random Forest models, in particular, show promise for future use in predicting oil production volume. </a:t>
            </a:r>
          </a:p>
          <a:p>
            <a:r>
              <a:rPr lang="en-US" sz="2800" dirty="0"/>
              <a:t>However, it should be noted that the accuracy of the models is dependent on the quality of the data used. Incomplete or inaccurate data can lead to inaccurate predictions.</a:t>
            </a:r>
          </a:p>
          <a:p>
            <a:r>
              <a:rPr lang="en-US" sz="2800" dirty="0"/>
              <a:t>The project could improve by adding more data features like well completion design, production history, and reservoir properties</a:t>
            </a:r>
          </a:p>
        </p:txBody>
      </p:sp>
    </p:spTree>
    <p:extLst>
      <p:ext uri="{BB962C8B-B14F-4D97-AF65-F5344CB8AC3E}">
        <p14:creationId xmlns:p14="http://schemas.microsoft.com/office/powerpoint/2010/main" val="3782359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FC0-0178-76A8-A220-C622A92786C8}"/>
              </a:ext>
            </a:extLst>
          </p:cNvPr>
          <p:cNvSpPr>
            <a:spLocks noGrp="1"/>
          </p:cNvSpPr>
          <p:nvPr>
            <p:ph type="title"/>
          </p:nvPr>
        </p:nvSpPr>
        <p:spPr>
          <a:xfrm>
            <a:off x="674987" y="481594"/>
            <a:ext cx="9404723" cy="875568"/>
          </a:xfrm>
        </p:spPr>
        <p:txBody>
          <a:bodyPr/>
          <a:lstStyle/>
          <a:p>
            <a:r>
              <a:rPr lang="en-US" b="1" dirty="0">
                <a:solidFill>
                  <a:srgbClr val="FFFF00"/>
                </a:solidFill>
              </a:rPr>
              <a:t>References</a:t>
            </a:r>
            <a:r>
              <a:rPr lang="en-US" b="1" dirty="0"/>
              <a:t>:</a:t>
            </a:r>
          </a:p>
        </p:txBody>
      </p:sp>
      <p:sp>
        <p:nvSpPr>
          <p:cNvPr id="3" name="Content Placeholder 2">
            <a:extLst>
              <a:ext uri="{FF2B5EF4-FFF2-40B4-BE49-F238E27FC236}">
                <a16:creationId xmlns:a16="http://schemas.microsoft.com/office/drawing/2014/main" id="{848D65A1-395E-E138-E199-FA76A4E1083E}"/>
              </a:ext>
            </a:extLst>
          </p:cNvPr>
          <p:cNvSpPr>
            <a:spLocks noGrp="1"/>
          </p:cNvSpPr>
          <p:nvPr>
            <p:ph idx="1"/>
          </p:nvPr>
        </p:nvSpPr>
        <p:spPr>
          <a:xfrm>
            <a:off x="423512" y="1357162"/>
            <a:ext cx="11348185" cy="5265019"/>
          </a:xfrm>
        </p:spPr>
        <p:txBody>
          <a:bodyPr>
            <a:normAutofit/>
          </a:bodyPr>
          <a:lstStyle/>
          <a:p>
            <a:pPr algn="just"/>
            <a:r>
              <a:rPr lang="en-US" sz="2800" dirty="0"/>
              <a:t>Chen, J. C., et al. "Prediction of oil production using machine learning algorithms." Journal of Petroleum Science and Engineering 184 (2019): 106448.</a:t>
            </a:r>
          </a:p>
          <a:p>
            <a:pPr algn="just"/>
            <a:r>
              <a:rPr lang="en-US" sz="2800" dirty="0"/>
              <a:t>Lu, Z., &amp; Yuan, J. (2020). Machine learning models for predicting oil production: A comprehensive review. Renewable and Sustainable Energy Reviews, 117, 109527.</a:t>
            </a:r>
          </a:p>
          <a:p>
            <a:pPr algn="just"/>
            <a:r>
              <a:rPr lang="en-US" sz="2800"/>
              <a:t>Singh</a:t>
            </a:r>
            <a:r>
              <a:rPr lang="en-US" sz="2800" dirty="0"/>
              <a:t>, S. K., Kumar, M., &amp; Kumar, D. (2019). A review on machine learning techniques for predicting oil production. Journal of Petroleum Exploration and Production Technology, 9(1), 1-14</a:t>
            </a:r>
          </a:p>
        </p:txBody>
      </p:sp>
    </p:spTree>
    <p:extLst>
      <p:ext uri="{BB962C8B-B14F-4D97-AF65-F5344CB8AC3E}">
        <p14:creationId xmlns:p14="http://schemas.microsoft.com/office/powerpoint/2010/main" val="52797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2F7D1-E555-6152-8641-41A6C2185091}"/>
              </a:ext>
            </a:extLst>
          </p:cNvPr>
          <p:cNvSpPr>
            <a:spLocks noGrp="1"/>
          </p:cNvSpPr>
          <p:nvPr>
            <p:ph type="title"/>
          </p:nvPr>
        </p:nvSpPr>
        <p:spPr>
          <a:xfrm>
            <a:off x="944495" y="2474023"/>
            <a:ext cx="9404723" cy="1400530"/>
          </a:xfrm>
        </p:spPr>
        <p:txBody>
          <a:bodyPr/>
          <a:lstStyle/>
          <a:p>
            <a:pPr algn="ctr"/>
            <a:r>
              <a:rPr lang="en-US" sz="4800" dirty="0">
                <a:solidFill>
                  <a:srgbClr val="FFFF00"/>
                </a:solidFill>
              </a:rPr>
              <a:t>Thank You!</a:t>
            </a:r>
          </a:p>
        </p:txBody>
      </p:sp>
    </p:spTree>
    <p:extLst>
      <p:ext uri="{BB962C8B-B14F-4D97-AF65-F5344CB8AC3E}">
        <p14:creationId xmlns:p14="http://schemas.microsoft.com/office/powerpoint/2010/main" val="356483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9046-1299-FB23-BF14-F6645F8A29F8}"/>
              </a:ext>
            </a:extLst>
          </p:cNvPr>
          <p:cNvSpPr>
            <a:spLocks noGrp="1"/>
          </p:cNvSpPr>
          <p:nvPr>
            <p:ph type="title"/>
          </p:nvPr>
        </p:nvSpPr>
        <p:spPr>
          <a:xfrm>
            <a:off x="838200" y="500062"/>
            <a:ext cx="10650354" cy="1325563"/>
          </a:xfrm>
        </p:spPr>
        <p:txBody>
          <a:bodyPr/>
          <a:lstStyle/>
          <a:p>
            <a:r>
              <a:rPr lang="en-US" b="1" dirty="0">
                <a:solidFill>
                  <a:srgbClr val="FFFF00"/>
                </a:solidFill>
              </a:rPr>
              <a:t>Introduction</a:t>
            </a:r>
          </a:p>
        </p:txBody>
      </p:sp>
      <p:sp>
        <p:nvSpPr>
          <p:cNvPr id="3" name="Content Placeholder 2">
            <a:extLst>
              <a:ext uri="{FF2B5EF4-FFF2-40B4-BE49-F238E27FC236}">
                <a16:creationId xmlns:a16="http://schemas.microsoft.com/office/drawing/2014/main" id="{315B0A81-0EFA-00CD-6A59-381F96C551F4}"/>
              </a:ext>
            </a:extLst>
          </p:cNvPr>
          <p:cNvSpPr>
            <a:spLocks noGrp="1"/>
          </p:cNvSpPr>
          <p:nvPr>
            <p:ph idx="1"/>
          </p:nvPr>
        </p:nvSpPr>
        <p:spPr>
          <a:xfrm>
            <a:off x="1103312" y="2052918"/>
            <a:ext cx="10293000" cy="4195481"/>
          </a:xfrm>
        </p:spPr>
        <p:txBody>
          <a:bodyPr>
            <a:normAutofit/>
          </a:bodyPr>
          <a:lstStyle/>
          <a:p>
            <a:pPr algn="just"/>
            <a:r>
              <a:rPr lang="en-US" sz="2800" dirty="0"/>
              <a:t>"Can we use machine learning algorithms to accurately predict oil production in the Volve field, and if so, which algorithm performs the best?"</a:t>
            </a:r>
          </a:p>
          <a:p>
            <a:pPr algn="just"/>
            <a:endParaRPr lang="en-US" sz="2800" dirty="0"/>
          </a:p>
          <a:p>
            <a:pPr algn="just"/>
            <a:r>
              <a:rPr lang="en-US" sz="2800" dirty="0"/>
              <a:t>Accurate prediction of oil production will enable companies to optimize production, reduce downtime, and increase profitability</a:t>
            </a:r>
            <a:r>
              <a:rPr lang="en-US" sz="2800" b="0" i="0" dirty="0">
                <a:solidFill>
                  <a:srgbClr val="374151"/>
                </a:solidFill>
                <a:effectLst/>
                <a:latin typeface="Söhne"/>
              </a:rPr>
              <a:t>.</a:t>
            </a:r>
          </a:p>
          <a:p>
            <a:endParaRPr lang="en-US" dirty="0"/>
          </a:p>
        </p:txBody>
      </p:sp>
    </p:spTree>
    <p:extLst>
      <p:ext uri="{BB962C8B-B14F-4D97-AF65-F5344CB8AC3E}">
        <p14:creationId xmlns:p14="http://schemas.microsoft.com/office/powerpoint/2010/main" val="46063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862C-9F68-13BC-2ECD-77B95313D0DE}"/>
              </a:ext>
            </a:extLst>
          </p:cNvPr>
          <p:cNvSpPr>
            <a:spLocks noGrp="1"/>
          </p:cNvSpPr>
          <p:nvPr>
            <p:ph type="title"/>
          </p:nvPr>
        </p:nvSpPr>
        <p:spPr/>
        <p:txBody>
          <a:bodyPr/>
          <a:lstStyle/>
          <a:p>
            <a:r>
              <a:rPr lang="en-US" b="1" dirty="0" err="1">
                <a:solidFill>
                  <a:srgbClr val="FFFF00"/>
                </a:solidFill>
              </a:rPr>
              <a:t>DataSet</a:t>
            </a:r>
            <a:r>
              <a:rPr lang="en-US" dirty="0"/>
              <a:t>:</a:t>
            </a:r>
          </a:p>
        </p:txBody>
      </p:sp>
      <p:sp>
        <p:nvSpPr>
          <p:cNvPr id="3" name="Content Placeholder 2">
            <a:extLst>
              <a:ext uri="{FF2B5EF4-FFF2-40B4-BE49-F238E27FC236}">
                <a16:creationId xmlns:a16="http://schemas.microsoft.com/office/drawing/2014/main" id="{E73448B7-4127-EBF1-2727-8A099C7A9FAC}"/>
              </a:ext>
            </a:extLst>
          </p:cNvPr>
          <p:cNvSpPr>
            <a:spLocks noGrp="1"/>
          </p:cNvSpPr>
          <p:nvPr>
            <p:ph idx="1"/>
          </p:nvPr>
        </p:nvSpPr>
        <p:spPr>
          <a:xfrm>
            <a:off x="862680" y="1408026"/>
            <a:ext cx="10119745" cy="4771393"/>
          </a:xfrm>
        </p:spPr>
        <p:txBody>
          <a:bodyPr>
            <a:noAutofit/>
          </a:bodyPr>
          <a:lstStyle/>
          <a:p>
            <a:pPr algn="just"/>
            <a:r>
              <a:rPr lang="en-US" sz="2800" dirty="0"/>
              <a:t>The Volve Field Production dataset is a high-quality and comprehensive dataset containing production data from the Volve oil field operated by Equinor from 2008 to 2016, and is widely used for studying production optimization and forecasting in the petroleum industry.</a:t>
            </a:r>
          </a:p>
          <a:p>
            <a:pPr algn="just"/>
            <a:endParaRPr lang="en-US" sz="2800" dirty="0"/>
          </a:p>
          <a:p>
            <a:pPr algn="just"/>
            <a:r>
              <a:rPr lang="en-US" sz="2800" dirty="0"/>
              <a:t>The Volve Field Production dataset is of good quality but covers only a few years of production, with possible missing values and outliers that need careful handling during analysis.</a:t>
            </a:r>
          </a:p>
        </p:txBody>
      </p:sp>
    </p:spTree>
    <p:extLst>
      <p:ext uri="{BB962C8B-B14F-4D97-AF65-F5344CB8AC3E}">
        <p14:creationId xmlns:p14="http://schemas.microsoft.com/office/powerpoint/2010/main" val="28039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A9DF-CCCC-D19E-94C6-9BB385C9AFEF}"/>
              </a:ext>
            </a:extLst>
          </p:cNvPr>
          <p:cNvSpPr>
            <a:spLocks noGrp="1"/>
          </p:cNvSpPr>
          <p:nvPr>
            <p:ph type="title"/>
          </p:nvPr>
        </p:nvSpPr>
        <p:spPr/>
        <p:txBody>
          <a:bodyPr/>
          <a:lstStyle/>
          <a:p>
            <a:r>
              <a:rPr lang="en-US" b="1" dirty="0">
                <a:solidFill>
                  <a:srgbClr val="FFFF00"/>
                </a:solidFill>
              </a:rPr>
              <a:t>Methodology</a:t>
            </a:r>
            <a:r>
              <a:rPr lang="en-US" dirty="0"/>
              <a:t>:</a:t>
            </a:r>
          </a:p>
        </p:txBody>
      </p:sp>
      <p:sp>
        <p:nvSpPr>
          <p:cNvPr id="3" name="Content Placeholder 2">
            <a:extLst>
              <a:ext uri="{FF2B5EF4-FFF2-40B4-BE49-F238E27FC236}">
                <a16:creationId xmlns:a16="http://schemas.microsoft.com/office/drawing/2014/main" id="{4E3C1782-722A-9DE8-E388-C0C7EC2B889A}"/>
              </a:ext>
            </a:extLst>
          </p:cNvPr>
          <p:cNvSpPr>
            <a:spLocks noGrp="1"/>
          </p:cNvSpPr>
          <p:nvPr>
            <p:ph idx="1"/>
          </p:nvPr>
        </p:nvSpPr>
        <p:spPr>
          <a:xfrm>
            <a:off x="394636" y="1232034"/>
            <a:ext cx="11797364" cy="5625966"/>
          </a:xfrm>
        </p:spPr>
        <p:txBody>
          <a:bodyPr>
            <a:noAutofit/>
          </a:bodyPr>
          <a:lstStyle/>
          <a:p>
            <a:r>
              <a:rPr lang="en-US" sz="2400" b="1" dirty="0"/>
              <a:t>Linear Regression</a:t>
            </a:r>
            <a:r>
              <a:rPr lang="en-US" sz="2400" dirty="0"/>
              <a:t>: Predicts continuous numerical values based on input features by fitting a straight line to the data points.</a:t>
            </a:r>
          </a:p>
          <a:p>
            <a:endParaRPr lang="en-US" sz="2400" dirty="0"/>
          </a:p>
          <a:p>
            <a:r>
              <a:rPr lang="en-US" sz="2400" b="1" dirty="0"/>
              <a:t>Polynomial Regression</a:t>
            </a:r>
            <a:r>
              <a:rPr lang="en-US" sz="2400" dirty="0"/>
              <a:t>: Allows for non-linear relationships between input and output variables by fitting a polynomial function to the data points.</a:t>
            </a:r>
          </a:p>
          <a:p>
            <a:endParaRPr lang="en-US" sz="2400" dirty="0"/>
          </a:p>
          <a:p>
            <a:r>
              <a:rPr lang="en-US" sz="2400" b="1" dirty="0" err="1"/>
              <a:t>XGBoost</a:t>
            </a:r>
            <a:r>
              <a:rPr lang="en-US" sz="2400" b="1" dirty="0"/>
              <a:t> Regression</a:t>
            </a:r>
            <a:r>
              <a:rPr lang="en-US" sz="2400" dirty="0"/>
              <a:t>: Uses gradient boosting to create an ensemble of decision trees for regression tasks, with each tree trained to correct the errors of the previous tree.</a:t>
            </a:r>
          </a:p>
          <a:p>
            <a:endParaRPr lang="en-US" sz="2400" dirty="0"/>
          </a:p>
          <a:p>
            <a:r>
              <a:rPr lang="en-US" sz="2400" b="1" dirty="0"/>
              <a:t>Random Forest</a:t>
            </a:r>
            <a:r>
              <a:rPr lang="en-US" sz="2400" dirty="0"/>
              <a:t>: Uses decision trees to create a predictive model by building a large number of trees on randomly sampled subsets of input data and aggregating their predictions.</a:t>
            </a:r>
          </a:p>
        </p:txBody>
      </p:sp>
    </p:spTree>
    <p:extLst>
      <p:ext uri="{BB962C8B-B14F-4D97-AF65-F5344CB8AC3E}">
        <p14:creationId xmlns:p14="http://schemas.microsoft.com/office/powerpoint/2010/main" val="320742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BFD5-9694-363E-4FB7-330D46EE33F1}"/>
              </a:ext>
            </a:extLst>
          </p:cNvPr>
          <p:cNvSpPr>
            <a:spLocks noGrp="1"/>
          </p:cNvSpPr>
          <p:nvPr>
            <p:ph type="title"/>
          </p:nvPr>
        </p:nvSpPr>
        <p:spPr>
          <a:xfrm>
            <a:off x="838200" y="0"/>
            <a:ext cx="10515600" cy="644894"/>
          </a:xfrm>
        </p:spPr>
        <p:txBody>
          <a:bodyPr>
            <a:normAutofit fontScale="90000"/>
          </a:bodyPr>
          <a:lstStyle/>
          <a:p>
            <a:r>
              <a:rPr lang="en-US" b="1" dirty="0">
                <a:solidFill>
                  <a:srgbClr val="FFFF00"/>
                </a:solidFill>
              </a:rPr>
              <a:t>Work Flow</a:t>
            </a:r>
            <a:r>
              <a:rPr lang="en-US" dirty="0">
                <a:solidFill>
                  <a:srgbClr val="FFFF00"/>
                </a:solidFill>
              </a:rPr>
              <a:t>:</a:t>
            </a:r>
          </a:p>
        </p:txBody>
      </p:sp>
      <p:sp>
        <p:nvSpPr>
          <p:cNvPr id="15" name="Content Placeholder 14">
            <a:extLst>
              <a:ext uri="{FF2B5EF4-FFF2-40B4-BE49-F238E27FC236}">
                <a16:creationId xmlns:a16="http://schemas.microsoft.com/office/drawing/2014/main" id="{3DBBB7D6-B699-B760-EF12-971097738824}"/>
              </a:ext>
            </a:extLst>
          </p:cNvPr>
          <p:cNvSpPr>
            <a:spLocks noGrp="1"/>
          </p:cNvSpPr>
          <p:nvPr>
            <p:ph idx="1"/>
          </p:nvPr>
        </p:nvSpPr>
        <p:spPr>
          <a:xfrm>
            <a:off x="838200" y="644894"/>
            <a:ext cx="10515600" cy="5919536"/>
          </a:xfrm>
        </p:spPr>
        <p:txBody>
          <a:bodyPr/>
          <a:lstStyle/>
          <a:p>
            <a:r>
              <a:rPr lang="en-US" dirty="0"/>
              <a:t>          </a:t>
            </a:r>
          </a:p>
        </p:txBody>
      </p:sp>
      <p:sp>
        <p:nvSpPr>
          <p:cNvPr id="37" name="Text Box 8">
            <a:extLst>
              <a:ext uri="{FF2B5EF4-FFF2-40B4-BE49-F238E27FC236}">
                <a16:creationId xmlns:a16="http://schemas.microsoft.com/office/drawing/2014/main" id="{2704D47A-EE23-0A37-ABED-50282848A190}"/>
              </a:ext>
            </a:extLst>
          </p:cNvPr>
          <p:cNvSpPr txBox="1">
            <a:spLocks noChangeArrowheads="1"/>
          </p:cNvSpPr>
          <p:nvPr/>
        </p:nvSpPr>
        <p:spPr bwMode="auto">
          <a:xfrm>
            <a:off x="4320440" y="774982"/>
            <a:ext cx="2501900" cy="30480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latin typeface="Calibri" panose="020F0502020204030204" pitchFamily="34" charset="0"/>
                <a:ea typeface="Calibri" panose="020F0502020204030204" pitchFamily="34" charset="0"/>
                <a:cs typeface="Times New Roman" panose="02020603050405020304" pitchFamily="18" charset="0"/>
              </a:rPr>
              <a:t>Import Data from dataset</a:t>
            </a:r>
          </a:p>
        </p:txBody>
      </p:sp>
      <p:sp>
        <p:nvSpPr>
          <p:cNvPr id="38" name="Text Box 9">
            <a:extLst>
              <a:ext uri="{FF2B5EF4-FFF2-40B4-BE49-F238E27FC236}">
                <a16:creationId xmlns:a16="http://schemas.microsoft.com/office/drawing/2014/main" id="{2AC64434-4DE5-92D6-79E8-21CB8E7474E5}"/>
              </a:ext>
            </a:extLst>
          </p:cNvPr>
          <p:cNvSpPr txBox="1">
            <a:spLocks noChangeArrowheads="1"/>
          </p:cNvSpPr>
          <p:nvPr/>
        </p:nvSpPr>
        <p:spPr bwMode="auto">
          <a:xfrm>
            <a:off x="4295040" y="1264052"/>
            <a:ext cx="2552700" cy="3111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Text Box 12">
            <a:extLst>
              <a:ext uri="{FF2B5EF4-FFF2-40B4-BE49-F238E27FC236}">
                <a16:creationId xmlns:a16="http://schemas.microsoft.com/office/drawing/2014/main" id="{EE48532F-38DD-765E-061A-61A57C951F86}"/>
              </a:ext>
            </a:extLst>
          </p:cNvPr>
          <p:cNvSpPr txBox="1">
            <a:spLocks noChangeArrowheads="1"/>
          </p:cNvSpPr>
          <p:nvPr/>
        </p:nvSpPr>
        <p:spPr bwMode="auto">
          <a:xfrm>
            <a:off x="4279165" y="1768630"/>
            <a:ext cx="2584450" cy="30480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Pre 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Text Box 15">
            <a:extLst>
              <a:ext uri="{FF2B5EF4-FFF2-40B4-BE49-F238E27FC236}">
                <a16:creationId xmlns:a16="http://schemas.microsoft.com/office/drawing/2014/main" id="{81E3F25D-3460-AA00-99B9-9DD136EF2633}"/>
              </a:ext>
            </a:extLst>
          </p:cNvPr>
          <p:cNvSpPr txBox="1">
            <a:spLocks noChangeArrowheads="1"/>
          </p:cNvSpPr>
          <p:nvPr/>
        </p:nvSpPr>
        <p:spPr bwMode="auto">
          <a:xfrm>
            <a:off x="4293569" y="2283965"/>
            <a:ext cx="2597150" cy="2857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Scaling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Text Box 16">
            <a:extLst>
              <a:ext uri="{FF2B5EF4-FFF2-40B4-BE49-F238E27FC236}">
                <a16:creationId xmlns:a16="http://schemas.microsoft.com/office/drawing/2014/main" id="{07AEF250-D6B2-C02C-F49B-FC0C67AFCFE7}"/>
              </a:ext>
            </a:extLst>
          </p:cNvPr>
          <p:cNvSpPr txBox="1">
            <a:spLocks noChangeArrowheads="1"/>
          </p:cNvSpPr>
          <p:nvPr/>
        </p:nvSpPr>
        <p:spPr bwMode="auto">
          <a:xfrm>
            <a:off x="4293569" y="2759726"/>
            <a:ext cx="2641600" cy="2984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selection for Data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Text Box 17">
            <a:extLst>
              <a:ext uri="{FF2B5EF4-FFF2-40B4-BE49-F238E27FC236}">
                <a16:creationId xmlns:a16="http://schemas.microsoft.com/office/drawing/2014/main" id="{9215B81B-5857-4198-BB9A-E636FFC292D3}"/>
              </a:ext>
            </a:extLst>
          </p:cNvPr>
          <p:cNvSpPr txBox="1">
            <a:spLocks noChangeArrowheads="1"/>
          </p:cNvSpPr>
          <p:nvPr/>
        </p:nvSpPr>
        <p:spPr bwMode="auto">
          <a:xfrm>
            <a:off x="4274519" y="3278804"/>
            <a:ext cx="2660650" cy="30480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Machine Learning Algorithm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Text Box 18">
            <a:extLst>
              <a:ext uri="{FF2B5EF4-FFF2-40B4-BE49-F238E27FC236}">
                <a16:creationId xmlns:a16="http://schemas.microsoft.com/office/drawing/2014/main" id="{BF31DAC2-0C22-8380-B1D0-0F61EDA14C07}"/>
              </a:ext>
            </a:extLst>
          </p:cNvPr>
          <p:cNvSpPr txBox="1">
            <a:spLocks noChangeArrowheads="1"/>
          </p:cNvSpPr>
          <p:nvPr/>
        </p:nvSpPr>
        <p:spPr bwMode="auto">
          <a:xfrm>
            <a:off x="4261819" y="3775089"/>
            <a:ext cx="2660650" cy="3111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the data for Training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Text Box 19">
            <a:extLst>
              <a:ext uri="{FF2B5EF4-FFF2-40B4-BE49-F238E27FC236}">
                <a16:creationId xmlns:a16="http://schemas.microsoft.com/office/drawing/2014/main" id="{F1AA2C87-AF5A-0F4F-2634-546A8301DB96}"/>
              </a:ext>
            </a:extLst>
          </p:cNvPr>
          <p:cNvSpPr txBox="1">
            <a:spLocks noChangeArrowheads="1"/>
          </p:cNvSpPr>
          <p:nvPr/>
        </p:nvSpPr>
        <p:spPr bwMode="auto">
          <a:xfrm>
            <a:off x="4261819" y="4322143"/>
            <a:ext cx="2647950" cy="3111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the Data for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Text Box 20">
            <a:extLst>
              <a:ext uri="{FF2B5EF4-FFF2-40B4-BE49-F238E27FC236}">
                <a16:creationId xmlns:a16="http://schemas.microsoft.com/office/drawing/2014/main" id="{3254791E-2EDE-5446-3BCD-CBE71D494B5D}"/>
              </a:ext>
            </a:extLst>
          </p:cNvPr>
          <p:cNvSpPr txBox="1">
            <a:spLocks noChangeArrowheads="1"/>
          </p:cNvSpPr>
          <p:nvPr/>
        </p:nvSpPr>
        <p:spPr bwMode="auto">
          <a:xfrm>
            <a:off x="4271344" y="4835513"/>
            <a:ext cx="2628900" cy="3492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Text Box 21">
            <a:extLst>
              <a:ext uri="{FF2B5EF4-FFF2-40B4-BE49-F238E27FC236}">
                <a16:creationId xmlns:a16="http://schemas.microsoft.com/office/drawing/2014/main" id="{8A4189A2-937C-8B51-FE61-5D92CE800CAC}"/>
              </a:ext>
            </a:extLst>
          </p:cNvPr>
          <p:cNvSpPr txBox="1">
            <a:spLocks noChangeArrowheads="1"/>
          </p:cNvSpPr>
          <p:nvPr/>
        </p:nvSpPr>
        <p:spPr bwMode="auto">
          <a:xfrm>
            <a:off x="4264994" y="5386983"/>
            <a:ext cx="2635250" cy="438150"/>
          </a:xfrm>
          <a:prstGeom prst="rect">
            <a:avLst/>
          </a:prstGeom>
          <a:solidFill>
            <a:srgbClr val="F4B083"/>
          </a:solidFill>
          <a:ln>
            <a:noFill/>
          </a:ln>
          <a:effectLst>
            <a:outerShdw dist="250190" dir="8459995" algn="ctr" rotWithShape="0">
              <a:srgbClr val="000000">
                <a:alpha val="28000"/>
              </a:srgbClr>
            </a:outerShdw>
          </a:effectLst>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not satisfied repeat from step Feature Selection.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1">
            <a:extLst>
              <a:ext uri="{FF2B5EF4-FFF2-40B4-BE49-F238E27FC236}">
                <a16:creationId xmlns:a16="http://schemas.microsoft.com/office/drawing/2014/main" id="{7005B474-8A02-673B-4ED8-F74503E9B1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62">
            <a:extLst>
              <a:ext uri="{FF2B5EF4-FFF2-40B4-BE49-F238E27FC236}">
                <a16:creationId xmlns:a16="http://schemas.microsoft.com/office/drawing/2014/main" id="{B9FF751E-E53B-ED17-FA8A-CEFB175A90B3}"/>
              </a:ext>
            </a:extLst>
          </p:cNvPr>
          <p:cNvSpPr>
            <a:spLocks noChangeArrowheads="1"/>
          </p:cNvSpPr>
          <p:nvPr/>
        </p:nvSpPr>
        <p:spPr bwMode="auto">
          <a:xfrm>
            <a:off x="433137" y="5251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2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Arrow: Down 57">
            <a:extLst>
              <a:ext uri="{FF2B5EF4-FFF2-40B4-BE49-F238E27FC236}">
                <a16:creationId xmlns:a16="http://schemas.microsoft.com/office/drawing/2014/main" id="{D217D970-A8EA-3F86-3A99-B9FF4CF1BC69}"/>
              </a:ext>
            </a:extLst>
          </p:cNvPr>
          <p:cNvSpPr/>
          <p:nvPr/>
        </p:nvSpPr>
        <p:spPr>
          <a:xfrm>
            <a:off x="5351646" y="1079782"/>
            <a:ext cx="45719" cy="163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E08249A6-D9C2-9D3D-1889-98F67C132B80}"/>
              </a:ext>
            </a:extLst>
          </p:cNvPr>
          <p:cNvSpPr/>
          <p:nvPr/>
        </p:nvSpPr>
        <p:spPr>
          <a:xfrm>
            <a:off x="5397365" y="1575202"/>
            <a:ext cx="45719" cy="202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7A628D51-BD27-C533-60B2-D2DA41188B70}"/>
              </a:ext>
            </a:extLst>
          </p:cNvPr>
          <p:cNvSpPr/>
          <p:nvPr/>
        </p:nvSpPr>
        <p:spPr>
          <a:xfrm>
            <a:off x="5397365" y="2088572"/>
            <a:ext cx="45719" cy="1870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347922FB-7593-1608-550A-C1D292D777F1}"/>
              </a:ext>
            </a:extLst>
          </p:cNvPr>
          <p:cNvSpPr/>
          <p:nvPr/>
        </p:nvSpPr>
        <p:spPr>
          <a:xfrm>
            <a:off x="5443084" y="2578030"/>
            <a:ext cx="81817" cy="175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38DF2284-5492-303B-8201-E27AC7D0E231}"/>
              </a:ext>
            </a:extLst>
          </p:cNvPr>
          <p:cNvSpPr/>
          <p:nvPr/>
        </p:nvSpPr>
        <p:spPr>
          <a:xfrm>
            <a:off x="5351646" y="3087319"/>
            <a:ext cx="45719" cy="173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C21712DA-9BA6-5976-0C33-48414F9C484E}"/>
              </a:ext>
            </a:extLst>
          </p:cNvPr>
          <p:cNvSpPr/>
          <p:nvPr/>
        </p:nvSpPr>
        <p:spPr>
          <a:xfrm>
            <a:off x="5351646" y="3568453"/>
            <a:ext cx="45719" cy="134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Down 63">
            <a:extLst>
              <a:ext uri="{FF2B5EF4-FFF2-40B4-BE49-F238E27FC236}">
                <a16:creationId xmlns:a16="http://schemas.microsoft.com/office/drawing/2014/main" id="{ECE3C31B-AC16-A228-4CE8-C61FD09B07D8}"/>
              </a:ext>
            </a:extLst>
          </p:cNvPr>
          <p:cNvSpPr/>
          <p:nvPr/>
        </p:nvSpPr>
        <p:spPr>
          <a:xfrm>
            <a:off x="5397365" y="4119923"/>
            <a:ext cx="45719" cy="227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6F497AEE-39D5-6143-69D4-2DA38C71A301}"/>
              </a:ext>
            </a:extLst>
          </p:cNvPr>
          <p:cNvSpPr/>
          <p:nvPr/>
        </p:nvSpPr>
        <p:spPr>
          <a:xfrm>
            <a:off x="5443084" y="4647686"/>
            <a:ext cx="45719" cy="187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3A535C0E-42A2-64FF-D8A1-B0836BF4265A}"/>
              </a:ext>
            </a:extLst>
          </p:cNvPr>
          <p:cNvSpPr/>
          <p:nvPr/>
        </p:nvSpPr>
        <p:spPr>
          <a:xfrm>
            <a:off x="5397365" y="5184763"/>
            <a:ext cx="45719" cy="187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0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E9C6-C026-3E0C-28CF-F508F4DE4256}"/>
              </a:ext>
            </a:extLst>
          </p:cNvPr>
          <p:cNvSpPr>
            <a:spLocks noGrp="1"/>
          </p:cNvSpPr>
          <p:nvPr>
            <p:ph type="title"/>
          </p:nvPr>
        </p:nvSpPr>
        <p:spPr>
          <a:xfrm>
            <a:off x="838200" y="298383"/>
            <a:ext cx="10515600" cy="702643"/>
          </a:xfrm>
        </p:spPr>
        <p:txBody>
          <a:bodyPr>
            <a:normAutofit fontScale="90000"/>
          </a:bodyPr>
          <a:lstStyle/>
          <a:p>
            <a:r>
              <a:rPr lang="en-US" b="1" dirty="0">
                <a:solidFill>
                  <a:srgbClr val="FFFF00"/>
                </a:solidFill>
              </a:rPr>
              <a:t>Exploratory Data Analytics:</a:t>
            </a:r>
          </a:p>
        </p:txBody>
      </p:sp>
      <p:sp>
        <p:nvSpPr>
          <p:cNvPr id="3" name="Content Placeholder 2">
            <a:extLst>
              <a:ext uri="{FF2B5EF4-FFF2-40B4-BE49-F238E27FC236}">
                <a16:creationId xmlns:a16="http://schemas.microsoft.com/office/drawing/2014/main" id="{0EEC2A8C-A36A-0937-C61C-AE42717590C4}"/>
              </a:ext>
            </a:extLst>
          </p:cNvPr>
          <p:cNvSpPr>
            <a:spLocks noGrp="1"/>
          </p:cNvSpPr>
          <p:nvPr>
            <p:ph idx="1"/>
          </p:nvPr>
        </p:nvSpPr>
        <p:spPr>
          <a:xfrm>
            <a:off x="838200" y="1270535"/>
            <a:ext cx="10515600" cy="5043638"/>
          </a:xfrm>
        </p:spPr>
        <p:txBody>
          <a:bodyPr>
            <a:normAutofit/>
          </a:bodyPr>
          <a:lstStyle/>
          <a:p>
            <a:r>
              <a:rPr lang="en-US" sz="2800" dirty="0"/>
              <a:t>Check the shape and columns of the data and the number of null values in each column.</a:t>
            </a:r>
          </a:p>
          <a:p>
            <a:pPr marL="0" indent="0">
              <a:buNone/>
            </a:pPr>
            <a:endParaRPr lang="en-US" sz="2800" dirty="0"/>
          </a:p>
          <a:p>
            <a:pPr algn="just"/>
            <a:r>
              <a:rPr lang="en-US" sz="2800" dirty="0"/>
              <a:t>Generate summary statistics of the data, including count, mean, standard deviation, minimum, and maximum values.</a:t>
            </a:r>
          </a:p>
          <a:p>
            <a:pPr algn="just"/>
            <a:endParaRPr lang="en-US" sz="2800" dirty="0"/>
          </a:p>
          <a:p>
            <a:pPr algn="just"/>
            <a:r>
              <a:rPr lang="en-US" sz="2800" dirty="0"/>
              <a:t>Calculate the correlation between the different columns of the data</a:t>
            </a:r>
          </a:p>
        </p:txBody>
      </p:sp>
    </p:spTree>
    <p:extLst>
      <p:ext uri="{BB962C8B-B14F-4D97-AF65-F5344CB8AC3E}">
        <p14:creationId xmlns:p14="http://schemas.microsoft.com/office/powerpoint/2010/main" val="95863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45AF-E835-85E3-219F-B8ACC23CDA6A}"/>
              </a:ext>
            </a:extLst>
          </p:cNvPr>
          <p:cNvSpPr>
            <a:spLocks noGrp="1"/>
          </p:cNvSpPr>
          <p:nvPr>
            <p:ph type="title"/>
          </p:nvPr>
        </p:nvSpPr>
        <p:spPr>
          <a:xfrm>
            <a:off x="646111" y="173256"/>
            <a:ext cx="9404723" cy="943276"/>
          </a:xfrm>
        </p:spPr>
        <p:txBody>
          <a:bodyPr/>
          <a:lstStyle/>
          <a:p>
            <a:r>
              <a:rPr lang="en-US" b="1" dirty="0">
                <a:solidFill>
                  <a:srgbClr val="FFFF00"/>
                </a:solidFill>
              </a:rPr>
              <a:t>Exploratory Data Analytics(2):</a:t>
            </a:r>
          </a:p>
        </p:txBody>
      </p:sp>
      <p:sp>
        <p:nvSpPr>
          <p:cNvPr id="3" name="Content Placeholder 2">
            <a:extLst>
              <a:ext uri="{FF2B5EF4-FFF2-40B4-BE49-F238E27FC236}">
                <a16:creationId xmlns:a16="http://schemas.microsoft.com/office/drawing/2014/main" id="{DEE2792A-9F7D-4156-24DD-22972A51782A}"/>
              </a:ext>
            </a:extLst>
          </p:cNvPr>
          <p:cNvSpPr>
            <a:spLocks noGrp="1"/>
          </p:cNvSpPr>
          <p:nvPr>
            <p:ph idx="1"/>
          </p:nvPr>
        </p:nvSpPr>
        <p:spPr>
          <a:xfrm>
            <a:off x="645132" y="1116532"/>
            <a:ext cx="11376822" cy="5496024"/>
          </a:xfrm>
        </p:spPr>
        <p:txBody>
          <a:bodyPr/>
          <a:lstStyle/>
          <a:p>
            <a:r>
              <a:rPr lang="en-US" sz="2800" dirty="0"/>
              <a:t> Using the </a:t>
            </a:r>
            <a:r>
              <a:rPr lang="en-US" sz="2800" dirty="0" err="1"/>
              <a:t>missingno</a:t>
            </a:r>
            <a:r>
              <a:rPr lang="en-US" sz="2800" dirty="0"/>
              <a:t> library to visualize the missing data in the dataset.</a:t>
            </a:r>
          </a:p>
          <a:p>
            <a:r>
              <a:rPr lang="en-US" sz="2800" dirty="0"/>
              <a:t>Filtering the data by selecting rows using the 'NPD_WELL_BORE_CODE’ to get individual well data.</a:t>
            </a:r>
          </a:p>
          <a:p>
            <a:pPr algn="just"/>
            <a:r>
              <a:rPr lang="en-US" sz="2800" dirty="0">
                <a:latin typeface="-apple-system"/>
              </a:rPr>
              <a:t>U</a:t>
            </a:r>
            <a:r>
              <a:rPr lang="en-US" sz="2800" b="0" i="0" dirty="0">
                <a:effectLst/>
                <a:latin typeface="-apple-system"/>
              </a:rPr>
              <a:t>sing </a:t>
            </a:r>
            <a:r>
              <a:rPr lang="en-US" sz="2800" b="1" i="0" dirty="0">
                <a:effectLst/>
                <a:latin typeface="-apple-system"/>
              </a:rPr>
              <a:t>Empirical Cumulative Distribution Function</a:t>
            </a:r>
            <a:r>
              <a:rPr lang="en-US" sz="2800" b="0" i="0" dirty="0">
                <a:effectLst/>
                <a:latin typeface="-apple-system"/>
              </a:rPr>
              <a:t> to plot the Oil Production from all wells in order from least to greatest and see the distribution of Oil Production per well.</a:t>
            </a:r>
          </a:p>
          <a:p>
            <a:pPr algn="just"/>
            <a:r>
              <a:rPr lang="en-US" sz="2800" dirty="0">
                <a:latin typeface="-apple-system"/>
              </a:rPr>
              <a:t>Draw</a:t>
            </a:r>
            <a:r>
              <a:rPr lang="en-US" sz="2800" b="0" i="0" dirty="0">
                <a:effectLst/>
                <a:latin typeface="-apple-system"/>
              </a:rPr>
              <a:t> the </a:t>
            </a:r>
            <a:r>
              <a:rPr lang="en-US" sz="2800" b="1" i="0" dirty="0">
                <a:effectLst/>
                <a:latin typeface="-apple-system"/>
              </a:rPr>
              <a:t>boxplots</a:t>
            </a:r>
            <a:r>
              <a:rPr lang="en-US" sz="2800" b="0" i="0" dirty="0">
                <a:effectLst/>
                <a:latin typeface="-apple-system"/>
              </a:rPr>
              <a:t> of features for each wellbore for properly understanding the statistics of the dataset, knowing the distribution of features.</a:t>
            </a:r>
          </a:p>
          <a:p>
            <a:pPr algn="just"/>
            <a:endParaRPr lang="en-US" dirty="0"/>
          </a:p>
        </p:txBody>
      </p:sp>
    </p:spTree>
    <p:extLst>
      <p:ext uri="{BB962C8B-B14F-4D97-AF65-F5344CB8AC3E}">
        <p14:creationId xmlns:p14="http://schemas.microsoft.com/office/powerpoint/2010/main" val="382052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349CF9-0318-7FE0-9B94-86DBD4C468BA}"/>
              </a:ext>
            </a:extLst>
          </p:cNvPr>
          <p:cNvSpPr>
            <a:spLocks noGrp="1"/>
          </p:cNvSpPr>
          <p:nvPr>
            <p:ph type="title"/>
          </p:nvPr>
        </p:nvSpPr>
        <p:spPr>
          <a:xfrm>
            <a:off x="645130" y="115833"/>
            <a:ext cx="9404723" cy="1145076"/>
          </a:xfrm>
        </p:spPr>
        <p:txBody>
          <a:bodyPr/>
          <a:lstStyle/>
          <a:p>
            <a:r>
              <a:rPr lang="en-US" dirty="0">
                <a:solidFill>
                  <a:srgbClr val="FFFF00"/>
                </a:solidFill>
              </a:rPr>
              <a:t>Comparison of Wells using ECDF</a:t>
            </a:r>
          </a:p>
        </p:txBody>
      </p:sp>
      <p:pic>
        <p:nvPicPr>
          <p:cNvPr id="8" name="Content Placeholder 7">
            <a:extLst>
              <a:ext uri="{FF2B5EF4-FFF2-40B4-BE49-F238E27FC236}">
                <a16:creationId xmlns:a16="http://schemas.microsoft.com/office/drawing/2014/main" id="{70F883E2-7DEB-4051-8B21-02ADEAF0425F}"/>
              </a:ext>
            </a:extLst>
          </p:cNvPr>
          <p:cNvPicPr>
            <a:picLocks noGrp="1" noChangeAspect="1"/>
          </p:cNvPicPr>
          <p:nvPr>
            <p:ph idx="1"/>
          </p:nvPr>
        </p:nvPicPr>
        <p:blipFill>
          <a:blip r:embed="rId2"/>
          <a:stretch>
            <a:fillRect/>
          </a:stretch>
        </p:blipFill>
        <p:spPr>
          <a:xfrm>
            <a:off x="288757" y="1001028"/>
            <a:ext cx="11713945" cy="5741086"/>
          </a:xfrm>
          <a:prstGeom prst="rect">
            <a:avLst/>
          </a:prstGeom>
        </p:spPr>
      </p:pic>
    </p:spTree>
    <p:extLst>
      <p:ext uri="{BB962C8B-B14F-4D97-AF65-F5344CB8AC3E}">
        <p14:creationId xmlns:p14="http://schemas.microsoft.com/office/powerpoint/2010/main" val="2987352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TotalTime>
  <Words>1094</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Century Gothic</vt:lpstr>
      <vt:lpstr>Söhne</vt:lpstr>
      <vt:lpstr>Wingdings 3</vt:lpstr>
      <vt:lpstr>Ion</vt:lpstr>
      <vt:lpstr>Oil Production Forecasting Using Machine Learning</vt:lpstr>
      <vt:lpstr>Abstract :</vt:lpstr>
      <vt:lpstr>Introduction</vt:lpstr>
      <vt:lpstr>DataSet:</vt:lpstr>
      <vt:lpstr>Methodology:</vt:lpstr>
      <vt:lpstr>Work Flow:</vt:lpstr>
      <vt:lpstr>Exploratory Data Analytics:</vt:lpstr>
      <vt:lpstr>Exploratory Data Analytics(2):</vt:lpstr>
      <vt:lpstr>Comparison of Wells using ECDF</vt:lpstr>
      <vt:lpstr>Data Preprocessing and Scaling.</vt:lpstr>
      <vt:lpstr>Feature Selection:</vt:lpstr>
      <vt:lpstr>Model Building:</vt:lpstr>
      <vt:lpstr>Training, Testing and Prediction :</vt:lpstr>
      <vt:lpstr>Applying Machine Learning and calculating the performance metrics</vt:lpstr>
      <vt:lpstr>Actual vs Predicted values using different models</vt:lpstr>
      <vt:lpstr>Actual vs Predicted values using different models(2)</vt:lpstr>
      <vt:lpstr>Comparison of R2 squared Values</vt:lpstr>
      <vt:lpstr>Performance Metrics of Four Models</vt:lpstr>
      <vt:lpstr>Results:</vt:lpstr>
      <vt:lpstr>Conclusion and 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 Salman Shaik</dc:creator>
  <cp:lastModifiedBy>Mahammad Salman Shaik</cp:lastModifiedBy>
  <cp:revision>14</cp:revision>
  <dcterms:created xsi:type="dcterms:W3CDTF">2023-04-20T13:51:49Z</dcterms:created>
  <dcterms:modified xsi:type="dcterms:W3CDTF">2023-04-20T16:11:45Z</dcterms:modified>
</cp:coreProperties>
</file>