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0104100" cy="15081250"/>
  <p:notesSz cx="20104100" cy="1508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5078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0104100" cy="2002789"/>
          </a:xfrm>
          <a:custGeom>
            <a:avLst/>
            <a:gdLst/>
            <a:ahLst/>
            <a:cxnLst/>
            <a:rect l="l" t="t" r="r" b="b"/>
            <a:pathLst>
              <a:path w="20104100" h="2002789">
                <a:moveTo>
                  <a:pt x="0" y="2002731"/>
                </a:moveTo>
                <a:lnTo>
                  <a:pt x="20104099" y="2002731"/>
                </a:lnTo>
                <a:lnTo>
                  <a:pt x="20104099" y="0"/>
                </a:lnTo>
                <a:lnTo>
                  <a:pt x="0" y="0"/>
                </a:lnTo>
                <a:lnTo>
                  <a:pt x="0" y="2002731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0104100" cy="2002789"/>
          </a:xfrm>
          <a:custGeom>
            <a:avLst/>
            <a:gdLst/>
            <a:ahLst/>
            <a:cxnLst/>
            <a:rect l="l" t="t" r="r" b="b"/>
            <a:pathLst>
              <a:path w="20104100" h="2002789">
                <a:moveTo>
                  <a:pt x="0" y="2002731"/>
                </a:moveTo>
                <a:lnTo>
                  <a:pt x="20104100" y="2002731"/>
                </a:lnTo>
                <a:lnTo>
                  <a:pt x="20104100" y="0"/>
                </a:lnTo>
                <a:lnTo>
                  <a:pt x="0" y="0"/>
                </a:lnTo>
                <a:lnTo>
                  <a:pt x="0" y="2002731"/>
                </a:lnTo>
                <a:close/>
              </a:path>
            </a:pathLst>
          </a:custGeom>
          <a:ln w="4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002731"/>
            <a:ext cx="20104100" cy="198755"/>
          </a:xfrm>
          <a:custGeom>
            <a:avLst/>
            <a:gdLst/>
            <a:ahLst/>
            <a:cxnLst/>
            <a:rect l="l" t="t" r="r" b="b"/>
            <a:pathLst>
              <a:path w="20104100" h="198755">
                <a:moveTo>
                  <a:pt x="0" y="198248"/>
                </a:moveTo>
                <a:lnTo>
                  <a:pt x="20104099" y="198248"/>
                </a:lnTo>
                <a:lnTo>
                  <a:pt x="20104099" y="0"/>
                </a:lnTo>
                <a:lnTo>
                  <a:pt x="0" y="0"/>
                </a:lnTo>
                <a:lnTo>
                  <a:pt x="0" y="198248"/>
                </a:lnTo>
                <a:close/>
              </a:path>
            </a:pathLst>
          </a:custGeom>
          <a:solidFill>
            <a:srgbClr val="2C3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0933" y="112951"/>
            <a:ext cx="7352030" cy="59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1" y="2408652"/>
            <a:ext cx="5056492" cy="12247245"/>
          </a:xfrm>
          <a:custGeom>
            <a:avLst/>
            <a:gdLst/>
            <a:ahLst/>
            <a:cxnLst/>
            <a:rect l="l" t="t" r="r" b="b"/>
            <a:pathLst>
              <a:path w="4662805" h="12247244">
                <a:moveTo>
                  <a:pt x="0" y="430295"/>
                </a:moveTo>
                <a:lnTo>
                  <a:pt x="2525" y="383412"/>
                </a:lnTo>
                <a:lnTo>
                  <a:pt x="9925" y="337991"/>
                </a:lnTo>
                <a:lnTo>
                  <a:pt x="21938" y="294294"/>
                </a:lnTo>
                <a:lnTo>
                  <a:pt x="38300" y="252584"/>
                </a:lnTo>
                <a:lnTo>
                  <a:pt x="58751" y="213123"/>
                </a:lnTo>
                <a:lnTo>
                  <a:pt x="83026" y="176174"/>
                </a:lnTo>
                <a:lnTo>
                  <a:pt x="110863" y="142000"/>
                </a:lnTo>
                <a:lnTo>
                  <a:pt x="142000" y="110863"/>
                </a:lnTo>
                <a:lnTo>
                  <a:pt x="176174" y="83026"/>
                </a:lnTo>
                <a:lnTo>
                  <a:pt x="213123" y="58751"/>
                </a:lnTo>
                <a:lnTo>
                  <a:pt x="252584" y="38300"/>
                </a:lnTo>
                <a:lnTo>
                  <a:pt x="294294" y="21938"/>
                </a:lnTo>
                <a:lnTo>
                  <a:pt x="337991" y="9925"/>
                </a:lnTo>
                <a:lnTo>
                  <a:pt x="383412" y="2525"/>
                </a:lnTo>
                <a:lnTo>
                  <a:pt x="430295" y="0"/>
                </a:lnTo>
                <a:lnTo>
                  <a:pt x="4232448" y="0"/>
                </a:lnTo>
                <a:lnTo>
                  <a:pt x="4279331" y="2525"/>
                </a:lnTo>
                <a:lnTo>
                  <a:pt x="4324752" y="9925"/>
                </a:lnTo>
                <a:lnTo>
                  <a:pt x="4368449" y="21938"/>
                </a:lnTo>
                <a:lnTo>
                  <a:pt x="4410159" y="38300"/>
                </a:lnTo>
                <a:lnTo>
                  <a:pt x="4449620" y="58751"/>
                </a:lnTo>
                <a:lnTo>
                  <a:pt x="4486568" y="83026"/>
                </a:lnTo>
                <a:lnTo>
                  <a:pt x="4520742" y="110863"/>
                </a:lnTo>
                <a:lnTo>
                  <a:pt x="4551880" y="142000"/>
                </a:lnTo>
                <a:lnTo>
                  <a:pt x="4579717" y="176174"/>
                </a:lnTo>
                <a:lnTo>
                  <a:pt x="4603992" y="213123"/>
                </a:lnTo>
                <a:lnTo>
                  <a:pt x="4624442" y="252584"/>
                </a:lnTo>
                <a:lnTo>
                  <a:pt x="4640805" y="294294"/>
                </a:lnTo>
                <a:lnTo>
                  <a:pt x="4652818" y="337991"/>
                </a:lnTo>
                <a:lnTo>
                  <a:pt x="4660218" y="383412"/>
                </a:lnTo>
                <a:lnTo>
                  <a:pt x="4662743" y="430295"/>
                </a:lnTo>
                <a:lnTo>
                  <a:pt x="4662743" y="11816394"/>
                </a:lnTo>
                <a:lnTo>
                  <a:pt x="4660218" y="11863288"/>
                </a:lnTo>
                <a:lnTo>
                  <a:pt x="4652818" y="11908718"/>
                </a:lnTo>
                <a:lnTo>
                  <a:pt x="4640805" y="11952423"/>
                </a:lnTo>
                <a:lnTo>
                  <a:pt x="4624442" y="11994140"/>
                </a:lnTo>
                <a:lnTo>
                  <a:pt x="4603992" y="12033607"/>
                </a:lnTo>
                <a:lnTo>
                  <a:pt x="4579717" y="12070560"/>
                </a:lnTo>
                <a:lnTo>
                  <a:pt x="4551880" y="12104738"/>
                </a:lnTo>
                <a:lnTo>
                  <a:pt x="4520742" y="12135878"/>
                </a:lnTo>
                <a:lnTo>
                  <a:pt x="4486568" y="12163717"/>
                </a:lnTo>
                <a:lnTo>
                  <a:pt x="4449620" y="12187994"/>
                </a:lnTo>
                <a:lnTo>
                  <a:pt x="4410159" y="12208445"/>
                </a:lnTo>
                <a:lnTo>
                  <a:pt x="4368449" y="12224809"/>
                </a:lnTo>
                <a:lnTo>
                  <a:pt x="4324752" y="12236822"/>
                </a:lnTo>
                <a:lnTo>
                  <a:pt x="4279331" y="12244222"/>
                </a:lnTo>
                <a:lnTo>
                  <a:pt x="4232448" y="12246747"/>
                </a:lnTo>
                <a:lnTo>
                  <a:pt x="430295" y="12246747"/>
                </a:lnTo>
                <a:lnTo>
                  <a:pt x="383412" y="12244222"/>
                </a:lnTo>
                <a:lnTo>
                  <a:pt x="337991" y="12236822"/>
                </a:lnTo>
                <a:lnTo>
                  <a:pt x="294294" y="12224809"/>
                </a:lnTo>
                <a:lnTo>
                  <a:pt x="252584" y="12208445"/>
                </a:lnTo>
                <a:lnTo>
                  <a:pt x="213123" y="12187994"/>
                </a:lnTo>
                <a:lnTo>
                  <a:pt x="176174" y="12163717"/>
                </a:lnTo>
                <a:lnTo>
                  <a:pt x="142000" y="12135878"/>
                </a:lnTo>
                <a:lnTo>
                  <a:pt x="110863" y="12104738"/>
                </a:lnTo>
                <a:lnTo>
                  <a:pt x="83026" y="12070560"/>
                </a:lnTo>
                <a:lnTo>
                  <a:pt x="58751" y="12033607"/>
                </a:lnTo>
                <a:lnTo>
                  <a:pt x="38300" y="11994140"/>
                </a:lnTo>
                <a:lnTo>
                  <a:pt x="21938" y="11952423"/>
                </a:lnTo>
                <a:lnTo>
                  <a:pt x="9925" y="11908718"/>
                </a:lnTo>
                <a:lnTo>
                  <a:pt x="2525" y="11863288"/>
                </a:lnTo>
                <a:lnTo>
                  <a:pt x="0" y="11816394"/>
                </a:lnTo>
                <a:lnTo>
                  <a:pt x="0" y="430295"/>
                </a:lnTo>
                <a:close/>
              </a:path>
            </a:pathLst>
          </a:custGeom>
          <a:ln w="11867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8746" y="2408652"/>
            <a:ext cx="14669304" cy="12247245"/>
          </a:xfrm>
          <a:custGeom>
            <a:avLst/>
            <a:gdLst/>
            <a:ahLst/>
            <a:cxnLst/>
            <a:rect l="l" t="t" r="r" b="b"/>
            <a:pathLst>
              <a:path w="9815194" h="12247244">
                <a:moveTo>
                  <a:pt x="0" y="448910"/>
                </a:moveTo>
                <a:lnTo>
                  <a:pt x="2634" y="399996"/>
                </a:lnTo>
                <a:lnTo>
                  <a:pt x="10353" y="352608"/>
                </a:lnTo>
                <a:lnTo>
                  <a:pt x="22885" y="307019"/>
                </a:lnTo>
                <a:lnTo>
                  <a:pt x="39955" y="263504"/>
                </a:lnTo>
                <a:lnTo>
                  <a:pt x="61289" y="222336"/>
                </a:lnTo>
                <a:lnTo>
                  <a:pt x="86613" y="183789"/>
                </a:lnTo>
                <a:lnTo>
                  <a:pt x="115653" y="148137"/>
                </a:lnTo>
                <a:lnTo>
                  <a:pt x="148137" y="115653"/>
                </a:lnTo>
                <a:lnTo>
                  <a:pt x="183789" y="86613"/>
                </a:lnTo>
                <a:lnTo>
                  <a:pt x="222336" y="61289"/>
                </a:lnTo>
                <a:lnTo>
                  <a:pt x="263504" y="39955"/>
                </a:lnTo>
                <a:lnTo>
                  <a:pt x="307019" y="22885"/>
                </a:lnTo>
                <a:lnTo>
                  <a:pt x="352608" y="10353"/>
                </a:lnTo>
                <a:lnTo>
                  <a:pt x="399996" y="2634"/>
                </a:lnTo>
                <a:lnTo>
                  <a:pt x="448910" y="0"/>
                </a:lnTo>
                <a:lnTo>
                  <a:pt x="9365800" y="0"/>
                </a:lnTo>
                <a:lnTo>
                  <a:pt x="9414713" y="2634"/>
                </a:lnTo>
                <a:lnTo>
                  <a:pt x="9462102" y="10353"/>
                </a:lnTo>
                <a:lnTo>
                  <a:pt x="9507690" y="22885"/>
                </a:lnTo>
                <a:lnTo>
                  <a:pt x="9551206" y="39955"/>
                </a:lnTo>
                <a:lnTo>
                  <a:pt x="9592374" y="61289"/>
                </a:lnTo>
                <a:lnTo>
                  <a:pt x="9630920" y="86613"/>
                </a:lnTo>
                <a:lnTo>
                  <a:pt x="9666573" y="115653"/>
                </a:lnTo>
                <a:lnTo>
                  <a:pt x="9699056" y="148137"/>
                </a:lnTo>
                <a:lnTo>
                  <a:pt x="9728096" y="183789"/>
                </a:lnTo>
                <a:lnTo>
                  <a:pt x="9753421" y="222336"/>
                </a:lnTo>
                <a:lnTo>
                  <a:pt x="9774754" y="263504"/>
                </a:lnTo>
                <a:lnTo>
                  <a:pt x="9791824" y="307019"/>
                </a:lnTo>
                <a:lnTo>
                  <a:pt x="9804356" y="352608"/>
                </a:lnTo>
                <a:lnTo>
                  <a:pt x="9812076" y="399996"/>
                </a:lnTo>
                <a:lnTo>
                  <a:pt x="9814710" y="448910"/>
                </a:lnTo>
                <a:lnTo>
                  <a:pt x="9814710" y="11797837"/>
                </a:lnTo>
                <a:lnTo>
                  <a:pt x="9812076" y="11846751"/>
                </a:lnTo>
                <a:lnTo>
                  <a:pt x="9804356" y="11894139"/>
                </a:lnTo>
                <a:lnTo>
                  <a:pt x="9791824" y="11939728"/>
                </a:lnTo>
                <a:lnTo>
                  <a:pt x="9774754" y="11983243"/>
                </a:lnTo>
                <a:lnTo>
                  <a:pt x="9753421" y="12024411"/>
                </a:lnTo>
                <a:lnTo>
                  <a:pt x="9728096" y="12062958"/>
                </a:lnTo>
                <a:lnTo>
                  <a:pt x="9699056" y="12098610"/>
                </a:lnTo>
                <a:lnTo>
                  <a:pt x="9666573" y="12131093"/>
                </a:lnTo>
                <a:lnTo>
                  <a:pt x="9630920" y="12160134"/>
                </a:lnTo>
                <a:lnTo>
                  <a:pt x="9592374" y="12185458"/>
                </a:lnTo>
                <a:lnTo>
                  <a:pt x="9551206" y="12206792"/>
                </a:lnTo>
                <a:lnTo>
                  <a:pt x="9507690" y="12223862"/>
                </a:lnTo>
                <a:lnTo>
                  <a:pt x="9462102" y="12236393"/>
                </a:lnTo>
                <a:lnTo>
                  <a:pt x="9414713" y="12244113"/>
                </a:lnTo>
                <a:lnTo>
                  <a:pt x="9365800" y="12246747"/>
                </a:lnTo>
                <a:lnTo>
                  <a:pt x="448910" y="12246747"/>
                </a:lnTo>
                <a:lnTo>
                  <a:pt x="399996" y="12244113"/>
                </a:lnTo>
                <a:lnTo>
                  <a:pt x="352608" y="12236393"/>
                </a:lnTo>
                <a:lnTo>
                  <a:pt x="307019" y="12223862"/>
                </a:lnTo>
                <a:lnTo>
                  <a:pt x="263504" y="12206792"/>
                </a:lnTo>
                <a:lnTo>
                  <a:pt x="222336" y="12185458"/>
                </a:lnTo>
                <a:lnTo>
                  <a:pt x="183789" y="12160134"/>
                </a:lnTo>
                <a:lnTo>
                  <a:pt x="148137" y="12131093"/>
                </a:lnTo>
                <a:lnTo>
                  <a:pt x="115653" y="12098610"/>
                </a:lnTo>
                <a:lnTo>
                  <a:pt x="86613" y="12062958"/>
                </a:lnTo>
                <a:lnTo>
                  <a:pt x="61289" y="12024411"/>
                </a:lnTo>
                <a:lnTo>
                  <a:pt x="39955" y="11983243"/>
                </a:lnTo>
                <a:lnTo>
                  <a:pt x="22885" y="11939728"/>
                </a:lnTo>
                <a:lnTo>
                  <a:pt x="10353" y="11894139"/>
                </a:lnTo>
                <a:lnTo>
                  <a:pt x="2634" y="11846751"/>
                </a:lnTo>
                <a:lnTo>
                  <a:pt x="0" y="11797837"/>
                </a:lnTo>
                <a:lnTo>
                  <a:pt x="0" y="448910"/>
                </a:lnTo>
                <a:close/>
              </a:path>
            </a:pathLst>
          </a:custGeom>
          <a:ln w="11867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3397" y="2843175"/>
            <a:ext cx="4486910" cy="249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lang="en-US" sz="1600" dirty="0"/>
              <a:t>Site Reliability Engineer (SRE), applies Software Engineering principles to IT Operations and Infrastructure. It seeks to ensure high availability, scalable, and an easy-to-maintain website by monitoring Dell’s website. 3 phases: data collection, data analysis and Real-Time Monitoring. In the data collection phase, information such as session ID, entering and leaving web page time stamps, referral links are collected using JavaScript and web </a:t>
            </a:r>
            <a:r>
              <a:rPr lang="en-US" sz="1600" dirty="0" err="1"/>
              <a:t>Api</a:t>
            </a:r>
            <a:r>
              <a:rPr lang="en-US" sz="1600" dirty="0"/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9376" y="2410146"/>
            <a:ext cx="207518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INTRODUCTION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1959" y="2719056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501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9759" y="5189828"/>
            <a:ext cx="249491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   PROJECT PHASE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2091" y="5523203"/>
            <a:ext cx="2469515" cy="0"/>
          </a:xfrm>
          <a:custGeom>
            <a:avLst/>
            <a:gdLst/>
            <a:ahLst/>
            <a:cxnLst/>
            <a:rect l="l" t="t" r="r" b="b"/>
            <a:pathLst>
              <a:path w="2469515">
                <a:moveTo>
                  <a:pt x="0" y="0"/>
                </a:moveTo>
                <a:lnTo>
                  <a:pt x="2469034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1371" y="2843175"/>
            <a:ext cx="14339331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This is an event driven design. There are multiple events associated with each webpage. To capture the how long a user stays on a page, we utilize the </a:t>
            </a:r>
            <a:r>
              <a:rPr lang="en-US" spc="-15" dirty="0" err="1">
                <a:latin typeface="Times New Roman"/>
                <a:cs typeface="Times New Roman"/>
              </a:rPr>
              <a:t>OnLoad</a:t>
            </a:r>
            <a:r>
              <a:rPr lang="en-US" spc="-15" dirty="0">
                <a:latin typeface="Times New Roman"/>
                <a:cs typeface="Times New Roman"/>
              </a:rPr>
              <a:t> and </a:t>
            </a:r>
            <a:r>
              <a:rPr lang="en-US" spc="-15" dirty="0" err="1">
                <a:latin typeface="Times New Roman"/>
                <a:cs typeface="Times New Roman"/>
              </a:rPr>
              <a:t>OnUnload</a:t>
            </a:r>
            <a:r>
              <a:rPr lang="en-US" spc="-15" dirty="0">
                <a:latin typeface="Times New Roman"/>
                <a:cs typeface="Times New Roman"/>
              </a:rPr>
              <a:t> event respectively to capture the start and time of each visited page.</a:t>
            </a:r>
          </a:p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One we have the start and end time, we construct a JSON object and do a POST request to the Web API using JavaScript. The Web API saves the visited time into the database.</a:t>
            </a:r>
          </a:p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Similarly, we use </a:t>
            </a:r>
            <a:r>
              <a:rPr lang="en-US" spc="-15" dirty="0" err="1">
                <a:latin typeface="Times New Roman"/>
                <a:cs typeface="Times New Roman"/>
              </a:rPr>
              <a:t>Javascript</a:t>
            </a:r>
            <a:r>
              <a:rPr lang="en-US" spc="-15" dirty="0">
                <a:latin typeface="Times New Roman"/>
                <a:cs typeface="Times New Roman"/>
              </a:rPr>
              <a:t> and call the same Web API to capture user personal information and credit card number when they check out.</a:t>
            </a:r>
          </a:p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To analyze the data, we create rules in as stored procedure in SQL Server.</a:t>
            </a:r>
          </a:p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Our monitoring process executes each rule and outputs violation to the monitoring console.</a:t>
            </a:r>
          </a:p>
          <a:p>
            <a:pPr marL="221615" marR="6350" indent="-2089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3050" y="2419595"/>
            <a:ext cx="333311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ARCHITECTURAL</a:t>
            </a:r>
            <a:r>
              <a:rPr sz="2000" b="1" spc="-18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DESIGN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58450" y="2734617"/>
            <a:ext cx="3307715" cy="0"/>
          </a:xfrm>
          <a:custGeom>
            <a:avLst/>
            <a:gdLst/>
            <a:ahLst/>
            <a:cxnLst/>
            <a:rect l="l" t="t" r="r" b="b"/>
            <a:pathLst>
              <a:path w="3307715">
                <a:moveTo>
                  <a:pt x="0" y="0"/>
                </a:moveTo>
                <a:lnTo>
                  <a:pt x="3307403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24939" y="593283"/>
            <a:ext cx="6939437" cy="1197123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lang="en-US" sz="3000" spc="-300" dirty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3000" spc="-300" dirty="0">
                <a:latin typeface="Arial"/>
                <a:cs typeface="Arial"/>
              </a:rPr>
              <a:t>Gokul Mutyala, Parvez Salim, Ha Vu</a:t>
            </a:r>
            <a:endParaRPr sz="30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1235"/>
              </a:spcBef>
            </a:pPr>
            <a:r>
              <a:rPr sz="2450" spc="-70" dirty="0">
                <a:latin typeface="Arial"/>
                <a:cs typeface="Arial"/>
              </a:rPr>
              <a:t>University </a:t>
            </a:r>
            <a:r>
              <a:rPr sz="2450" spc="5" dirty="0">
                <a:latin typeface="Arial"/>
                <a:cs typeface="Arial"/>
              </a:rPr>
              <a:t>of </a:t>
            </a:r>
            <a:r>
              <a:rPr sz="2450" spc="-110" dirty="0">
                <a:latin typeface="Arial"/>
                <a:cs typeface="Arial"/>
              </a:rPr>
              <a:t>Houston-Clear</a:t>
            </a:r>
            <a:r>
              <a:rPr sz="2450" spc="-335" dirty="0">
                <a:latin typeface="Arial"/>
                <a:cs typeface="Arial"/>
              </a:rPr>
              <a:t> </a:t>
            </a:r>
            <a:r>
              <a:rPr sz="2450" spc="-204" dirty="0">
                <a:latin typeface="Arial"/>
                <a:cs typeface="Arial"/>
              </a:rPr>
              <a:t>Lake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080250" y="113230"/>
            <a:ext cx="735203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-265" dirty="0">
                <a:solidFill>
                  <a:schemeClr val="tx1"/>
                </a:solidFill>
              </a:rPr>
              <a:t>SITE RELIABILITY ENGINEERING</a:t>
            </a:r>
            <a:endParaRPr spc="-215" dirty="0">
              <a:solidFill>
                <a:schemeClr val="tx1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52516" y="0"/>
            <a:ext cx="1701169" cy="1967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378FF-AD83-4AAE-A202-6D9B6FF49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" y="525596"/>
            <a:ext cx="2211724" cy="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EF86BB-09CE-42BE-A9BB-E21D69AC5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7" y="5759431"/>
            <a:ext cx="4788872" cy="583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4A4D4F-49BE-426D-9F75-4C68330E1769}"/>
              </a:ext>
            </a:extLst>
          </p:cNvPr>
          <p:cNvSpPr txBox="1"/>
          <p:nvPr/>
        </p:nvSpPr>
        <p:spPr>
          <a:xfrm>
            <a:off x="275673" y="7541357"/>
            <a:ext cx="407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Enhance notification process to send notification via texts or emails.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Create visualization dashboard to help Dell website analysts to easily monitor the health of dell.com.</a:t>
            </a: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D32599A9-2C4E-4510-A6B1-94CD7EBE2F26}"/>
              </a:ext>
            </a:extLst>
          </p:cNvPr>
          <p:cNvSpPr txBox="1"/>
          <p:nvPr/>
        </p:nvSpPr>
        <p:spPr>
          <a:xfrm>
            <a:off x="949680" y="7170702"/>
            <a:ext cx="2726943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   Future Enhancements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5BE99D7A-0BCA-4A49-B874-7C3F9ECB22F3}"/>
              </a:ext>
            </a:extLst>
          </p:cNvPr>
          <p:cNvSpPr/>
          <p:nvPr/>
        </p:nvSpPr>
        <p:spPr>
          <a:xfrm>
            <a:off x="1132224" y="7474694"/>
            <a:ext cx="2469515" cy="0"/>
          </a:xfrm>
          <a:custGeom>
            <a:avLst/>
            <a:gdLst/>
            <a:ahLst/>
            <a:cxnLst/>
            <a:rect l="l" t="t" r="r" b="b"/>
            <a:pathLst>
              <a:path w="2469515">
                <a:moveTo>
                  <a:pt x="0" y="0"/>
                </a:moveTo>
                <a:lnTo>
                  <a:pt x="2469034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Picture 4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5CAED2-BDD5-4AC0-9E1D-DFB054944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13" y="4821237"/>
            <a:ext cx="13984558" cy="550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A2015A-FD66-4750-88EB-E91FF70CF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39" y="10762089"/>
            <a:ext cx="11900006" cy="37991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B4D308-97EA-4E55-AD9E-AE1550BDAB88}"/>
              </a:ext>
            </a:extLst>
          </p:cNvPr>
          <p:cNvSpPr txBox="1"/>
          <p:nvPr/>
        </p:nvSpPr>
        <p:spPr>
          <a:xfrm>
            <a:off x="5323960" y="1005321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F01320-D444-4852-A5D7-2CF8FD6E1A53}"/>
              </a:ext>
            </a:extLst>
          </p:cNvPr>
          <p:cNvSpPr txBox="1"/>
          <p:nvPr/>
        </p:nvSpPr>
        <p:spPr>
          <a:xfrm>
            <a:off x="180661" y="9275264"/>
            <a:ext cx="4759468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Our sincere thanks to Dawood, our mentor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for believing in us and supporting us in all means.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We are grateful to our capstone professor and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mentor Dr. Gary D. </a:t>
            </a:r>
            <a:r>
              <a:rPr lang="en-US" sz="1600" spc="10" dirty="0" err="1">
                <a:cs typeface="Times New Roman"/>
              </a:rPr>
              <a:t>Boetticher</a:t>
            </a:r>
            <a:r>
              <a:rPr lang="en-US" sz="1600" spc="10" dirty="0">
                <a:cs typeface="Times New Roman"/>
              </a:rPr>
              <a:t> for supporting us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throughout the project and giving us valuable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feedback from time to time.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Finally, we thank the University of Houston-Clear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lake for giving us this opportunity in gaining</a:t>
            </a: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1600" spc="10" dirty="0">
                <a:cs typeface="Times New Roman"/>
              </a:rPr>
              <a:t>knowledge and building successful career</a:t>
            </a:r>
            <a:r>
              <a:rPr lang="en-US" spc="10" dirty="0">
                <a:cs typeface="Times New Roman"/>
              </a:rPr>
              <a:t>.</a:t>
            </a: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B1F7A0F3-9030-4A46-8075-CAF164148D88}"/>
              </a:ext>
            </a:extLst>
          </p:cNvPr>
          <p:cNvSpPr txBox="1"/>
          <p:nvPr/>
        </p:nvSpPr>
        <p:spPr>
          <a:xfrm>
            <a:off x="652630" y="9091457"/>
            <a:ext cx="3023994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   ACKNOWLEDGMENT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0B5EA5E3-4FE7-41A9-9A49-54096448E8C3}"/>
              </a:ext>
            </a:extLst>
          </p:cNvPr>
          <p:cNvSpPr/>
          <p:nvPr/>
        </p:nvSpPr>
        <p:spPr>
          <a:xfrm flipV="1">
            <a:off x="755650" y="9413978"/>
            <a:ext cx="2858905" cy="45719"/>
          </a:xfrm>
          <a:custGeom>
            <a:avLst/>
            <a:gdLst/>
            <a:ahLst/>
            <a:cxnLst/>
            <a:rect l="l" t="t" r="r" b="b"/>
            <a:pathLst>
              <a:path w="2469515">
                <a:moveTo>
                  <a:pt x="0" y="0"/>
                </a:moveTo>
                <a:lnTo>
                  <a:pt x="2469034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21F3-FEA9-4F07-B3CA-09F308EB3CF6}"/>
              </a:ext>
            </a:extLst>
          </p:cNvPr>
          <p:cNvSpPr txBox="1"/>
          <p:nvPr/>
        </p:nvSpPr>
        <p:spPr>
          <a:xfrm>
            <a:off x="228166" y="12298416"/>
            <a:ext cx="4711963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b="1" spc="10" dirty="0">
                <a:solidFill>
                  <a:srgbClr val="2C3E70"/>
                </a:solidFill>
                <a:latin typeface="Times New Roman"/>
                <a:cs typeface="Times New Roman"/>
              </a:rPr>
              <a:t>          CONTACTS</a:t>
            </a:r>
            <a:endParaRPr lang="fi-FI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fi-FI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i-FI" sz="1600" dirty="0">
                <a:cs typeface="Times New Roman"/>
              </a:rPr>
              <a:t>Gokul Satyaraj Mutyala – mutyalag2392@uhcl.edu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i-FI" sz="1600" dirty="0">
                <a:cs typeface="Times New Roman"/>
              </a:rPr>
              <a:t>Ha Vu – vuh2044@uhcl.edu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i-FI" sz="1600" dirty="0">
                <a:cs typeface="Times New Roman"/>
              </a:rPr>
              <a:t>Mahammad Parvez Salim- salimm3027@uhcl.edu</a:t>
            </a:r>
            <a:endParaRPr lang="en-US" sz="1600" spc="10" dirty="0">
              <a:cs typeface="Times New Roman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EA0BF4FC-7337-4AFE-B647-5A78770B8D76}"/>
              </a:ext>
            </a:extLst>
          </p:cNvPr>
          <p:cNvSpPr/>
          <p:nvPr/>
        </p:nvSpPr>
        <p:spPr>
          <a:xfrm flipV="1">
            <a:off x="949679" y="12658479"/>
            <a:ext cx="1243675" cy="45719"/>
          </a:xfrm>
          <a:custGeom>
            <a:avLst/>
            <a:gdLst/>
            <a:ahLst/>
            <a:cxnLst/>
            <a:rect l="l" t="t" r="r" b="b"/>
            <a:pathLst>
              <a:path w="2469515">
                <a:moveTo>
                  <a:pt x="0" y="0"/>
                </a:moveTo>
                <a:lnTo>
                  <a:pt x="2469034" y="0"/>
                </a:lnTo>
              </a:path>
            </a:pathLst>
          </a:custGeom>
          <a:ln w="24432">
            <a:solidFill>
              <a:srgbClr val="2C3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3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371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SITE RELIABILITY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cp:lastModifiedBy>Salim, Mahammad Parvez</cp:lastModifiedBy>
  <cp:revision>24</cp:revision>
  <dcterms:created xsi:type="dcterms:W3CDTF">2019-11-07T16:21:46Z</dcterms:created>
  <dcterms:modified xsi:type="dcterms:W3CDTF">2019-11-11T04:22:15Z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2019-11-07T00:00:00Z</vt:filetime>
  </property>
</Properties>
</file>