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5"/>
  </p:notesMasterIdLst>
  <p:sldIdLst>
    <p:sldId id="256" r:id="rId2"/>
    <p:sldId id="268" r:id="rId3"/>
    <p:sldId id="271" r:id="rId4"/>
    <p:sldId id="264" r:id="rId5"/>
    <p:sldId id="265" r:id="rId6"/>
    <p:sldId id="267" r:id="rId7"/>
    <p:sldId id="275" r:id="rId8"/>
    <p:sldId id="266" r:id="rId9"/>
    <p:sldId id="276" r:id="rId10"/>
    <p:sldId id="269" r:id="rId11"/>
    <p:sldId id="277" r:id="rId12"/>
    <p:sldId id="274" r:id="rId13"/>
    <p:sldId id="27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ya" initials="j" lastIdx="0"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71" autoAdjust="0"/>
  </p:normalViewPr>
  <p:slideViewPr>
    <p:cSldViewPr>
      <p:cViewPr>
        <p:scale>
          <a:sx n="70" d="100"/>
          <a:sy n="70" d="100"/>
        </p:scale>
        <p:origin x="-1386" y="-90"/>
      </p:cViewPr>
      <p:guideLst>
        <p:guide orient="horz" pos="2160"/>
        <p:guide pos="2880"/>
      </p:guideLst>
    </p:cSldViewPr>
  </p:slideViewPr>
  <p:outlineViewPr>
    <p:cViewPr>
      <p:scale>
        <a:sx n="33" d="100"/>
        <a:sy n="33" d="100"/>
      </p:scale>
      <p:origin x="0" y="387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3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4DB7CD-F2C1-4D5C-8E0F-C3129876A213}" type="datetimeFigureOut">
              <a:rPr lang="en-US" smtClean="0"/>
              <a:pPr/>
              <a:t>7/8/2013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925764-D627-4CE9-A0B8-72FFD8A4615E}" type="slidenum">
              <a:rPr lang="en-US" smtClean="0"/>
              <a:pPr/>
              <a:t>‹#›</a:t>
            </a:fld>
            <a:endParaRPr lang="en-US"/>
          </a:p>
        </p:txBody>
      </p:sp>
    </p:spTree>
    <p:extLst>
      <p:ext uri="{BB962C8B-B14F-4D97-AF65-F5344CB8AC3E}">
        <p14:creationId xmlns:p14="http://schemas.microsoft.com/office/powerpoint/2010/main" val="2305541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925764-D627-4CE9-A0B8-72FFD8A4615E}"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2925764-D627-4CE9-A0B8-72FFD8A4615E}" type="slidenum">
              <a:rPr lang="en-US" smtClean="0"/>
              <a:pPr/>
              <a:t>10</a:t>
            </a:fld>
            <a:endParaRPr lang="en-US"/>
          </a:p>
        </p:txBody>
      </p:sp>
    </p:spTree>
    <p:extLst>
      <p:ext uri="{BB962C8B-B14F-4D97-AF65-F5344CB8AC3E}">
        <p14:creationId xmlns:p14="http://schemas.microsoft.com/office/powerpoint/2010/main" val="759215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6B11AEE-F92B-4B51-B4DB-5AE93D803BC3}" type="datetimeFigureOut">
              <a:rPr lang="en-US" smtClean="0"/>
              <a:pPr/>
              <a:t>7/8/2013</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89A7F9B3-9F0B-4BF1-8456-F0B3F9DF3D2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B11AEE-F92B-4B51-B4DB-5AE93D803BC3}" type="datetimeFigureOut">
              <a:rPr lang="en-US" smtClean="0"/>
              <a:pPr/>
              <a:t>7/8/2013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A7F9B3-9F0B-4BF1-8456-F0B3F9DF3D2C}"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B11AEE-F92B-4B51-B4DB-5AE93D803BC3}" type="datetimeFigureOut">
              <a:rPr lang="en-US" smtClean="0"/>
              <a:pPr/>
              <a:t>7/8/2013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A7F9B3-9F0B-4BF1-8456-F0B3F9DF3D2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B11AEE-F92B-4B51-B4DB-5AE93D803BC3}" type="datetimeFigureOut">
              <a:rPr lang="en-US" smtClean="0"/>
              <a:pPr/>
              <a:t>7/8/2013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A7F9B3-9F0B-4BF1-8456-F0B3F9DF3D2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6B11AEE-F92B-4B51-B4DB-5AE93D803BC3}" type="datetimeFigureOut">
              <a:rPr lang="en-US" smtClean="0"/>
              <a:pPr/>
              <a:t>7/8/2013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A7F9B3-9F0B-4BF1-8456-F0B3F9DF3D2C}"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B11AEE-F92B-4B51-B4DB-5AE93D803BC3}" type="datetimeFigureOut">
              <a:rPr lang="en-US" smtClean="0"/>
              <a:pPr/>
              <a:t>7/8/2013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A7F9B3-9F0B-4BF1-8456-F0B3F9DF3D2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6B11AEE-F92B-4B51-B4DB-5AE93D803BC3}" type="datetimeFigureOut">
              <a:rPr lang="en-US" smtClean="0"/>
              <a:pPr/>
              <a:t>7/8/2013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9A7F9B3-9F0B-4BF1-8456-F0B3F9DF3D2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6B11AEE-F92B-4B51-B4DB-5AE93D803BC3}" type="datetimeFigureOut">
              <a:rPr lang="en-US" smtClean="0"/>
              <a:pPr/>
              <a:t>7/8/2013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9A7F9B3-9F0B-4BF1-8456-F0B3F9DF3D2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11AEE-F92B-4B51-B4DB-5AE93D803BC3}" type="datetimeFigureOut">
              <a:rPr lang="en-US" smtClean="0"/>
              <a:pPr/>
              <a:t>7/8/2013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9A7F9B3-9F0B-4BF1-8456-F0B3F9DF3D2C}"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6B11AEE-F92B-4B51-B4DB-5AE93D803BC3}" type="datetimeFigureOut">
              <a:rPr lang="en-US" smtClean="0"/>
              <a:pPr/>
              <a:t>7/8/2013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9A7F9B3-9F0B-4BF1-8456-F0B3F9DF3D2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6B11AEE-F92B-4B51-B4DB-5AE93D803BC3}" type="datetimeFigureOut">
              <a:rPr lang="en-US" smtClean="0"/>
              <a:pPr/>
              <a:t>7/8/2013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89A7F9B3-9F0B-4BF1-8456-F0B3F9DF3D2C}" type="slidenum">
              <a:rPr lang="en-US" smtClean="0"/>
              <a:pPr/>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6B11AEE-F92B-4B51-B4DB-5AE93D803BC3}" type="datetimeFigureOut">
              <a:rPr lang="en-US" smtClean="0"/>
              <a:pPr/>
              <a:t>7/8/2013</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9A7F9B3-9F0B-4BF1-8456-F0B3F9DF3D2C}"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838200"/>
            <a:ext cx="7851648" cy="1828800"/>
          </a:xfrm>
        </p:spPr>
        <p:txBody>
          <a:bodyPr anchor="t">
            <a:normAutofit/>
          </a:bodyPr>
          <a:lstStyle/>
          <a:p>
            <a:pPr algn="ctr"/>
            <a:r>
              <a:rPr lang="en-US" sz="5400" dirty="0" smtClean="0">
                <a:solidFill>
                  <a:schemeClr val="bg1"/>
                </a:solidFill>
                <a:latin typeface="Andalus" pitchFamily="18" charset="-78"/>
                <a:cs typeface="Andalus" pitchFamily="18" charset="-78"/>
              </a:rPr>
              <a:t>Online Shopping System</a:t>
            </a:r>
            <a:endParaRPr lang="en-US" sz="5400" dirty="0">
              <a:solidFill>
                <a:schemeClr val="bg1"/>
              </a:solidFill>
              <a:latin typeface="Andalus" pitchFamily="18" charset="-78"/>
              <a:cs typeface="Andalus" pitchFamily="18" charset="-78"/>
            </a:endParaRPr>
          </a:p>
        </p:txBody>
      </p:sp>
      <p:sp>
        <p:nvSpPr>
          <p:cNvPr id="3" name="Subtitle 2"/>
          <p:cNvSpPr>
            <a:spLocks noGrp="1"/>
          </p:cNvSpPr>
          <p:nvPr>
            <p:ph type="subTitle" idx="1"/>
          </p:nvPr>
        </p:nvSpPr>
        <p:spPr>
          <a:xfrm>
            <a:off x="609600" y="3886200"/>
            <a:ext cx="7778496" cy="2819400"/>
          </a:xfrm>
        </p:spPr>
        <p:txBody>
          <a:bodyPr>
            <a:normAutofit fontScale="85000" lnSpcReduction="20000"/>
          </a:bodyPr>
          <a:lstStyle/>
          <a:p>
            <a:pPr algn="ctr"/>
            <a:endParaRPr lang="en-US" dirty="0" smtClean="0">
              <a:solidFill>
                <a:schemeClr val="bg1"/>
              </a:solidFill>
            </a:endParaRPr>
          </a:p>
          <a:p>
            <a:pPr algn="ctr"/>
            <a:r>
              <a:rPr lang="en-US" dirty="0" smtClean="0">
                <a:solidFill>
                  <a:schemeClr val="bg1"/>
                </a:solidFill>
                <a:latin typeface="Algerian" pitchFamily="82" charset="0"/>
              </a:rPr>
              <a:t>Developed by,</a:t>
            </a:r>
          </a:p>
          <a:p>
            <a:pPr algn="l"/>
            <a:r>
              <a:rPr lang="en-US" dirty="0" smtClean="0">
                <a:solidFill>
                  <a:schemeClr val="bg1"/>
                </a:solidFill>
                <a:latin typeface="+mj-lt"/>
              </a:rPr>
              <a:t>					</a:t>
            </a:r>
            <a:r>
              <a:rPr lang="en-US" dirty="0" err="1" smtClean="0">
                <a:solidFill>
                  <a:schemeClr val="bg1"/>
                </a:solidFill>
                <a:latin typeface="+mj-lt"/>
              </a:rPr>
              <a:t>Mrinmoy</a:t>
            </a:r>
            <a:r>
              <a:rPr lang="en-US" dirty="0" smtClean="0">
                <a:solidFill>
                  <a:schemeClr val="bg1"/>
                </a:solidFill>
                <a:latin typeface="+mj-lt"/>
              </a:rPr>
              <a:t> Kumar </a:t>
            </a:r>
            <a:r>
              <a:rPr lang="en-US" dirty="0" err="1" smtClean="0">
                <a:solidFill>
                  <a:schemeClr val="bg1"/>
                </a:solidFill>
                <a:latin typeface="+mj-lt"/>
              </a:rPr>
              <a:t>Biswas</a:t>
            </a:r>
            <a:endParaRPr lang="en-US" dirty="0" smtClean="0">
              <a:solidFill>
                <a:schemeClr val="bg1"/>
              </a:solidFill>
              <a:latin typeface="+mj-lt"/>
            </a:endParaRPr>
          </a:p>
          <a:p>
            <a:pPr algn="l"/>
            <a:r>
              <a:rPr lang="en-US" dirty="0" smtClean="0">
                <a:solidFill>
                  <a:schemeClr val="bg1"/>
                </a:solidFill>
                <a:latin typeface="+mj-lt"/>
              </a:rPr>
              <a:t>					</a:t>
            </a:r>
            <a:r>
              <a:rPr lang="en-US" dirty="0" err="1" smtClean="0">
                <a:solidFill>
                  <a:schemeClr val="bg1"/>
                </a:solidFill>
                <a:latin typeface="+mj-lt"/>
              </a:rPr>
              <a:t>Md</a:t>
            </a:r>
            <a:r>
              <a:rPr lang="en-US" dirty="0" smtClean="0">
                <a:solidFill>
                  <a:schemeClr val="bg1"/>
                </a:solidFill>
                <a:latin typeface="+mj-lt"/>
              </a:rPr>
              <a:t> </a:t>
            </a:r>
            <a:r>
              <a:rPr lang="en-US" dirty="0" err="1" smtClean="0">
                <a:solidFill>
                  <a:schemeClr val="bg1"/>
                </a:solidFill>
                <a:latin typeface="+mj-lt"/>
              </a:rPr>
              <a:t>Parvez</a:t>
            </a:r>
            <a:r>
              <a:rPr lang="en-US" dirty="0" smtClean="0">
                <a:solidFill>
                  <a:schemeClr val="bg1"/>
                </a:solidFill>
                <a:latin typeface="+mj-lt"/>
              </a:rPr>
              <a:t> </a:t>
            </a:r>
            <a:r>
              <a:rPr lang="en-US" dirty="0" err="1" smtClean="0">
                <a:solidFill>
                  <a:schemeClr val="bg1"/>
                </a:solidFill>
                <a:latin typeface="+mj-lt"/>
              </a:rPr>
              <a:t>Salim</a:t>
            </a:r>
            <a:endParaRPr lang="en-US" dirty="0" smtClean="0">
              <a:solidFill>
                <a:schemeClr val="bg1"/>
              </a:solidFill>
              <a:latin typeface="+mj-lt"/>
            </a:endParaRPr>
          </a:p>
          <a:p>
            <a:pPr algn="l"/>
            <a:r>
              <a:rPr lang="en-US" dirty="0" smtClean="0">
                <a:solidFill>
                  <a:schemeClr val="bg1"/>
                </a:solidFill>
                <a:latin typeface="+mj-lt"/>
              </a:rPr>
              <a:t>					Jaya </a:t>
            </a:r>
            <a:r>
              <a:rPr lang="en-US" dirty="0" err="1" smtClean="0">
                <a:solidFill>
                  <a:schemeClr val="bg1"/>
                </a:solidFill>
                <a:latin typeface="+mj-lt"/>
              </a:rPr>
              <a:t>Bhattacharjee</a:t>
            </a:r>
            <a:endParaRPr lang="en-US" dirty="0" smtClean="0">
              <a:solidFill>
                <a:schemeClr val="bg1"/>
              </a:solidFill>
              <a:latin typeface="+mj-lt"/>
            </a:endParaRPr>
          </a:p>
          <a:p>
            <a:pPr algn="l"/>
            <a:r>
              <a:rPr lang="en-US" dirty="0" smtClean="0">
                <a:solidFill>
                  <a:schemeClr val="bg1"/>
                </a:solidFill>
                <a:latin typeface="+mj-lt"/>
              </a:rPr>
              <a:t>					</a:t>
            </a:r>
            <a:r>
              <a:rPr lang="en-US" dirty="0" err="1" smtClean="0">
                <a:solidFill>
                  <a:schemeClr val="bg1"/>
                </a:solidFill>
                <a:latin typeface="+mj-lt"/>
              </a:rPr>
              <a:t>Sonali</a:t>
            </a:r>
            <a:r>
              <a:rPr lang="en-US" dirty="0" smtClean="0">
                <a:solidFill>
                  <a:schemeClr val="bg1"/>
                </a:solidFill>
                <a:latin typeface="+mj-lt"/>
              </a:rPr>
              <a:t> </a:t>
            </a:r>
            <a:r>
              <a:rPr lang="en-US" dirty="0" err="1" smtClean="0">
                <a:solidFill>
                  <a:schemeClr val="bg1"/>
                </a:solidFill>
                <a:latin typeface="+mj-lt"/>
              </a:rPr>
              <a:t>Bairagi</a:t>
            </a:r>
            <a:endParaRPr lang="en-US" dirty="0" smtClean="0">
              <a:solidFill>
                <a:schemeClr val="bg1"/>
              </a:solidFill>
              <a:latin typeface="+mj-lt"/>
            </a:endParaRPr>
          </a:p>
          <a:p>
            <a:pPr algn="l"/>
            <a:r>
              <a:rPr lang="en-US" dirty="0" smtClean="0">
                <a:solidFill>
                  <a:schemeClr val="bg1"/>
                </a:solidFill>
                <a:latin typeface="+mj-lt"/>
              </a:rPr>
              <a:t>					Sunny Raj</a:t>
            </a:r>
          </a:p>
          <a:p>
            <a:pPr algn="l"/>
            <a:r>
              <a:rPr lang="en-US" dirty="0">
                <a:solidFill>
                  <a:schemeClr val="bg1"/>
                </a:solidFill>
                <a:latin typeface="+mj-lt"/>
              </a:rPr>
              <a:t> </a:t>
            </a:r>
            <a:r>
              <a:rPr lang="en-US" dirty="0" smtClean="0">
                <a:solidFill>
                  <a:schemeClr val="bg1"/>
                </a:solidFill>
                <a:latin typeface="+mj-lt"/>
              </a:rPr>
              <a:t>  			(</a:t>
            </a:r>
            <a:r>
              <a:rPr lang="en-US" dirty="0" smtClean="0">
                <a:solidFill>
                  <a:schemeClr val="bg1"/>
                </a:solidFill>
              </a:rPr>
              <a:t>Techno </a:t>
            </a:r>
            <a:r>
              <a:rPr lang="en-US" dirty="0">
                <a:solidFill>
                  <a:schemeClr val="bg1"/>
                </a:solidFill>
              </a:rPr>
              <a:t>India College Of  </a:t>
            </a:r>
            <a:r>
              <a:rPr lang="en-US" dirty="0" smtClean="0">
                <a:solidFill>
                  <a:schemeClr val="bg1"/>
                </a:solidFill>
              </a:rPr>
              <a:t>Technology)</a:t>
            </a:r>
            <a:endParaRPr lang="en-US" dirty="0">
              <a:solidFill>
                <a:schemeClr val="bg1"/>
              </a:solidFill>
            </a:endParaRPr>
          </a:p>
          <a:p>
            <a:pPr algn="l"/>
            <a:endParaRPr lang="en-US" dirty="0" smtClean="0">
              <a:solidFill>
                <a:schemeClr val="bg1"/>
              </a:solidFill>
              <a:latin typeface="+mj-lt"/>
            </a:endParaRPr>
          </a:p>
          <a:p>
            <a:endParaRPr lang="en-US" dirty="0" smtClean="0">
              <a:solidFill>
                <a:schemeClr val="bg1"/>
              </a:solidFill>
              <a:latin typeface="Algerian" pitchFamily="82" charset="0"/>
            </a:endParaRPr>
          </a:p>
          <a:p>
            <a:pPr algn="ctr"/>
            <a:endParaRPr lang="en-US" dirty="0">
              <a:solidFill>
                <a:srgbClr val="7030A0"/>
              </a:solidFill>
            </a:endParaRPr>
          </a:p>
        </p:txBody>
      </p:sp>
      <p:sp>
        <p:nvSpPr>
          <p:cNvPr id="5" name="TextBox 4"/>
          <p:cNvSpPr txBox="1"/>
          <p:nvPr/>
        </p:nvSpPr>
        <p:spPr>
          <a:xfrm>
            <a:off x="4572000" y="2514600"/>
            <a:ext cx="3581400" cy="400110"/>
          </a:xfrm>
          <a:prstGeom prst="rect">
            <a:avLst/>
          </a:prstGeom>
          <a:noFill/>
        </p:spPr>
        <p:txBody>
          <a:bodyPr wrap="square" rtlCol="0">
            <a:spAutoFit/>
          </a:bodyPr>
          <a:lstStyle/>
          <a:p>
            <a:r>
              <a:rPr lang="en-US" sz="2000" b="1" dirty="0" smtClean="0">
                <a:solidFill>
                  <a:schemeClr val="bg1">
                    <a:lumMod val="95000"/>
                    <a:lumOff val="5000"/>
                  </a:schemeClr>
                </a:solidFill>
              </a:rPr>
              <a:t>Shop Smart Stay Safe</a:t>
            </a:r>
            <a:endParaRPr lang="en-US" sz="2000" b="1" dirty="0">
              <a:solidFill>
                <a:schemeClr val="bg1">
                  <a:lumMod val="95000"/>
                  <a:lumOff val="5000"/>
                </a:schemeClr>
              </a:solidFill>
            </a:endParaRPr>
          </a:p>
        </p:txBody>
      </p:sp>
      <p:pic>
        <p:nvPicPr>
          <p:cNvPr id="2050" name="Picture 2" descr="C:\Users\jaya\Downloads\online shopping - Google Search_files\images_039.jpg"/>
          <p:cNvPicPr>
            <a:picLocks noChangeAspect="1" noChangeArrowheads="1"/>
          </p:cNvPicPr>
          <p:nvPr/>
        </p:nvPicPr>
        <p:blipFill>
          <a:blip r:embed="rId3" cstate="print"/>
          <a:srcRect/>
          <a:stretch>
            <a:fillRect/>
          </a:stretch>
        </p:blipFill>
        <p:spPr bwMode="auto">
          <a:xfrm>
            <a:off x="609600" y="4267200"/>
            <a:ext cx="2362200" cy="223837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05800" cy="838200"/>
          </a:xfrm>
        </p:spPr>
        <p:txBody>
          <a:bodyPr anchor="t">
            <a:normAutofit/>
          </a:bodyPr>
          <a:lstStyle/>
          <a:p>
            <a:pPr algn="ctr"/>
            <a:r>
              <a:rPr lang="en-US" sz="4400" dirty="0" smtClean="0"/>
              <a:t>Advantages</a:t>
            </a:r>
            <a:endParaRPr lang="en-US" sz="4400" dirty="0"/>
          </a:p>
        </p:txBody>
      </p:sp>
      <p:sp>
        <p:nvSpPr>
          <p:cNvPr id="4" name="TextBox 3"/>
          <p:cNvSpPr txBox="1"/>
          <p:nvPr/>
        </p:nvSpPr>
        <p:spPr>
          <a:xfrm>
            <a:off x="304800" y="1524000"/>
            <a:ext cx="8610600" cy="3170099"/>
          </a:xfrm>
          <a:prstGeom prst="rect">
            <a:avLst/>
          </a:prstGeom>
          <a:noFill/>
        </p:spPr>
        <p:txBody>
          <a:bodyPr wrap="square" rtlCol="0">
            <a:spAutoFit/>
          </a:bodyPr>
          <a:lstStyle/>
          <a:p>
            <a:r>
              <a:rPr lang="en-US" sz="2000" dirty="0"/>
              <a:t>1</a:t>
            </a:r>
            <a:r>
              <a:rPr lang="en-US" sz="2000" dirty="0" smtClean="0"/>
              <a:t>.Its advantages of wide variety of products.</a:t>
            </a:r>
          </a:p>
          <a:p>
            <a:r>
              <a:rPr lang="en-US" sz="2000" dirty="0" smtClean="0"/>
              <a:t>2.Ability of purchase used products Flat rate</a:t>
            </a:r>
          </a:p>
          <a:p>
            <a:r>
              <a:rPr lang="en-US" sz="2000" dirty="0" smtClean="0"/>
              <a:t>   Free shopping create a wish list for later purchases clear and            dependable return policy discounted items and promotional sales. </a:t>
            </a:r>
          </a:p>
          <a:p>
            <a:r>
              <a:rPr lang="en-US" sz="2000" dirty="0" smtClean="0"/>
              <a:t>3.Shopping for 24hours</a:t>
            </a:r>
          </a:p>
          <a:p>
            <a:r>
              <a:rPr lang="en-US" sz="2000" dirty="0" smtClean="0"/>
              <a:t>4.Comfort of own home</a:t>
            </a:r>
          </a:p>
          <a:p>
            <a:r>
              <a:rPr lang="en-US" sz="2000" dirty="0" smtClean="0"/>
              <a:t>5.A lot of store within a click away</a:t>
            </a:r>
          </a:p>
          <a:p>
            <a:r>
              <a:rPr lang="en-US" sz="2000" dirty="0" smtClean="0"/>
              <a:t>6.Comparison shopping easier</a:t>
            </a:r>
          </a:p>
          <a:p>
            <a:r>
              <a:rPr lang="en-US" sz="2000" dirty="0" smtClean="0"/>
              <a:t>7.Discount is available</a:t>
            </a:r>
          </a:p>
          <a:p>
            <a:r>
              <a:rPr lang="en-US" sz="2000" dirty="0" smtClean="0"/>
              <a:t>8.privacy</a:t>
            </a:r>
            <a:endParaRPr lang="en-US" sz="2000" dirty="0"/>
          </a:p>
        </p:txBody>
      </p:sp>
      <p:pic>
        <p:nvPicPr>
          <p:cNvPr id="1026" name="Picture 2" descr="C:\Users\jaya\Downloads\online shopping - Google Search_files\images_016.jpg"/>
          <p:cNvPicPr>
            <a:picLocks noChangeAspect="1" noChangeArrowheads="1"/>
          </p:cNvPicPr>
          <p:nvPr/>
        </p:nvPicPr>
        <p:blipFill>
          <a:blip r:embed="rId3" cstate="print"/>
          <a:srcRect/>
          <a:stretch>
            <a:fillRect/>
          </a:stretch>
        </p:blipFill>
        <p:spPr bwMode="auto">
          <a:xfrm rot="819539">
            <a:off x="4724400" y="3505200"/>
            <a:ext cx="3276600" cy="2743200"/>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 calcmode="lin" valueType="num">
                                      <p:cBhvr additive="base">
                                        <p:cTn id="22"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 calcmode="lin" valueType="num">
                                      <p:cBhvr additive="base">
                                        <p:cTn id="26"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 calcmode="lin" valueType="num">
                                      <p:cBhvr additive="base">
                                        <p:cTn id="3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4" end="4"/>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 calcmode="lin" valueType="num">
                                      <p:cBhvr additive="base">
                                        <p:cTn id="34"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4">
                                            <p:txEl>
                                              <p:pRg st="6" end="6"/>
                                            </p:txEl>
                                          </p:spTgt>
                                        </p:tgtEl>
                                        <p:attrNameLst>
                                          <p:attrName>style.visibility</p:attrName>
                                        </p:attrNameLst>
                                      </p:cBhvr>
                                      <p:to>
                                        <p:strVal val="visible"/>
                                      </p:to>
                                    </p:set>
                                    <p:anim calcmode="lin" valueType="num">
                                      <p:cBhvr additive="base">
                                        <p:cTn id="38"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4">
                                            <p:txEl>
                                              <p:pRg st="6" end="6"/>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 calcmode="lin" valueType="num">
                                      <p:cBhvr additive="base">
                                        <p:cTn id="42"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4">
                                            <p:txEl>
                                              <p:pRg st="8" end="8"/>
                                            </p:txEl>
                                          </p:spTgt>
                                        </p:tgtEl>
                                        <p:attrNameLst>
                                          <p:attrName>style.visibility</p:attrName>
                                        </p:attrNameLst>
                                      </p:cBhvr>
                                      <p:to>
                                        <p:strVal val="visible"/>
                                      </p:to>
                                    </p:set>
                                    <p:anim calcmode="lin" valueType="num">
                                      <p:cBhvr additive="base">
                                        <p:cTn id="46"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i="1" dirty="0" smtClean="0">
                <a:solidFill>
                  <a:schemeClr val="accent1"/>
                </a:solidFill>
              </a:rPr>
              <a:t>   CONCLUSION!!</a:t>
            </a:r>
            <a:endParaRPr lang="en-US" b="1" i="1" dirty="0">
              <a:solidFill>
                <a:schemeClr val="accent1"/>
              </a:solidFill>
            </a:endParaRPr>
          </a:p>
        </p:txBody>
      </p:sp>
      <p:sp>
        <p:nvSpPr>
          <p:cNvPr id="3" name="Content Placeholder 2"/>
          <p:cNvSpPr>
            <a:spLocks noGrp="1"/>
          </p:cNvSpPr>
          <p:nvPr>
            <p:ph idx="1"/>
          </p:nvPr>
        </p:nvSpPr>
        <p:spPr/>
        <p:txBody>
          <a:bodyPr/>
          <a:lstStyle/>
          <a:p>
            <a:r>
              <a:rPr lang="en-US" dirty="0" smtClean="0"/>
              <a:t>It is the fastest way to shop.</a:t>
            </a:r>
          </a:p>
          <a:p>
            <a:r>
              <a:rPr lang="en-US" dirty="0" smtClean="0"/>
              <a:t>It provides several attractive facilities.</a:t>
            </a:r>
          </a:p>
          <a:p>
            <a:r>
              <a:rPr lang="en-US" dirty="0" smtClean="0"/>
              <a:t>No risk as it is “Cash on delivery.”</a:t>
            </a:r>
          </a:p>
          <a:p>
            <a:r>
              <a:rPr lang="en-US" dirty="0" smtClean="0"/>
              <a:t>So if you are planning on Monday to go for shopping on Saturday , the e-SHOP will deliver  your product to you before the day you expect, so don’t just plan. Login to e-SHOP now!!!   </a:t>
            </a:r>
            <a:endParaRPr lang="en-US" dirty="0"/>
          </a:p>
        </p:txBody>
      </p:sp>
    </p:spTree>
    <p:extLst>
      <p:ext uri="{BB962C8B-B14F-4D97-AF65-F5344CB8AC3E}">
        <p14:creationId xmlns:p14="http://schemas.microsoft.com/office/powerpoint/2010/main" val="3873854530"/>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jaya\Desktop\Online shopping ppt by rohit jain_files\slide-26-728.jpg"/>
          <p:cNvPicPr>
            <a:picLocks noChangeAspect="1" noChangeArrowheads="1"/>
          </p:cNvPicPr>
          <p:nvPr/>
        </p:nvPicPr>
        <p:blipFill>
          <a:blip r:embed="rId2" cstate="print"/>
          <a:srcRect/>
          <a:stretch>
            <a:fillRect/>
          </a:stretch>
        </p:blipFill>
        <p:spPr bwMode="auto">
          <a:xfrm>
            <a:off x="685800" y="828674"/>
            <a:ext cx="7620000" cy="572452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jaya\Desktop\Online shopping ppt by rohit jain_files\slide-27-728.jpg"/>
          <p:cNvPicPr>
            <a:picLocks noChangeAspect="1" noChangeArrowheads="1"/>
          </p:cNvPicPr>
          <p:nvPr/>
        </p:nvPicPr>
        <p:blipFill>
          <a:blip r:embed="rId2" cstate="print"/>
          <a:srcRect/>
          <a:stretch>
            <a:fillRect/>
          </a:stretch>
        </p:blipFill>
        <p:spPr bwMode="auto">
          <a:xfrm>
            <a:off x="914400" y="828674"/>
            <a:ext cx="7467600" cy="572452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667512"/>
          </a:xfrm>
        </p:spPr>
        <p:txBody>
          <a:bodyPr>
            <a:normAutofit fontScale="90000"/>
          </a:bodyPr>
          <a:lstStyle/>
          <a:p>
            <a:pPr algn="ctr"/>
            <a:r>
              <a:rPr lang="en-US" dirty="0" smtClean="0"/>
              <a:t>Introduction</a:t>
            </a:r>
            <a:endParaRPr lang="en-US" dirty="0"/>
          </a:p>
        </p:txBody>
      </p:sp>
      <p:sp>
        <p:nvSpPr>
          <p:cNvPr id="3" name="TextBox 2"/>
          <p:cNvSpPr txBox="1"/>
          <p:nvPr/>
        </p:nvSpPr>
        <p:spPr>
          <a:xfrm>
            <a:off x="457200" y="1828800"/>
            <a:ext cx="8382000" cy="3539430"/>
          </a:xfrm>
          <a:prstGeom prst="rect">
            <a:avLst/>
          </a:prstGeom>
          <a:noFill/>
        </p:spPr>
        <p:txBody>
          <a:bodyPr wrap="square" rtlCol="0">
            <a:spAutoFit/>
          </a:bodyPr>
          <a:lstStyle/>
          <a:p>
            <a:pPr>
              <a:buFont typeface="Wingdings" pitchFamily="2" charset="2"/>
              <a:buChar char="§"/>
            </a:pPr>
            <a:r>
              <a:rPr lang="en-US" sz="2800" b="1" dirty="0" smtClean="0"/>
              <a:t> Online shopping </a:t>
            </a:r>
            <a:r>
              <a:rPr lang="en-US" sz="2800" dirty="0" smtClean="0"/>
              <a:t>is a form of Electronic              Commerce whereby consumers directly buy goods or services from a seller over the internet without an intermediate service.</a:t>
            </a:r>
          </a:p>
          <a:p>
            <a:pPr>
              <a:buFont typeface="Wingdings" pitchFamily="2" charset="2"/>
              <a:buChar char="§"/>
            </a:pPr>
            <a:endParaRPr lang="en-US" sz="2800" dirty="0"/>
          </a:p>
          <a:p>
            <a:pPr>
              <a:buFont typeface="Wingdings" pitchFamily="2" charset="2"/>
              <a:buChar char="§"/>
            </a:pPr>
            <a:r>
              <a:rPr lang="en-US" sz="2800" dirty="0" smtClean="0"/>
              <a:t>E-Shop offers a huge variety of products and allows individuals and businesses to sell new products via its site</a:t>
            </a:r>
            <a:endParaRPr lang="en-US" sz="2800" dirty="0"/>
          </a:p>
        </p:txBody>
      </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ircle(in)">
                                      <p:cBhvr>
                                        <p:cTn id="18"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0"/>
            <a:ext cx="8991600" cy="838200"/>
          </a:xfrm>
        </p:spPr>
        <p:txBody>
          <a:bodyPr anchor="t">
            <a:noAutofit/>
          </a:bodyPr>
          <a:lstStyle/>
          <a:p>
            <a:pPr>
              <a:buFont typeface="Wingdings" pitchFamily="2" charset="2"/>
              <a:buChar char="v"/>
            </a:pPr>
            <a:r>
              <a:rPr lang="en-US" sz="4000" dirty="0" smtClean="0"/>
              <a:t>Why do we prefer e-SHOP ????? </a:t>
            </a:r>
            <a:endParaRPr lang="en-US" sz="4000" dirty="0"/>
          </a:p>
        </p:txBody>
      </p:sp>
      <p:sp>
        <p:nvSpPr>
          <p:cNvPr id="3" name="TextBox 2"/>
          <p:cNvSpPr txBox="1"/>
          <p:nvPr/>
        </p:nvSpPr>
        <p:spPr>
          <a:xfrm>
            <a:off x="228600" y="1459974"/>
            <a:ext cx="8458200" cy="2554545"/>
          </a:xfrm>
          <a:prstGeom prst="rect">
            <a:avLst/>
          </a:prstGeom>
          <a:noFill/>
        </p:spPr>
        <p:txBody>
          <a:bodyPr wrap="square" rtlCol="0">
            <a:spAutoFit/>
          </a:bodyPr>
          <a:lstStyle/>
          <a:p>
            <a:r>
              <a:rPr lang="en-US" sz="2000" dirty="0" smtClean="0"/>
              <a:t>Internet has revolutionized the way we do our shopping. Because of the numerous Advantages and benefits of shopping online more and more. People, these days prefer online shopping over conventional shopping. </a:t>
            </a:r>
          </a:p>
          <a:p>
            <a:r>
              <a:rPr lang="en-US" sz="2000" dirty="0" smtClean="0"/>
              <a:t>There are many reasons why I think buying on the internet is the best option too,</a:t>
            </a:r>
          </a:p>
          <a:p>
            <a:r>
              <a:rPr lang="en-US" sz="2000" dirty="0" smtClean="0"/>
              <a:t>These reasons are,-</a:t>
            </a:r>
          </a:p>
          <a:p>
            <a:pPr marL="400050" indent="-400050"/>
            <a:endParaRPr lang="en-US" sz="2000" dirty="0" smtClean="0"/>
          </a:p>
          <a:p>
            <a:endParaRPr lang="en-US" sz="2000" dirty="0"/>
          </a:p>
        </p:txBody>
      </p:sp>
      <p:sp>
        <p:nvSpPr>
          <p:cNvPr id="4" name="TextBox 3"/>
          <p:cNvSpPr txBox="1"/>
          <p:nvPr/>
        </p:nvSpPr>
        <p:spPr>
          <a:xfrm>
            <a:off x="990600" y="3352800"/>
            <a:ext cx="7848600" cy="1323439"/>
          </a:xfrm>
          <a:prstGeom prst="rect">
            <a:avLst/>
          </a:prstGeom>
          <a:noFill/>
        </p:spPr>
        <p:txBody>
          <a:bodyPr wrap="square" rtlCol="0">
            <a:spAutoFit/>
          </a:bodyPr>
          <a:lstStyle/>
          <a:p>
            <a:pPr>
              <a:buClr>
                <a:srgbClr val="7030A0"/>
              </a:buClr>
              <a:buFont typeface="Wingdings" pitchFamily="2" charset="2"/>
              <a:buChar char="§"/>
            </a:pPr>
            <a:r>
              <a:rPr lang="en-US" dirty="0" smtClean="0"/>
              <a:t> </a:t>
            </a:r>
            <a:r>
              <a:rPr lang="en-US" sz="2000" dirty="0" smtClean="0"/>
              <a:t>Better</a:t>
            </a:r>
          </a:p>
          <a:p>
            <a:pPr>
              <a:buClr>
                <a:srgbClr val="7030A0"/>
              </a:buClr>
              <a:buFont typeface="Wingdings" pitchFamily="2" charset="2"/>
              <a:buChar char="§"/>
            </a:pPr>
            <a:r>
              <a:rPr lang="en-US" sz="2000" dirty="0" smtClean="0"/>
              <a:t> Cheaper</a:t>
            </a:r>
          </a:p>
          <a:p>
            <a:pPr>
              <a:buClr>
                <a:srgbClr val="7030A0"/>
              </a:buClr>
              <a:buFont typeface="Wingdings" pitchFamily="2" charset="2"/>
              <a:buChar char="§"/>
            </a:pPr>
            <a:r>
              <a:rPr lang="en-US" sz="2000" dirty="0" smtClean="0"/>
              <a:t> Faster</a:t>
            </a:r>
          </a:p>
          <a:p>
            <a:pPr>
              <a:buClr>
                <a:srgbClr val="7030A0"/>
              </a:buClr>
              <a:buFont typeface="Wingdings" pitchFamily="2" charset="2"/>
              <a:buChar char="§"/>
            </a:pPr>
            <a:r>
              <a:rPr lang="en-US" sz="2000" dirty="0" smtClean="0"/>
              <a:t> Online</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05800" cy="1066800"/>
          </a:xfrm>
        </p:spPr>
        <p:txBody>
          <a:bodyPr>
            <a:normAutofit/>
          </a:bodyPr>
          <a:lstStyle/>
          <a:p>
            <a:pPr algn="ctr"/>
            <a:r>
              <a:rPr lang="en-US" sz="4000" dirty="0" smtClean="0"/>
              <a:t>Project Description</a:t>
            </a:r>
            <a:endParaRPr lang="en-US" sz="4000" dirty="0"/>
          </a:p>
        </p:txBody>
      </p:sp>
      <p:sp>
        <p:nvSpPr>
          <p:cNvPr id="3" name="TextBox 2"/>
          <p:cNvSpPr txBox="1"/>
          <p:nvPr/>
        </p:nvSpPr>
        <p:spPr>
          <a:xfrm>
            <a:off x="914400" y="1752600"/>
            <a:ext cx="7315200" cy="4062651"/>
          </a:xfrm>
          <a:prstGeom prst="rect">
            <a:avLst/>
          </a:prstGeom>
          <a:noFill/>
        </p:spPr>
        <p:txBody>
          <a:bodyPr wrap="square" rtlCol="0">
            <a:spAutoFit/>
          </a:bodyPr>
          <a:lstStyle/>
          <a:p>
            <a:pPr>
              <a:buFont typeface="Wingdings" pitchFamily="2" charset="2"/>
              <a:buChar char="q"/>
            </a:pPr>
            <a:r>
              <a:rPr lang="en-US" dirty="0" smtClean="0"/>
              <a:t> </a:t>
            </a:r>
            <a:r>
              <a:rPr lang="en-US" sz="2400" dirty="0" smtClean="0"/>
              <a:t>This  project is a business to consumer, E-Commerce web site.  There is difference between web site and a portal.</a:t>
            </a:r>
            <a:r>
              <a:rPr lang="en-US" sz="2400" dirty="0"/>
              <a:t> </a:t>
            </a:r>
            <a:r>
              <a:rPr lang="en-US" sz="2400" dirty="0" smtClean="0"/>
              <a:t>Portal is general in nature and has many objectives to accomplish where a web-site is specific  in nature and has only one objective to accomplish hence our project is a website and not a Portal.</a:t>
            </a:r>
          </a:p>
          <a:p>
            <a:endParaRPr lang="en-US" sz="2400" dirty="0" smtClean="0"/>
          </a:p>
          <a:p>
            <a:pPr>
              <a:buFont typeface="Wingdings" pitchFamily="2" charset="2"/>
              <a:buChar char="q"/>
            </a:pPr>
            <a:r>
              <a:rPr lang="en-US" sz="2400" dirty="0" smtClean="0"/>
              <a:t> e-SHOP is a well-known company serving in India with a variety of products. This includes TV, Mobile, Clothes, Shoes etc.</a:t>
            </a:r>
          </a:p>
          <a:p>
            <a:endParaRPr lang="en-US" dirty="0" smtClean="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 calcmode="lin" valueType="num">
                                      <p:cBhvr>
                                        <p:cTn id="1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05800" cy="914400"/>
          </a:xfrm>
        </p:spPr>
        <p:txBody>
          <a:bodyPr>
            <a:normAutofit/>
          </a:bodyPr>
          <a:lstStyle/>
          <a:p>
            <a:pPr algn="ctr"/>
            <a:r>
              <a:rPr lang="en-US" dirty="0" smtClean="0"/>
              <a:t>Requirements</a:t>
            </a:r>
            <a:endParaRPr lang="en-US" dirty="0"/>
          </a:p>
        </p:txBody>
      </p:sp>
      <p:sp>
        <p:nvSpPr>
          <p:cNvPr id="3" name="TextBox 2"/>
          <p:cNvSpPr txBox="1"/>
          <p:nvPr/>
        </p:nvSpPr>
        <p:spPr>
          <a:xfrm>
            <a:off x="457200" y="1459173"/>
            <a:ext cx="8382000" cy="4801314"/>
          </a:xfrm>
          <a:prstGeom prst="rect">
            <a:avLst/>
          </a:prstGeom>
          <a:noFill/>
        </p:spPr>
        <p:txBody>
          <a:bodyPr wrap="square" rtlCol="0">
            <a:spAutoFit/>
          </a:bodyPr>
          <a:lstStyle/>
          <a:p>
            <a:r>
              <a:rPr lang="en-US" sz="3600" u="sng" dirty="0" smtClean="0"/>
              <a:t>Interface required</a:t>
            </a:r>
            <a:r>
              <a:rPr lang="en-US" sz="3600" dirty="0" smtClean="0"/>
              <a:t>:</a:t>
            </a:r>
          </a:p>
          <a:p>
            <a:r>
              <a:rPr lang="en-US" sz="3600" dirty="0"/>
              <a:t>	</a:t>
            </a:r>
            <a:r>
              <a:rPr lang="en-US" sz="3600" dirty="0" smtClean="0"/>
              <a:t>Platform used : Win XP or higher               				    version</a:t>
            </a:r>
          </a:p>
          <a:p>
            <a:r>
              <a:rPr lang="en-US" sz="3600" dirty="0"/>
              <a:t>	</a:t>
            </a:r>
            <a:r>
              <a:rPr lang="en-US" sz="3600" dirty="0" smtClean="0"/>
              <a:t>Language used : C#.NET</a:t>
            </a:r>
          </a:p>
          <a:p>
            <a:r>
              <a:rPr lang="en-US" sz="3600" dirty="0"/>
              <a:t>	</a:t>
            </a:r>
            <a:r>
              <a:rPr lang="en-US" sz="3600" dirty="0" smtClean="0"/>
              <a:t>Database used : Microsoft SQL 				           Server</a:t>
            </a:r>
          </a:p>
          <a:p>
            <a:r>
              <a:rPr lang="en-US" sz="3600" dirty="0"/>
              <a:t>	</a:t>
            </a:r>
            <a:r>
              <a:rPr lang="en-US" sz="3600" dirty="0" smtClean="0"/>
              <a:t>Software: MS Visual Studio 2010 and 			  above</a:t>
            </a:r>
          </a:p>
          <a:p>
            <a:endParaRPr lang="en-US"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sz="4000" dirty="0" smtClean="0"/>
              <a:t>Administrators Options</a:t>
            </a:r>
            <a:endParaRPr lang="en-US" sz="4000" dirty="0"/>
          </a:p>
        </p:txBody>
      </p:sp>
      <p:sp>
        <p:nvSpPr>
          <p:cNvPr id="3" name="Content Placeholder 2"/>
          <p:cNvSpPr>
            <a:spLocks noGrp="1"/>
          </p:cNvSpPr>
          <p:nvPr>
            <p:ph idx="1"/>
          </p:nvPr>
        </p:nvSpPr>
        <p:spPr>
          <a:xfrm>
            <a:off x="304800" y="1828800"/>
            <a:ext cx="8382000" cy="4693920"/>
          </a:xfrm>
        </p:spPr>
        <p:txBody>
          <a:bodyPr>
            <a:noAutofit/>
          </a:bodyPr>
          <a:lstStyle/>
          <a:p>
            <a:pPr>
              <a:buNone/>
            </a:pPr>
            <a:r>
              <a:rPr lang="en-US" sz="2400" u="sng" dirty="0" smtClean="0"/>
              <a:t>Admin login:</a:t>
            </a:r>
          </a:p>
          <a:p>
            <a:pPr>
              <a:buNone/>
            </a:pPr>
            <a:r>
              <a:rPr lang="en-US" sz="2400" dirty="0" smtClean="0"/>
              <a:t>                 Admin can log into the website by clearing high security  system.</a:t>
            </a:r>
          </a:p>
          <a:p>
            <a:pPr>
              <a:buNone/>
            </a:pPr>
            <a:r>
              <a:rPr lang="en-US" sz="2400" u="sng" dirty="0" err="1" smtClean="0"/>
              <a:t>Admin’s</a:t>
            </a:r>
            <a:r>
              <a:rPr lang="en-US" sz="2400" u="sng" dirty="0" smtClean="0"/>
              <a:t> operation for products:</a:t>
            </a:r>
          </a:p>
          <a:p>
            <a:pPr>
              <a:buNone/>
            </a:pPr>
            <a:r>
              <a:rPr lang="en-US" sz="2400" dirty="0" smtClean="0"/>
              <a:t>                   Admin can add ,delete and modify the categories,brands and the  products anytime he/she wants.</a:t>
            </a:r>
          </a:p>
          <a:p>
            <a:pPr>
              <a:buNone/>
            </a:pPr>
            <a:r>
              <a:rPr lang="en-US" sz="2400" u="sng" dirty="0" smtClean="0"/>
              <a:t>Order  details:</a:t>
            </a:r>
            <a:endParaRPr lang="en-US" sz="2400" dirty="0" smtClean="0"/>
          </a:p>
          <a:p>
            <a:pPr>
              <a:buNone/>
            </a:pPr>
            <a:r>
              <a:rPr lang="en-US" sz="2400" dirty="0" smtClean="0"/>
              <a:t>                  Admin can see the full order details of the users and also can update the status.</a:t>
            </a:r>
          </a:p>
          <a:p>
            <a:pPr>
              <a:buNone/>
            </a:pPr>
            <a:r>
              <a:rPr lang="en-US" sz="2000" dirty="0" smtClean="0"/>
              <a:t>.</a:t>
            </a:r>
            <a:endParaRPr lang="en-US" sz="2000" u="sng" dirty="0" smtClean="0"/>
          </a:p>
          <a:p>
            <a:pPr>
              <a:buNone/>
            </a:pPr>
            <a:endParaRPr lang="en-US" sz="2000" u="sng" dirty="0" smtClean="0"/>
          </a:p>
          <a:p>
            <a:pPr>
              <a:buNone/>
            </a:pPr>
            <a:endParaRPr lang="en-US" sz="2000" dirty="0" smtClean="0"/>
          </a:p>
          <a:p>
            <a:pPr>
              <a:buNone/>
            </a:pPr>
            <a:r>
              <a:rPr lang="en-US" sz="2000" u="sng" dirty="0" smtClean="0"/>
              <a:t>    </a:t>
            </a:r>
          </a:p>
          <a:p>
            <a:pPr>
              <a:buNone/>
            </a:pPr>
            <a:r>
              <a:rPr lang="en-US" sz="2000" dirty="0" smtClean="0"/>
              <a:t>    </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2"/>
                                        </p:tgtEl>
                                        <p:attrNameLst>
                                          <p:attrName>style.opacity</p:attrName>
                                        </p:attrNameLst>
                                      </p:cBhvr>
                                      <p:to>
                                        <p:strVal val="0.5"/>
                                      </p:to>
                                    </p:set>
                                    <p:animEffect filter="image" prLst="opacity: 0.5">
                                      <p:cBhvr rctx="IE">
                                        <p:cTn id="7" dur="indefinite"/>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80">
                                          <p:stCondLst>
                                            <p:cond delay="0"/>
                                          </p:stCondLst>
                                        </p:cTn>
                                        <p:tgtEl>
                                          <p:spTgt spid="3">
                                            <p:txEl>
                                              <p:pRg st="2" end="2"/>
                                            </p:txEl>
                                          </p:spTgt>
                                        </p:tgtEl>
                                      </p:cBhvr>
                                    </p:animEffect>
                                    <p:anim calcmode="lin" valueType="num">
                                      <p:cBhvr>
                                        <p:cTn id="23"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28" dur="26">
                                          <p:stCondLst>
                                            <p:cond delay="650"/>
                                          </p:stCondLst>
                                        </p:cTn>
                                        <p:tgtEl>
                                          <p:spTgt spid="3">
                                            <p:txEl>
                                              <p:pRg st="2" end="2"/>
                                            </p:txEl>
                                          </p:spTgt>
                                        </p:tgtEl>
                                      </p:cBhvr>
                                      <p:to x="100000" y="60000"/>
                                    </p:animScale>
                                    <p:animScale>
                                      <p:cBhvr>
                                        <p:cTn id="29" dur="166" decel="50000">
                                          <p:stCondLst>
                                            <p:cond delay="676"/>
                                          </p:stCondLst>
                                        </p:cTn>
                                        <p:tgtEl>
                                          <p:spTgt spid="3">
                                            <p:txEl>
                                              <p:pRg st="2" end="2"/>
                                            </p:txEl>
                                          </p:spTgt>
                                        </p:tgtEl>
                                      </p:cBhvr>
                                      <p:to x="100000" y="100000"/>
                                    </p:animScale>
                                    <p:animScale>
                                      <p:cBhvr>
                                        <p:cTn id="30" dur="26">
                                          <p:stCondLst>
                                            <p:cond delay="1312"/>
                                          </p:stCondLst>
                                        </p:cTn>
                                        <p:tgtEl>
                                          <p:spTgt spid="3">
                                            <p:txEl>
                                              <p:pRg st="2" end="2"/>
                                            </p:txEl>
                                          </p:spTgt>
                                        </p:tgtEl>
                                      </p:cBhvr>
                                      <p:to x="100000" y="80000"/>
                                    </p:animScale>
                                    <p:animScale>
                                      <p:cBhvr>
                                        <p:cTn id="31" dur="166" decel="50000">
                                          <p:stCondLst>
                                            <p:cond delay="1338"/>
                                          </p:stCondLst>
                                        </p:cTn>
                                        <p:tgtEl>
                                          <p:spTgt spid="3">
                                            <p:txEl>
                                              <p:pRg st="2" end="2"/>
                                            </p:txEl>
                                          </p:spTgt>
                                        </p:tgtEl>
                                      </p:cBhvr>
                                      <p:to x="100000" y="100000"/>
                                    </p:animScale>
                                    <p:animScale>
                                      <p:cBhvr>
                                        <p:cTn id="32" dur="26">
                                          <p:stCondLst>
                                            <p:cond delay="1642"/>
                                          </p:stCondLst>
                                        </p:cTn>
                                        <p:tgtEl>
                                          <p:spTgt spid="3">
                                            <p:txEl>
                                              <p:pRg st="2" end="2"/>
                                            </p:txEl>
                                          </p:spTgt>
                                        </p:tgtEl>
                                      </p:cBhvr>
                                      <p:to x="100000" y="90000"/>
                                    </p:animScale>
                                    <p:animScale>
                                      <p:cBhvr>
                                        <p:cTn id="33" dur="166" decel="50000">
                                          <p:stCondLst>
                                            <p:cond delay="1668"/>
                                          </p:stCondLst>
                                        </p:cTn>
                                        <p:tgtEl>
                                          <p:spTgt spid="3">
                                            <p:txEl>
                                              <p:pRg st="2" end="2"/>
                                            </p:txEl>
                                          </p:spTgt>
                                        </p:tgtEl>
                                      </p:cBhvr>
                                      <p:to x="100000" y="100000"/>
                                    </p:animScale>
                                    <p:animScale>
                                      <p:cBhvr>
                                        <p:cTn id="34" dur="26">
                                          <p:stCondLst>
                                            <p:cond delay="1808"/>
                                          </p:stCondLst>
                                        </p:cTn>
                                        <p:tgtEl>
                                          <p:spTgt spid="3">
                                            <p:txEl>
                                              <p:pRg st="2" end="2"/>
                                            </p:txEl>
                                          </p:spTgt>
                                        </p:tgtEl>
                                      </p:cBhvr>
                                      <p:to x="100000" y="95000"/>
                                    </p:animScale>
                                    <p:animScale>
                                      <p:cBhvr>
                                        <p:cTn id="35" dur="166" decel="50000">
                                          <p:stCondLst>
                                            <p:cond delay="1834"/>
                                          </p:stCondLst>
                                        </p:cTn>
                                        <p:tgtEl>
                                          <p:spTgt spid="3">
                                            <p:txEl>
                                              <p:pRg st="2" end="2"/>
                                            </p:txEl>
                                          </p:spTgt>
                                        </p:tgtEl>
                                      </p:cBhvr>
                                      <p:to x="100000" y="100000"/>
                                    </p:animScale>
                                  </p:childTnLst>
                                </p:cTn>
                              </p:par>
                              <p:par>
                                <p:cTn id="36" presetID="26" presetClass="entr" presetSubtype="0" fill="hold" nodeType="with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Effect transition="in" filter="wipe(down)">
                                      <p:cBhvr>
                                        <p:cTn id="38" dur="580">
                                          <p:stCondLst>
                                            <p:cond delay="0"/>
                                          </p:stCondLst>
                                        </p:cTn>
                                        <p:tgtEl>
                                          <p:spTgt spid="3">
                                            <p:txEl>
                                              <p:pRg st="3" end="3"/>
                                            </p:txEl>
                                          </p:spTgt>
                                        </p:tgtEl>
                                      </p:cBhvr>
                                    </p:animEffect>
                                    <p:anim calcmode="lin" valueType="num">
                                      <p:cBhvr>
                                        <p:cTn id="39"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40"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41"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42"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43"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44" dur="26">
                                          <p:stCondLst>
                                            <p:cond delay="650"/>
                                          </p:stCondLst>
                                        </p:cTn>
                                        <p:tgtEl>
                                          <p:spTgt spid="3">
                                            <p:txEl>
                                              <p:pRg st="3" end="3"/>
                                            </p:txEl>
                                          </p:spTgt>
                                        </p:tgtEl>
                                      </p:cBhvr>
                                      <p:to x="100000" y="60000"/>
                                    </p:animScale>
                                    <p:animScale>
                                      <p:cBhvr>
                                        <p:cTn id="45" dur="166" decel="50000">
                                          <p:stCondLst>
                                            <p:cond delay="676"/>
                                          </p:stCondLst>
                                        </p:cTn>
                                        <p:tgtEl>
                                          <p:spTgt spid="3">
                                            <p:txEl>
                                              <p:pRg st="3" end="3"/>
                                            </p:txEl>
                                          </p:spTgt>
                                        </p:tgtEl>
                                      </p:cBhvr>
                                      <p:to x="100000" y="100000"/>
                                    </p:animScale>
                                    <p:animScale>
                                      <p:cBhvr>
                                        <p:cTn id="46" dur="26">
                                          <p:stCondLst>
                                            <p:cond delay="1312"/>
                                          </p:stCondLst>
                                        </p:cTn>
                                        <p:tgtEl>
                                          <p:spTgt spid="3">
                                            <p:txEl>
                                              <p:pRg st="3" end="3"/>
                                            </p:txEl>
                                          </p:spTgt>
                                        </p:tgtEl>
                                      </p:cBhvr>
                                      <p:to x="100000" y="80000"/>
                                    </p:animScale>
                                    <p:animScale>
                                      <p:cBhvr>
                                        <p:cTn id="47" dur="166" decel="50000">
                                          <p:stCondLst>
                                            <p:cond delay="1338"/>
                                          </p:stCondLst>
                                        </p:cTn>
                                        <p:tgtEl>
                                          <p:spTgt spid="3">
                                            <p:txEl>
                                              <p:pRg st="3" end="3"/>
                                            </p:txEl>
                                          </p:spTgt>
                                        </p:tgtEl>
                                      </p:cBhvr>
                                      <p:to x="100000" y="100000"/>
                                    </p:animScale>
                                    <p:animScale>
                                      <p:cBhvr>
                                        <p:cTn id="48" dur="26">
                                          <p:stCondLst>
                                            <p:cond delay="1642"/>
                                          </p:stCondLst>
                                        </p:cTn>
                                        <p:tgtEl>
                                          <p:spTgt spid="3">
                                            <p:txEl>
                                              <p:pRg st="3" end="3"/>
                                            </p:txEl>
                                          </p:spTgt>
                                        </p:tgtEl>
                                      </p:cBhvr>
                                      <p:to x="100000" y="90000"/>
                                    </p:animScale>
                                    <p:animScale>
                                      <p:cBhvr>
                                        <p:cTn id="49" dur="166" decel="50000">
                                          <p:stCondLst>
                                            <p:cond delay="1668"/>
                                          </p:stCondLst>
                                        </p:cTn>
                                        <p:tgtEl>
                                          <p:spTgt spid="3">
                                            <p:txEl>
                                              <p:pRg st="3" end="3"/>
                                            </p:txEl>
                                          </p:spTgt>
                                        </p:tgtEl>
                                      </p:cBhvr>
                                      <p:to x="100000" y="100000"/>
                                    </p:animScale>
                                    <p:animScale>
                                      <p:cBhvr>
                                        <p:cTn id="50" dur="26">
                                          <p:stCondLst>
                                            <p:cond delay="1808"/>
                                          </p:stCondLst>
                                        </p:cTn>
                                        <p:tgtEl>
                                          <p:spTgt spid="3">
                                            <p:txEl>
                                              <p:pRg st="3" end="3"/>
                                            </p:txEl>
                                          </p:spTgt>
                                        </p:tgtEl>
                                      </p:cBhvr>
                                      <p:to x="100000" y="95000"/>
                                    </p:animScale>
                                    <p:animScale>
                                      <p:cBhvr>
                                        <p:cTn id="51" dur="166" decel="50000">
                                          <p:stCondLst>
                                            <p:cond delay="1834"/>
                                          </p:stCondLst>
                                        </p:cTn>
                                        <p:tgtEl>
                                          <p:spTgt spid="3">
                                            <p:txEl>
                                              <p:pRg st="3" end="3"/>
                                            </p:txEl>
                                          </p:spTgt>
                                        </p:tgtEl>
                                      </p:cBhvr>
                                      <p:to x="100000" y="100000"/>
                                    </p:animScale>
                                  </p:childTnLst>
                                </p:cTn>
                              </p:par>
                            </p:childTnLst>
                          </p:cTn>
                        </p:par>
                      </p:childTnLst>
                    </p:cTn>
                  </p:par>
                  <p:par>
                    <p:cTn id="52" fill="hold">
                      <p:stCondLst>
                        <p:cond delay="indefinite"/>
                      </p:stCondLst>
                      <p:childTnLst>
                        <p:par>
                          <p:cTn id="53" fill="hold">
                            <p:stCondLst>
                              <p:cond delay="0"/>
                            </p:stCondLst>
                            <p:childTnLst>
                              <p:par>
                                <p:cTn id="54" presetID="31" presetClass="entr" presetSubtype="0" fill="hold" nodeType="clickEffect">
                                  <p:stCondLst>
                                    <p:cond delay="0"/>
                                  </p:stCondLst>
                                  <p:childTnLst>
                                    <p:set>
                                      <p:cBhvr>
                                        <p:cTn id="55" dur="1" fill="hold">
                                          <p:stCondLst>
                                            <p:cond delay="0"/>
                                          </p:stCondLst>
                                        </p:cTn>
                                        <p:tgtEl>
                                          <p:spTgt spid="3">
                                            <p:txEl>
                                              <p:pRg st="4" end="4"/>
                                            </p:txEl>
                                          </p:spTgt>
                                        </p:tgtEl>
                                        <p:attrNameLst>
                                          <p:attrName>style.visibility</p:attrName>
                                        </p:attrNameLst>
                                      </p:cBhvr>
                                      <p:to>
                                        <p:strVal val="visible"/>
                                      </p:to>
                                    </p:set>
                                    <p:anim calcmode="lin" valueType="num">
                                      <p:cBhvr>
                                        <p:cTn id="56"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57"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58"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59" dur="1000"/>
                                        <p:tgtEl>
                                          <p:spTgt spid="3">
                                            <p:txEl>
                                              <p:pRg st="4" end="4"/>
                                            </p:txEl>
                                          </p:spTgt>
                                        </p:tgtEl>
                                      </p:cBhvr>
                                    </p:animEffect>
                                  </p:childTnLst>
                                </p:cTn>
                              </p:par>
                              <p:par>
                                <p:cTn id="60" presetID="31" presetClass="entr" presetSubtype="0" fill="hold" nodeType="with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 calcmode="lin" valueType="num">
                                      <p:cBhvr>
                                        <p:cTn id="62"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63"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64"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65" dur="1000"/>
                                        <p:tgtEl>
                                          <p:spTgt spid="3">
                                            <p:txEl>
                                              <p:pRg st="5" end="5"/>
                                            </p:txEl>
                                          </p:spTgt>
                                        </p:tgtEl>
                                      </p:cBhvr>
                                    </p:animEffect>
                                  </p:childTnLst>
                                </p:cTn>
                              </p:par>
                              <p:par>
                                <p:cTn id="66" presetID="30" presetClass="emph" presetSubtype="0" fill="hold" nodeType="withEffect">
                                  <p:stCondLst>
                                    <p:cond delay="0"/>
                                  </p:stCondLst>
                                  <p:childTnLst>
                                    <p:animClr clrSpc="hsl" dir="cw">
                                      <p:cBhvr override="childStyle">
                                        <p:cTn id="67" dur="500" fill="hold"/>
                                        <p:tgtEl>
                                          <p:spTgt spid="3">
                                            <p:txEl>
                                              <p:pRg st="6" end="6"/>
                                            </p:txEl>
                                          </p:spTgt>
                                        </p:tgtEl>
                                        <p:attrNameLst>
                                          <p:attrName>style.color</p:attrName>
                                        </p:attrNameLst>
                                      </p:cBhvr>
                                      <p:by>
                                        <p:hsl h="0" s="12549" l="25098"/>
                                      </p:by>
                                    </p:animClr>
                                    <p:animClr clrSpc="hsl" dir="cw">
                                      <p:cBhvr>
                                        <p:cTn id="68" dur="500" fill="hold"/>
                                        <p:tgtEl>
                                          <p:spTgt spid="3">
                                            <p:txEl>
                                              <p:pRg st="6" end="6"/>
                                            </p:txEl>
                                          </p:spTgt>
                                        </p:tgtEl>
                                        <p:attrNameLst>
                                          <p:attrName>fillcolor</p:attrName>
                                        </p:attrNameLst>
                                      </p:cBhvr>
                                      <p:by>
                                        <p:hsl h="0" s="12549" l="25098"/>
                                      </p:by>
                                    </p:animClr>
                                    <p:animClr clrSpc="hsl" dir="cw">
                                      <p:cBhvr>
                                        <p:cTn id="69" dur="500" fill="hold"/>
                                        <p:tgtEl>
                                          <p:spTgt spid="3">
                                            <p:txEl>
                                              <p:pRg st="6" end="6"/>
                                            </p:txEl>
                                          </p:spTgt>
                                        </p:tgtEl>
                                        <p:attrNameLst>
                                          <p:attrName>stroke.color</p:attrName>
                                        </p:attrNameLst>
                                      </p:cBhvr>
                                      <p:by>
                                        <p:hsl h="0" s="12549" l="25098"/>
                                      </p:by>
                                    </p:animClr>
                                    <p:set>
                                      <p:cBhvr>
                                        <p:cTn id="70" dur="500" fill="hold"/>
                                        <p:tgtEl>
                                          <p:spTgt spid="3">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p>
            <a:pPr algn="ctr"/>
            <a:r>
              <a:rPr lang="en-US" sz="4000" dirty="0" smtClean="0"/>
              <a:t>Administrators Options </a:t>
            </a:r>
            <a:r>
              <a:rPr lang="en-US" sz="4000" dirty="0"/>
              <a:t>(continued)</a:t>
            </a:r>
          </a:p>
        </p:txBody>
      </p:sp>
      <p:sp>
        <p:nvSpPr>
          <p:cNvPr id="3" name="Content Placeholder 2"/>
          <p:cNvSpPr>
            <a:spLocks noGrp="1"/>
          </p:cNvSpPr>
          <p:nvPr>
            <p:ph idx="1"/>
          </p:nvPr>
        </p:nvSpPr>
        <p:spPr/>
        <p:txBody>
          <a:bodyPr>
            <a:noAutofit/>
          </a:bodyPr>
          <a:lstStyle/>
          <a:p>
            <a:pPr>
              <a:buNone/>
            </a:pPr>
            <a:r>
              <a:rPr lang="en-US" sz="2400" u="sng" dirty="0" smtClean="0"/>
              <a:t>Solving </a:t>
            </a:r>
            <a:r>
              <a:rPr lang="en-US" sz="2400" u="sng" dirty="0" smtClean="0"/>
              <a:t>Queries</a:t>
            </a:r>
            <a:r>
              <a:rPr lang="en-US" sz="2400" u="sng" dirty="0" smtClean="0"/>
              <a:t>:</a:t>
            </a:r>
            <a:endParaRPr lang="en-US" sz="2400" dirty="0" smtClean="0"/>
          </a:p>
          <a:p>
            <a:pPr>
              <a:buNone/>
            </a:pPr>
            <a:r>
              <a:rPr lang="en-US" sz="2400" dirty="0" smtClean="0"/>
              <a:t>                  Admin can receive the feedback from the users and also can give them reply of their queries through E-mail.</a:t>
            </a:r>
            <a:endParaRPr lang="en-US" sz="2400" u="sng" dirty="0" smtClean="0"/>
          </a:p>
          <a:p>
            <a:pPr>
              <a:buNone/>
            </a:pPr>
            <a:endParaRPr lang="en-US" sz="2400" u="sng" dirty="0" smtClean="0"/>
          </a:p>
          <a:p>
            <a:pPr>
              <a:buNone/>
            </a:pPr>
            <a:endParaRPr lang="en-US" sz="2400" u="sng" dirty="0" smtClean="0"/>
          </a:p>
          <a:p>
            <a:pPr>
              <a:buNone/>
            </a:pPr>
            <a:r>
              <a:rPr lang="en-US" sz="2400" u="sng" dirty="0" smtClean="0"/>
              <a:t>Blocking Users:</a:t>
            </a:r>
          </a:p>
          <a:p>
            <a:pPr>
              <a:buNone/>
            </a:pPr>
            <a:r>
              <a:rPr lang="en-US" sz="2400" dirty="0" smtClean="0"/>
              <a:t>                     Admin can also block the users for  unwanted activities.</a:t>
            </a:r>
          </a:p>
          <a:p>
            <a:pPr>
              <a:buNone/>
            </a:pPr>
            <a:endParaRPr lang="en-US" sz="2000" dirty="0" smtClean="0"/>
          </a:p>
          <a:p>
            <a:pPr>
              <a:buNone/>
            </a:pPr>
            <a:endParaRPr lang="en-US" sz="2000" dirty="0" smtClean="0"/>
          </a:p>
          <a:p>
            <a:pPr>
              <a:buNone/>
            </a:pPr>
            <a:r>
              <a:rPr lang="en-US" sz="2000" u="sng" dirty="0" smtClean="0"/>
              <a:t>    </a:t>
            </a:r>
          </a:p>
          <a:p>
            <a:pPr>
              <a:buNone/>
            </a:pPr>
            <a:r>
              <a:rPr lang="en-US" sz="2000" u="sng" dirty="0" smtClean="0"/>
              <a:t>    </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heel(1)">
                                      <p:cBhvr>
                                        <p:cTn id="22" dur="2000"/>
                                        <p:tgtEl>
                                          <p:spTgt spid="3">
                                            <p:txEl>
                                              <p:pRg st="4" end="4"/>
                                            </p:txEl>
                                          </p:spTgt>
                                        </p:tgtEl>
                                      </p:cBhvr>
                                    </p:animEffect>
                                  </p:childTnLst>
                                </p:cTn>
                              </p:par>
                              <p:par>
                                <p:cTn id="23" presetID="21" presetClass="entr" presetSubtype="1"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heel(1)">
                                      <p:cBhvr>
                                        <p:cTn id="25"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05800" cy="1219200"/>
          </a:xfrm>
        </p:spPr>
        <p:txBody>
          <a:bodyPr>
            <a:normAutofit/>
          </a:bodyPr>
          <a:lstStyle/>
          <a:p>
            <a:pPr algn="ctr"/>
            <a:r>
              <a:rPr lang="en-US" sz="4400" dirty="0" smtClean="0"/>
              <a:t>User operations</a:t>
            </a:r>
            <a:endParaRPr lang="en-US" sz="4400" dirty="0"/>
          </a:p>
        </p:txBody>
      </p:sp>
      <p:sp>
        <p:nvSpPr>
          <p:cNvPr id="3" name="TextBox 2"/>
          <p:cNvSpPr txBox="1"/>
          <p:nvPr/>
        </p:nvSpPr>
        <p:spPr>
          <a:xfrm>
            <a:off x="338919" y="1447800"/>
            <a:ext cx="8305800" cy="5940088"/>
          </a:xfrm>
          <a:prstGeom prst="rect">
            <a:avLst/>
          </a:prstGeom>
          <a:noFill/>
        </p:spPr>
        <p:txBody>
          <a:bodyPr wrap="square" rtlCol="0">
            <a:spAutoFit/>
          </a:bodyPr>
          <a:lstStyle/>
          <a:p>
            <a:r>
              <a:rPr lang="en-US" sz="2000" u="sng" dirty="0" smtClean="0"/>
              <a:t>User Registration</a:t>
            </a:r>
            <a:r>
              <a:rPr lang="en-US" sz="2000" dirty="0" smtClean="0"/>
              <a:t>:</a:t>
            </a:r>
          </a:p>
          <a:p>
            <a:r>
              <a:rPr lang="en-US" sz="2000" dirty="0"/>
              <a:t>	</a:t>
            </a:r>
            <a:r>
              <a:rPr lang="en-US" sz="2000" dirty="0" smtClean="0"/>
              <a:t>Every users should register  themselves by their  details with email id and password.</a:t>
            </a:r>
          </a:p>
          <a:p>
            <a:endParaRPr lang="en-US" sz="2000" dirty="0" smtClean="0"/>
          </a:p>
          <a:p>
            <a:r>
              <a:rPr lang="en-US" sz="2000" u="sng" dirty="0" smtClean="0"/>
              <a:t>User’s login</a:t>
            </a:r>
            <a:r>
              <a:rPr lang="en-US" sz="2000" dirty="0" smtClean="0"/>
              <a:t>:</a:t>
            </a:r>
          </a:p>
          <a:p>
            <a:r>
              <a:rPr lang="en-US" sz="2000" dirty="0"/>
              <a:t>	</a:t>
            </a:r>
            <a:r>
              <a:rPr lang="en-US" sz="2000" dirty="0" smtClean="0"/>
              <a:t>User s can shop by entering their E-mail id and password.</a:t>
            </a:r>
          </a:p>
          <a:p>
            <a:r>
              <a:rPr lang="en-US" sz="2000" u="sng" dirty="0" smtClean="0"/>
              <a:t>Search:</a:t>
            </a:r>
          </a:p>
          <a:p>
            <a:r>
              <a:rPr lang="en-US" sz="2000" dirty="0" smtClean="0"/>
              <a:t>                Users can search items by brand names ,Category names and product names.</a:t>
            </a:r>
          </a:p>
          <a:p>
            <a:r>
              <a:rPr lang="en-US" sz="2000" u="sng" dirty="0" smtClean="0"/>
              <a:t>My cart: </a:t>
            </a:r>
          </a:p>
          <a:p>
            <a:r>
              <a:rPr lang="en-US" sz="2000" dirty="0" smtClean="0"/>
              <a:t>                 Users can add the items in the cart which they want to buy.</a:t>
            </a:r>
          </a:p>
          <a:p>
            <a:r>
              <a:rPr lang="en-US" sz="2000" u="sng" dirty="0" smtClean="0"/>
              <a:t>Shipping address:        </a:t>
            </a:r>
          </a:p>
          <a:p>
            <a:r>
              <a:rPr lang="en-US" sz="2000" dirty="0" smtClean="0"/>
              <a:t>                   Users have to submit a shipping address where they want to receive the product.</a:t>
            </a:r>
          </a:p>
          <a:p>
            <a:r>
              <a:rPr lang="en-US" sz="2000" u="sng" dirty="0" smtClean="0"/>
              <a:t>Payment:</a:t>
            </a:r>
          </a:p>
          <a:p>
            <a:r>
              <a:rPr lang="en-US" sz="2000" dirty="0" smtClean="0"/>
              <a:t>                By cash on delivery.</a:t>
            </a:r>
          </a:p>
          <a:p>
            <a:r>
              <a:rPr lang="en-US" sz="2000" u="sng" dirty="0" smtClean="0"/>
              <a:t>       </a:t>
            </a:r>
          </a:p>
          <a:p>
            <a:r>
              <a:rPr lang="en-US" sz="2000" dirty="0" smtClean="0"/>
              <a:t>	</a:t>
            </a:r>
          </a:p>
          <a:p>
            <a:r>
              <a:rPr lang="en-US" sz="2000" dirty="0"/>
              <a:t> </a:t>
            </a:r>
            <a:r>
              <a:rPr lang="en-US" sz="2000" dirty="0" smtClean="0"/>
              <a:t>          </a:t>
            </a:r>
            <a:endParaRPr lang="en-US" sz="2000" dirty="0"/>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7" presetClass="emph" presetSubtype="0" fill="remove" nodeType="clickEffect">
                                  <p:stCondLst>
                                    <p:cond delay="0"/>
                                  </p:stCondLst>
                                  <p:childTnLst>
                                    <p:animClr clrSpc="rgb" dir="cw">
                                      <p:cBhvr override="childStyle">
                                        <p:cTn id="31" dur="250" autoRev="1" fill="remove"/>
                                        <p:tgtEl>
                                          <p:spTgt spid="3">
                                            <p:txEl>
                                              <p:pRg st="5" end="5"/>
                                            </p:txEl>
                                          </p:spTgt>
                                        </p:tgtEl>
                                        <p:attrNameLst>
                                          <p:attrName>style.color</p:attrName>
                                        </p:attrNameLst>
                                      </p:cBhvr>
                                      <p:to>
                                        <a:schemeClr val="bg1"/>
                                      </p:to>
                                    </p:animClr>
                                    <p:animClr clrSpc="rgb" dir="cw">
                                      <p:cBhvr>
                                        <p:cTn id="32" dur="250" autoRev="1" fill="remove"/>
                                        <p:tgtEl>
                                          <p:spTgt spid="3">
                                            <p:txEl>
                                              <p:pRg st="5" end="5"/>
                                            </p:txEl>
                                          </p:spTgt>
                                        </p:tgtEl>
                                        <p:attrNameLst>
                                          <p:attrName>fillcolor</p:attrName>
                                        </p:attrNameLst>
                                      </p:cBhvr>
                                      <p:to>
                                        <a:schemeClr val="bg1"/>
                                      </p:to>
                                    </p:animClr>
                                    <p:set>
                                      <p:cBhvr>
                                        <p:cTn id="33" dur="250" autoRev="1" fill="remove"/>
                                        <p:tgtEl>
                                          <p:spTgt spid="3">
                                            <p:txEl>
                                              <p:pRg st="5" end="5"/>
                                            </p:txEl>
                                          </p:spTgt>
                                        </p:tgtEl>
                                        <p:attrNameLst>
                                          <p:attrName>fill.type</p:attrName>
                                        </p:attrNameLst>
                                      </p:cBhvr>
                                      <p:to>
                                        <p:strVal val="solid"/>
                                      </p:to>
                                    </p:set>
                                    <p:set>
                                      <p:cBhvr>
                                        <p:cTn id="34" dur="250" autoRev="1" fill="remove"/>
                                        <p:tgtEl>
                                          <p:spTgt spid="3">
                                            <p:txEl>
                                              <p:pRg st="5" end="5"/>
                                            </p:txEl>
                                          </p:spTgt>
                                        </p:tgtEl>
                                        <p:attrNameLst>
                                          <p:attrName>fill.on</p:attrName>
                                        </p:attrNameLst>
                                      </p:cBhvr>
                                      <p:to>
                                        <p:strVal val="true"/>
                                      </p:to>
                                    </p:set>
                                  </p:childTnLst>
                                </p:cTn>
                              </p:par>
                              <p:par>
                                <p:cTn id="35" presetID="27" presetClass="emph" presetSubtype="0" fill="remove" nodeType="withEffect">
                                  <p:stCondLst>
                                    <p:cond delay="0"/>
                                  </p:stCondLst>
                                  <p:childTnLst>
                                    <p:animClr clrSpc="rgb" dir="cw">
                                      <p:cBhvr override="childStyle">
                                        <p:cTn id="36" dur="250" autoRev="1" fill="remove"/>
                                        <p:tgtEl>
                                          <p:spTgt spid="3">
                                            <p:txEl>
                                              <p:pRg st="6" end="6"/>
                                            </p:txEl>
                                          </p:spTgt>
                                        </p:tgtEl>
                                        <p:attrNameLst>
                                          <p:attrName>style.color</p:attrName>
                                        </p:attrNameLst>
                                      </p:cBhvr>
                                      <p:to>
                                        <a:schemeClr val="bg1"/>
                                      </p:to>
                                    </p:animClr>
                                    <p:animClr clrSpc="rgb" dir="cw">
                                      <p:cBhvr>
                                        <p:cTn id="37" dur="250" autoRev="1" fill="remove"/>
                                        <p:tgtEl>
                                          <p:spTgt spid="3">
                                            <p:txEl>
                                              <p:pRg st="6" end="6"/>
                                            </p:txEl>
                                          </p:spTgt>
                                        </p:tgtEl>
                                        <p:attrNameLst>
                                          <p:attrName>fillcolor</p:attrName>
                                        </p:attrNameLst>
                                      </p:cBhvr>
                                      <p:to>
                                        <a:schemeClr val="bg1"/>
                                      </p:to>
                                    </p:animClr>
                                    <p:set>
                                      <p:cBhvr>
                                        <p:cTn id="38" dur="250" autoRev="1" fill="remove"/>
                                        <p:tgtEl>
                                          <p:spTgt spid="3">
                                            <p:txEl>
                                              <p:pRg st="6" end="6"/>
                                            </p:txEl>
                                          </p:spTgt>
                                        </p:tgtEl>
                                        <p:attrNameLst>
                                          <p:attrName>fill.type</p:attrName>
                                        </p:attrNameLst>
                                      </p:cBhvr>
                                      <p:to>
                                        <p:strVal val="solid"/>
                                      </p:to>
                                    </p:set>
                                    <p:set>
                                      <p:cBhvr>
                                        <p:cTn id="39" dur="250" autoRev="1" fill="remove"/>
                                        <p:tgtEl>
                                          <p:spTgt spid="3">
                                            <p:txEl>
                                              <p:pRg st="6" end="6"/>
                                            </p:txEl>
                                          </p:spTgt>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1" presetClass="entr" presetSubtype="1" fill="hold"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wheel(1)">
                                      <p:cBhvr>
                                        <p:cTn id="56" dur="2000"/>
                                        <p:tgtEl>
                                          <p:spTgt spid="3">
                                            <p:txEl>
                                              <p:pRg st="9" end="9"/>
                                            </p:txEl>
                                          </p:spTgt>
                                        </p:tgtEl>
                                      </p:cBhvr>
                                    </p:animEffect>
                                  </p:childTnLst>
                                </p:cTn>
                              </p:par>
                              <p:par>
                                <p:cTn id="57" presetID="21" presetClass="entr" presetSubtype="1" fill="hold"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wheel(1)">
                                      <p:cBhvr>
                                        <p:cTn id="59" dur="2000"/>
                                        <p:tgtEl>
                                          <p:spTgt spid="3">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nodeType="clickEffect">
                                  <p:stCondLst>
                                    <p:cond delay="0"/>
                                  </p:stCondLst>
                                  <p:childTnLst>
                                    <p:set>
                                      <p:cBhvr>
                                        <p:cTn id="63" dur="1" fill="hold">
                                          <p:stCondLst>
                                            <p:cond delay="0"/>
                                          </p:stCondLst>
                                        </p:cTn>
                                        <p:tgtEl>
                                          <p:spTgt spid="3">
                                            <p:txEl>
                                              <p:pRg st="11" end="11"/>
                                            </p:txEl>
                                          </p:spTgt>
                                        </p:tgtEl>
                                        <p:attrNameLst>
                                          <p:attrName>style.visibility</p:attrName>
                                        </p:attrNameLst>
                                      </p:cBhvr>
                                      <p:to>
                                        <p:strVal val="visible"/>
                                      </p:to>
                                    </p:set>
                                    <p:animEffect transition="in" filter="barn(inVertical)">
                                      <p:cBhvr>
                                        <p:cTn id="64" dur="500"/>
                                        <p:tgtEl>
                                          <p:spTgt spid="3">
                                            <p:txEl>
                                              <p:pRg st="11" end="11"/>
                                            </p:txEl>
                                          </p:spTgt>
                                        </p:tgtEl>
                                      </p:cBhvr>
                                    </p:animEffect>
                                  </p:childTnLst>
                                </p:cTn>
                              </p:par>
                              <p:par>
                                <p:cTn id="65" presetID="16" presetClass="entr" presetSubtype="21" fill="hold" nodeType="with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barn(inVertical)">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Extra Features.</a:t>
            </a:r>
            <a:endParaRPr lang="en-IN" dirty="0"/>
          </a:p>
        </p:txBody>
      </p:sp>
      <p:sp>
        <p:nvSpPr>
          <p:cNvPr id="3" name="Content Placeholder 2"/>
          <p:cNvSpPr>
            <a:spLocks noGrp="1"/>
          </p:cNvSpPr>
          <p:nvPr>
            <p:ph idx="1"/>
          </p:nvPr>
        </p:nvSpPr>
        <p:spPr/>
        <p:txBody>
          <a:bodyPr/>
          <a:lstStyle/>
          <a:p>
            <a:pPr>
              <a:buNone/>
            </a:pPr>
            <a:r>
              <a:rPr lang="en-US" u="sng" dirty="0" smtClean="0"/>
              <a:t>Direct contact with admin:</a:t>
            </a:r>
          </a:p>
          <a:p>
            <a:pPr>
              <a:buNone/>
            </a:pPr>
            <a:r>
              <a:rPr lang="en-US" dirty="0" smtClean="0"/>
              <a:t>         </a:t>
            </a:r>
            <a:r>
              <a:rPr lang="en-US" sz="2400" dirty="0" smtClean="0"/>
              <a:t>Users can directly send message with their E-mail to the admin and admin can also see the messages and give them replies .</a:t>
            </a:r>
          </a:p>
          <a:p>
            <a:pPr>
              <a:buNone/>
            </a:pPr>
            <a:r>
              <a:rPr lang="en-US" sz="2400" u="sng" dirty="0" smtClean="0"/>
              <a:t>Recover password:</a:t>
            </a:r>
          </a:p>
          <a:p>
            <a:pPr>
              <a:buNone/>
            </a:pPr>
            <a:r>
              <a:rPr lang="en-US" sz="2400" dirty="0" smtClean="0"/>
              <a:t>          Recover their password with security question which they submitted in the time of registration.</a:t>
            </a:r>
          </a:p>
          <a:p>
            <a:pPr>
              <a:buNone/>
            </a:pPr>
            <a:r>
              <a:rPr lang="en-US" sz="2400" u="sng" dirty="0" smtClean="0"/>
              <a:t>Change password:</a:t>
            </a:r>
          </a:p>
          <a:p>
            <a:pPr>
              <a:buNone/>
            </a:pPr>
            <a:r>
              <a:rPr lang="en-US" sz="2400" dirty="0" smtClean="0"/>
              <a:t>            Users can change password by entering their current password and new password.</a:t>
            </a:r>
            <a:endParaRPr lang="en-US" dirty="0" smtClean="0"/>
          </a:p>
          <a:p>
            <a:pPr>
              <a:buNone/>
            </a:pPr>
            <a:endParaRPr lang="en-US" u="sng" dirty="0" smtClean="0"/>
          </a:p>
          <a:p>
            <a:pPr>
              <a:buNone/>
            </a:pPr>
            <a:endParaRPr lang="en-IN" u="sng" dirty="0"/>
          </a:p>
        </p:txBody>
      </p: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barn(inVertical)">
                                      <p:cBhvr>
                                        <p:cTn id="25" dur="500"/>
                                        <p:tgtEl>
                                          <p:spTgt spid="3">
                                            <p:txEl>
                                              <p:pRg st="0" end="0"/>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barn(inVertical)">
                                      <p:cBhvr>
                                        <p:cTn id="28" dur="500"/>
                                        <p:tgtEl>
                                          <p:spTgt spid="3">
                                            <p:txEl>
                                              <p:pRg st="1" end="1"/>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barn(inVertical)">
                                      <p:cBhvr>
                                        <p:cTn id="31" dur="500"/>
                                        <p:tgtEl>
                                          <p:spTgt spid="3">
                                            <p:txEl>
                                              <p:pRg st="2" end="2"/>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barn(inVertical)">
                                      <p:cBhvr>
                                        <p:cTn id="34" dur="500"/>
                                        <p:tgtEl>
                                          <p:spTgt spid="3">
                                            <p:txEl>
                                              <p:pRg st="3" end="3"/>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barn(inVertical)">
                                      <p:cBhvr>
                                        <p:cTn id="37" dur="500"/>
                                        <p:tgtEl>
                                          <p:spTgt spid="3">
                                            <p:txEl>
                                              <p:pRg st="4" end="4"/>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barn(inVertical)">
                                      <p:cBhvr>
                                        <p:cTn id="4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587</TotalTime>
  <Words>524</Words>
  <Application>Microsoft Office PowerPoint</Application>
  <PresentationFormat>On-screen Show (4:3)</PresentationFormat>
  <Paragraphs>97</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Flow</vt:lpstr>
      <vt:lpstr>Online Shopping System</vt:lpstr>
      <vt:lpstr>Introduction</vt:lpstr>
      <vt:lpstr>Why do we prefer e-SHOP ????? </vt:lpstr>
      <vt:lpstr>Project Description</vt:lpstr>
      <vt:lpstr>Requirements</vt:lpstr>
      <vt:lpstr>Administrators Options</vt:lpstr>
      <vt:lpstr>Administrators Options (continued)</vt:lpstr>
      <vt:lpstr>User operations</vt:lpstr>
      <vt:lpstr>               Extra Features.</vt:lpstr>
      <vt:lpstr>Advantages</vt:lpstr>
      <vt:lpstr>           CONCLUSION!!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online Shopping system</dc:title>
  <dc:creator>jaya</dc:creator>
  <cp:lastModifiedBy>Parvez</cp:lastModifiedBy>
  <cp:revision>53</cp:revision>
  <dcterms:created xsi:type="dcterms:W3CDTF">2013-07-03T09:27:16Z</dcterms:created>
  <dcterms:modified xsi:type="dcterms:W3CDTF">2013-07-08T09:41:36Z</dcterms:modified>
</cp:coreProperties>
</file>