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72" r:id="rId6"/>
    <p:sldId id="273" r:id="rId7"/>
    <p:sldId id="274" r:id="rId8"/>
    <p:sldId id="277" r:id="rId9"/>
    <p:sldId id="278" r:id="rId10"/>
    <p:sldId id="279" r:id="rId11"/>
    <p:sldId id="260" r:id="rId12"/>
    <p:sldId id="259" r:id="rId13"/>
    <p:sldId id="280" r:id="rId14"/>
    <p:sldId id="261" r:id="rId15"/>
    <p:sldId id="262"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04/12/2023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04/12/2023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04/12/2023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04/12/2023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04/12/2023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04/12/2023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04/12/2023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document/9609423/" TargetMode="External"/><Relationship Id="rId2" Type="http://schemas.openxmlformats.org/officeDocument/2006/relationships/hyperlink" Target="https://www.tutorialspoint.com/index.htm" TargetMode="External"/><Relationship Id="rId1" Type="http://schemas.openxmlformats.org/officeDocument/2006/relationships/slideLayout" Target="../slideLayouts/slideLayout2.xml"/><Relationship Id="rId4" Type="http://schemas.openxmlformats.org/officeDocument/2006/relationships/hyperlink" Target="https://nevonprojects.com/emergency-ambulance-booking-android-ap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2577" y="1069102"/>
            <a:ext cx="4422531" cy="1470025"/>
          </a:xfrm>
        </p:spPr>
        <p:txBody>
          <a:bodyPr/>
          <a:lstStyle/>
          <a:p>
            <a:pPr algn="ctr"/>
            <a:r>
              <a:rPr lang="en-GB" u="sng" dirty="0">
                <a:latin typeface="Arial Rounded MT Bold" panose="020F0704030504030204" pitchFamily="34" charset="0"/>
              </a:rPr>
              <a:t>The Smart Ambulance Service</a:t>
            </a:r>
            <a:r>
              <a:rPr lang="en-GB" sz="3200" u="sng" dirty="0">
                <a:latin typeface="Arial Rounded MT Bold" panose="020F0704030504030204" pitchFamily="34" charset="0"/>
                <a:cs typeface="Arial" panose="020B0604020202020204" pitchFamily="34" charset="0"/>
              </a:rPr>
              <a:t>s</a:t>
            </a:r>
          </a:p>
        </p:txBody>
      </p:sp>
      <p:sp>
        <p:nvSpPr>
          <p:cNvPr id="3" name="Subtitle 2"/>
          <p:cNvSpPr>
            <a:spLocks noGrp="1"/>
          </p:cNvSpPr>
          <p:nvPr>
            <p:ph type="subTitle" idx="1"/>
          </p:nvPr>
        </p:nvSpPr>
        <p:spPr>
          <a:xfrm>
            <a:off x="790469" y="2721956"/>
            <a:ext cx="3970594" cy="552184"/>
          </a:xfrm>
        </p:spPr>
        <p:txBody>
          <a:bodyPr/>
          <a:lstStyle/>
          <a:p>
            <a:pPr algn="l"/>
            <a:r>
              <a:rPr lang="en-GB" dirty="0">
                <a:latin typeface="Arial Rounded MT Bold" panose="020F0704030504030204" pitchFamily="34" charset="0"/>
              </a:rPr>
              <a:t>Batch Number: </a:t>
            </a:r>
            <a:r>
              <a:rPr lang="en-GB" dirty="0">
                <a:solidFill>
                  <a:schemeClr val="tx1"/>
                </a:solidFill>
                <a:latin typeface="Arial Rounded MT Bold" panose="020F0704030504030204" pitchFamily="34" charset="0"/>
              </a:rPr>
              <a:t>CSE-G 147</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249291155"/>
              </p:ext>
            </p:extLst>
          </p:nvPr>
        </p:nvGraphicFramePr>
        <p:xfrm>
          <a:off x="463850" y="3456969"/>
          <a:ext cx="5823891" cy="2779656"/>
        </p:xfrm>
        <a:graphic>
          <a:graphicData uri="http://schemas.openxmlformats.org/drawingml/2006/table">
            <a:tbl>
              <a:tblPr firstRow="1" bandRow="1">
                <a:tableStyleId>{2D5ABB26-0587-4C30-8999-92F81FD0307C}</a:tableStyleId>
              </a:tblPr>
              <a:tblGrid>
                <a:gridCol w="2240923">
                  <a:extLst>
                    <a:ext uri="{9D8B030D-6E8A-4147-A177-3AD203B41FA5}">
                      <a16:colId xmlns:a16="http://schemas.microsoft.com/office/drawing/2014/main" val="3331634959"/>
                    </a:ext>
                  </a:extLst>
                </a:gridCol>
                <a:gridCol w="3582968">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latin typeface="Arial Rounded MT Bold" panose="020F0704030504030204" pitchFamily="34" charset="0"/>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latin typeface="Arial Rounded MT Bold" panose="020F0704030504030204" pitchFamily="34" charset="0"/>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818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2">
                              <a:lumMod val="75000"/>
                            </a:schemeClr>
                          </a:solidFill>
                        </a:rPr>
                        <a:t>20201CSE0778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smtClean="0">
                          <a:solidFill>
                            <a:schemeClr val="tx2">
                              <a:lumMod val="75000"/>
                            </a:schemeClr>
                          </a:solidFill>
                        </a:rPr>
                        <a:t>ANAS</a:t>
                      </a:r>
                      <a:r>
                        <a:rPr lang="en-GB" b="1" baseline="0" dirty="0" smtClean="0">
                          <a:solidFill>
                            <a:schemeClr val="tx2">
                              <a:lumMod val="75000"/>
                            </a:schemeClr>
                          </a:solidFill>
                        </a:rPr>
                        <a:t> AHMED </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b="1" dirty="0" smtClean="0">
                          <a:solidFill>
                            <a:schemeClr val="tx2">
                              <a:lumMod val="75000"/>
                            </a:schemeClr>
                          </a:solidFill>
                        </a:rPr>
                        <a:t>20211LCS0016</a:t>
                      </a:r>
                    </a:p>
                    <a:p>
                      <a:pPr algn="ctr"/>
                      <a:r>
                        <a:rPr lang="en-GB" b="1" dirty="0" smtClean="0">
                          <a:solidFill>
                            <a:schemeClr val="tx2">
                              <a:lumMod val="75000"/>
                            </a:schemeClr>
                          </a:solidFill>
                        </a:rPr>
                        <a:t>20201CSE0776</a:t>
                      </a:r>
                    </a:p>
                    <a:p>
                      <a:pPr algn="ctr"/>
                      <a:r>
                        <a:rPr lang="en-GB" b="1" dirty="0" smtClean="0">
                          <a:solidFill>
                            <a:schemeClr val="tx2">
                              <a:lumMod val="75000"/>
                            </a:schemeClr>
                          </a:solidFill>
                        </a:rPr>
                        <a:t>20201CSE0724</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baseline="0" dirty="0" smtClean="0">
                          <a:solidFill>
                            <a:schemeClr val="tx2">
                              <a:lumMod val="75000"/>
                            </a:schemeClr>
                          </a:solidFill>
                        </a:rPr>
                        <a:t>      </a:t>
                      </a:r>
                      <a:r>
                        <a:rPr lang="en-GB" b="1" dirty="0" err="1" smtClean="0">
                          <a:solidFill>
                            <a:schemeClr val="tx2">
                              <a:lumMod val="75000"/>
                            </a:schemeClr>
                          </a:solidFill>
                        </a:rPr>
                        <a:t>Mahammadanis</a:t>
                      </a:r>
                      <a:r>
                        <a:rPr lang="en-GB" b="1" baseline="0" dirty="0" smtClean="0">
                          <a:solidFill>
                            <a:schemeClr val="tx2">
                              <a:lumMod val="75000"/>
                            </a:schemeClr>
                          </a:solidFill>
                        </a:rPr>
                        <a:t> </a:t>
                      </a:r>
                      <a:r>
                        <a:rPr lang="en-GB" b="1" baseline="0" dirty="0" smtClean="0">
                          <a:solidFill>
                            <a:schemeClr val="tx2">
                              <a:lumMod val="75000"/>
                            </a:schemeClr>
                          </a:solidFill>
                        </a:rPr>
                        <a:t>M </a:t>
                      </a:r>
                      <a:r>
                        <a:rPr lang="en-GB" b="1" baseline="0" dirty="0" smtClean="0">
                          <a:solidFill>
                            <a:schemeClr val="tx2">
                              <a:lumMod val="75000"/>
                            </a:schemeClr>
                          </a:solidFill>
                        </a:rPr>
                        <a:t>Sab</a:t>
                      </a:r>
                    </a:p>
                    <a:p>
                      <a:pPr algn="ctr"/>
                      <a:r>
                        <a:rPr lang="en-GB" b="1" baseline="0" dirty="0" err="1" smtClean="0">
                          <a:solidFill>
                            <a:schemeClr val="tx2">
                              <a:lumMod val="75000"/>
                            </a:schemeClr>
                          </a:solidFill>
                        </a:rPr>
                        <a:t>Rayavarapu</a:t>
                      </a:r>
                      <a:r>
                        <a:rPr lang="en-GB" b="1" baseline="0" dirty="0" smtClean="0">
                          <a:solidFill>
                            <a:schemeClr val="tx2">
                              <a:lumMod val="75000"/>
                            </a:schemeClr>
                          </a:solidFill>
                        </a:rPr>
                        <a:t> </a:t>
                      </a:r>
                      <a:r>
                        <a:rPr lang="en-GB" b="1" baseline="0" dirty="0" err="1" smtClean="0">
                          <a:solidFill>
                            <a:schemeClr val="tx2">
                              <a:lumMod val="75000"/>
                            </a:schemeClr>
                          </a:solidFill>
                        </a:rPr>
                        <a:t>Sravan</a:t>
                      </a:r>
                      <a:endParaRPr lang="en-GB" b="1" baseline="0" dirty="0" smtClean="0">
                        <a:solidFill>
                          <a:schemeClr val="tx2">
                            <a:lumMod val="75000"/>
                          </a:schemeClr>
                        </a:solidFill>
                      </a:endParaRPr>
                    </a:p>
                    <a:p>
                      <a:pPr algn="ctr"/>
                      <a:r>
                        <a:rPr lang="en-GB" b="1" baseline="0" dirty="0" smtClean="0">
                          <a:solidFill>
                            <a:schemeClr val="tx2">
                              <a:lumMod val="75000"/>
                            </a:schemeClr>
                          </a:solidFill>
                        </a:rPr>
                        <a:t>Ganesh </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endParaRPr lang="en-US"/>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endParaRPr lang="en-US" dirty="0"/>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en-US"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7200900" y="3456969"/>
            <a:ext cx="478577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Arial Rounded MT Bold" panose="020F0704030504030204" pitchFamily="34" charset="0"/>
              </a:rPr>
              <a:t>Under the Supervision of,</a:t>
            </a:r>
          </a:p>
          <a:p>
            <a:r>
              <a:rPr lang="en-GB" sz="1700" dirty="0"/>
              <a:t>Mr. Prasad P.S</a:t>
            </a:r>
          </a:p>
          <a:p>
            <a:r>
              <a:rPr lang="en-GB" sz="1700" dirty="0" smtClean="0">
                <a:solidFill>
                  <a:schemeClr val="tx1"/>
                </a:solidFill>
                <a:latin typeface="Arial Rounded MT Bold" panose="020F0704030504030204" pitchFamily="34" charset="0"/>
              </a:rPr>
              <a:t>Assistant </a:t>
            </a:r>
            <a:r>
              <a:rPr lang="en-GB" sz="1700" dirty="0">
                <a:solidFill>
                  <a:schemeClr val="tx1"/>
                </a:solidFill>
                <a:latin typeface="Arial Rounded MT Bold" panose="020F0704030504030204" pitchFamily="34" charset="0"/>
              </a:rPr>
              <a:t>Professor</a:t>
            </a:r>
          </a:p>
          <a:p>
            <a:r>
              <a:rPr lang="en-GB" sz="1700" dirty="0">
                <a:solidFill>
                  <a:schemeClr val="tx1"/>
                </a:solidFill>
                <a:latin typeface="Arial Rounded MT Bold" panose="020F0704030504030204" pitchFamily="34" charset="0"/>
              </a:rPr>
              <a:t>School of Computer Science &amp; Engineering</a:t>
            </a:r>
          </a:p>
          <a:p>
            <a:r>
              <a:rPr lang="en-GB" sz="1700" dirty="0">
                <a:solidFill>
                  <a:schemeClr val="tx1"/>
                </a:solidFill>
                <a:latin typeface="Arial Rounded MT Bold" panose="020F0704030504030204" pitchFamily="34" charset="0"/>
              </a:rPr>
              <a:t>Presidency University - Bangalore</a:t>
            </a:r>
          </a:p>
          <a:p>
            <a:endParaRPr lang="en-GB" dirty="0">
              <a:latin typeface="Arial Rounded MT Bold" panose="020F0704030504030204" pitchFamily="34" charset="0"/>
            </a:endParaRPr>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GB" dirty="0">
              <a:latin typeface="Arial Rounded MT Bold" panose="020F0704030504030204" pitchFamily="34" charset="0"/>
            </a:endParaRP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D01E-2D50-5031-D6E4-3656E48DEF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0AA763-8483-24A0-DAE8-9DA6E5B82504}"/>
              </a:ext>
            </a:extLst>
          </p:cNvPr>
          <p:cNvSpPr>
            <a:spLocks noGrp="1"/>
          </p:cNvSpPr>
          <p:nvPr>
            <p:ph idx="1"/>
          </p:nvPr>
        </p:nvSpPr>
        <p:spPr/>
        <p:txBody>
          <a:bodyPr/>
          <a:lstStyle/>
          <a:p>
            <a:pPr algn="just"/>
            <a:r>
              <a:rPr lang="en-US" dirty="0"/>
              <a:t>Paper Name:</a:t>
            </a:r>
            <a:r>
              <a:rPr lang="en-IN" dirty="0"/>
              <a:t>Intelligent accident detection and RF communication</a:t>
            </a:r>
            <a:r>
              <a:rPr lang="en-US" dirty="0"/>
              <a:t>.</a:t>
            </a:r>
          </a:p>
          <a:p>
            <a:pPr algn="just"/>
            <a:endParaRPr lang="en-US" dirty="0"/>
          </a:p>
          <a:p>
            <a:pPr algn="just"/>
            <a:r>
              <a:rPr lang="en-US" dirty="0"/>
              <a:t> Authors: </a:t>
            </a:r>
            <a:r>
              <a:rPr lang="sv-SE" dirty="0"/>
              <a:t>Bhandari Prachi, Dalvi Kasturi and Chopade Priyanka </a:t>
            </a:r>
            <a:endParaRPr lang="en-US" dirty="0"/>
          </a:p>
          <a:p>
            <a:pPr algn="just"/>
            <a:endParaRPr lang="en-US" dirty="0"/>
          </a:p>
          <a:p>
            <a:pPr algn="just"/>
            <a:r>
              <a:rPr lang="en-US" dirty="0" err="1"/>
              <a:t>Description:It’s</a:t>
            </a:r>
            <a:r>
              <a:rPr lang="en-US" dirty="0"/>
              <a:t> a web based application that shows the nearest ambulances, clinic and pharmacies to the user. The sensors placed in the vehicles helps in automatic accident detection and inform it the ambulance. </a:t>
            </a:r>
            <a:endParaRPr lang="en-IN" dirty="0"/>
          </a:p>
          <a:p>
            <a:endParaRPr lang="en-IN" dirty="0"/>
          </a:p>
        </p:txBody>
      </p:sp>
    </p:spTree>
    <p:extLst>
      <p:ext uri="{BB962C8B-B14F-4D97-AF65-F5344CB8AC3E}">
        <p14:creationId xmlns:p14="http://schemas.microsoft.com/office/powerpoint/2010/main" val="1337568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40"/>
            <a:ext cx="10668000" cy="487362"/>
          </a:xfrm>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Improve ambulance service response times.</a:t>
            </a:r>
          </a:p>
          <a:p>
            <a:r>
              <a:rPr lang="en-US" sz="2800" dirty="0">
                <a:latin typeface="Calibri" panose="020F0502020204030204" pitchFamily="34" charset="0"/>
                <a:ea typeface="Calibri" panose="020F0502020204030204" pitchFamily="34" charset="0"/>
                <a:cs typeface="Calibri" panose="020F0502020204030204" pitchFamily="34" charset="0"/>
              </a:rPr>
              <a:t>Optimize resource allocation for faster dispatch.</a:t>
            </a:r>
          </a:p>
          <a:p>
            <a:r>
              <a:rPr lang="en-US" sz="2800" dirty="0">
                <a:latin typeface="Calibri" panose="020F0502020204030204" pitchFamily="34" charset="0"/>
                <a:ea typeface="Calibri" panose="020F0502020204030204" pitchFamily="34" charset="0"/>
                <a:cs typeface="Calibri" panose="020F0502020204030204" pitchFamily="34" charset="0"/>
              </a:rPr>
              <a:t>Enhance user satisfaction and accessibility.</a:t>
            </a:r>
          </a:p>
          <a:p>
            <a:r>
              <a:rPr lang="en-GB" sz="2800" dirty="0">
                <a:latin typeface="Calibri" panose="020F0502020204030204" pitchFamily="34" charset="0"/>
                <a:ea typeface="Calibri" panose="020F0502020204030204" pitchFamily="34" charset="0"/>
                <a:cs typeface="Calibri" panose="020F0502020204030204" pitchFamily="34" charset="0"/>
              </a:rPr>
              <a:t>It is a user-friendly mobile applications.</a:t>
            </a:r>
          </a:p>
          <a:p>
            <a:r>
              <a:rPr lang="en-US" sz="2800" dirty="0">
                <a:latin typeface="Calibri" panose="020F0502020204030204" pitchFamily="34" charset="0"/>
                <a:ea typeface="Calibri" panose="020F0502020204030204" pitchFamily="34" charset="0"/>
                <a:cs typeface="Calibri" panose="020F0502020204030204" pitchFamily="34" charset="0"/>
              </a:rPr>
              <a:t>Establish a cost-effective and efficient model</a:t>
            </a:r>
            <a:endParaRPr lang="en-GB"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Existing Methods &amp; </a:t>
            </a:r>
            <a:r>
              <a:rPr lang="en-GB" dirty="0" smtClean="0"/>
              <a:t>Drawbacks</a:t>
            </a:r>
            <a:r>
              <a:rPr lang="en-GB" dirty="0"/>
              <a:t>:</a:t>
            </a:r>
          </a:p>
        </p:txBody>
      </p:sp>
      <p:sp>
        <p:nvSpPr>
          <p:cNvPr id="3" name="Content Placeholder 2"/>
          <p:cNvSpPr>
            <a:spLocks noGrp="1"/>
          </p:cNvSpPr>
          <p:nvPr>
            <p:ph idx="1"/>
          </p:nvPr>
        </p:nvSpPr>
        <p:spPr/>
        <p:txBody>
          <a:bodyPr>
            <a:normAutofit lnSpcReduction="10000"/>
          </a:bodyPr>
          <a:lstStyle/>
          <a:p>
            <a:pPr marL="0" indent="0" algn="just">
              <a:buNone/>
            </a:pPr>
            <a:r>
              <a:rPr lang="en-US" sz="1600" b="1" dirty="0">
                <a:solidFill>
                  <a:srgbClr val="242424"/>
                </a:solidFill>
                <a:latin typeface="Open Sans" panose="020B0606030504020204" pitchFamily="34" charset="0"/>
              </a:rPr>
              <a:t>   </a:t>
            </a:r>
            <a:r>
              <a:rPr lang="en-US" sz="1800" b="1" dirty="0">
                <a:solidFill>
                  <a:srgbClr val="242424"/>
                </a:solidFill>
                <a:latin typeface="Open Sans" panose="020B0606030504020204" pitchFamily="34" charset="0"/>
              </a:rPr>
              <a:t>Traffic Monitoring Through GPS:</a:t>
            </a:r>
          </a:p>
          <a:p>
            <a:pPr algn="just"/>
            <a:r>
              <a:rPr lang="en-US" sz="1800" dirty="0">
                <a:solidFill>
                  <a:srgbClr val="242424"/>
                </a:solidFill>
                <a:latin typeface="lucida grande"/>
              </a:rPr>
              <a:t>The </a:t>
            </a:r>
            <a:r>
              <a:rPr lang="en-US" sz="1800" dirty="0" smtClean="0">
                <a:solidFill>
                  <a:srgbClr val="242424"/>
                </a:solidFill>
                <a:latin typeface="lucida grande"/>
              </a:rPr>
              <a:t>GPS system of these smart ambulance</a:t>
            </a:r>
            <a:r>
              <a:rPr lang="en-US" sz="1800" dirty="0">
                <a:solidFill>
                  <a:srgbClr val="242424"/>
                </a:solidFill>
                <a:latin typeface="lucida grande"/>
              </a:rPr>
              <a:t> is upgraded enough to fetch the real-time data from the traffic management authorities. </a:t>
            </a:r>
          </a:p>
          <a:p>
            <a:pPr algn="just"/>
            <a:endParaRPr lang="en-US" sz="1800" b="1" dirty="0">
              <a:solidFill>
                <a:srgbClr val="242424"/>
              </a:solidFill>
              <a:latin typeface="Open Sans" panose="020B0606030504020204" pitchFamily="34" charset="0"/>
            </a:endParaRPr>
          </a:p>
          <a:p>
            <a:pPr algn="just"/>
            <a:r>
              <a:rPr lang="en-US" sz="1800" b="1" i="0" dirty="0">
                <a:solidFill>
                  <a:srgbClr val="242424"/>
                </a:solidFill>
                <a:effectLst/>
                <a:latin typeface="Open Sans" panose="020B0606030504020204" pitchFamily="34" charset="0"/>
              </a:rPr>
              <a:t>RFID Technology:</a:t>
            </a:r>
          </a:p>
          <a:p>
            <a:pPr marL="0" indent="0" algn="just">
              <a:buNone/>
            </a:pPr>
            <a:r>
              <a:rPr lang="en-US" sz="1800" b="0" i="0" dirty="0">
                <a:solidFill>
                  <a:srgbClr val="242424"/>
                </a:solidFill>
                <a:effectLst/>
                <a:latin typeface="lucida grande"/>
              </a:rPr>
              <a:t>       Besides this, these ambulances are utilizing the</a:t>
            </a:r>
            <a:r>
              <a:rPr lang="en-US" sz="1800" b="0" i="0" dirty="0">
                <a:effectLst/>
                <a:latin typeface="lucida grande"/>
              </a:rPr>
              <a:t> </a:t>
            </a:r>
            <a:r>
              <a:rPr lang="en-US" sz="1800" b="0" i="0" dirty="0" smtClean="0">
                <a:effectLst/>
                <a:latin typeface="lucida grande"/>
              </a:rPr>
              <a:t>RFID technology</a:t>
            </a:r>
            <a:r>
              <a:rPr lang="en-US" sz="1800" b="0" i="0" dirty="0">
                <a:solidFill>
                  <a:srgbClr val="242424"/>
                </a:solidFill>
                <a:effectLst/>
                <a:latin typeface="lucida grande"/>
              </a:rPr>
              <a:t> for automated updates regarding               inventory and medical consumables.</a:t>
            </a:r>
          </a:p>
          <a:p>
            <a:pPr algn="just"/>
            <a:endParaRPr lang="en-US" sz="1800" b="1" i="0" dirty="0">
              <a:solidFill>
                <a:srgbClr val="242424"/>
              </a:solidFill>
              <a:effectLst/>
              <a:latin typeface="Open Sans" panose="020B0606030504020204" pitchFamily="34" charset="0"/>
            </a:endParaRPr>
          </a:p>
          <a:p>
            <a:pPr algn="just"/>
            <a:r>
              <a:rPr lang="en-US" sz="1800" b="1" i="0" dirty="0">
                <a:solidFill>
                  <a:srgbClr val="242424"/>
                </a:solidFill>
                <a:effectLst/>
                <a:latin typeface="Open Sans" panose="020B0606030504020204" pitchFamily="34" charset="0"/>
              </a:rPr>
              <a:t>IOT:</a:t>
            </a:r>
          </a:p>
          <a:p>
            <a:pPr algn="just"/>
            <a:r>
              <a:rPr lang="en-US" sz="1800" b="0" i="0" dirty="0">
                <a:solidFill>
                  <a:srgbClr val="4D5156"/>
                </a:solidFill>
                <a:effectLst/>
                <a:latin typeface="Roboto" panose="020F0502020204030204" pitchFamily="2" charset="0"/>
              </a:rPr>
              <a:t>The Internet of Things, or IoT, is a network of physical devices. These devices can transfer data to one another without human intervention. IoT devices are not limited to computers or machinery</a:t>
            </a:r>
            <a:endParaRPr lang="en-US" sz="1800" b="1" i="0" dirty="0">
              <a:solidFill>
                <a:srgbClr val="242424"/>
              </a:solidFill>
              <a:effectLst/>
              <a:latin typeface="Open Sans" panose="020B0606030504020204" pitchFamily="34" charset="0"/>
            </a:endParaRPr>
          </a:p>
          <a:p>
            <a:pPr algn="just"/>
            <a:endParaRPr lang="en-US" sz="1800" b="1" dirty="0">
              <a:solidFill>
                <a:srgbClr val="242424"/>
              </a:solidFill>
              <a:latin typeface="Open Sans" panose="020B0606030504020204" pitchFamily="34" charset="0"/>
            </a:endParaRPr>
          </a:p>
          <a:p>
            <a:pPr algn="just"/>
            <a:r>
              <a:rPr lang="en-US" sz="1800" b="1" dirty="0">
                <a:solidFill>
                  <a:srgbClr val="242424"/>
                </a:solidFill>
                <a:latin typeface="Open Sans" panose="020B0606030504020204" pitchFamily="34" charset="0"/>
              </a:rPr>
              <a:t>Drawback:</a:t>
            </a:r>
            <a:endParaRPr lang="en-US" sz="1800" b="1" i="0" dirty="0">
              <a:solidFill>
                <a:srgbClr val="242424"/>
              </a:solidFill>
              <a:effectLst/>
              <a:latin typeface="Open Sans" panose="020B0606030504020204" pitchFamily="34" charset="0"/>
            </a:endParaRPr>
          </a:p>
          <a:p>
            <a:pPr algn="just"/>
            <a:r>
              <a:rPr lang="en-US" sz="1800" b="0" i="0" dirty="0">
                <a:solidFill>
                  <a:srgbClr val="242424"/>
                </a:solidFill>
                <a:effectLst/>
                <a:latin typeface="lucida grande"/>
              </a:rPr>
              <a:t>There are some challenges awaited after the practical implementation of this idea of smart ambulances. The foremost is the security of the data, including patients’ profile, shared between the doctor and the patients.</a:t>
            </a:r>
          </a:p>
          <a:p>
            <a:endParaRPr lang="en-US" sz="2000" b="1"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CEEB-6BEF-3FC1-6A83-0E56246F924C}"/>
              </a:ext>
            </a:extLst>
          </p:cNvPr>
          <p:cNvSpPr>
            <a:spLocks noGrp="1"/>
          </p:cNvSpPr>
          <p:nvPr>
            <p:ph type="title"/>
          </p:nvPr>
        </p:nvSpPr>
        <p:spPr/>
        <p:txBody>
          <a:bodyPr/>
          <a:lstStyle/>
          <a:p>
            <a:r>
              <a:rPr lang="en-IN" dirty="0"/>
              <a:t>Architecture:</a:t>
            </a:r>
          </a:p>
        </p:txBody>
      </p:sp>
      <p:sp>
        <p:nvSpPr>
          <p:cNvPr id="4" name="Content Placeholder 3">
            <a:extLst>
              <a:ext uri="{FF2B5EF4-FFF2-40B4-BE49-F238E27FC236}">
                <a16:creationId xmlns:a16="http://schemas.microsoft.com/office/drawing/2014/main" id="{C1A567B5-17A7-1286-5E23-BE7845C442E6}"/>
              </a:ext>
            </a:extLst>
          </p:cNvPr>
          <p:cNvSpPr>
            <a:spLocks noGrp="1"/>
          </p:cNvSpPr>
          <p:nvPr>
            <p:ph idx="1"/>
          </p:nvPr>
        </p:nvSpPr>
        <p:spPr>
          <a:xfrm>
            <a:off x="812800" y="828137"/>
            <a:ext cx="10996762" cy="5267862"/>
          </a:xfrm>
        </p:spPr>
        <p:txBody>
          <a:bodyPr/>
          <a:lstStyle/>
          <a:p>
            <a:pPr marL="0" indent="0">
              <a:buNone/>
            </a:pPr>
            <a:endParaRPr lang="en-IN" dirty="0"/>
          </a:p>
        </p:txBody>
      </p:sp>
      <p:pic>
        <p:nvPicPr>
          <p:cNvPr id="1028" name="Picture 4" descr="PDF] Smart Ambulance Rescue System with Patient Monitoring | Semantic  Scholar">
            <a:extLst>
              <a:ext uri="{FF2B5EF4-FFF2-40B4-BE49-F238E27FC236}">
                <a16:creationId xmlns:a16="http://schemas.microsoft.com/office/drawing/2014/main" id="{8260E044-E762-6391-88F5-95CE9CE6C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331" y="1198798"/>
            <a:ext cx="8338409" cy="496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610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pPr algn="just"/>
            <a:r>
              <a:rPr lang="en-US" sz="1600" b="1" i="0" u="sng" dirty="0">
                <a:solidFill>
                  <a:srgbClr val="374151"/>
                </a:solidFill>
                <a:effectLst/>
                <a:latin typeface="Söhne"/>
              </a:rPr>
              <a:t>Project Initiation</a:t>
            </a:r>
            <a:r>
              <a:rPr lang="en-US" sz="1600" b="1" i="0" dirty="0">
                <a:solidFill>
                  <a:srgbClr val="374151"/>
                </a:solidFill>
                <a:effectLst/>
                <a:latin typeface="Söhne"/>
              </a:rPr>
              <a:t>:</a:t>
            </a:r>
            <a:endParaRPr lang="en-US" sz="1600" b="0" i="0" dirty="0">
              <a:solidFill>
                <a:srgbClr val="374151"/>
              </a:solidFill>
              <a:effectLst/>
              <a:latin typeface="Söhne"/>
            </a:endParaRPr>
          </a:p>
          <a:p>
            <a:pPr marL="0" indent="0" algn="just">
              <a:buNone/>
            </a:pPr>
            <a:r>
              <a:rPr lang="en-US" sz="1600" b="0" i="0" dirty="0">
                <a:solidFill>
                  <a:srgbClr val="374151"/>
                </a:solidFill>
                <a:effectLst/>
                <a:latin typeface="Söhne"/>
              </a:rPr>
              <a:t>         Define the project scope, objectives, and goals.</a:t>
            </a:r>
          </a:p>
          <a:p>
            <a:pPr marL="0" indent="0" algn="just">
              <a:buNone/>
            </a:pPr>
            <a:r>
              <a:rPr lang="en-US" sz="1600" b="0" i="0" dirty="0">
                <a:solidFill>
                  <a:srgbClr val="374151"/>
                </a:solidFill>
                <a:effectLst/>
                <a:latin typeface="Söhne"/>
              </a:rPr>
              <a:t>         Establish a project team and leadership.</a:t>
            </a:r>
          </a:p>
          <a:p>
            <a:pPr algn="just">
              <a:buFont typeface="Arial" panose="020B0604020202020204" pitchFamily="34" charset="0"/>
              <a:buChar char="•"/>
            </a:pPr>
            <a:r>
              <a:rPr lang="en-US" sz="1600" b="1" i="0" u="sng" dirty="0">
                <a:solidFill>
                  <a:srgbClr val="374151"/>
                </a:solidFill>
                <a:effectLst/>
                <a:latin typeface="Söhne"/>
              </a:rPr>
              <a:t>System Design and Architecture:</a:t>
            </a:r>
            <a:endParaRPr lang="en-US" sz="1600" b="0" i="0" u="sng" dirty="0">
              <a:solidFill>
                <a:srgbClr val="374151"/>
              </a:solidFill>
              <a:effectLst/>
              <a:latin typeface="Söhne"/>
            </a:endParaRPr>
          </a:p>
          <a:p>
            <a:pPr marL="0" indent="0" algn="just">
              <a:buNone/>
            </a:pPr>
            <a:r>
              <a:rPr lang="en-US" sz="1600" b="0" i="0" dirty="0">
                <a:solidFill>
                  <a:srgbClr val="374151"/>
                </a:solidFill>
                <a:effectLst/>
                <a:latin typeface="Söhne"/>
              </a:rPr>
              <a:t>        Define the architecture of the smart ambulance system, including hardware, software, and communication components.</a:t>
            </a:r>
          </a:p>
          <a:p>
            <a:pPr algn="just"/>
            <a:r>
              <a:rPr lang="en-US" sz="1600" b="1" i="0" u="sng" dirty="0">
                <a:solidFill>
                  <a:srgbClr val="374151"/>
                </a:solidFill>
                <a:effectLst/>
                <a:latin typeface="Söhne"/>
              </a:rPr>
              <a:t>Technology Selection and Procurement:</a:t>
            </a:r>
            <a:endParaRPr lang="en-US" sz="1600" b="0" i="0" u="sng" dirty="0">
              <a:solidFill>
                <a:srgbClr val="374151"/>
              </a:solidFill>
              <a:effectLst/>
              <a:latin typeface="Söhne"/>
            </a:endParaRPr>
          </a:p>
          <a:p>
            <a:pPr marL="457200" lvl="1" indent="0" algn="just">
              <a:buNone/>
            </a:pPr>
            <a:r>
              <a:rPr lang="en-US" sz="1600" b="0" i="0" dirty="0">
                <a:solidFill>
                  <a:srgbClr val="374151"/>
                </a:solidFill>
                <a:effectLst/>
                <a:latin typeface="Söhne"/>
              </a:rPr>
              <a:t>Choose and procure the necessary technology components, such as IoT sensors, GPS devices, telemedicine equipment, and communication systems.</a:t>
            </a:r>
          </a:p>
          <a:p>
            <a:pPr algn="just"/>
            <a:r>
              <a:rPr lang="en-US" sz="1600" b="1" i="0" u="sng" dirty="0">
                <a:solidFill>
                  <a:srgbClr val="374151"/>
                </a:solidFill>
                <a:effectLst/>
                <a:latin typeface="Söhne"/>
              </a:rPr>
              <a:t>Software Development</a:t>
            </a:r>
            <a:r>
              <a:rPr lang="en-US" sz="1600" b="1" i="0" dirty="0">
                <a:solidFill>
                  <a:srgbClr val="374151"/>
                </a:solidFill>
                <a:effectLst/>
                <a:latin typeface="Söhne"/>
              </a:rPr>
              <a:t>:</a:t>
            </a:r>
            <a:endParaRPr lang="en-US" sz="1600" dirty="0">
              <a:solidFill>
                <a:srgbClr val="374151"/>
              </a:solidFill>
              <a:latin typeface="Söhne"/>
            </a:endParaRPr>
          </a:p>
          <a:p>
            <a:pPr marL="0" indent="0" algn="just">
              <a:buNone/>
            </a:pPr>
            <a:r>
              <a:rPr lang="en-US" sz="1600" b="0" i="0" dirty="0">
                <a:solidFill>
                  <a:srgbClr val="374151"/>
                </a:solidFill>
                <a:effectLst/>
                <a:latin typeface="Söhne"/>
              </a:rPr>
              <a:t>         Develop software for dispatch, routing optimization, patient monitoring, and communication.</a:t>
            </a:r>
          </a:p>
          <a:p>
            <a:pPr algn="just"/>
            <a:r>
              <a:rPr lang="en-US" sz="1600" b="1" i="0" u="sng" dirty="0">
                <a:solidFill>
                  <a:srgbClr val="374151"/>
                </a:solidFill>
                <a:effectLst/>
                <a:latin typeface="Söhne"/>
              </a:rPr>
              <a:t>User Interface Design</a:t>
            </a:r>
            <a:r>
              <a:rPr lang="en-US" sz="1600" b="1" i="0" dirty="0">
                <a:solidFill>
                  <a:srgbClr val="374151"/>
                </a:solidFill>
                <a:effectLst/>
                <a:latin typeface="Söhne"/>
              </a:rPr>
              <a:t>:</a:t>
            </a:r>
            <a:endParaRPr lang="en-US" sz="1600" dirty="0">
              <a:solidFill>
                <a:srgbClr val="374151"/>
              </a:solidFill>
              <a:latin typeface="Söhne"/>
            </a:endParaRPr>
          </a:p>
          <a:p>
            <a:pPr marL="0" indent="0" algn="just">
              <a:buNone/>
            </a:pPr>
            <a:r>
              <a:rPr lang="en-US" sz="1600" b="0" i="0" dirty="0">
                <a:solidFill>
                  <a:srgbClr val="374151"/>
                </a:solidFill>
                <a:effectLst/>
                <a:latin typeface="Söhne"/>
              </a:rPr>
              <a:t>         Design user-friendly interfaces for the mobile app and ambulance equipment.</a:t>
            </a:r>
          </a:p>
          <a:p>
            <a:pPr algn="just"/>
            <a:r>
              <a:rPr lang="en-US" sz="1600" b="1" u="sng" dirty="0">
                <a:latin typeface="Calibri" panose="020F0502020204030204" pitchFamily="34" charset="0"/>
                <a:ea typeface="Calibri" panose="020F0502020204030204" pitchFamily="34" charset="0"/>
                <a:cs typeface="Calibri" panose="020F0502020204030204" pitchFamily="34" charset="0"/>
              </a:rPr>
              <a:t>Real-time data analysis</a:t>
            </a:r>
            <a:r>
              <a:rPr lang="en-US" sz="1600" dirty="0">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US" sz="1600" dirty="0">
                <a:latin typeface="Calibri" panose="020F0502020204030204" pitchFamily="34" charset="0"/>
                <a:ea typeface="Calibri" panose="020F0502020204030204" pitchFamily="34" charset="0"/>
                <a:cs typeface="Calibri" panose="020F0502020204030204" pitchFamily="34" charset="0"/>
              </a:rPr>
              <a:t>         Predictive modeling will drive efficient ambulance dispatch, resource allocation, and routing. Rigorous testing and       feedback loops will refine the system.</a:t>
            </a:r>
            <a:endParaRPr lang="en-GB"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normAutofit fontScale="70000" lnSpcReduction="20000"/>
          </a:bodyPr>
          <a:lstStyle/>
          <a:p>
            <a:pPr algn="l">
              <a:buFont typeface="+mj-lt"/>
              <a:buAutoNum type="arabicPeriod"/>
            </a:pPr>
            <a:r>
              <a:rPr lang="en-US" b="1" i="0" dirty="0">
                <a:solidFill>
                  <a:srgbClr val="374151"/>
                </a:solidFill>
                <a:effectLst/>
                <a:latin typeface="Söhne"/>
              </a:rPr>
              <a:t>Project Initiation (Month 1-2)</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Define project goals and objectives.</a:t>
            </a:r>
          </a:p>
          <a:p>
            <a:pPr marL="742950" lvl="1" indent="-285750" algn="l">
              <a:buFont typeface="+mj-lt"/>
              <a:buAutoNum type="arabicPeriod"/>
            </a:pPr>
            <a:r>
              <a:rPr lang="en-US" b="0" i="0" dirty="0">
                <a:solidFill>
                  <a:srgbClr val="374151"/>
                </a:solidFill>
                <a:effectLst/>
                <a:latin typeface="Söhne"/>
              </a:rPr>
              <a:t>Identify key stakeholders and form a project team.</a:t>
            </a:r>
          </a:p>
          <a:p>
            <a:pPr marL="742950" lvl="1" indent="-285750" algn="l">
              <a:buFont typeface="+mj-lt"/>
              <a:buAutoNum type="arabicPeriod"/>
            </a:pPr>
            <a:r>
              <a:rPr lang="en-US" b="0" i="0" dirty="0">
                <a:solidFill>
                  <a:srgbClr val="374151"/>
                </a:solidFill>
                <a:effectLst/>
                <a:latin typeface="Söhne"/>
              </a:rPr>
              <a:t>Secure funding and resources.</a:t>
            </a:r>
          </a:p>
          <a:p>
            <a:pPr algn="l">
              <a:buFont typeface="+mj-lt"/>
              <a:buAutoNum type="arabicPeriod"/>
            </a:pPr>
            <a:r>
              <a:rPr lang="en-US" b="1" i="0" dirty="0">
                <a:solidFill>
                  <a:srgbClr val="374151"/>
                </a:solidFill>
                <a:effectLst/>
                <a:latin typeface="Söhne"/>
              </a:rPr>
              <a:t>Market Research and Analysis (Month 3-4)</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Conduct market research to understand the current ambulance service landscape.</a:t>
            </a:r>
          </a:p>
          <a:p>
            <a:pPr marL="742950" lvl="1" indent="-285750" algn="l">
              <a:buFont typeface="+mj-lt"/>
              <a:buAutoNum type="arabicPeriod"/>
            </a:pPr>
            <a:r>
              <a:rPr lang="en-US" b="0" i="0" dirty="0">
                <a:solidFill>
                  <a:srgbClr val="374151"/>
                </a:solidFill>
                <a:effectLst/>
                <a:latin typeface="Söhne"/>
              </a:rPr>
              <a:t>Identify competitors and potential partners.</a:t>
            </a:r>
          </a:p>
          <a:p>
            <a:pPr marL="742950" lvl="1" indent="-285750" algn="l">
              <a:buFont typeface="+mj-lt"/>
              <a:buAutoNum type="arabicPeriod"/>
            </a:pPr>
            <a:r>
              <a:rPr lang="en-US" b="0" i="0" dirty="0">
                <a:solidFill>
                  <a:srgbClr val="374151"/>
                </a:solidFill>
                <a:effectLst/>
                <a:latin typeface="Söhne"/>
              </a:rPr>
              <a:t>Determine target regions and demographics.</a:t>
            </a:r>
          </a:p>
          <a:p>
            <a:pPr algn="l">
              <a:buFont typeface="+mj-lt"/>
              <a:buAutoNum type="arabicPeriod"/>
            </a:pPr>
            <a:r>
              <a:rPr lang="en-US" b="1" i="0" dirty="0">
                <a:solidFill>
                  <a:srgbClr val="374151"/>
                </a:solidFill>
                <a:effectLst/>
                <a:latin typeface="Söhne"/>
              </a:rPr>
              <a:t>Concept and Requirements (Month 5-6)</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Develop a concept for the smart ambulance service.</a:t>
            </a:r>
          </a:p>
          <a:p>
            <a:pPr marL="742950" lvl="1" indent="-285750" algn="l">
              <a:buFont typeface="+mj-lt"/>
              <a:buAutoNum type="arabicPeriod"/>
            </a:pPr>
            <a:r>
              <a:rPr lang="en-US" b="0" i="0" dirty="0">
                <a:solidFill>
                  <a:srgbClr val="374151"/>
                </a:solidFill>
                <a:effectLst/>
                <a:latin typeface="Söhne"/>
              </a:rPr>
              <a:t>Define the technical and functional requirements.</a:t>
            </a:r>
          </a:p>
          <a:p>
            <a:pPr marL="742950" lvl="1" indent="-285750" algn="l">
              <a:buFont typeface="+mj-lt"/>
              <a:buAutoNum type="arabicPeriod"/>
            </a:pPr>
            <a:r>
              <a:rPr lang="en-US" b="0" i="0" dirty="0">
                <a:solidFill>
                  <a:srgbClr val="374151"/>
                </a:solidFill>
                <a:effectLst/>
                <a:latin typeface="Söhne"/>
              </a:rPr>
              <a:t>Create a preliminary budget and project plan.</a:t>
            </a:r>
          </a:p>
          <a:p>
            <a:pPr algn="l">
              <a:buFont typeface="+mj-lt"/>
              <a:buAutoNum type="arabicPeriod"/>
            </a:pPr>
            <a:r>
              <a:rPr lang="en-US" b="1" i="0" dirty="0">
                <a:solidFill>
                  <a:srgbClr val="374151"/>
                </a:solidFill>
                <a:effectLst/>
                <a:latin typeface="Söhne"/>
              </a:rPr>
              <a:t>Technology Selection and Procurement (Month 7-8)</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Choose the necessary hardware and software components.</a:t>
            </a:r>
          </a:p>
          <a:p>
            <a:pPr marL="742950" lvl="1" indent="-285750" algn="l">
              <a:buFont typeface="+mj-lt"/>
              <a:buAutoNum type="arabicPeriod"/>
            </a:pPr>
            <a:r>
              <a:rPr lang="en-US" b="0" i="0" dirty="0">
                <a:solidFill>
                  <a:srgbClr val="374151"/>
                </a:solidFill>
                <a:effectLst/>
                <a:latin typeface="Söhne"/>
              </a:rPr>
              <a:t>Procure or develop the technology required for the service.</a:t>
            </a:r>
          </a:p>
          <a:p>
            <a:pPr algn="l">
              <a:buFont typeface="+mj-lt"/>
              <a:buAutoNum type="arabicPeriod"/>
            </a:pPr>
            <a:r>
              <a:rPr lang="en-US" b="1" i="0" dirty="0">
                <a:solidFill>
                  <a:srgbClr val="374151"/>
                </a:solidFill>
                <a:effectLst/>
                <a:latin typeface="Söhne"/>
              </a:rPr>
              <a:t>System Design and Development (Month 9-12)</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Develop the smart ambulance service infrastructure.</a:t>
            </a:r>
          </a:p>
          <a:p>
            <a:pPr marL="742950" lvl="1" indent="-285750" algn="l">
              <a:buFont typeface="+mj-lt"/>
              <a:buAutoNum type="arabicPeriod"/>
            </a:pPr>
            <a:r>
              <a:rPr lang="en-US" b="0" i="0" dirty="0">
                <a:solidFill>
                  <a:srgbClr val="374151"/>
                </a:solidFill>
                <a:effectLst/>
                <a:latin typeface="Söhne"/>
              </a:rPr>
              <a:t>Create a mobile app or web portal for users.</a:t>
            </a:r>
          </a:p>
          <a:p>
            <a:pPr marL="742950" lvl="1" indent="-285750" algn="l">
              <a:buFont typeface="+mj-lt"/>
              <a:buAutoNum type="arabicPeriod"/>
            </a:pPr>
            <a:r>
              <a:rPr lang="en-US" b="0" i="0" dirty="0">
                <a:solidFill>
                  <a:srgbClr val="374151"/>
                </a:solidFill>
                <a:effectLst/>
                <a:latin typeface="Söhne"/>
              </a:rPr>
              <a:t>Integrate real-time tracking, communication, and data analysis features.</a:t>
            </a:r>
          </a:p>
          <a:p>
            <a:pPr marL="742950" lvl="1" indent="-285750" algn="l">
              <a:buFont typeface="+mj-lt"/>
              <a:buAutoNum type="arabicPeriod"/>
            </a:pPr>
            <a:r>
              <a:rPr lang="en-US" b="0" i="0" dirty="0">
                <a:solidFill>
                  <a:srgbClr val="374151"/>
                </a:solidFill>
                <a:effectLst/>
                <a:latin typeface="Söhne"/>
              </a:rPr>
              <a:t>Perform initial testing and quality assurance.</a:t>
            </a:r>
          </a:p>
          <a:p>
            <a:pPr marL="0" indent="0">
              <a:buNone/>
            </a:pP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160254"/>
            <a:ext cx="10668000" cy="4952997"/>
          </a:xfrm>
        </p:spPr>
        <p:txBody>
          <a:bodyPr>
            <a:normAutofit/>
          </a:bodyPr>
          <a:lstStyle/>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In conclusion, this project seeks to enhance ambulance booking services by addressing existing shortcomings and introducing innovative solutions. By reducing response times, minimizing errors, and improving the user experience, we aim to create a more efficient and effective system. Our work has the potential to significantly impact emergency healthcare and public safety.</a:t>
            </a: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lvl="0" algn="just"/>
            <a:r>
              <a:rPr lang="en-IN" sz="2000" u="sng" dirty="0">
                <a:solidFill>
                  <a:srgbClr val="0033CC"/>
                </a:solidFill>
                <a:latin typeface="Arial" panose="020B0604020202020204" pitchFamily="34" charset="0"/>
                <a:cs typeface="Arial" panose="020B0604020202020204" pitchFamily="34" charset="0"/>
                <a:hlinkClick r:id="rId2"/>
              </a:rPr>
              <a:t>https://www.tutorialspoint.com/index.htm</a:t>
            </a:r>
            <a:endParaRPr lang="en-IN" sz="2000" u="sng" dirty="0">
              <a:solidFill>
                <a:srgbClr val="0033CC"/>
              </a:solidFill>
              <a:latin typeface="Arial" panose="020B0604020202020204" pitchFamily="34" charset="0"/>
              <a:cs typeface="Arial" panose="020B0604020202020204" pitchFamily="34" charset="0"/>
            </a:endParaRPr>
          </a:p>
          <a:p>
            <a:pPr lvl="0" algn="just"/>
            <a:endParaRPr lang="en-IN" sz="2000" u="sng" dirty="0">
              <a:solidFill>
                <a:srgbClr val="0033CC"/>
              </a:solidFill>
              <a:latin typeface="Arial" panose="020B0604020202020204" pitchFamily="34" charset="0"/>
              <a:cs typeface="Arial" panose="020B0604020202020204" pitchFamily="34" charset="0"/>
            </a:endParaRPr>
          </a:p>
          <a:p>
            <a:pPr lvl="0" algn="just"/>
            <a:r>
              <a:rPr lang="en-IN" sz="2000" u="sng" dirty="0">
                <a:solidFill>
                  <a:srgbClr val="0033CC"/>
                </a:solidFill>
                <a:latin typeface="Arial" panose="020B0604020202020204" pitchFamily="34" charset="0"/>
                <a:cs typeface="Arial" panose="020B0604020202020204" pitchFamily="34" charset="0"/>
                <a:hlinkClick r:id="rId3"/>
              </a:rPr>
              <a:t>https://ieeexplore.ieee.org/document/9609423/</a:t>
            </a:r>
            <a:endParaRPr lang="en-IN" sz="2000" u="sng" dirty="0">
              <a:solidFill>
                <a:srgbClr val="0033CC"/>
              </a:solidFill>
              <a:latin typeface="Arial" panose="020B0604020202020204" pitchFamily="34" charset="0"/>
              <a:cs typeface="Arial" panose="020B0604020202020204" pitchFamily="34" charset="0"/>
            </a:endParaRPr>
          </a:p>
          <a:p>
            <a:pPr lvl="0" algn="just"/>
            <a:endParaRPr lang="en-IN" sz="2000" u="sng" dirty="0">
              <a:solidFill>
                <a:srgbClr val="0033CC"/>
              </a:solidFill>
              <a:latin typeface="Arial" panose="020B0604020202020204" pitchFamily="34" charset="0"/>
              <a:cs typeface="Arial" panose="020B0604020202020204" pitchFamily="34" charset="0"/>
            </a:endParaRPr>
          </a:p>
          <a:p>
            <a:pPr lvl="0" algn="just"/>
            <a:r>
              <a:rPr lang="en-IN" sz="2000" dirty="0">
                <a:solidFill>
                  <a:srgbClr val="0033CC"/>
                </a:solidFill>
                <a:latin typeface="Arial" panose="020B0604020202020204" pitchFamily="34" charset="0"/>
                <a:cs typeface="Arial" panose="020B0604020202020204" pitchFamily="34" charset="0"/>
                <a:hlinkClick r:id="rId4"/>
              </a:rPr>
              <a:t>https://nevonprojects.com/emergency-ambulance-booking-android-app/</a:t>
            </a:r>
            <a:endParaRPr lang="en-IN" sz="2000" dirty="0">
              <a:solidFill>
                <a:srgbClr val="0033CC"/>
              </a:solidFill>
              <a:latin typeface="Arial" panose="020B0604020202020204" pitchFamily="34" charset="0"/>
              <a:cs typeface="Arial" panose="020B0604020202020204" pitchFamily="34" charset="0"/>
            </a:endParaRPr>
          </a:p>
          <a:p>
            <a:pPr lvl="0" algn="just"/>
            <a:endParaRPr lang="en-IN" sz="2000" dirty="0">
              <a:solidFill>
                <a:srgbClr val="0033CC"/>
              </a:solidFill>
              <a:latin typeface="Arial" panose="020B0604020202020204" pitchFamily="34" charset="0"/>
              <a:cs typeface="Arial" panose="020B0604020202020204" pitchFamily="34" charset="0"/>
            </a:endParaRPr>
          </a:p>
          <a:p>
            <a:pPr lvl="0" algn="just"/>
            <a:r>
              <a:rPr lang="en-IN" sz="1600" dirty="0"/>
              <a:t>[1] C. Perera, C. H. Liu, and S. Jayawardena, “The Emerging Internet of Things Marketplace From an Industrial Perspective: A Survey,” IEEE Trans. </a:t>
            </a:r>
            <a:r>
              <a:rPr lang="en-IN" sz="1600" dirty="0" err="1"/>
              <a:t>Emerg</a:t>
            </a:r>
            <a:r>
              <a:rPr lang="en-IN" sz="1600" dirty="0"/>
              <a:t>. Topics </a:t>
            </a:r>
            <a:r>
              <a:rPr lang="en-IN" sz="1600" dirty="0" err="1"/>
              <a:t>Comput</a:t>
            </a:r>
            <a:r>
              <a:rPr lang="en-IN" sz="1600" dirty="0"/>
              <a:t>., vol. 3, no. 4, pp. 585–598, 2015. </a:t>
            </a:r>
          </a:p>
          <a:p>
            <a:pPr lvl="0" algn="just"/>
            <a:r>
              <a:rPr lang="en-IN" sz="1600" dirty="0"/>
              <a:t>[2] S. Verma, Y. Kawamoto, Z. M. </a:t>
            </a:r>
            <a:r>
              <a:rPr lang="en-IN" sz="1600" dirty="0" err="1"/>
              <a:t>Fadlullah</a:t>
            </a:r>
            <a:r>
              <a:rPr lang="en-IN" sz="1600" dirty="0"/>
              <a:t>, H. Nishiyama, and N. Kato, “A Survey on Network Methodologies for Real-Time Analytics of Massive IoT Data and Open Research Issues,” IEEE </a:t>
            </a:r>
            <a:r>
              <a:rPr lang="en-IN" sz="1600" dirty="0" err="1"/>
              <a:t>Commun</a:t>
            </a:r>
            <a:r>
              <a:rPr lang="en-IN" sz="1600" dirty="0"/>
              <a:t>. Surveys Tut., vol. 19, no. 3, pp. 1457–1477, 2017. </a:t>
            </a:r>
          </a:p>
          <a:p>
            <a:pPr lvl="0" algn="just"/>
            <a:r>
              <a:rPr lang="en-IN" sz="1600" dirty="0"/>
              <a:t>[3] J. Jin, J. Gubbi, T. Luo, and M. </a:t>
            </a:r>
            <a:r>
              <a:rPr lang="en-IN" sz="1600" dirty="0" err="1"/>
              <a:t>Palaniswami</a:t>
            </a:r>
            <a:r>
              <a:rPr lang="en-IN" sz="1600" dirty="0"/>
              <a:t>, “Network Architecture and QoS issues in the Internet of Things for a Smart City,” in Proc. Int. </a:t>
            </a:r>
            <a:r>
              <a:rPr lang="en-IN" sz="1600" dirty="0" err="1"/>
              <a:t>Symp</a:t>
            </a:r>
            <a:r>
              <a:rPr lang="en-IN" sz="1600" dirty="0"/>
              <a:t>. Communications and Information Technologies, 2012, pp. 956–961. </a:t>
            </a:r>
            <a:endParaRPr lang="en-IN" sz="2000" u="sng" dirty="0">
              <a:solidFill>
                <a:srgbClr val="0033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365" y="274640"/>
            <a:ext cx="10668000" cy="487362"/>
          </a:xfrm>
        </p:spPr>
        <p:txBody>
          <a:bodyPr/>
          <a:lstStyle/>
          <a:p>
            <a:r>
              <a:rPr lang="en-GB" dirty="0"/>
              <a:t>Abstract:</a:t>
            </a:r>
          </a:p>
        </p:txBody>
      </p:sp>
      <p:sp>
        <p:nvSpPr>
          <p:cNvPr id="3" name="Content Placeholder 2"/>
          <p:cNvSpPr>
            <a:spLocks noGrp="1"/>
          </p:cNvSpPr>
          <p:nvPr>
            <p:ph idx="1"/>
          </p:nvPr>
        </p:nvSpPr>
        <p:spPr/>
        <p:txBody>
          <a:bodyPr>
            <a:normAutofit fontScale="92500" lnSpcReduction="20000"/>
          </a:bodyPr>
          <a:lstStyle/>
          <a:p>
            <a:pPr algn="l"/>
            <a:r>
              <a:rPr lang="en-US" sz="2200" b="1" i="0" dirty="0">
                <a:solidFill>
                  <a:srgbClr val="374151"/>
                </a:solidFill>
                <a:effectLst/>
                <a:latin typeface="Söhne"/>
              </a:rPr>
              <a:t>Enhancing Emergency Medical Response:</a:t>
            </a:r>
            <a:endParaRPr lang="en-US" sz="2200" b="0" i="0" dirty="0">
              <a:solidFill>
                <a:srgbClr val="374151"/>
              </a:solidFill>
              <a:effectLst/>
              <a:latin typeface="Söhne"/>
            </a:endParaRPr>
          </a:p>
          <a:p>
            <a:pPr marL="0" indent="0" algn="just">
              <a:buNone/>
            </a:pPr>
            <a:r>
              <a:rPr lang="en-US" sz="2200" dirty="0">
                <a:solidFill>
                  <a:srgbClr val="374151"/>
                </a:solidFill>
                <a:latin typeface="Söhne"/>
              </a:rPr>
              <a:t>     </a:t>
            </a:r>
            <a:r>
              <a:rPr lang="en-US" sz="2200" b="0" i="0" dirty="0">
                <a:solidFill>
                  <a:srgbClr val="374151"/>
                </a:solidFill>
                <a:effectLst/>
                <a:latin typeface="Söhne"/>
              </a:rPr>
              <a:t>Smart ambulance services are a revolutionary approach to improving emergency medical </a:t>
            </a:r>
            <a:r>
              <a:rPr lang="en-US" sz="2200" b="0" i="0" dirty="0" smtClean="0">
                <a:solidFill>
                  <a:srgbClr val="374151"/>
                </a:solidFill>
                <a:effectLst/>
                <a:latin typeface="Söhne"/>
              </a:rPr>
              <a:t>                response</a:t>
            </a:r>
            <a:r>
              <a:rPr lang="en-US" sz="2200" b="0" i="0" dirty="0">
                <a:solidFill>
                  <a:srgbClr val="374151"/>
                </a:solidFill>
                <a:effectLst/>
                <a:latin typeface="Söhne"/>
              </a:rPr>
              <a:t>.</a:t>
            </a:r>
          </a:p>
          <a:p>
            <a:pPr algn="l">
              <a:buFont typeface="Arial" panose="020B0604020202020204" pitchFamily="34" charset="0"/>
              <a:buChar char="•"/>
            </a:pPr>
            <a:r>
              <a:rPr lang="en-US" sz="2200" b="1" i="0" dirty="0">
                <a:solidFill>
                  <a:srgbClr val="374151"/>
                </a:solidFill>
                <a:effectLst/>
                <a:latin typeface="Söhne"/>
              </a:rPr>
              <a:t>Traffic Management Integration:</a:t>
            </a:r>
            <a:endParaRPr lang="en-US" sz="2200" b="0" i="0"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Integration with traffic management systems helps ambulances navigate through congested areas more efficiently.</a:t>
            </a:r>
          </a:p>
          <a:p>
            <a:pPr algn="l">
              <a:buFont typeface="Arial" panose="020B0604020202020204" pitchFamily="34" charset="0"/>
              <a:buChar char="•"/>
            </a:pPr>
            <a:r>
              <a:rPr lang="en-US" sz="2200" b="1" i="0" dirty="0">
                <a:solidFill>
                  <a:srgbClr val="374151"/>
                </a:solidFill>
                <a:effectLst/>
                <a:latin typeface="Söhne"/>
              </a:rPr>
              <a:t>Reduced Human Errors:</a:t>
            </a:r>
            <a:endParaRPr lang="en-US" sz="2200" b="0" i="0"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Automation and technology reduce the risk of human errors in the ambulance service.</a:t>
            </a:r>
          </a:p>
          <a:p>
            <a:pPr algn="l">
              <a:buFont typeface="Arial" panose="020B0604020202020204" pitchFamily="34" charset="0"/>
              <a:buChar char="•"/>
            </a:pPr>
            <a:r>
              <a:rPr lang="en-US" sz="2200" b="1" i="0" dirty="0">
                <a:solidFill>
                  <a:srgbClr val="374151"/>
                </a:solidFill>
                <a:effectLst/>
                <a:latin typeface="Söhne"/>
              </a:rPr>
              <a:t>Cost Savings:</a:t>
            </a:r>
            <a:endParaRPr lang="en-US" sz="2200" b="0" i="0"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Improved efficiency can lead to cost savings in the healthcare system.</a:t>
            </a:r>
          </a:p>
          <a:p>
            <a:pPr algn="l">
              <a:buFont typeface="Arial" panose="020B0604020202020204" pitchFamily="34" charset="0"/>
              <a:buChar char="•"/>
            </a:pPr>
            <a:r>
              <a:rPr lang="en-US" sz="2200" b="1" i="0" dirty="0">
                <a:solidFill>
                  <a:srgbClr val="374151"/>
                </a:solidFill>
                <a:effectLst/>
                <a:latin typeface="Söhne"/>
              </a:rPr>
              <a:t>Real-Time Location Tracking:</a:t>
            </a:r>
            <a:endParaRPr lang="en-US" sz="2200" b="0" i="0"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Smart ambulances are equipped with GPS systems for real-time tracking and precise location identification.</a:t>
            </a:r>
          </a:p>
          <a:p>
            <a:pPr algn="l">
              <a:buFont typeface="Arial" panose="020B0604020202020204" pitchFamily="34" charset="0"/>
              <a:buChar char="•"/>
            </a:pPr>
            <a:r>
              <a:rPr lang="en-US" sz="2200" b="1" i="0" dirty="0">
                <a:solidFill>
                  <a:srgbClr val="374151"/>
                </a:solidFill>
                <a:effectLst/>
                <a:latin typeface="Söhne"/>
              </a:rPr>
              <a:t>Faster Response Times:</a:t>
            </a:r>
            <a:endParaRPr lang="en-US" sz="2200" b="0" i="0"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The use of technology allows for quicker dispatch and route optimization, reducing response times.</a:t>
            </a:r>
          </a:p>
          <a:p>
            <a:pPr marL="742950" lvl="1" indent="-285750" algn="l">
              <a:buFont typeface="Arial" panose="020B0604020202020204" pitchFamily="34" charset="0"/>
              <a:buChar char="•"/>
            </a:pPr>
            <a:endParaRPr lang="en-US" b="0" i="0" dirty="0">
              <a:solidFill>
                <a:srgbClr val="374151"/>
              </a:solidFill>
              <a:effectLst/>
              <a:latin typeface="Söhne"/>
            </a:endParaRPr>
          </a:p>
          <a:p>
            <a:pPr marL="0" indent="0" algn="l">
              <a:buNone/>
            </a:pPr>
            <a:endParaRPr lang="en-US" sz="1600" b="0" i="0" dirty="0">
              <a:solidFill>
                <a:srgbClr val="374151"/>
              </a:solidFill>
              <a:effectLst/>
              <a:latin typeface="Söhne"/>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40"/>
            <a:ext cx="10668000" cy="487362"/>
          </a:xfrm>
        </p:spPr>
        <p:txBody>
          <a:bodyPr/>
          <a:lstStyle/>
          <a:p>
            <a:r>
              <a:rPr lang="en-GB" dirty="0"/>
              <a:t>Literature Survey :</a:t>
            </a:r>
          </a:p>
        </p:txBody>
      </p:sp>
      <p:sp>
        <p:nvSpPr>
          <p:cNvPr id="3" name="Content Placeholder 2"/>
          <p:cNvSpPr>
            <a:spLocks noGrp="1"/>
          </p:cNvSpPr>
          <p:nvPr>
            <p:ph idx="1"/>
          </p:nvPr>
        </p:nvSpPr>
        <p:spPr/>
        <p:txBody>
          <a:bodyPr>
            <a:normAutofit/>
          </a:bodyPr>
          <a:lstStyle/>
          <a:p>
            <a:pPr algn="just"/>
            <a:r>
              <a:rPr lang="en-IN" sz="2000" dirty="0"/>
              <a:t>Paper Name: Towards Vehicular Sensor Networks with Android Smartphones for Road Surface Monitoring. </a:t>
            </a:r>
          </a:p>
          <a:p>
            <a:pPr algn="just"/>
            <a:endParaRPr lang="en-IN" sz="2000" dirty="0"/>
          </a:p>
          <a:p>
            <a:pPr algn="just"/>
            <a:r>
              <a:rPr lang="en-IN" sz="2000" dirty="0"/>
              <a:t>Authors: Girts </a:t>
            </a:r>
            <a:r>
              <a:rPr lang="en-IN" sz="2000" dirty="0" err="1"/>
              <a:t>Strazdins</a:t>
            </a:r>
            <a:r>
              <a:rPr lang="en-IN" sz="2000" dirty="0"/>
              <a:t>, Artis </a:t>
            </a:r>
            <a:r>
              <a:rPr lang="en-IN" sz="2000" dirty="0" err="1"/>
              <a:t>Mednis</a:t>
            </a:r>
            <a:r>
              <a:rPr lang="en-IN" sz="2000" dirty="0"/>
              <a:t>, </a:t>
            </a:r>
            <a:r>
              <a:rPr lang="en-IN" sz="2000" dirty="0" err="1"/>
              <a:t>Georgijs</a:t>
            </a:r>
            <a:r>
              <a:rPr lang="en-IN" sz="2000" dirty="0"/>
              <a:t> </a:t>
            </a:r>
            <a:r>
              <a:rPr lang="en-IN" sz="2000" dirty="0" err="1"/>
              <a:t>Kanonirs</a:t>
            </a:r>
            <a:r>
              <a:rPr lang="en-IN" sz="2000" dirty="0"/>
              <a:t>, Reinholds </a:t>
            </a:r>
            <a:r>
              <a:rPr lang="en-IN" sz="2000" dirty="0" err="1"/>
              <a:t>Zviedris</a:t>
            </a:r>
            <a:r>
              <a:rPr lang="en-IN" sz="2000" dirty="0"/>
              <a:t> and Leo </a:t>
            </a:r>
            <a:r>
              <a:rPr lang="en-IN" sz="2000" dirty="0" err="1"/>
              <a:t>Selav</a:t>
            </a:r>
            <a:endParaRPr lang="en-IN" sz="2000" dirty="0"/>
          </a:p>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t>Description: Android is one of the most popular smartphone platforms at the moment, and the popularity is even rising. Additionally, it is one of the most open and flexible platforms providing software developers easy access to phone hardware and rich software API. We envision Android-based smartphones as a powerful and widely used participatory sensing platform in near future. In this paper we examine Android smartphones in the context of road surface quality monitoring. We evaluated a set of pothole detection algorithms on Android phones with a sensing application while driving a car in urban environment. </a:t>
            </a: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F565-D435-3A10-6921-EC1F63282C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ED6F05-1274-106B-FE75-4C25A16430E7}"/>
              </a:ext>
            </a:extLst>
          </p:cNvPr>
          <p:cNvSpPr>
            <a:spLocks noGrp="1"/>
          </p:cNvSpPr>
          <p:nvPr>
            <p:ph idx="1"/>
          </p:nvPr>
        </p:nvSpPr>
        <p:spPr/>
        <p:txBody>
          <a:bodyPr>
            <a:normAutofit lnSpcReduction="10000"/>
          </a:bodyPr>
          <a:lstStyle/>
          <a:p>
            <a:pPr algn="just"/>
            <a:r>
              <a:rPr lang="en-US" dirty="0"/>
              <a:t>Paper Name: Accident identification system with SMS notification</a:t>
            </a:r>
          </a:p>
          <a:p>
            <a:pPr algn="just"/>
            <a:endParaRPr lang="en-US" dirty="0"/>
          </a:p>
          <a:p>
            <a:pPr algn="just"/>
            <a:r>
              <a:rPr lang="en-US" dirty="0"/>
              <a:t> Authors: Supriya </a:t>
            </a:r>
            <a:r>
              <a:rPr lang="en-US" dirty="0" err="1"/>
              <a:t>vidhate</a:t>
            </a:r>
            <a:r>
              <a:rPr lang="en-US" dirty="0"/>
              <a:t>, </a:t>
            </a:r>
            <a:r>
              <a:rPr lang="en-US" dirty="0" err="1"/>
              <a:t>mamta</a:t>
            </a:r>
            <a:r>
              <a:rPr lang="en-US" dirty="0"/>
              <a:t> </a:t>
            </a:r>
            <a:r>
              <a:rPr lang="en-US" dirty="0" err="1"/>
              <a:t>tadavi</a:t>
            </a:r>
            <a:r>
              <a:rPr lang="en-US" dirty="0"/>
              <a:t>, </a:t>
            </a:r>
            <a:r>
              <a:rPr lang="en-US" dirty="0" err="1"/>
              <a:t>manisha</a:t>
            </a:r>
            <a:r>
              <a:rPr lang="en-US" dirty="0"/>
              <a:t> </a:t>
            </a:r>
            <a:r>
              <a:rPr lang="en-US" dirty="0" err="1"/>
              <a:t>jagtap</a:t>
            </a:r>
            <a:r>
              <a:rPr lang="en-US" dirty="0"/>
              <a:t>, </a:t>
            </a:r>
            <a:r>
              <a:rPr lang="en-US" dirty="0" err="1"/>
              <a:t>rajratan</a:t>
            </a:r>
            <a:r>
              <a:rPr lang="en-US" dirty="0"/>
              <a:t> </a:t>
            </a:r>
            <a:r>
              <a:rPr lang="en-US" dirty="0" err="1"/>
              <a:t>janrao</a:t>
            </a:r>
            <a:r>
              <a:rPr lang="en-US" dirty="0"/>
              <a:t> </a:t>
            </a:r>
          </a:p>
          <a:p>
            <a:pPr algn="just"/>
            <a:endParaRPr lang="en-US" dirty="0"/>
          </a:p>
          <a:p>
            <a:pPr algn="just"/>
            <a:r>
              <a:rPr lang="en-US" dirty="0"/>
              <a:t>Description: In today’s world highway accident have become a common occurrence. Many people die each year due improper medical care after the accident happen. There is no effective method by which the correct authorities can be informed in time so that the person’s life can be saved. We are designing such a device which will not only detect any accident that happens to the car but also inform the appropriate authorities immediately as soon as the accident occurs</a:t>
            </a:r>
            <a:endParaRPr lang="en-IN" dirty="0"/>
          </a:p>
        </p:txBody>
      </p:sp>
    </p:spTree>
    <p:extLst>
      <p:ext uri="{BB962C8B-B14F-4D97-AF65-F5344CB8AC3E}">
        <p14:creationId xmlns:p14="http://schemas.microsoft.com/office/powerpoint/2010/main" val="140698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6E2A0-01FF-D570-C932-F64D73FCC3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B10394-84B7-414D-4CF4-367A364BC4AE}"/>
              </a:ext>
            </a:extLst>
          </p:cNvPr>
          <p:cNvSpPr>
            <a:spLocks noGrp="1"/>
          </p:cNvSpPr>
          <p:nvPr>
            <p:ph idx="1"/>
          </p:nvPr>
        </p:nvSpPr>
        <p:spPr/>
        <p:txBody>
          <a:bodyPr/>
          <a:lstStyle/>
          <a:p>
            <a:pPr algn="just"/>
            <a:r>
              <a:rPr lang="en-US" dirty="0"/>
              <a:t>Paper Name: Applying QR Code and Mobile Application to Improve Service Process in Thai Hospital</a:t>
            </a:r>
          </a:p>
          <a:p>
            <a:pPr algn="just"/>
            <a:endParaRPr lang="en-US" dirty="0"/>
          </a:p>
          <a:p>
            <a:pPr algn="just"/>
            <a:r>
              <a:rPr lang="en-US" dirty="0"/>
              <a:t> Authors: </a:t>
            </a:r>
            <a:r>
              <a:rPr lang="en-US" dirty="0" err="1"/>
              <a:t>Chayakrit</a:t>
            </a:r>
            <a:r>
              <a:rPr lang="en-US" dirty="0"/>
              <a:t> </a:t>
            </a:r>
            <a:r>
              <a:rPr lang="en-US" dirty="0" err="1"/>
              <a:t>Charoensiriwath</a:t>
            </a:r>
            <a:r>
              <a:rPr lang="en-US" dirty="0"/>
              <a:t>, </a:t>
            </a:r>
            <a:r>
              <a:rPr lang="en-US" dirty="0" err="1"/>
              <a:t>Navaporn</a:t>
            </a:r>
            <a:r>
              <a:rPr lang="en-US" dirty="0"/>
              <a:t> </a:t>
            </a:r>
            <a:r>
              <a:rPr lang="en-US" dirty="0" err="1"/>
              <a:t>Surasvadi</a:t>
            </a:r>
            <a:r>
              <a:rPr lang="en-US" dirty="0"/>
              <a:t>, </a:t>
            </a:r>
            <a:r>
              <a:rPr lang="en-US" dirty="0" err="1"/>
              <a:t>Suporn</a:t>
            </a:r>
            <a:r>
              <a:rPr lang="en-US" dirty="0"/>
              <a:t> </a:t>
            </a:r>
            <a:r>
              <a:rPr lang="en-US" dirty="0" err="1"/>
              <a:t>Pongnumkul</a:t>
            </a:r>
            <a:r>
              <a:rPr lang="en-US" dirty="0"/>
              <a:t>, </a:t>
            </a:r>
            <a:r>
              <a:rPr lang="en-US" dirty="0" err="1"/>
              <a:t>Thunyasit</a:t>
            </a:r>
            <a:r>
              <a:rPr lang="en-US" dirty="0"/>
              <a:t> </a:t>
            </a:r>
            <a:r>
              <a:rPr lang="en-US" dirty="0" err="1"/>
              <a:t>Pholprasit</a:t>
            </a:r>
            <a:endParaRPr lang="en-US" dirty="0"/>
          </a:p>
          <a:p>
            <a:pPr algn="just"/>
            <a:endParaRPr lang="en-US" dirty="0"/>
          </a:p>
          <a:p>
            <a:pPr algn="just"/>
            <a:r>
              <a:rPr lang="en-US" dirty="0"/>
              <a:t> Description: Hospital overcrowding has been a problem in Thai public healthcare system. The main cause of this problem is the limited available resources, including a limited number of doctors, nurses, and limited capacity and availability of medical devices. There have been attempts to alleviate the problem through various strategies.</a:t>
            </a:r>
            <a:endParaRPr lang="en-IN" dirty="0"/>
          </a:p>
        </p:txBody>
      </p:sp>
    </p:spTree>
    <p:extLst>
      <p:ext uri="{BB962C8B-B14F-4D97-AF65-F5344CB8AC3E}">
        <p14:creationId xmlns:p14="http://schemas.microsoft.com/office/powerpoint/2010/main" val="108859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FA14-04E9-9B78-ECB5-B48819D6B7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F97711-1C57-7828-F104-688D3B108E63}"/>
              </a:ext>
            </a:extLst>
          </p:cNvPr>
          <p:cNvSpPr>
            <a:spLocks noGrp="1"/>
          </p:cNvSpPr>
          <p:nvPr>
            <p:ph idx="1"/>
          </p:nvPr>
        </p:nvSpPr>
        <p:spPr/>
        <p:txBody>
          <a:bodyPr/>
          <a:lstStyle/>
          <a:p>
            <a:pPr algn="just"/>
            <a:r>
              <a:rPr lang="en-US" dirty="0"/>
              <a:t>Paper Name: Cloud Computing and Accident Handling Systems </a:t>
            </a:r>
          </a:p>
          <a:p>
            <a:pPr algn="just"/>
            <a:endParaRPr lang="en-US" dirty="0"/>
          </a:p>
          <a:p>
            <a:pPr algn="just"/>
            <a:r>
              <a:rPr lang="en-US" dirty="0"/>
              <a:t>Authors: Jabar H Yousif, Dinesh Kumar Saini </a:t>
            </a:r>
          </a:p>
          <a:p>
            <a:pPr algn="just"/>
            <a:endParaRPr lang="en-US" dirty="0"/>
          </a:p>
          <a:p>
            <a:pPr algn="just"/>
            <a:r>
              <a:rPr lang="en-US" dirty="0"/>
              <a:t>Description: An attempt is made to study the current issues of the cloud computing solutions for the life critical system- car accident systems in the Gulf region. Gulf region has high death rate because of car accidents and there is little or no proper accident handling facilities in the region. </a:t>
            </a:r>
            <a:endParaRPr lang="en-IN" dirty="0"/>
          </a:p>
        </p:txBody>
      </p:sp>
    </p:spTree>
    <p:extLst>
      <p:ext uri="{BB962C8B-B14F-4D97-AF65-F5344CB8AC3E}">
        <p14:creationId xmlns:p14="http://schemas.microsoft.com/office/powerpoint/2010/main" val="842733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51FC-81A6-A38F-7307-9527CEDE55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DDE0C9-63DC-32CF-8B20-42F0975BE832}"/>
              </a:ext>
            </a:extLst>
          </p:cNvPr>
          <p:cNvSpPr>
            <a:spLocks noGrp="1"/>
          </p:cNvSpPr>
          <p:nvPr>
            <p:ph idx="1"/>
          </p:nvPr>
        </p:nvSpPr>
        <p:spPr/>
        <p:txBody>
          <a:bodyPr>
            <a:normAutofit fontScale="92500"/>
          </a:bodyPr>
          <a:lstStyle/>
          <a:p>
            <a:pPr algn="just"/>
            <a:r>
              <a:rPr lang="en-US" dirty="0"/>
              <a:t>Paper Name: Assessment of medication adherence app features, functionality, and health literacy level and the creation of a searchable Web-based adherence app resource for health care professionals and patients.</a:t>
            </a:r>
          </a:p>
          <a:p>
            <a:pPr algn="just"/>
            <a:r>
              <a:rPr lang="en-US" dirty="0"/>
              <a:t> Authors: Seth </a:t>
            </a:r>
            <a:r>
              <a:rPr lang="en-US" dirty="0" err="1"/>
              <a:t>Heldenbrand</a:t>
            </a:r>
            <a:r>
              <a:rPr lang="en-US" dirty="0"/>
              <a:t>*, Bradley C. Martin, Paul O. </a:t>
            </a:r>
            <a:r>
              <a:rPr lang="en-US" dirty="0" err="1"/>
              <a:t>Gubbins</a:t>
            </a:r>
            <a:r>
              <a:rPr lang="en-US" dirty="0"/>
              <a:t>, Kristie Hadden, Catherine Renna, Rebecca Shilling, Lindsey </a:t>
            </a:r>
            <a:r>
              <a:rPr lang="en-US" dirty="0" err="1"/>
              <a:t>Dayer</a:t>
            </a:r>
            <a:r>
              <a:rPr lang="en-US" dirty="0"/>
              <a:t> </a:t>
            </a:r>
          </a:p>
          <a:p>
            <a:pPr algn="just"/>
            <a:endParaRPr lang="en-US" dirty="0"/>
          </a:p>
          <a:p>
            <a:pPr algn="just"/>
            <a:r>
              <a:rPr lang="en-US" dirty="0"/>
              <a:t>Description: Objectives: To assess the features and level of health literacy (HL) of available medication adherence apps and to create a searchable website to assist health care providers (HCP) and patients identify quality adherence apps. Practice description: Medication nonadherence continues to be a significant problem and leads to poor health outcomes and avoidable health care expense. </a:t>
            </a:r>
            <a:endParaRPr lang="en-IN" dirty="0"/>
          </a:p>
        </p:txBody>
      </p:sp>
    </p:spTree>
    <p:extLst>
      <p:ext uri="{BB962C8B-B14F-4D97-AF65-F5344CB8AC3E}">
        <p14:creationId xmlns:p14="http://schemas.microsoft.com/office/powerpoint/2010/main" val="135102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764A-0D4E-9B2A-D565-D27C263AB9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B41609-B780-6CD4-54D6-438030486D37}"/>
              </a:ext>
            </a:extLst>
          </p:cNvPr>
          <p:cNvSpPr>
            <a:spLocks noGrp="1"/>
          </p:cNvSpPr>
          <p:nvPr>
            <p:ph idx="1"/>
          </p:nvPr>
        </p:nvSpPr>
        <p:spPr/>
        <p:txBody>
          <a:bodyPr/>
          <a:lstStyle/>
          <a:p>
            <a:pPr algn="just"/>
            <a:r>
              <a:rPr lang="en-US" dirty="0"/>
              <a:t>Paper Name: Providing Accident Detection in Vehicular Networks Through OBD-II Devices and Android-based Smartphones. </a:t>
            </a:r>
          </a:p>
          <a:p>
            <a:pPr algn="just"/>
            <a:endParaRPr lang="en-US" dirty="0"/>
          </a:p>
          <a:p>
            <a:pPr algn="just"/>
            <a:r>
              <a:rPr lang="en-US" dirty="0"/>
              <a:t>Authors: Jorge </a:t>
            </a:r>
            <a:r>
              <a:rPr lang="en-US" dirty="0" err="1"/>
              <a:t>Zaldivar</a:t>
            </a:r>
            <a:r>
              <a:rPr lang="en-US" dirty="0"/>
              <a:t>, Carlos T. Calafate, Juan Carlos Cano, Pietro Manzoni </a:t>
            </a:r>
          </a:p>
          <a:p>
            <a:pPr algn="just"/>
            <a:endParaRPr lang="en-US" dirty="0"/>
          </a:p>
          <a:p>
            <a:pPr algn="just"/>
            <a:r>
              <a:rPr lang="en-US" dirty="0"/>
              <a:t>Description: By combining smartphones with existing vehicles through an appropriate interface we are able to move closer to the smart vehicle paradigm, offering the user new functionalities and services when driving. In this paper we propose an Android based application that monitors the vehicle through an On Board Diagnostics (OBD-II) interface, being able to detect accidents.</a:t>
            </a:r>
            <a:endParaRPr lang="en-IN" dirty="0"/>
          </a:p>
        </p:txBody>
      </p:sp>
    </p:spTree>
    <p:extLst>
      <p:ext uri="{BB962C8B-B14F-4D97-AF65-F5344CB8AC3E}">
        <p14:creationId xmlns:p14="http://schemas.microsoft.com/office/powerpoint/2010/main" val="121917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5A4B-ADE4-DF7E-390C-15608932BD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DFC3E7-8555-1A3E-7193-F37F15175105}"/>
              </a:ext>
            </a:extLst>
          </p:cNvPr>
          <p:cNvSpPr>
            <a:spLocks noGrp="1"/>
          </p:cNvSpPr>
          <p:nvPr>
            <p:ph idx="1"/>
          </p:nvPr>
        </p:nvSpPr>
        <p:spPr/>
        <p:txBody>
          <a:bodyPr>
            <a:normAutofit/>
          </a:bodyPr>
          <a:lstStyle/>
          <a:p>
            <a:pPr algn="just"/>
            <a:r>
              <a:rPr lang="en-US" dirty="0"/>
              <a:t>Paper </a:t>
            </a:r>
            <a:r>
              <a:rPr lang="en-US" dirty="0" err="1"/>
              <a:t>Name:GPS</a:t>
            </a:r>
            <a:r>
              <a:rPr lang="en-US" dirty="0"/>
              <a:t> based tracking and health parameter detection.</a:t>
            </a:r>
          </a:p>
          <a:p>
            <a:pPr algn="just"/>
            <a:endParaRPr lang="en-US" dirty="0"/>
          </a:p>
          <a:p>
            <a:pPr algn="just"/>
            <a:r>
              <a:rPr lang="en-US" dirty="0"/>
              <a:t> Authors: Shivali </a:t>
            </a:r>
            <a:r>
              <a:rPr lang="en-US" dirty="0" err="1"/>
              <a:t>Walvekar</a:t>
            </a:r>
            <a:r>
              <a:rPr lang="en-US" dirty="0"/>
              <a:t> and Kinjal More</a:t>
            </a:r>
          </a:p>
          <a:p>
            <a:pPr algn="just"/>
            <a:endParaRPr lang="en-US" dirty="0"/>
          </a:p>
          <a:p>
            <a:pPr algn="just"/>
            <a:r>
              <a:rPr lang="en-US" dirty="0"/>
              <a:t>Description: It displays the current location of ambulances and patient’s health parameter on the LCD display and sends that information to the hospital</a:t>
            </a:r>
            <a:endParaRPr lang="en-IN" dirty="0"/>
          </a:p>
          <a:p>
            <a:endParaRPr lang="en-IN" dirty="0"/>
          </a:p>
        </p:txBody>
      </p:sp>
    </p:spTree>
    <p:extLst>
      <p:ext uri="{BB962C8B-B14F-4D97-AF65-F5344CB8AC3E}">
        <p14:creationId xmlns:p14="http://schemas.microsoft.com/office/powerpoint/2010/main" val="16285254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255</TotalTime>
  <Words>1461</Words>
  <Application>Microsoft Office PowerPoint</Application>
  <PresentationFormat>Widescreen</PresentationFormat>
  <Paragraphs>139</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Rounded MT Bold</vt:lpstr>
      <vt:lpstr>Bookman Old Style</vt:lpstr>
      <vt:lpstr>Calibri</vt:lpstr>
      <vt:lpstr>lucida grande</vt:lpstr>
      <vt:lpstr>Open Sans</vt:lpstr>
      <vt:lpstr>Roboto</vt:lpstr>
      <vt:lpstr>Söhne</vt:lpstr>
      <vt:lpstr>Verdana</vt:lpstr>
      <vt:lpstr>Bioinformatics</vt:lpstr>
      <vt:lpstr>The Smart Ambulance Services</vt:lpstr>
      <vt:lpstr>Abstract:</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Objectives:</vt:lpstr>
      <vt:lpstr>Existing Methods &amp; Drawbacks:</vt:lpstr>
      <vt:lpstr>Architecture:</vt:lpstr>
      <vt:lpstr>Methodology</vt:lpstr>
      <vt:lpstr>Timeline of Project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anas</cp:lastModifiedBy>
  <cp:revision>38</cp:revision>
  <dcterms:created xsi:type="dcterms:W3CDTF">2023-03-16T03:26:27Z</dcterms:created>
  <dcterms:modified xsi:type="dcterms:W3CDTF">2023-12-05T05:53:19Z</dcterms:modified>
</cp:coreProperties>
</file>