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0" r:id="rId4"/>
    <p:sldId id="258" r:id="rId5"/>
    <p:sldId id="271" r:id="rId6"/>
    <p:sldId id="272" r:id="rId7"/>
    <p:sldId id="273" r:id="rId8"/>
    <p:sldId id="267" r:id="rId9"/>
    <p:sldId id="274" r:id="rId10"/>
    <p:sldId id="275" r:id="rId11"/>
    <p:sldId id="259" r:id="rId12"/>
    <p:sldId id="276" r:id="rId13"/>
    <p:sldId id="277" r:id="rId14"/>
    <p:sldId id="260" r:id="rId15"/>
    <p:sldId id="278" r:id="rId16"/>
    <p:sldId id="279" r:id="rId17"/>
    <p:sldId id="261" r:id="rId18"/>
    <p:sldId id="280" r:id="rId19"/>
    <p:sldId id="281" r:id="rId20"/>
    <p:sldId id="282" r:id="rId21"/>
    <p:sldId id="262" r:id="rId22"/>
    <p:sldId id="263" r:id="rId23"/>
    <p:sldId id="264" r:id="rId24"/>
    <p:sldId id="265" r:id="rId25"/>
    <p:sldId id="268" r:id="rId26"/>
    <p:sldId id="283" r:id="rId27"/>
    <p:sldId id="284"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morth.nic.i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The Smart Ambulance Services</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Number:CSE-G147</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467580062"/>
              </p:ext>
            </p:extLst>
          </p:nvPr>
        </p:nvGraphicFramePr>
        <p:xfrm>
          <a:off x="630904" y="3274141"/>
          <a:ext cx="5418666" cy="379476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sz="2000" b="1" dirty="0">
                          <a:solidFill>
                            <a:schemeClr val="tx1"/>
                          </a:solidFill>
                        </a:rPr>
                        <a:t>20211LCS0016</a:t>
                      </a:r>
                    </a:p>
                    <a:p>
                      <a:pPr algn="ctr"/>
                      <a:endParaRPr lang="en-GB" sz="2000" b="1" dirty="0">
                        <a:solidFill>
                          <a:schemeClr val="tx1"/>
                        </a:solidFill>
                      </a:endParaRPr>
                    </a:p>
                    <a:p>
                      <a:pPr algn="ctr"/>
                      <a:r>
                        <a:rPr lang="en-GB" sz="2000" b="1" dirty="0">
                          <a:solidFill>
                            <a:schemeClr val="tx1"/>
                          </a:solidFill>
                        </a:rPr>
                        <a:t>20201CSE0778</a:t>
                      </a:r>
                    </a:p>
                    <a:p>
                      <a:pPr algn="ctr"/>
                      <a:endParaRPr lang="en-GB" sz="2000" b="1" dirty="0">
                        <a:solidFill>
                          <a:schemeClr val="tx1"/>
                        </a:solidFill>
                      </a:endParaRPr>
                    </a:p>
                    <a:p>
                      <a:pPr algn="ctr"/>
                      <a:r>
                        <a:rPr lang="en-GB" sz="2000" b="1" dirty="0">
                          <a:solidFill>
                            <a:schemeClr val="tx1"/>
                          </a:solidFill>
                        </a:rPr>
                        <a:t>20201CSE0776</a:t>
                      </a:r>
                    </a:p>
                    <a:p>
                      <a:pPr algn="ctr"/>
                      <a:endParaRPr lang="en-GB" sz="2000" b="1" dirty="0">
                        <a:solidFill>
                          <a:schemeClr val="tx1"/>
                        </a:solidFill>
                      </a:endParaRPr>
                    </a:p>
                    <a:p>
                      <a:pPr algn="ctr"/>
                      <a:r>
                        <a:rPr lang="en-GB" sz="2000" b="1" dirty="0">
                          <a:solidFill>
                            <a:schemeClr val="tx1"/>
                          </a:solidFill>
                        </a:rPr>
                        <a:t>20201CSE0724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000" b="1" dirty="0">
                          <a:solidFill>
                            <a:schemeClr val="tx1"/>
                          </a:solidFill>
                        </a:rPr>
                        <a:t>Mahammadanis</a:t>
                      </a:r>
                      <a:r>
                        <a:rPr lang="en-GB" sz="2000" b="1" baseline="0" dirty="0">
                          <a:solidFill>
                            <a:schemeClr val="tx1"/>
                          </a:solidFill>
                        </a:rPr>
                        <a:t> M Sab</a:t>
                      </a:r>
                    </a:p>
                    <a:p>
                      <a:pPr algn="ctr"/>
                      <a:endParaRPr lang="en-GB" sz="2000" b="1" baseline="0" dirty="0">
                        <a:solidFill>
                          <a:schemeClr val="tx1"/>
                        </a:solidFill>
                      </a:endParaRPr>
                    </a:p>
                    <a:p>
                      <a:pPr algn="ctr"/>
                      <a:r>
                        <a:rPr lang="en-GB" sz="2000" b="1" baseline="0" dirty="0">
                          <a:solidFill>
                            <a:schemeClr val="tx1"/>
                          </a:solidFill>
                        </a:rPr>
                        <a:t>ANAS AHMED</a:t>
                      </a:r>
                    </a:p>
                    <a:p>
                      <a:pPr algn="ctr"/>
                      <a:endParaRPr lang="en-GB" sz="2000" b="1" baseline="0" dirty="0">
                        <a:solidFill>
                          <a:schemeClr val="tx1"/>
                        </a:solidFill>
                      </a:endParaRPr>
                    </a:p>
                    <a:p>
                      <a:pPr algn="ctr"/>
                      <a:r>
                        <a:rPr lang="en-GB" sz="2000" b="1" baseline="0" dirty="0">
                          <a:solidFill>
                            <a:schemeClr val="tx1"/>
                          </a:solidFill>
                        </a:rPr>
                        <a:t>Rayavarapu Sravan</a:t>
                      </a:r>
                    </a:p>
                    <a:p>
                      <a:pPr algn="ctr"/>
                      <a:endParaRPr lang="en-GB" sz="2000" b="1" baseline="0" dirty="0">
                        <a:solidFill>
                          <a:schemeClr val="tx1"/>
                        </a:solidFill>
                      </a:endParaRPr>
                    </a:p>
                    <a:p>
                      <a:pPr algn="ctr"/>
                      <a:r>
                        <a:rPr lang="en-GB" sz="2000" b="1" baseline="0" dirty="0">
                          <a:solidFill>
                            <a:schemeClr val="tx1"/>
                          </a:solidFill>
                        </a:rPr>
                        <a:t>Ganesh </a:t>
                      </a:r>
                      <a:endParaRPr lang="en-GB" sz="20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solidFill>
                  <a:schemeClr val="tx1"/>
                </a:solidFill>
              </a:rPr>
              <a:t>Dr. Prasad P S</a:t>
            </a:r>
          </a:p>
          <a:p>
            <a:pPr algn="l"/>
            <a:r>
              <a:rPr lang="en-GB" sz="1700" dirty="0">
                <a:solidFill>
                  <a:schemeClr val="tx1"/>
                </a:solidFill>
              </a:rPr>
              <a:t> Assistant 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VIVA-VOICE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GB" b="1" dirty="0"/>
              <a:t>Research Gaps Identified</a:t>
            </a:r>
            <a:endParaRPr lang="en-US" dirty="0"/>
          </a:p>
        </p:txBody>
      </p:sp>
      <p:sp>
        <p:nvSpPr>
          <p:cNvPr id="3" name="Content Placeholder 2"/>
          <p:cNvSpPr>
            <a:spLocks noGrp="1"/>
          </p:cNvSpPr>
          <p:nvPr>
            <p:ph idx="1"/>
          </p:nvPr>
        </p:nvSpPr>
        <p:spPr/>
        <p:txBody>
          <a:bodyPr>
            <a:normAutofit/>
          </a:bodyPr>
          <a:lstStyle/>
          <a:p>
            <a:pPr marL="0" indent="0" algn="just">
              <a:buNone/>
            </a:pPr>
            <a:r>
              <a:rPr lang="en-US" b="1" dirty="0"/>
              <a:t>Limitations of GPS </a:t>
            </a:r>
            <a:endParaRPr lang="en-US" dirty="0"/>
          </a:p>
          <a:p>
            <a:pPr algn="just"/>
            <a:r>
              <a:rPr lang="en-US" sz="1800" dirty="0"/>
              <a:t>After May 2000 Selective Availability (SA) has been removed, this was the main cause for errors during positioning. There are some problems with GPS based AVL such as in urban areas, there are big building that abstract the satellite signals. The GPS device receives poor quality of signals. Adding additional sensors with GPS devices can solve this problem. A GPS receiver takes several minutes to start (cold start) to achieve the MS location fix. In emergency services, it is considered to be major delay for many applications. Also the question of size, cost and power consumption are main cause of limitation.</a:t>
            </a:r>
          </a:p>
          <a:p>
            <a:pPr algn="just"/>
            <a:endParaRPr lang="en-US" dirty="0"/>
          </a:p>
        </p:txBody>
      </p:sp>
    </p:spTree>
    <p:extLst>
      <p:ext uri="{BB962C8B-B14F-4D97-AF65-F5344CB8AC3E}">
        <p14:creationId xmlns:p14="http://schemas.microsoft.com/office/powerpoint/2010/main" val="337003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p:txBody>
          <a:bodyPr>
            <a:normAutofit/>
          </a:bodyPr>
          <a:lstStyle/>
          <a:p>
            <a:pPr algn="just"/>
            <a:r>
              <a:rPr lang="en-US" sz="1900" dirty="0"/>
              <a:t>This proposed system aims successful booking of ambulance with required medical support both in the ambulance and from the hospital. This system enables to overcome the disadvantages in the existing system by providing the exact location of the patient through google maps along with patient’s vital information. In the present scenario sometimes the ambulance with better </a:t>
            </a:r>
            <a:r>
              <a:rPr lang="en-US" sz="1900" dirty="0" err="1"/>
              <a:t>equipments</a:t>
            </a:r>
            <a:r>
              <a:rPr lang="en-US" sz="1900" dirty="0"/>
              <a:t> and medical support system is booked for non-emergency cases such as shifting patient to home without knowing the requestor’s requirement. On the contrary in case of emergency, wherein ambulance with medical support is required a non-emergency type. Prior booking of ambulances can done for pregnant women, senior citizens or disabled patients, to help them reach the hospital conveniently. According to World Health Organization (WHO), in any city, there must be at least 1 ambulance on 80,000 people. However, when we speak of the national capital Delhi, the ratio is appalling. Currently, only 1 ambulance for every 1, 50,000 people is at work [3].</a:t>
            </a:r>
          </a:p>
          <a:p>
            <a:pPr algn="just"/>
            <a:r>
              <a:rPr lang="en-US" sz="1900" dirty="0"/>
              <a:t>The proposed web application is designed to overcome these issues. First of all on the ‘User side’ while booking there is an option whether emergency or nonemergency ambulance is required. Further on the ‘Hospital side’ they will manage the ambulance requirement and with good driver. Here in the proposed system driver has no authority to refuse once he is deputed by the hospital for duty.</a:t>
            </a:r>
          </a:p>
          <a:p>
            <a:pPr algn="just"/>
            <a:endParaRPr lang="en-GB" dirty="0"/>
          </a:p>
        </p:txBody>
      </p:sp>
    </p:spTree>
    <p:extLst>
      <p:ext uri="{BB962C8B-B14F-4D97-AF65-F5344CB8AC3E}">
        <p14:creationId xmlns:p14="http://schemas.microsoft.com/office/powerpoint/2010/main" val="265961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sz="1900" b="1" dirty="0"/>
              <a:t>A. User Side </a:t>
            </a:r>
            <a:endParaRPr lang="en-US" sz="1900" dirty="0"/>
          </a:p>
          <a:p>
            <a:pPr lvl="0" algn="just"/>
            <a:r>
              <a:rPr lang="en-US" sz="1900" dirty="0"/>
              <a:t> Booking an ambulance for emergency services and non-emergency services. </a:t>
            </a:r>
          </a:p>
          <a:p>
            <a:pPr lvl="0" algn="just"/>
            <a:r>
              <a:rPr lang="en-US" sz="1900" dirty="0"/>
              <a:t>Sending request all nearby hospitals. </a:t>
            </a:r>
          </a:p>
          <a:p>
            <a:pPr lvl="0" algn="just"/>
            <a:r>
              <a:rPr lang="en-US" sz="1900" dirty="0"/>
              <a:t> Receiving the information and contact details of the driver from the hospital. </a:t>
            </a:r>
          </a:p>
          <a:p>
            <a:pPr lvl="0" algn="just"/>
            <a:r>
              <a:rPr lang="en-US" sz="1900" dirty="0"/>
              <a:t>The </a:t>
            </a:r>
            <a:r>
              <a:rPr lang="en-US" sz="1900" dirty="0" err="1"/>
              <a:t>IoT</a:t>
            </a:r>
            <a:r>
              <a:rPr lang="en-US" sz="1900" dirty="0"/>
              <a:t> based sensors will keep updating the pulse rate and temperature of the patient whenever there is a variation to the doctor until the patient reaches the hospital and also help doctors monitor the patient status continuously.</a:t>
            </a:r>
          </a:p>
          <a:p>
            <a:pPr lvl="0" algn="just"/>
            <a:r>
              <a:rPr lang="en-US" sz="1900" dirty="0"/>
              <a:t>Tracking of the ambulance</a:t>
            </a:r>
          </a:p>
          <a:p>
            <a:pPr marL="0" indent="0" algn="just">
              <a:buNone/>
            </a:pPr>
            <a:r>
              <a:rPr lang="en-US" sz="2000" b="1" dirty="0"/>
              <a:t>A. Authentication </a:t>
            </a:r>
            <a:endParaRPr lang="en-US" sz="2000" dirty="0"/>
          </a:p>
          <a:p>
            <a:pPr algn="just"/>
            <a:r>
              <a:rPr lang="en-US" sz="1700" dirty="0"/>
              <a:t>Authentication is done by providing username and password for landing into app. User has to log in before using app and if user is not registered then he has to register first. He will have to fill all the details asked for first time and provide valid mobile number for verification. The registration form consists of user's name, username, password, blood group, date of birth, gender, unique identification number and so on. The user may have to submit a medical report at the time of registration but that is optional. If he has a medical report then he can upload it. After filling all the information of the registration, only then the registration will be successful.</a:t>
            </a:r>
          </a:p>
          <a:p>
            <a:pPr marL="0" lvl="0" indent="0" algn="just">
              <a:buNone/>
            </a:pPr>
            <a:endParaRPr lang="en-US" sz="1900" dirty="0"/>
          </a:p>
          <a:p>
            <a:pPr marL="0" indent="0" algn="just">
              <a:buNone/>
            </a:pPr>
            <a:endParaRPr lang="en-US" sz="5500" b="1" dirty="0"/>
          </a:p>
          <a:p>
            <a:pPr algn="just"/>
            <a:endParaRPr lang="en-US" dirty="0"/>
          </a:p>
        </p:txBody>
      </p:sp>
    </p:spTree>
    <p:extLst>
      <p:ext uri="{BB962C8B-B14F-4D97-AF65-F5344CB8AC3E}">
        <p14:creationId xmlns:p14="http://schemas.microsoft.com/office/powerpoint/2010/main" val="4020427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a:t>B. User Location</a:t>
            </a:r>
            <a:endParaRPr lang="en-US" sz="1600" dirty="0"/>
          </a:p>
          <a:p>
            <a:r>
              <a:rPr lang="en-US" sz="1600" dirty="0"/>
              <a:t>This module helps to provide current location, from where he is sending the request for ambulance.</a:t>
            </a:r>
          </a:p>
          <a:p>
            <a:pPr marL="0" indent="0">
              <a:buNone/>
            </a:pPr>
            <a:r>
              <a:rPr lang="en-US" sz="1600" b="1" dirty="0"/>
              <a:t>C. Booking Request </a:t>
            </a:r>
            <a:endParaRPr lang="en-US" sz="1600" dirty="0"/>
          </a:p>
          <a:p>
            <a:pPr algn="just"/>
            <a:r>
              <a:rPr lang="en-US" sz="1600" dirty="0"/>
              <a:t>This module carries the request which consists: Booking type (emergency or non- emergency), number of casualties, symptoms (for example: fever, cold, etc.), photo (user location's image for knowing the exact condition of the patient) and medical report (optional). If there exists a medical report which is not being provided at the time of the registration or there is a new medical report, then he can also upload it. It is necessary to take a photo for knowing what the condition of patient is plus it will also help in identifying the genuineness of the request. Later, he has to submit and his request that will go to all the nearby hospital. User has to wait until getting an alert of sending his request to all nearby hospitals is successful. If any hospital accepts the user's request, the same request will be removed for other hospitals. All the user's details will be visible to the hospital. According to requested parameters, hospital will send the ambulance to the user along with the driver's name and contact number to the user.</a:t>
            </a:r>
          </a:p>
          <a:p>
            <a:pPr marL="0" indent="0">
              <a:buNone/>
            </a:pPr>
            <a:endParaRPr lang="en-US" dirty="0"/>
          </a:p>
        </p:txBody>
      </p:sp>
    </p:spTree>
    <p:extLst>
      <p:ext uri="{BB962C8B-B14F-4D97-AF65-F5344CB8AC3E}">
        <p14:creationId xmlns:p14="http://schemas.microsoft.com/office/powerpoint/2010/main" val="1326574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p:txBody>
          <a:bodyPr/>
          <a:lstStyle/>
          <a:p>
            <a:pPr algn="just"/>
            <a:r>
              <a:rPr lang="en-US" sz="1600" dirty="0"/>
              <a:t>An online ambulance booking system is designed to facilitate the process of booking ambulance services through digital channels. The primary objectives of such systems include improving convenience and accessibility for patients, providing timely response from emergency services, and Enhancing operational efficiency for ambulance service providers. The system can also help reduce the burden on emergency call centers, provide accurate invoicing, and improve record keeping and billing procedures.</a:t>
            </a:r>
          </a:p>
          <a:p>
            <a:pPr algn="just"/>
            <a:r>
              <a:rPr lang="en-US" sz="1600" dirty="0"/>
              <a:t>In today’s fast-paced world, access to timely emergency medical services is paramount. The project’s primary objectives center around revolutionizing ambulance booking through an intuitive web application. By focusing on diverse ambulance types, scheduling convenience, payment integration, visual availability, and automated cancellation processes, our initiative aims to transform the landscape of emergency healthcare</a:t>
            </a:r>
          </a:p>
          <a:p>
            <a:pPr marL="0" indent="0" algn="just">
              <a:buNone/>
            </a:pPr>
            <a:r>
              <a:rPr lang="en-US" sz="1600" b="1" dirty="0"/>
              <a:t>The objectives of this project is to:</a:t>
            </a:r>
            <a:endParaRPr lang="en-US" sz="1600" dirty="0"/>
          </a:p>
          <a:p>
            <a:pPr lvl="0" algn="just"/>
            <a:r>
              <a:rPr lang="en-US" sz="1600" b="1" dirty="0"/>
              <a:t>Booking ambulances with different types using our application web in your chosen location:</a:t>
            </a:r>
            <a:r>
              <a:rPr lang="en-US" sz="1600" dirty="0"/>
              <a:t> </a:t>
            </a:r>
          </a:p>
          <a:p>
            <a:pPr marL="0" indent="0" algn="just">
              <a:buNone/>
            </a:pPr>
            <a:r>
              <a:rPr lang="en-US" sz="1600" dirty="0"/>
              <a:t>	The cornerstone of this project lies in the seamless booking of various ambulance types through a user-friendly web application. By leveraging advanced technology, individuals can effortlessly navigate through different ambulance categories, catering to specific medical needs. Whether it's basic transport or specialized care, our platform ensures accessibility and choice in emergency situations.</a:t>
            </a:r>
          </a:p>
          <a:p>
            <a:pPr algn="just"/>
            <a:endParaRPr lang="en-US" sz="1600" dirty="0"/>
          </a:p>
          <a:p>
            <a:pPr algn="just"/>
            <a:endParaRPr lang="en-GB" dirty="0"/>
          </a:p>
        </p:txBody>
      </p:sp>
    </p:spTree>
    <p:extLst>
      <p:ext uri="{BB962C8B-B14F-4D97-AF65-F5344CB8AC3E}">
        <p14:creationId xmlns:p14="http://schemas.microsoft.com/office/powerpoint/2010/main" val="266672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endParaRPr lang="en-US" dirty="0"/>
          </a:p>
        </p:txBody>
      </p:sp>
      <p:sp>
        <p:nvSpPr>
          <p:cNvPr id="3" name="Content Placeholder 2"/>
          <p:cNvSpPr>
            <a:spLocks noGrp="1"/>
          </p:cNvSpPr>
          <p:nvPr>
            <p:ph idx="1"/>
          </p:nvPr>
        </p:nvSpPr>
        <p:spPr/>
        <p:txBody>
          <a:bodyPr>
            <a:normAutofit/>
          </a:bodyPr>
          <a:lstStyle/>
          <a:p>
            <a:pPr marL="0" lvl="0" indent="0" algn="just">
              <a:buNone/>
            </a:pPr>
            <a:r>
              <a:rPr lang="en-US" sz="1600" b="1" dirty="0"/>
              <a:t>Helps to get all desired schedules.</a:t>
            </a:r>
            <a:endParaRPr lang="en-US" sz="1600" dirty="0"/>
          </a:p>
          <a:p>
            <a:pPr algn="just"/>
            <a:r>
              <a:rPr lang="en-US" sz="1600" dirty="0"/>
              <a:t>Scheduling complexities often hinder prompt access to emergency services. Our project addresses this by streamlining the scheduling process, enabling users to acquire their desired ambulance schedules with ease. Through a user-centric interface, individuals can select preferred timings, reducing waiting times and ensuring timely medical assistance</a:t>
            </a:r>
          </a:p>
          <a:p>
            <a:pPr marL="0" lvl="0" indent="0" algn="just">
              <a:buNone/>
            </a:pPr>
            <a:r>
              <a:rPr lang="en-US" sz="1600" b="1" dirty="0"/>
              <a:t>Provide a single platform to book ambulance &amp; do the payment</a:t>
            </a:r>
            <a:r>
              <a:rPr lang="en-US" sz="1600" dirty="0"/>
              <a:t> </a:t>
            </a:r>
          </a:p>
          <a:p>
            <a:pPr algn="just"/>
            <a:r>
              <a:rPr lang="en-US" sz="1600" dirty="0"/>
              <a:t>Centralizing ambulance bookings and payment procedures onto a single platform simplifies the often convoluted process. Our application eliminates the hassle of navigating multiple systems, providing a seamless experience from booking to payment. This consolidation promotes efficiency, transparency, and ease of access for users seeking urgent medical assistance.</a:t>
            </a:r>
          </a:p>
          <a:p>
            <a:pPr marL="0" lvl="0" indent="0" algn="just">
              <a:buNone/>
            </a:pPr>
            <a:r>
              <a:rPr lang="en-US" sz="1600" b="1" dirty="0"/>
              <a:t>Availability a pictorial representation of which s are still available could be seen.</a:t>
            </a:r>
            <a:r>
              <a:rPr lang="en-US" sz="1600" dirty="0"/>
              <a:t> </a:t>
            </a:r>
          </a:p>
          <a:p>
            <a:pPr algn="just"/>
            <a:r>
              <a:rPr lang="en-US" sz="1600" dirty="0"/>
              <a:t>Visual representation is a powerful tool in decision-making. Our project integrates a pictorial display showcasing the availability of ambulances. This intuitive feature enables users to visualize and select available ambulance slots, ensuring informed decision-making during emergencies. This graphical representation enhances user experience, making the booking process efficient and intuitive</a:t>
            </a:r>
          </a:p>
          <a:p>
            <a:pPr algn="just"/>
            <a:endParaRPr lang="en-US" sz="1600" dirty="0"/>
          </a:p>
          <a:p>
            <a:pPr algn="just"/>
            <a:endParaRPr lang="en-US" dirty="0"/>
          </a:p>
        </p:txBody>
      </p:sp>
    </p:spTree>
    <p:extLst>
      <p:ext uri="{BB962C8B-B14F-4D97-AF65-F5344CB8AC3E}">
        <p14:creationId xmlns:p14="http://schemas.microsoft.com/office/powerpoint/2010/main" val="81697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endParaRPr lang="en-US" dirty="0"/>
          </a:p>
        </p:txBody>
      </p:sp>
      <p:sp>
        <p:nvSpPr>
          <p:cNvPr id="3" name="Content Placeholder 2"/>
          <p:cNvSpPr>
            <a:spLocks noGrp="1"/>
          </p:cNvSpPr>
          <p:nvPr>
            <p:ph idx="1"/>
          </p:nvPr>
        </p:nvSpPr>
        <p:spPr/>
        <p:txBody>
          <a:bodyPr/>
          <a:lstStyle/>
          <a:p>
            <a:pPr marL="0" lvl="0" indent="0" algn="just">
              <a:buNone/>
            </a:pPr>
            <a:endParaRPr lang="en-US" sz="1600" dirty="0"/>
          </a:p>
          <a:p>
            <a:pPr algn="just"/>
            <a:r>
              <a:rPr lang="en-US" sz="1600" dirty="0"/>
              <a:t>Redundant systems and canceled bookings often pose administrative challenges. Our project introduces an automated cancellation system to alleviate this issue. By leveraging automation, redundant bookings are efficiently managed and canceled, optimizing ambulance availability and ensuring resources are allocated effectively.</a:t>
            </a:r>
          </a:p>
          <a:p>
            <a:pPr marL="0" indent="0" algn="just">
              <a:buNone/>
            </a:pPr>
            <a:r>
              <a:rPr lang="en-US" dirty="0"/>
              <a:t>	</a:t>
            </a:r>
            <a:r>
              <a:rPr lang="en-US" sz="1600" dirty="0"/>
              <a:t>In conclusion, this project aims to redefine the paradigm of emergency medical services by introducing a comprehensive and user-centric ambulance booking platform. By encompassing diverse ambulance types, scheduling convenience, payment integration, visual availability, and automated cancellation processes, our initiative strives to enhance accessibility, efficiency, and reliability in emergency healthcare.</a:t>
            </a:r>
          </a:p>
          <a:p>
            <a:pPr marL="0" indent="0" algn="just">
              <a:buNone/>
            </a:pPr>
            <a:endParaRPr lang="en-US" dirty="0"/>
          </a:p>
        </p:txBody>
      </p:sp>
    </p:spTree>
    <p:extLst>
      <p:ext uri="{BB962C8B-B14F-4D97-AF65-F5344CB8AC3E}">
        <p14:creationId xmlns:p14="http://schemas.microsoft.com/office/powerpoint/2010/main" val="1570590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lstStyle/>
          <a:p>
            <a:r>
              <a:rPr lang="en-US" b="1" dirty="0"/>
              <a:t>USE CASE DIAGRAM</a:t>
            </a:r>
            <a:endParaRPr lang="en-GB"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USE CASE DIAGRAM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49" name="image3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2286000"/>
            <a:ext cx="5111750" cy="38909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US" dirty="0"/>
          </a:p>
        </p:txBody>
      </p:sp>
      <p:sp>
        <p:nvSpPr>
          <p:cNvPr id="3" name="Content Placeholder 2"/>
          <p:cNvSpPr>
            <a:spLocks noGrp="1"/>
          </p:cNvSpPr>
          <p:nvPr>
            <p:ph idx="1"/>
          </p:nvPr>
        </p:nvSpPr>
        <p:spPr/>
        <p:txBody>
          <a:bodyPr>
            <a:normAutofit/>
          </a:bodyPr>
          <a:lstStyle/>
          <a:p>
            <a:r>
              <a:rPr lang="en-US" sz="1800" b="1" dirty="0"/>
              <a:t>ACTIVITY DIAGRAM</a:t>
            </a:r>
          </a:p>
          <a:p>
            <a:pPr marL="0" indent="0">
              <a:buNone/>
            </a:pPr>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816767" y="2148681"/>
            <a:ext cx="5366085" cy="4504782"/>
          </a:xfrm>
          <a:prstGeom prst="rect">
            <a:avLst/>
          </a:prstGeom>
        </p:spPr>
      </p:pic>
    </p:spTree>
    <p:extLst>
      <p:ext uri="{BB962C8B-B14F-4D97-AF65-F5344CB8AC3E}">
        <p14:creationId xmlns:p14="http://schemas.microsoft.com/office/powerpoint/2010/main" val="720679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US" dirty="0"/>
          </a:p>
        </p:txBody>
      </p:sp>
      <p:sp>
        <p:nvSpPr>
          <p:cNvPr id="3" name="Content Placeholder 2"/>
          <p:cNvSpPr>
            <a:spLocks noGrp="1"/>
          </p:cNvSpPr>
          <p:nvPr>
            <p:ph idx="1"/>
          </p:nvPr>
        </p:nvSpPr>
        <p:spPr/>
        <p:txBody>
          <a:bodyPr>
            <a:normAutofit/>
          </a:bodyPr>
          <a:lstStyle/>
          <a:p>
            <a:r>
              <a:rPr lang="en-US" sz="1800" dirty="0"/>
              <a:t>Data Flow Diagram</a:t>
            </a:r>
          </a:p>
        </p:txBody>
      </p:sp>
      <p:grpSp>
        <p:nvGrpSpPr>
          <p:cNvPr id="4" name="Group 3"/>
          <p:cNvGrpSpPr>
            <a:grpSpLocks/>
          </p:cNvGrpSpPr>
          <p:nvPr/>
        </p:nvGrpSpPr>
        <p:grpSpPr>
          <a:xfrm>
            <a:off x="2784876" y="2870285"/>
            <a:ext cx="6333511" cy="2657472"/>
            <a:chOff x="-144676" y="12700"/>
            <a:chExt cx="7097612" cy="3338175"/>
          </a:xfrm>
        </p:grpSpPr>
        <p:sp>
          <p:nvSpPr>
            <p:cNvPr id="5" name="Graphic 40"/>
            <p:cNvSpPr/>
            <p:nvPr/>
          </p:nvSpPr>
          <p:spPr>
            <a:xfrm>
              <a:off x="3235642" y="1359535"/>
              <a:ext cx="33655" cy="940435"/>
            </a:xfrm>
            <a:custGeom>
              <a:avLst/>
              <a:gdLst/>
              <a:ahLst/>
              <a:cxnLst/>
              <a:rect l="l" t="t" r="r" b="b"/>
              <a:pathLst>
                <a:path w="33655" h="940435">
                  <a:moveTo>
                    <a:pt x="33654" y="940435"/>
                  </a:moveTo>
                  <a:lnTo>
                    <a:pt x="0" y="0"/>
                  </a:lnTo>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sp>
          <p:nvSpPr>
            <p:cNvPr id="6" name="Graphic 41"/>
            <p:cNvSpPr/>
            <p:nvPr/>
          </p:nvSpPr>
          <p:spPr>
            <a:xfrm>
              <a:off x="3198177" y="1289050"/>
              <a:ext cx="75565" cy="76835"/>
            </a:xfrm>
            <a:custGeom>
              <a:avLst/>
              <a:gdLst/>
              <a:ahLst/>
              <a:cxnLst/>
              <a:rect l="l" t="t" r="r" b="b"/>
              <a:pathLst>
                <a:path w="75565" h="76835">
                  <a:moveTo>
                    <a:pt x="34925" y="0"/>
                  </a:moveTo>
                  <a:lnTo>
                    <a:pt x="0" y="76834"/>
                  </a:lnTo>
                  <a:lnTo>
                    <a:pt x="75565" y="74294"/>
                  </a:lnTo>
                  <a:lnTo>
                    <a:pt x="34925" y="0"/>
                  </a:lnTo>
                  <a:close/>
                </a:path>
              </a:pathLst>
            </a:custGeom>
            <a:solidFill>
              <a:srgbClr val="000000"/>
            </a:solidFill>
          </p:spPr>
          <p:txBody>
            <a:bodyPr wrap="square" lIns="0" tIns="0" rIns="0" bIns="0" rtlCol="0">
              <a:prstTxWarp prst="textNoShape">
                <a:avLst/>
              </a:prstTxWarp>
              <a:noAutofit/>
            </a:bodyPr>
            <a:lstStyle/>
            <a:p>
              <a:endParaRPr lang="en-US"/>
            </a:p>
          </p:txBody>
        </p:sp>
        <p:sp>
          <p:nvSpPr>
            <p:cNvPr id="7" name="Graphic 42"/>
            <p:cNvSpPr/>
            <p:nvPr/>
          </p:nvSpPr>
          <p:spPr>
            <a:xfrm>
              <a:off x="2938462" y="1287780"/>
              <a:ext cx="51435" cy="966469"/>
            </a:xfrm>
            <a:custGeom>
              <a:avLst/>
              <a:gdLst/>
              <a:ahLst/>
              <a:cxnLst/>
              <a:rect l="l" t="t" r="r" b="b"/>
              <a:pathLst>
                <a:path w="51435" h="966469">
                  <a:moveTo>
                    <a:pt x="0" y="0"/>
                  </a:moveTo>
                  <a:lnTo>
                    <a:pt x="51435" y="966470"/>
                  </a:lnTo>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sp>
          <p:nvSpPr>
            <p:cNvPr id="8" name="Graphic 43"/>
            <p:cNvSpPr/>
            <p:nvPr/>
          </p:nvSpPr>
          <p:spPr>
            <a:xfrm>
              <a:off x="2951797" y="2247264"/>
              <a:ext cx="75565" cy="77470"/>
            </a:xfrm>
            <a:custGeom>
              <a:avLst/>
              <a:gdLst/>
              <a:ahLst/>
              <a:cxnLst/>
              <a:rect l="l" t="t" r="r" b="b"/>
              <a:pathLst>
                <a:path w="75565" h="77470">
                  <a:moveTo>
                    <a:pt x="75564" y="0"/>
                  </a:moveTo>
                  <a:lnTo>
                    <a:pt x="0" y="3810"/>
                  </a:lnTo>
                  <a:lnTo>
                    <a:pt x="41910" y="77469"/>
                  </a:lnTo>
                  <a:lnTo>
                    <a:pt x="75564" y="0"/>
                  </a:lnTo>
                  <a:close/>
                </a:path>
              </a:pathLst>
            </a:custGeom>
            <a:solidFill>
              <a:srgbClr val="000000"/>
            </a:solidFill>
          </p:spPr>
          <p:txBody>
            <a:bodyPr wrap="square" lIns="0" tIns="0" rIns="0" bIns="0" rtlCol="0">
              <a:prstTxWarp prst="textNoShape">
                <a:avLst/>
              </a:prstTxWarp>
              <a:noAutofit/>
            </a:bodyPr>
            <a:lstStyle/>
            <a:p>
              <a:endParaRPr lang="en-US"/>
            </a:p>
          </p:txBody>
        </p:sp>
        <p:sp>
          <p:nvSpPr>
            <p:cNvPr id="9" name="Graphic 44"/>
            <p:cNvSpPr/>
            <p:nvPr/>
          </p:nvSpPr>
          <p:spPr>
            <a:xfrm>
              <a:off x="4341812" y="636905"/>
              <a:ext cx="1229995" cy="52069"/>
            </a:xfrm>
            <a:custGeom>
              <a:avLst/>
              <a:gdLst/>
              <a:ahLst/>
              <a:cxnLst/>
              <a:rect l="l" t="t" r="r" b="b"/>
              <a:pathLst>
                <a:path w="1229995" h="52069">
                  <a:moveTo>
                    <a:pt x="1229995" y="0"/>
                  </a:moveTo>
                  <a:lnTo>
                    <a:pt x="0" y="52070"/>
                  </a:lnTo>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sp>
          <p:nvSpPr>
            <p:cNvPr id="10" name="Graphic 45"/>
            <p:cNvSpPr/>
            <p:nvPr/>
          </p:nvSpPr>
          <p:spPr>
            <a:xfrm>
              <a:off x="4271327" y="651509"/>
              <a:ext cx="76835" cy="74930"/>
            </a:xfrm>
            <a:custGeom>
              <a:avLst/>
              <a:gdLst/>
              <a:ahLst/>
              <a:cxnLst/>
              <a:rect l="l" t="t" r="r" b="b"/>
              <a:pathLst>
                <a:path w="76835" h="74930">
                  <a:moveTo>
                    <a:pt x="73660" y="0"/>
                  </a:moveTo>
                  <a:lnTo>
                    <a:pt x="0" y="40640"/>
                  </a:lnTo>
                  <a:lnTo>
                    <a:pt x="76835" y="74930"/>
                  </a:lnTo>
                  <a:lnTo>
                    <a:pt x="73660" y="0"/>
                  </a:lnTo>
                  <a:close/>
                </a:path>
              </a:pathLst>
            </a:custGeom>
            <a:solidFill>
              <a:srgbClr val="000000"/>
            </a:solidFill>
          </p:spPr>
          <p:txBody>
            <a:bodyPr wrap="square" lIns="0" tIns="0" rIns="0" bIns="0" rtlCol="0">
              <a:prstTxWarp prst="textNoShape">
                <a:avLst/>
              </a:prstTxWarp>
              <a:noAutofit/>
            </a:bodyPr>
            <a:lstStyle/>
            <a:p>
              <a:endParaRPr lang="en-US"/>
            </a:p>
          </p:txBody>
        </p:sp>
        <p:sp>
          <p:nvSpPr>
            <p:cNvPr id="11" name="Graphic 46"/>
            <p:cNvSpPr/>
            <p:nvPr/>
          </p:nvSpPr>
          <p:spPr>
            <a:xfrm>
              <a:off x="915352" y="604519"/>
              <a:ext cx="1280795" cy="52069"/>
            </a:xfrm>
            <a:custGeom>
              <a:avLst/>
              <a:gdLst/>
              <a:ahLst/>
              <a:cxnLst/>
              <a:rect l="l" t="t" r="r" b="b"/>
              <a:pathLst>
                <a:path w="1280795" h="52069">
                  <a:moveTo>
                    <a:pt x="1280795" y="52070"/>
                  </a:moveTo>
                  <a:lnTo>
                    <a:pt x="0" y="0"/>
                  </a:lnTo>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sp>
          <p:nvSpPr>
            <p:cNvPr id="12" name="Graphic 47"/>
            <p:cNvSpPr/>
            <p:nvPr/>
          </p:nvSpPr>
          <p:spPr>
            <a:xfrm>
              <a:off x="844867" y="566419"/>
              <a:ext cx="76835" cy="75565"/>
            </a:xfrm>
            <a:custGeom>
              <a:avLst/>
              <a:gdLst/>
              <a:ahLst/>
              <a:cxnLst/>
              <a:rect l="l" t="t" r="r" b="b"/>
              <a:pathLst>
                <a:path w="76835" h="75565">
                  <a:moveTo>
                    <a:pt x="76835" y="0"/>
                  </a:moveTo>
                  <a:lnTo>
                    <a:pt x="0" y="34925"/>
                  </a:lnTo>
                  <a:lnTo>
                    <a:pt x="73660" y="75564"/>
                  </a:lnTo>
                  <a:lnTo>
                    <a:pt x="76835" y="0"/>
                  </a:lnTo>
                  <a:close/>
                </a:path>
              </a:pathLst>
            </a:custGeom>
            <a:solidFill>
              <a:srgbClr val="000000"/>
            </a:solidFill>
          </p:spPr>
          <p:txBody>
            <a:bodyPr wrap="square" lIns="0" tIns="0" rIns="0" bIns="0" rtlCol="0">
              <a:prstTxWarp prst="textNoShape">
                <a:avLst/>
              </a:prstTxWarp>
              <a:noAutofit/>
            </a:bodyPr>
            <a:lstStyle/>
            <a:p>
              <a:endParaRPr lang="en-US"/>
            </a:p>
          </p:txBody>
        </p:sp>
        <p:sp>
          <p:nvSpPr>
            <p:cNvPr id="13" name="Graphic 48"/>
            <p:cNvSpPr/>
            <p:nvPr/>
          </p:nvSpPr>
          <p:spPr>
            <a:xfrm>
              <a:off x="4275137" y="452755"/>
              <a:ext cx="1216660" cy="52069"/>
            </a:xfrm>
            <a:custGeom>
              <a:avLst/>
              <a:gdLst/>
              <a:ahLst/>
              <a:cxnLst/>
              <a:rect l="l" t="t" r="r" b="b"/>
              <a:pathLst>
                <a:path w="1216660" h="52069">
                  <a:moveTo>
                    <a:pt x="0" y="52070"/>
                  </a:moveTo>
                  <a:lnTo>
                    <a:pt x="1216660" y="0"/>
                  </a:lnTo>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sp>
          <p:nvSpPr>
            <p:cNvPr id="14" name="Graphic 49"/>
            <p:cNvSpPr/>
            <p:nvPr/>
          </p:nvSpPr>
          <p:spPr>
            <a:xfrm>
              <a:off x="5485447" y="415290"/>
              <a:ext cx="76835" cy="75565"/>
            </a:xfrm>
            <a:custGeom>
              <a:avLst/>
              <a:gdLst/>
              <a:ahLst/>
              <a:cxnLst/>
              <a:rect l="l" t="t" r="r" b="b"/>
              <a:pathLst>
                <a:path w="76835" h="75565">
                  <a:moveTo>
                    <a:pt x="0" y="0"/>
                  </a:moveTo>
                  <a:lnTo>
                    <a:pt x="3175" y="75564"/>
                  </a:lnTo>
                  <a:lnTo>
                    <a:pt x="76835" y="34289"/>
                  </a:lnTo>
                  <a:lnTo>
                    <a:pt x="0" y="0"/>
                  </a:lnTo>
                  <a:close/>
                </a:path>
              </a:pathLst>
            </a:custGeom>
            <a:solidFill>
              <a:srgbClr val="000000"/>
            </a:solidFill>
          </p:spPr>
          <p:txBody>
            <a:bodyPr wrap="square" lIns="0" tIns="0" rIns="0" bIns="0" rtlCol="0">
              <a:prstTxWarp prst="textNoShape">
                <a:avLst/>
              </a:prstTxWarp>
              <a:noAutofit/>
            </a:bodyPr>
            <a:lstStyle/>
            <a:p>
              <a:endParaRPr lang="en-US"/>
            </a:p>
          </p:txBody>
        </p:sp>
        <p:sp>
          <p:nvSpPr>
            <p:cNvPr id="15" name="Graphic 50"/>
            <p:cNvSpPr/>
            <p:nvPr/>
          </p:nvSpPr>
          <p:spPr>
            <a:xfrm>
              <a:off x="883602" y="439419"/>
              <a:ext cx="1302385" cy="52705"/>
            </a:xfrm>
            <a:custGeom>
              <a:avLst/>
              <a:gdLst/>
              <a:ahLst/>
              <a:cxnLst/>
              <a:rect l="l" t="t" r="r" b="b"/>
              <a:pathLst>
                <a:path w="1302385" h="52705">
                  <a:moveTo>
                    <a:pt x="0" y="52705"/>
                  </a:moveTo>
                  <a:lnTo>
                    <a:pt x="1302384" y="0"/>
                  </a:lnTo>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sp>
          <p:nvSpPr>
            <p:cNvPr id="16" name="Graphic 51"/>
            <p:cNvSpPr/>
            <p:nvPr/>
          </p:nvSpPr>
          <p:spPr>
            <a:xfrm>
              <a:off x="2179637" y="401954"/>
              <a:ext cx="76835" cy="75565"/>
            </a:xfrm>
            <a:custGeom>
              <a:avLst/>
              <a:gdLst/>
              <a:ahLst/>
              <a:cxnLst/>
              <a:rect l="l" t="t" r="r" b="b"/>
              <a:pathLst>
                <a:path w="76835" h="75565">
                  <a:moveTo>
                    <a:pt x="0" y="0"/>
                  </a:moveTo>
                  <a:lnTo>
                    <a:pt x="2540" y="75564"/>
                  </a:lnTo>
                  <a:lnTo>
                    <a:pt x="76835" y="34925"/>
                  </a:lnTo>
                  <a:lnTo>
                    <a:pt x="0" y="0"/>
                  </a:lnTo>
                  <a:close/>
                </a:path>
              </a:pathLst>
            </a:custGeom>
            <a:solidFill>
              <a:srgbClr val="000000"/>
            </a:solidFill>
          </p:spPr>
          <p:txBody>
            <a:bodyPr wrap="square" lIns="0" tIns="0" rIns="0" bIns="0" rtlCol="0">
              <a:prstTxWarp prst="textNoShape">
                <a:avLst/>
              </a:prstTxWarp>
              <a:noAutofit/>
            </a:bodyPr>
            <a:lstStyle/>
            <a:p>
              <a:endParaRPr lang="en-US"/>
            </a:p>
          </p:txBody>
        </p:sp>
        <p:sp>
          <p:nvSpPr>
            <p:cNvPr id="17" name="Graphic 52"/>
            <p:cNvSpPr/>
            <p:nvPr/>
          </p:nvSpPr>
          <p:spPr>
            <a:xfrm>
              <a:off x="23812" y="504824"/>
              <a:ext cx="6651625" cy="509905"/>
            </a:xfrm>
            <a:custGeom>
              <a:avLst/>
              <a:gdLst/>
              <a:ahLst/>
              <a:cxnLst/>
              <a:rect l="l" t="t" r="r" b="b"/>
              <a:pathLst>
                <a:path w="6651625" h="509905">
                  <a:moveTo>
                    <a:pt x="889635" y="635"/>
                  </a:moveTo>
                  <a:lnTo>
                    <a:pt x="0" y="635"/>
                  </a:lnTo>
                  <a:lnTo>
                    <a:pt x="0" y="509905"/>
                  </a:lnTo>
                  <a:lnTo>
                    <a:pt x="445135" y="509905"/>
                  </a:lnTo>
                  <a:lnTo>
                    <a:pt x="889635" y="509905"/>
                  </a:lnTo>
                  <a:lnTo>
                    <a:pt x="889635" y="635"/>
                  </a:lnTo>
                  <a:close/>
                </a:path>
                <a:path w="6651625" h="509905">
                  <a:moveTo>
                    <a:pt x="6651625" y="0"/>
                  </a:moveTo>
                  <a:lnTo>
                    <a:pt x="5537835" y="0"/>
                  </a:lnTo>
                  <a:lnTo>
                    <a:pt x="5537835" y="492125"/>
                  </a:lnTo>
                  <a:lnTo>
                    <a:pt x="6094730" y="492125"/>
                  </a:lnTo>
                  <a:lnTo>
                    <a:pt x="6651625" y="492125"/>
                  </a:lnTo>
                  <a:lnTo>
                    <a:pt x="6651625" y="0"/>
                  </a:lnTo>
                  <a:close/>
                </a:path>
              </a:pathLst>
            </a:custGeom>
            <a:solidFill>
              <a:srgbClr val="FFFFFF"/>
            </a:solidFill>
          </p:spPr>
          <p:txBody>
            <a:bodyPr wrap="square" lIns="0" tIns="0" rIns="0" bIns="0" rtlCol="0">
              <a:prstTxWarp prst="textNoShape">
                <a:avLst/>
              </a:prstTxWarp>
              <a:noAutofit/>
            </a:bodyPr>
            <a:lstStyle/>
            <a:p>
              <a:endParaRPr lang="en-US"/>
            </a:p>
          </p:txBody>
        </p:sp>
        <p:sp>
          <p:nvSpPr>
            <p:cNvPr id="18" name="Graphic 53"/>
            <p:cNvSpPr/>
            <p:nvPr/>
          </p:nvSpPr>
          <p:spPr>
            <a:xfrm>
              <a:off x="-144676" y="225426"/>
              <a:ext cx="1039074" cy="739138"/>
            </a:xfrm>
            <a:custGeom>
              <a:avLst/>
              <a:gdLst/>
              <a:ahLst/>
              <a:cxnLst/>
              <a:rect l="l" t="t" r="r" b="b"/>
              <a:pathLst>
                <a:path w="889635" h="509270">
                  <a:moveTo>
                    <a:pt x="445134" y="509270"/>
                  </a:moveTo>
                  <a:lnTo>
                    <a:pt x="0" y="509270"/>
                  </a:lnTo>
                  <a:lnTo>
                    <a:pt x="0" y="0"/>
                  </a:lnTo>
                  <a:lnTo>
                    <a:pt x="889635" y="0"/>
                  </a:lnTo>
                  <a:lnTo>
                    <a:pt x="889635" y="509270"/>
                  </a:lnTo>
                  <a:lnTo>
                    <a:pt x="445134" y="509270"/>
                  </a:lnTo>
                  <a:close/>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sp>
          <p:nvSpPr>
            <p:cNvPr id="19" name="Graphic 54"/>
            <p:cNvSpPr/>
            <p:nvPr/>
          </p:nvSpPr>
          <p:spPr>
            <a:xfrm>
              <a:off x="2164397" y="12700"/>
              <a:ext cx="2147570" cy="1310640"/>
            </a:xfrm>
            <a:custGeom>
              <a:avLst/>
              <a:gdLst/>
              <a:ahLst/>
              <a:cxnLst/>
              <a:rect l="l" t="t" r="r" b="b"/>
              <a:pathLst>
                <a:path w="2147570" h="1310640">
                  <a:moveTo>
                    <a:pt x="1073785" y="0"/>
                  </a:moveTo>
                  <a:lnTo>
                    <a:pt x="1017270" y="634"/>
                  </a:lnTo>
                  <a:lnTo>
                    <a:pt x="961389" y="3809"/>
                  </a:lnTo>
                  <a:lnTo>
                    <a:pt x="905510" y="8254"/>
                  </a:lnTo>
                  <a:lnTo>
                    <a:pt x="850264" y="14604"/>
                  </a:lnTo>
                  <a:lnTo>
                    <a:pt x="795654" y="22225"/>
                  </a:lnTo>
                  <a:lnTo>
                    <a:pt x="741679" y="32384"/>
                  </a:lnTo>
                  <a:lnTo>
                    <a:pt x="688975" y="43814"/>
                  </a:lnTo>
                  <a:lnTo>
                    <a:pt x="636904" y="56514"/>
                  </a:lnTo>
                  <a:lnTo>
                    <a:pt x="586104" y="71119"/>
                  </a:lnTo>
                  <a:lnTo>
                    <a:pt x="537210" y="87629"/>
                  </a:lnTo>
                  <a:lnTo>
                    <a:pt x="488950" y="105409"/>
                  </a:lnTo>
                  <a:lnTo>
                    <a:pt x="442594" y="125094"/>
                  </a:lnTo>
                  <a:lnTo>
                    <a:pt x="398144" y="146050"/>
                  </a:lnTo>
                  <a:lnTo>
                    <a:pt x="355600" y="168275"/>
                  </a:lnTo>
                  <a:lnTo>
                    <a:pt x="314325" y="191769"/>
                  </a:lnTo>
                  <a:lnTo>
                    <a:pt x="275589" y="216534"/>
                  </a:lnTo>
                  <a:lnTo>
                    <a:pt x="239394" y="243204"/>
                  </a:lnTo>
                  <a:lnTo>
                    <a:pt x="205105" y="269875"/>
                  </a:lnTo>
                  <a:lnTo>
                    <a:pt x="173355" y="298450"/>
                  </a:lnTo>
                  <a:lnTo>
                    <a:pt x="144144" y="327659"/>
                  </a:lnTo>
                  <a:lnTo>
                    <a:pt x="116839" y="357504"/>
                  </a:lnTo>
                  <a:lnTo>
                    <a:pt x="92710" y="388619"/>
                  </a:lnTo>
                  <a:lnTo>
                    <a:pt x="71119" y="420369"/>
                  </a:lnTo>
                  <a:lnTo>
                    <a:pt x="36830" y="485775"/>
                  </a:lnTo>
                  <a:lnTo>
                    <a:pt x="13335" y="553084"/>
                  </a:lnTo>
                  <a:lnTo>
                    <a:pt x="1269" y="621029"/>
                  </a:lnTo>
                  <a:lnTo>
                    <a:pt x="0" y="655319"/>
                  </a:lnTo>
                  <a:lnTo>
                    <a:pt x="1269" y="689609"/>
                  </a:lnTo>
                  <a:lnTo>
                    <a:pt x="13335" y="757554"/>
                  </a:lnTo>
                  <a:lnTo>
                    <a:pt x="36830" y="824864"/>
                  </a:lnTo>
                  <a:lnTo>
                    <a:pt x="71755" y="890269"/>
                  </a:lnTo>
                  <a:lnTo>
                    <a:pt x="117475" y="952500"/>
                  </a:lnTo>
                  <a:lnTo>
                    <a:pt x="144144" y="982979"/>
                  </a:lnTo>
                  <a:lnTo>
                    <a:pt x="173355" y="1012189"/>
                  </a:lnTo>
                  <a:lnTo>
                    <a:pt x="205739" y="1040129"/>
                  </a:lnTo>
                  <a:lnTo>
                    <a:pt x="239394" y="1067434"/>
                  </a:lnTo>
                  <a:lnTo>
                    <a:pt x="276225" y="1093469"/>
                  </a:lnTo>
                  <a:lnTo>
                    <a:pt x="314960" y="1118234"/>
                  </a:lnTo>
                  <a:lnTo>
                    <a:pt x="355600" y="1141729"/>
                  </a:lnTo>
                  <a:lnTo>
                    <a:pt x="398144" y="1163954"/>
                  </a:lnTo>
                  <a:lnTo>
                    <a:pt x="443230" y="1184909"/>
                  </a:lnTo>
                  <a:lnTo>
                    <a:pt x="489585" y="1204594"/>
                  </a:lnTo>
                  <a:lnTo>
                    <a:pt x="537210" y="1222375"/>
                  </a:lnTo>
                  <a:lnTo>
                    <a:pt x="586739" y="1238884"/>
                  </a:lnTo>
                  <a:lnTo>
                    <a:pt x="637539" y="1253489"/>
                  </a:lnTo>
                  <a:lnTo>
                    <a:pt x="688975" y="1266825"/>
                  </a:lnTo>
                  <a:lnTo>
                    <a:pt x="742314" y="1278254"/>
                  </a:lnTo>
                  <a:lnTo>
                    <a:pt x="796289" y="1287779"/>
                  </a:lnTo>
                  <a:lnTo>
                    <a:pt x="850900" y="1295400"/>
                  </a:lnTo>
                  <a:lnTo>
                    <a:pt x="906145" y="1301750"/>
                  </a:lnTo>
                  <a:lnTo>
                    <a:pt x="961389" y="1306194"/>
                  </a:lnTo>
                  <a:lnTo>
                    <a:pt x="1017904" y="1309369"/>
                  </a:lnTo>
                  <a:lnTo>
                    <a:pt x="1073785" y="1310004"/>
                  </a:lnTo>
                  <a:lnTo>
                    <a:pt x="1073785" y="1310639"/>
                  </a:lnTo>
                  <a:lnTo>
                    <a:pt x="1129664" y="1310004"/>
                  </a:lnTo>
                  <a:lnTo>
                    <a:pt x="1186179" y="1306829"/>
                  </a:lnTo>
                  <a:lnTo>
                    <a:pt x="1241425" y="1302384"/>
                  </a:lnTo>
                  <a:lnTo>
                    <a:pt x="1296670" y="1296034"/>
                  </a:lnTo>
                  <a:lnTo>
                    <a:pt x="1351279" y="1288414"/>
                  </a:lnTo>
                  <a:lnTo>
                    <a:pt x="1405254" y="1278254"/>
                  </a:lnTo>
                  <a:lnTo>
                    <a:pt x="1458595" y="1266825"/>
                  </a:lnTo>
                  <a:lnTo>
                    <a:pt x="1510029" y="1254125"/>
                  </a:lnTo>
                  <a:lnTo>
                    <a:pt x="1560829" y="1238884"/>
                  </a:lnTo>
                  <a:lnTo>
                    <a:pt x="1610360" y="1223009"/>
                  </a:lnTo>
                  <a:lnTo>
                    <a:pt x="1658620" y="1204594"/>
                  </a:lnTo>
                  <a:lnTo>
                    <a:pt x="1704339" y="1185544"/>
                  </a:lnTo>
                  <a:lnTo>
                    <a:pt x="1749425" y="1164589"/>
                  </a:lnTo>
                  <a:lnTo>
                    <a:pt x="1791970" y="1142364"/>
                  </a:lnTo>
                  <a:lnTo>
                    <a:pt x="1832610" y="1118869"/>
                  </a:lnTo>
                  <a:lnTo>
                    <a:pt x="1871345" y="1093469"/>
                  </a:lnTo>
                  <a:lnTo>
                    <a:pt x="1907539" y="1067434"/>
                  </a:lnTo>
                  <a:lnTo>
                    <a:pt x="1941829" y="1040129"/>
                  </a:lnTo>
                  <a:lnTo>
                    <a:pt x="1973579" y="1012189"/>
                  </a:lnTo>
                  <a:lnTo>
                    <a:pt x="2003425" y="982979"/>
                  </a:lnTo>
                  <a:lnTo>
                    <a:pt x="2030095" y="952500"/>
                  </a:lnTo>
                  <a:lnTo>
                    <a:pt x="2054225" y="922019"/>
                  </a:lnTo>
                  <a:lnTo>
                    <a:pt x="2075814" y="890269"/>
                  </a:lnTo>
                  <a:lnTo>
                    <a:pt x="2110104" y="824864"/>
                  </a:lnTo>
                  <a:lnTo>
                    <a:pt x="2133600" y="757554"/>
                  </a:lnTo>
                  <a:lnTo>
                    <a:pt x="2145665" y="689609"/>
                  </a:lnTo>
                  <a:lnTo>
                    <a:pt x="2146935" y="655319"/>
                  </a:lnTo>
                  <a:lnTo>
                    <a:pt x="2147570" y="655319"/>
                  </a:lnTo>
                  <a:lnTo>
                    <a:pt x="2141854" y="586739"/>
                  </a:lnTo>
                  <a:lnTo>
                    <a:pt x="2124075" y="518794"/>
                  </a:lnTo>
                  <a:lnTo>
                    <a:pt x="2094864" y="452754"/>
                  </a:lnTo>
                  <a:lnTo>
                    <a:pt x="2054860" y="388619"/>
                  </a:lnTo>
                  <a:lnTo>
                    <a:pt x="2030729" y="357504"/>
                  </a:lnTo>
                  <a:lnTo>
                    <a:pt x="2003425" y="327659"/>
                  </a:lnTo>
                  <a:lnTo>
                    <a:pt x="1974214" y="298450"/>
                  </a:lnTo>
                  <a:lnTo>
                    <a:pt x="1942464" y="269875"/>
                  </a:lnTo>
                  <a:lnTo>
                    <a:pt x="1908175" y="243204"/>
                  </a:lnTo>
                  <a:lnTo>
                    <a:pt x="1871979" y="216534"/>
                  </a:lnTo>
                  <a:lnTo>
                    <a:pt x="1833245" y="191769"/>
                  </a:lnTo>
                  <a:lnTo>
                    <a:pt x="1791970" y="168275"/>
                  </a:lnTo>
                  <a:lnTo>
                    <a:pt x="1749425" y="146050"/>
                  </a:lnTo>
                  <a:lnTo>
                    <a:pt x="1704975" y="125094"/>
                  </a:lnTo>
                  <a:lnTo>
                    <a:pt x="1658620" y="105409"/>
                  </a:lnTo>
                  <a:lnTo>
                    <a:pt x="1610995" y="87629"/>
                  </a:lnTo>
                  <a:lnTo>
                    <a:pt x="1561464" y="71119"/>
                  </a:lnTo>
                  <a:lnTo>
                    <a:pt x="1510664" y="56514"/>
                  </a:lnTo>
                  <a:lnTo>
                    <a:pt x="1458595" y="43814"/>
                  </a:lnTo>
                  <a:lnTo>
                    <a:pt x="1405889" y="32384"/>
                  </a:lnTo>
                  <a:lnTo>
                    <a:pt x="1351914" y="22225"/>
                  </a:lnTo>
                  <a:lnTo>
                    <a:pt x="1297304" y="14604"/>
                  </a:lnTo>
                  <a:lnTo>
                    <a:pt x="1242060" y="8254"/>
                  </a:lnTo>
                  <a:lnTo>
                    <a:pt x="1186179" y="3809"/>
                  </a:lnTo>
                  <a:lnTo>
                    <a:pt x="1130300" y="634"/>
                  </a:lnTo>
                  <a:lnTo>
                    <a:pt x="1073785" y="0"/>
                  </a:lnTo>
                  <a:close/>
                </a:path>
              </a:pathLst>
            </a:custGeom>
            <a:solidFill>
              <a:srgbClr val="FFFFFF"/>
            </a:solidFill>
          </p:spPr>
          <p:txBody>
            <a:bodyPr wrap="square" lIns="0" tIns="0" rIns="0" bIns="0" rtlCol="0">
              <a:prstTxWarp prst="textNoShape">
                <a:avLst/>
              </a:prstTxWarp>
              <a:noAutofit/>
            </a:bodyPr>
            <a:lstStyle/>
            <a:p>
              <a:endParaRPr lang="en-US"/>
            </a:p>
          </p:txBody>
        </p:sp>
        <p:sp>
          <p:nvSpPr>
            <p:cNvPr id="20" name="Graphic 55"/>
            <p:cNvSpPr/>
            <p:nvPr/>
          </p:nvSpPr>
          <p:spPr>
            <a:xfrm>
              <a:off x="2164397" y="12700"/>
              <a:ext cx="2147570" cy="1310640"/>
            </a:xfrm>
            <a:custGeom>
              <a:avLst/>
              <a:gdLst/>
              <a:ahLst/>
              <a:cxnLst/>
              <a:rect l="l" t="t" r="r" b="b"/>
              <a:pathLst>
                <a:path w="2147570" h="1310640">
                  <a:moveTo>
                    <a:pt x="0" y="655319"/>
                  </a:moveTo>
                  <a:lnTo>
                    <a:pt x="1269" y="621029"/>
                  </a:lnTo>
                  <a:lnTo>
                    <a:pt x="5714" y="586739"/>
                  </a:lnTo>
                  <a:lnTo>
                    <a:pt x="23494" y="518794"/>
                  </a:lnTo>
                  <a:lnTo>
                    <a:pt x="52705" y="452754"/>
                  </a:lnTo>
                  <a:lnTo>
                    <a:pt x="92710" y="388619"/>
                  </a:lnTo>
                  <a:lnTo>
                    <a:pt x="116839" y="357504"/>
                  </a:lnTo>
                  <a:lnTo>
                    <a:pt x="144144" y="327659"/>
                  </a:lnTo>
                  <a:lnTo>
                    <a:pt x="173355" y="298450"/>
                  </a:lnTo>
                  <a:lnTo>
                    <a:pt x="205105" y="269875"/>
                  </a:lnTo>
                  <a:lnTo>
                    <a:pt x="239394" y="243204"/>
                  </a:lnTo>
                  <a:lnTo>
                    <a:pt x="275589" y="216534"/>
                  </a:lnTo>
                  <a:lnTo>
                    <a:pt x="314325" y="191769"/>
                  </a:lnTo>
                  <a:lnTo>
                    <a:pt x="355600" y="168275"/>
                  </a:lnTo>
                  <a:lnTo>
                    <a:pt x="398144" y="146050"/>
                  </a:lnTo>
                  <a:lnTo>
                    <a:pt x="442594" y="125094"/>
                  </a:lnTo>
                  <a:lnTo>
                    <a:pt x="488950" y="105409"/>
                  </a:lnTo>
                  <a:lnTo>
                    <a:pt x="537210" y="87629"/>
                  </a:lnTo>
                  <a:lnTo>
                    <a:pt x="586104" y="71119"/>
                  </a:lnTo>
                  <a:lnTo>
                    <a:pt x="636904" y="56514"/>
                  </a:lnTo>
                  <a:lnTo>
                    <a:pt x="688975" y="43814"/>
                  </a:lnTo>
                  <a:lnTo>
                    <a:pt x="741679" y="32384"/>
                  </a:lnTo>
                  <a:lnTo>
                    <a:pt x="795654" y="22225"/>
                  </a:lnTo>
                  <a:lnTo>
                    <a:pt x="850264" y="14604"/>
                  </a:lnTo>
                  <a:lnTo>
                    <a:pt x="905510" y="8254"/>
                  </a:lnTo>
                  <a:lnTo>
                    <a:pt x="961389" y="3809"/>
                  </a:lnTo>
                  <a:lnTo>
                    <a:pt x="1017270" y="634"/>
                  </a:lnTo>
                  <a:lnTo>
                    <a:pt x="1073785" y="0"/>
                  </a:lnTo>
                  <a:lnTo>
                    <a:pt x="1130300" y="634"/>
                  </a:lnTo>
                  <a:lnTo>
                    <a:pt x="1186179" y="3809"/>
                  </a:lnTo>
                  <a:lnTo>
                    <a:pt x="1242060" y="8254"/>
                  </a:lnTo>
                  <a:lnTo>
                    <a:pt x="1297304" y="14604"/>
                  </a:lnTo>
                  <a:lnTo>
                    <a:pt x="1351914" y="22225"/>
                  </a:lnTo>
                  <a:lnTo>
                    <a:pt x="1405889" y="32384"/>
                  </a:lnTo>
                  <a:lnTo>
                    <a:pt x="1458595" y="43814"/>
                  </a:lnTo>
                  <a:lnTo>
                    <a:pt x="1510664" y="56514"/>
                  </a:lnTo>
                  <a:lnTo>
                    <a:pt x="1561464" y="71119"/>
                  </a:lnTo>
                  <a:lnTo>
                    <a:pt x="1610995" y="87629"/>
                  </a:lnTo>
                  <a:lnTo>
                    <a:pt x="1658620" y="105409"/>
                  </a:lnTo>
                  <a:lnTo>
                    <a:pt x="1704975" y="125094"/>
                  </a:lnTo>
                  <a:lnTo>
                    <a:pt x="1749425" y="146050"/>
                  </a:lnTo>
                  <a:lnTo>
                    <a:pt x="1791970" y="168275"/>
                  </a:lnTo>
                  <a:lnTo>
                    <a:pt x="1833245" y="191769"/>
                  </a:lnTo>
                  <a:lnTo>
                    <a:pt x="1871979" y="216534"/>
                  </a:lnTo>
                  <a:lnTo>
                    <a:pt x="1908175" y="243204"/>
                  </a:lnTo>
                  <a:lnTo>
                    <a:pt x="1942464" y="269875"/>
                  </a:lnTo>
                  <a:lnTo>
                    <a:pt x="1974214" y="298450"/>
                  </a:lnTo>
                  <a:lnTo>
                    <a:pt x="2003425" y="327659"/>
                  </a:lnTo>
                  <a:lnTo>
                    <a:pt x="2030729" y="357504"/>
                  </a:lnTo>
                  <a:lnTo>
                    <a:pt x="2054860" y="388619"/>
                  </a:lnTo>
                  <a:lnTo>
                    <a:pt x="2076450" y="420369"/>
                  </a:lnTo>
                  <a:lnTo>
                    <a:pt x="2110740" y="485775"/>
                  </a:lnTo>
                  <a:lnTo>
                    <a:pt x="2134235" y="553084"/>
                  </a:lnTo>
                  <a:lnTo>
                    <a:pt x="2146300" y="621029"/>
                  </a:lnTo>
                  <a:lnTo>
                    <a:pt x="2147570" y="655319"/>
                  </a:lnTo>
                  <a:lnTo>
                    <a:pt x="2146935" y="655319"/>
                  </a:lnTo>
                  <a:lnTo>
                    <a:pt x="2145665" y="689609"/>
                  </a:lnTo>
                  <a:lnTo>
                    <a:pt x="2133600" y="757554"/>
                  </a:lnTo>
                  <a:lnTo>
                    <a:pt x="2110104" y="824864"/>
                  </a:lnTo>
                  <a:lnTo>
                    <a:pt x="2075814" y="890269"/>
                  </a:lnTo>
                  <a:lnTo>
                    <a:pt x="2054225" y="922019"/>
                  </a:lnTo>
                  <a:lnTo>
                    <a:pt x="2030095" y="952500"/>
                  </a:lnTo>
                  <a:lnTo>
                    <a:pt x="2003425" y="982979"/>
                  </a:lnTo>
                  <a:lnTo>
                    <a:pt x="1973579" y="1012189"/>
                  </a:lnTo>
                  <a:lnTo>
                    <a:pt x="1941829" y="1040129"/>
                  </a:lnTo>
                  <a:lnTo>
                    <a:pt x="1907539" y="1067434"/>
                  </a:lnTo>
                  <a:lnTo>
                    <a:pt x="1871345" y="1093469"/>
                  </a:lnTo>
                  <a:lnTo>
                    <a:pt x="1832610" y="1118869"/>
                  </a:lnTo>
                  <a:lnTo>
                    <a:pt x="1791970" y="1142364"/>
                  </a:lnTo>
                  <a:lnTo>
                    <a:pt x="1749425" y="1164589"/>
                  </a:lnTo>
                  <a:lnTo>
                    <a:pt x="1704339" y="1185544"/>
                  </a:lnTo>
                  <a:lnTo>
                    <a:pt x="1658620" y="1204594"/>
                  </a:lnTo>
                  <a:lnTo>
                    <a:pt x="1610360" y="1223009"/>
                  </a:lnTo>
                  <a:lnTo>
                    <a:pt x="1560829" y="1238884"/>
                  </a:lnTo>
                  <a:lnTo>
                    <a:pt x="1510029" y="1254125"/>
                  </a:lnTo>
                  <a:lnTo>
                    <a:pt x="1458595" y="1266825"/>
                  </a:lnTo>
                  <a:lnTo>
                    <a:pt x="1405254" y="1278254"/>
                  </a:lnTo>
                  <a:lnTo>
                    <a:pt x="1351279" y="1288414"/>
                  </a:lnTo>
                  <a:lnTo>
                    <a:pt x="1296670" y="1296034"/>
                  </a:lnTo>
                  <a:lnTo>
                    <a:pt x="1241425" y="1302384"/>
                  </a:lnTo>
                  <a:lnTo>
                    <a:pt x="1186179" y="1306829"/>
                  </a:lnTo>
                  <a:lnTo>
                    <a:pt x="1129664" y="1310004"/>
                  </a:lnTo>
                  <a:lnTo>
                    <a:pt x="1073785" y="1310639"/>
                  </a:lnTo>
                  <a:lnTo>
                    <a:pt x="1073785" y="1310004"/>
                  </a:lnTo>
                  <a:lnTo>
                    <a:pt x="1017904" y="1309369"/>
                  </a:lnTo>
                  <a:lnTo>
                    <a:pt x="961389" y="1306194"/>
                  </a:lnTo>
                  <a:lnTo>
                    <a:pt x="906145" y="1301750"/>
                  </a:lnTo>
                  <a:lnTo>
                    <a:pt x="850900" y="1295400"/>
                  </a:lnTo>
                  <a:lnTo>
                    <a:pt x="796289" y="1287779"/>
                  </a:lnTo>
                  <a:lnTo>
                    <a:pt x="742314" y="1278254"/>
                  </a:lnTo>
                  <a:lnTo>
                    <a:pt x="688975" y="1266825"/>
                  </a:lnTo>
                  <a:lnTo>
                    <a:pt x="637539" y="1253489"/>
                  </a:lnTo>
                  <a:lnTo>
                    <a:pt x="586739" y="1238884"/>
                  </a:lnTo>
                  <a:lnTo>
                    <a:pt x="537210" y="1222375"/>
                  </a:lnTo>
                  <a:lnTo>
                    <a:pt x="489585" y="1204594"/>
                  </a:lnTo>
                  <a:lnTo>
                    <a:pt x="443230" y="1184909"/>
                  </a:lnTo>
                  <a:lnTo>
                    <a:pt x="398144" y="1163954"/>
                  </a:lnTo>
                  <a:lnTo>
                    <a:pt x="355600" y="1141729"/>
                  </a:lnTo>
                  <a:lnTo>
                    <a:pt x="314960" y="1118234"/>
                  </a:lnTo>
                  <a:lnTo>
                    <a:pt x="276225" y="1093469"/>
                  </a:lnTo>
                  <a:lnTo>
                    <a:pt x="239394" y="1067434"/>
                  </a:lnTo>
                  <a:lnTo>
                    <a:pt x="205739" y="1040129"/>
                  </a:lnTo>
                  <a:lnTo>
                    <a:pt x="173355" y="1012189"/>
                  </a:lnTo>
                  <a:lnTo>
                    <a:pt x="144144" y="982979"/>
                  </a:lnTo>
                  <a:lnTo>
                    <a:pt x="117475" y="952500"/>
                  </a:lnTo>
                  <a:lnTo>
                    <a:pt x="93344" y="921384"/>
                  </a:lnTo>
                  <a:lnTo>
                    <a:pt x="52705" y="857884"/>
                  </a:lnTo>
                  <a:lnTo>
                    <a:pt x="23494" y="791209"/>
                  </a:lnTo>
                  <a:lnTo>
                    <a:pt x="5714" y="723900"/>
                  </a:lnTo>
                  <a:lnTo>
                    <a:pt x="0" y="655319"/>
                  </a:lnTo>
                  <a:close/>
                </a:path>
              </a:pathLst>
            </a:custGeom>
            <a:ln w="25400">
              <a:solidFill>
                <a:srgbClr val="000000"/>
              </a:solidFill>
              <a:prstDash val="solid"/>
            </a:ln>
          </p:spPr>
          <p:txBody>
            <a:bodyPr wrap="square" lIns="0" tIns="0" rIns="0" bIns="0" rtlCol="0">
              <a:prstTxWarp prst="textNoShape">
                <a:avLst/>
              </a:prstTxWarp>
              <a:noAutofit/>
            </a:bodyPr>
            <a:lstStyle/>
            <a:p>
              <a:endParaRPr lang="en-US"/>
            </a:p>
          </p:txBody>
        </p:sp>
        <p:sp>
          <p:nvSpPr>
            <p:cNvPr id="21" name="Textbox 56"/>
            <p:cNvSpPr txBox="1"/>
            <p:nvPr/>
          </p:nvSpPr>
          <p:spPr>
            <a:xfrm>
              <a:off x="92392" y="415290"/>
              <a:ext cx="675005" cy="304800"/>
            </a:xfrm>
            <a:prstGeom prst="rect">
              <a:avLst/>
            </a:prstGeom>
          </p:spPr>
          <p:txBody>
            <a:bodyPr wrap="square" lIns="0" tIns="0" rIns="0" bIns="0" rtlCol="0">
              <a:noAutofit/>
            </a:bodyPr>
            <a:lstStyle/>
            <a:p>
              <a:pPr marL="0" marR="0">
                <a:lnSpc>
                  <a:spcPts val="2400"/>
                </a:lnSpc>
                <a:spcBef>
                  <a:spcPts val="0"/>
                </a:spcBef>
                <a:spcAft>
                  <a:spcPts val="0"/>
                </a:spcAft>
              </a:pPr>
              <a:r>
                <a:rPr lang="en-US" sz="1600" b="1" spc="-20">
                  <a:effectLst/>
                  <a:latin typeface="Times New Roman" panose="02020603050405020304" pitchFamily="18" charset="0"/>
                  <a:ea typeface="Times New Roman" panose="02020603050405020304" pitchFamily="18" charset="0"/>
                </a:rPr>
                <a:t>USER</a:t>
              </a:r>
              <a:endParaRPr lang="en-US" sz="1100">
                <a:effectLst/>
                <a:latin typeface="Times New Roman" panose="02020603050405020304" pitchFamily="18" charset="0"/>
                <a:ea typeface="Times New Roman" panose="02020603050405020304" pitchFamily="18" charset="0"/>
              </a:endParaRPr>
            </a:p>
          </p:txBody>
        </p:sp>
        <p:sp>
          <p:nvSpPr>
            <p:cNvPr id="22" name="Textbox 57"/>
            <p:cNvSpPr txBox="1"/>
            <p:nvPr/>
          </p:nvSpPr>
          <p:spPr>
            <a:xfrm>
              <a:off x="1088707" y="225425"/>
              <a:ext cx="902335" cy="139700"/>
            </a:xfrm>
            <a:prstGeom prst="rect">
              <a:avLst/>
            </a:prstGeom>
          </p:spPr>
          <p:txBody>
            <a:bodyPr wrap="square" lIns="0" tIns="0" rIns="0" bIns="0" rtlCol="0">
              <a:noAutofit/>
            </a:bodyPr>
            <a:lstStyle/>
            <a:p>
              <a:pPr marL="0" marR="0">
                <a:lnSpc>
                  <a:spcPts val="1100"/>
                </a:lnSpc>
                <a:spcBef>
                  <a:spcPts val="0"/>
                </a:spcBef>
                <a:spcAft>
                  <a:spcPts val="0"/>
                </a:spcAft>
              </a:pPr>
              <a:r>
                <a:rPr lang="en-US" sz="1100">
                  <a:effectLst/>
                  <a:latin typeface="Times New Roman" panose="02020603050405020304" pitchFamily="18" charset="0"/>
                  <a:ea typeface="Times New Roman" panose="02020603050405020304" pitchFamily="18" charset="0"/>
                </a:rPr>
                <a:t>Request</a:t>
              </a:r>
              <a:r>
                <a:rPr lang="en-US" sz="1100" spc="-15">
                  <a:effectLst/>
                  <a:latin typeface="Times New Roman" panose="02020603050405020304" pitchFamily="18" charset="0"/>
                  <a:ea typeface="Times New Roman" panose="02020603050405020304" pitchFamily="18" charset="0"/>
                </a:rPr>
                <a:t> </a:t>
              </a:r>
              <a:r>
                <a:rPr lang="en-US" sz="1100" spc="-10">
                  <a:effectLst/>
                  <a:latin typeface="Times New Roman" panose="02020603050405020304" pitchFamily="18" charset="0"/>
                  <a:ea typeface="Times New Roman" panose="02020603050405020304" pitchFamily="18" charset="0"/>
                </a:rPr>
                <a:t>service</a:t>
              </a:r>
              <a:endParaRPr lang="en-US" sz="1100">
                <a:effectLst/>
                <a:latin typeface="Times New Roman" panose="02020603050405020304" pitchFamily="18" charset="0"/>
                <a:ea typeface="Times New Roman" panose="02020603050405020304" pitchFamily="18" charset="0"/>
              </a:endParaRPr>
            </a:p>
          </p:txBody>
        </p:sp>
        <p:sp>
          <p:nvSpPr>
            <p:cNvPr id="23" name="Textbox 58"/>
            <p:cNvSpPr txBox="1"/>
            <p:nvPr/>
          </p:nvSpPr>
          <p:spPr>
            <a:xfrm>
              <a:off x="974407" y="824864"/>
              <a:ext cx="914400" cy="139700"/>
            </a:xfrm>
            <a:prstGeom prst="rect">
              <a:avLst/>
            </a:prstGeom>
          </p:spPr>
          <p:txBody>
            <a:bodyPr wrap="square" lIns="0" tIns="0" rIns="0" bIns="0" rtlCol="0">
              <a:noAutofit/>
            </a:bodyPr>
            <a:lstStyle/>
            <a:p>
              <a:pPr marL="0" marR="0">
                <a:lnSpc>
                  <a:spcPts val="1100"/>
                </a:lnSpc>
                <a:spcBef>
                  <a:spcPts val="0"/>
                </a:spcBef>
                <a:spcAft>
                  <a:spcPts val="0"/>
                </a:spcAft>
              </a:pPr>
              <a:r>
                <a:rPr lang="en-US" sz="1100">
                  <a:effectLst/>
                  <a:latin typeface="Times New Roman" panose="02020603050405020304" pitchFamily="18" charset="0"/>
                  <a:ea typeface="Times New Roman" panose="02020603050405020304" pitchFamily="18" charset="0"/>
                </a:rPr>
                <a:t>Given</a:t>
              </a:r>
              <a:r>
                <a:rPr lang="en-US" sz="1100" spc="-10">
                  <a:effectLst/>
                  <a:latin typeface="Times New Roman" panose="02020603050405020304" pitchFamily="18" charset="0"/>
                  <a:ea typeface="Times New Roman" panose="02020603050405020304" pitchFamily="18" charset="0"/>
                </a:rPr>
                <a:t> Response</a:t>
              </a:r>
              <a:endParaRPr lang="en-US" sz="1100">
                <a:effectLst/>
                <a:latin typeface="Times New Roman" panose="02020603050405020304" pitchFamily="18" charset="0"/>
                <a:ea typeface="Times New Roman" panose="02020603050405020304" pitchFamily="18" charset="0"/>
              </a:endParaRPr>
            </a:p>
          </p:txBody>
        </p:sp>
        <p:sp>
          <p:nvSpPr>
            <p:cNvPr id="24" name="Textbox 59"/>
            <p:cNvSpPr txBox="1"/>
            <p:nvPr/>
          </p:nvSpPr>
          <p:spPr>
            <a:xfrm>
              <a:off x="2687637" y="204137"/>
              <a:ext cx="1109345" cy="993077"/>
            </a:xfrm>
            <a:prstGeom prst="rect">
              <a:avLst/>
            </a:prstGeom>
          </p:spPr>
          <p:txBody>
            <a:bodyPr wrap="square" lIns="0" tIns="0" rIns="0" bIns="0" rtlCol="0">
              <a:noAutofit/>
            </a:bodyPr>
            <a:lstStyle/>
            <a:p>
              <a:pPr marL="0" marR="11430" indent="-635" algn="ctr">
                <a:lnSpc>
                  <a:spcPct val="65000"/>
                </a:lnSpc>
                <a:spcBef>
                  <a:spcPts val="195"/>
                </a:spcBef>
                <a:spcAft>
                  <a:spcPts val="0"/>
                </a:spcAft>
              </a:pPr>
              <a:r>
                <a:rPr lang="en-US" sz="1400" b="1" spc="-10">
                  <a:effectLst/>
                  <a:latin typeface="Times New Roman" panose="02020603050405020304" pitchFamily="18" charset="0"/>
                  <a:ea typeface="Times New Roman" panose="02020603050405020304" pitchFamily="18" charset="0"/>
                </a:rPr>
                <a:t>ONLINE AMBULANCE SYSTEM</a:t>
              </a:r>
              <a:endParaRPr lang="en-US" sz="1100">
                <a:effectLst/>
                <a:latin typeface="Times New Roman" panose="02020603050405020304" pitchFamily="18" charset="0"/>
                <a:ea typeface="Times New Roman" panose="02020603050405020304" pitchFamily="18" charset="0"/>
              </a:endParaRPr>
            </a:p>
          </p:txBody>
        </p:sp>
        <p:sp>
          <p:nvSpPr>
            <p:cNvPr id="25" name="Textbox 60"/>
            <p:cNvSpPr txBox="1"/>
            <p:nvPr/>
          </p:nvSpPr>
          <p:spPr>
            <a:xfrm>
              <a:off x="4441507" y="760094"/>
              <a:ext cx="427355" cy="139700"/>
            </a:xfrm>
            <a:prstGeom prst="rect">
              <a:avLst/>
            </a:prstGeom>
          </p:spPr>
          <p:txBody>
            <a:bodyPr wrap="square" lIns="0" tIns="0" rIns="0" bIns="0" rtlCol="0">
              <a:noAutofit/>
            </a:bodyPr>
            <a:lstStyle/>
            <a:p>
              <a:pPr marL="0" marR="0">
                <a:lnSpc>
                  <a:spcPts val="1100"/>
                </a:lnSpc>
                <a:spcBef>
                  <a:spcPts val="0"/>
                </a:spcBef>
                <a:spcAft>
                  <a:spcPts val="0"/>
                </a:spcAft>
              </a:pPr>
              <a:r>
                <a:rPr lang="en-US" sz="1100" spc="-10">
                  <a:effectLst/>
                  <a:latin typeface="Times New Roman" panose="02020603050405020304" pitchFamily="18" charset="0"/>
                  <a:ea typeface="Times New Roman" panose="02020603050405020304" pitchFamily="18" charset="0"/>
                </a:rPr>
                <a:t>reports</a:t>
              </a:r>
              <a:endParaRPr lang="en-US" sz="1100">
                <a:effectLst/>
                <a:latin typeface="Times New Roman" panose="02020603050405020304" pitchFamily="18" charset="0"/>
                <a:ea typeface="Times New Roman" panose="02020603050405020304" pitchFamily="18" charset="0"/>
              </a:endParaRPr>
            </a:p>
          </p:txBody>
        </p:sp>
        <p:sp>
          <p:nvSpPr>
            <p:cNvPr id="26" name="Textbox 61"/>
            <p:cNvSpPr txBox="1"/>
            <p:nvPr/>
          </p:nvSpPr>
          <p:spPr>
            <a:xfrm>
              <a:off x="2053907" y="1754504"/>
              <a:ext cx="887730" cy="139700"/>
            </a:xfrm>
            <a:prstGeom prst="rect">
              <a:avLst/>
            </a:prstGeom>
          </p:spPr>
          <p:txBody>
            <a:bodyPr wrap="square" lIns="0" tIns="0" rIns="0" bIns="0" rtlCol="0">
              <a:noAutofit/>
            </a:bodyPr>
            <a:lstStyle/>
            <a:p>
              <a:pPr marL="0" marR="0">
                <a:lnSpc>
                  <a:spcPts val="1100"/>
                </a:lnSpc>
                <a:spcBef>
                  <a:spcPts val="0"/>
                </a:spcBef>
                <a:spcAft>
                  <a:spcPts val="0"/>
                </a:spcAft>
              </a:pPr>
              <a:r>
                <a:rPr lang="en-US" sz="1100">
                  <a:effectLst/>
                  <a:latin typeface="Times New Roman" panose="02020603050405020304" pitchFamily="18" charset="0"/>
                  <a:ea typeface="Times New Roman" panose="02020603050405020304" pitchFamily="18" charset="0"/>
                </a:rPr>
                <a:t>Given</a:t>
              </a:r>
              <a:r>
                <a:rPr lang="en-US" sz="1100" spc="-10">
                  <a:effectLst/>
                  <a:latin typeface="Times New Roman" panose="02020603050405020304" pitchFamily="18" charset="0"/>
                  <a:ea typeface="Times New Roman" panose="02020603050405020304" pitchFamily="18" charset="0"/>
                </a:rPr>
                <a:t> response</a:t>
              </a:r>
              <a:endParaRPr lang="en-US" sz="1100">
                <a:effectLst/>
                <a:latin typeface="Times New Roman" panose="02020603050405020304" pitchFamily="18" charset="0"/>
                <a:ea typeface="Times New Roman" panose="02020603050405020304" pitchFamily="18" charset="0"/>
              </a:endParaRPr>
            </a:p>
          </p:txBody>
        </p:sp>
        <p:sp>
          <p:nvSpPr>
            <p:cNvPr id="27" name="Textbox 62"/>
            <p:cNvSpPr txBox="1"/>
            <p:nvPr/>
          </p:nvSpPr>
          <p:spPr>
            <a:xfrm>
              <a:off x="3362007" y="1767205"/>
              <a:ext cx="1552874" cy="303530"/>
            </a:xfrm>
            <a:prstGeom prst="rect">
              <a:avLst/>
            </a:prstGeom>
          </p:spPr>
          <p:txBody>
            <a:bodyPr wrap="square" lIns="0" tIns="0" rIns="0" bIns="0" rtlCol="0">
              <a:noAutofit/>
            </a:bodyPr>
            <a:lstStyle/>
            <a:p>
              <a:pPr marL="0" marR="0">
                <a:lnSpc>
                  <a:spcPts val="1095"/>
                </a:lnSpc>
                <a:spcBef>
                  <a:spcPts val="0"/>
                </a:spcBef>
                <a:spcAft>
                  <a:spcPts val="0"/>
                </a:spcAft>
              </a:pPr>
              <a:r>
                <a:rPr lang="en-US" sz="1100">
                  <a:effectLst/>
                  <a:latin typeface="Times New Roman" panose="02020603050405020304" pitchFamily="18" charset="0"/>
                  <a:ea typeface="Times New Roman" panose="02020603050405020304" pitchFamily="18" charset="0"/>
                </a:rPr>
                <a:t>Check</a:t>
              </a:r>
              <a:r>
                <a:rPr lang="en-US" sz="1100" spc="-25">
                  <a:effectLst/>
                  <a:latin typeface="Times New Roman" panose="02020603050405020304" pitchFamily="18" charset="0"/>
                  <a:ea typeface="Times New Roman" panose="02020603050405020304" pitchFamily="18" charset="0"/>
                </a:rPr>
                <a:t> the</a:t>
              </a:r>
              <a:r>
                <a:rPr lang="en-US" sz="1100">
                  <a:effectLst/>
                  <a:latin typeface="Times New Roman" panose="02020603050405020304" pitchFamily="18" charset="0"/>
                  <a:ea typeface="Times New Roman" panose="02020603050405020304" pitchFamily="18" charset="0"/>
                </a:rPr>
                <a:t> </a:t>
              </a:r>
              <a:r>
                <a:rPr lang="en-US" sz="1100" spc="-10">
                  <a:effectLst/>
                  <a:latin typeface="Times New Roman" panose="02020603050405020304" pitchFamily="18" charset="0"/>
                  <a:ea typeface="Times New Roman" panose="02020603050405020304" pitchFamily="18" charset="0"/>
                </a:rPr>
                <a:t>Availability</a:t>
              </a:r>
              <a:endParaRPr lang="en-US" sz="1100">
                <a:effectLst/>
                <a:latin typeface="Times New Roman" panose="02020603050405020304" pitchFamily="18" charset="0"/>
                <a:ea typeface="Times New Roman" panose="02020603050405020304" pitchFamily="18" charset="0"/>
              </a:endParaRPr>
            </a:p>
          </p:txBody>
        </p:sp>
        <p:sp>
          <p:nvSpPr>
            <p:cNvPr id="28" name="Textbox 63"/>
            <p:cNvSpPr txBox="1"/>
            <p:nvPr/>
          </p:nvSpPr>
          <p:spPr>
            <a:xfrm>
              <a:off x="1712631" y="2286000"/>
              <a:ext cx="3156231" cy="1064875"/>
            </a:xfrm>
            <a:prstGeom prst="rect">
              <a:avLst/>
            </a:prstGeom>
            <a:ln w="9525">
              <a:solidFill>
                <a:srgbClr val="000000"/>
              </a:solidFill>
              <a:prstDash val="solid"/>
            </a:ln>
          </p:spPr>
          <p:txBody>
            <a:bodyPr wrap="square" lIns="0" tIns="0" rIns="0" bIns="0" rtlCol="0">
              <a:noAutofit/>
            </a:bodyPr>
            <a:lstStyle/>
            <a:p>
              <a:pPr marL="187960" marR="0">
                <a:lnSpc>
                  <a:spcPts val="2115"/>
                </a:lnSpc>
                <a:spcBef>
                  <a:spcPts val="0"/>
                </a:spcBef>
                <a:spcAft>
                  <a:spcPts val="0"/>
                </a:spcAft>
              </a:pPr>
              <a:r>
                <a:rPr lang="en-US" sz="2200" b="1" spc="-10">
                  <a:effectLst/>
                  <a:latin typeface="Times New Roman" panose="02020603050405020304" pitchFamily="18" charset="0"/>
                  <a:ea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a:p>
              <a:pPr marL="187960" marR="0">
                <a:lnSpc>
                  <a:spcPts val="2115"/>
                </a:lnSpc>
                <a:spcBef>
                  <a:spcPts val="0"/>
                </a:spcBef>
                <a:spcAft>
                  <a:spcPts val="0"/>
                </a:spcAft>
              </a:pPr>
              <a:r>
                <a:rPr lang="en-US" sz="2200" b="1" spc="-10">
                  <a:effectLst/>
                  <a:latin typeface="Times New Roman" panose="02020603050405020304" pitchFamily="18" charset="0"/>
                  <a:ea typeface="Times New Roman" panose="02020603050405020304" pitchFamily="18" charset="0"/>
                </a:rPr>
                <a:t>   AMBULANCE</a:t>
              </a:r>
              <a:endParaRPr lang="en-US" sz="1100">
                <a:effectLst/>
                <a:latin typeface="Times New Roman" panose="02020603050405020304" pitchFamily="18" charset="0"/>
                <a:ea typeface="Times New Roman" panose="02020603050405020304" pitchFamily="18" charset="0"/>
              </a:endParaRPr>
            </a:p>
          </p:txBody>
        </p:sp>
        <p:sp>
          <p:nvSpPr>
            <p:cNvPr id="29" name="Textbox 64"/>
            <p:cNvSpPr txBox="1"/>
            <p:nvPr/>
          </p:nvSpPr>
          <p:spPr>
            <a:xfrm>
              <a:off x="5542596" y="84489"/>
              <a:ext cx="1410340" cy="1005042"/>
            </a:xfrm>
            <a:prstGeom prst="rect">
              <a:avLst/>
            </a:prstGeom>
            <a:ln w="9525">
              <a:solidFill>
                <a:srgbClr val="000000"/>
              </a:solidFill>
              <a:prstDash val="solid"/>
            </a:ln>
          </p:spPr>
          <p:txBody>
            <a:bodyPr wrap="square" lIns="0" tIns="0" rIns="0" bIns="0" rtlCol="0">
              <a:noAutofit/>
            </a:bodyPr>
            <a:lstStyle/>
            <a:p>
              <a:pPr marL="129540" marR="0">
                <a:lnSpc>
                  <a:spcPts val="1950"/>
                </a:lnSpc>
                <a:spcBef>
                  <a:spcPts val="0"/>
                </a:spcBef>
                <a:spcAft>
                  <a:spcPts val="0"/>
                </a:spcAft>
              </a:pPr>
              <a:r>
                <a:rPr lang="en-US" sz="2200" b="1" spc="-10">
                  <a:effectLst/>
                  <a:latin typeface="Times New Roman" panose="02020603050405020304" pitchFamily="18" charset="0"/>
                  <a:ea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a:p>
              <a:pPr marL="129540" marR="0">
                <a:lnSpc>
                  <a:spcPts val="1950"/>
                </a:lnSpc>
                <a:spcBef>
                  <a:spcPts val="0"/>
                </a:spcBef>
                <a:spcAft>
                  <a:spcPts val="0"/>
                </a:spcAft>
              </a:pPr>
              <a:r>
                <a:rPr lang="en-US" sz="2200" b="1" spc="-10">
                  <a:effectLst/>
                  <a:latin typeface="Times New Roman" panose="02020603050405020304" pitchFamily="18" charset="0"/>
                  <a:ea typeface="Times New Roman" panose="02020603050405020304" pitchFamily="18" charset="0"/>
                </a:rPr>
                <a:t>ADMIN</a:t>
              </a:r>
              <a:endParaRPr lang="en-US"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38987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p:txBody>
          <a:bodyPr/>
          <a:lstStyle/>
          <a:p>
            <a:pPr algn="just"/>
            <a:r>
              <a:rPr lang="en-US" b="1" dirty="0"/>
              <a:t> 	</a:t>
            </a:r>
            <a:r>
              <a:rPr lang="en-US" sz="1800" b="1" dirty="0"/>
              <a:t> </a:t>
            </a:r>
            <a:r>
              <a:rPr lang="en-US" sz="1800" dirty="0"/>
              <a:t>When a life threatening accident requires an ambulance everyone wants the best care and the highest chance of survival on their journey to receiving advanced medical care. While proper training of ambulance workers can increase the success rate of trips, advancing the technologies that allow them to work safer and more efficiently provides a foundation for the advancement of the ambulance ride. Improving ambulance patient safety while simultaneously increasing the </a:t>
            </a:r>
            <a:r>
              <a:rPr lang="en-US" sz="1800" dirty="0" err="1"/>
              <a:t>enroute</a:t>
            </a:r>
            <a:r>
              <a:rPr lang="en-US" sz="1800" dirty="0"/>
              <a:t> capability of the ambulance through technological advancement allows engineers a unique opportunity to increase the lifesaving capabilities of ambulances worldwide.</a:t>
            </a:r>
          </a:p>
          <a:p>
            <a:pPr algn="just"/>
            <a:r>
              <a:rPr lang="en-US" sz="1800" dirty="0"/>
              <a:t>The most important part of an ambulance ride is the safety of the crew and patients with a focus on delivering the patient to the professional care they require. While ambulances are designed to make this as easy as possible there is room for improvement in certain areas of their performance. Improvements could increase the ability of the ambulance crew to provide a high level of care and perform all the necessary treatments to insure that the patient arrive at advanced treatment facilities. Once these areas in need of improvement have been identified, potential design flaws are attributed to the poor performance characteristics of the ambulance so that an engineering solution may be applied.</a:t>
            </a:r>
            <a:endParaRPr lang="en-GB" sz="18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US" dirty="0"/>
          </a:p>
        </p:txBody>
      </p:sp>
      <p:sp>
        <p:nvSpPr>
          <p:cNvPr id="3" name="Content Placeholder 2"/>
          <p:cNvSpPr>
            <a:spLocks noGrp="1"/>
          </p:cNvSpPr>
          <p:nvPr>
            <p:ph idx="1"/>
          </p:nvPr>
        </p:nvSpPr>
        <p:spPr/>
        <p:txBody>
          <a:bodyPr>
            <a:normAutofit/>
          </a:bodyPr>
          <a:lstStyle/>
          <a:p>
            <a:pPr marL="0" indent="0" algn="just">
              <a:buNone/>
            </a:pPr>
            <a:r>
              <a:rPr lang="en-US" sz="1800" b="1" dirty="0"/>
              <a:t>LANGUAGES AND TOOLS ARE USED</a:t>
            </a:r>
          </a:p>
          <a:p>
            <a:pPr lvl="1" algn="just"/>
            <a:r>
              <a:rPr lang="en-US" sz="2200" dirty="0"/>
              <a:t>HTML</a:t>
            </a:r>
          </a:p>
          <a:p>
            <a:pPr lvl="1" algn="just"/>
            <a:r>
              <a:rPr lang="en-US" sz="2200" dirty="0"/>
              <a:t>CSS</a:t>
            </a:r>
          </a:p>
          <a:p>
            <a:pPr lvl="1" algn="just"/>
            <a:r>
              <a:rPr lang="en-US" sz="2200" dirty="0"/>
              <a:t>JAVASCRIPT</a:t>
            </a:r>
          </a:p>
          <a:p>
            <a:pPr lvl="1" algn="just"/>
            <a:r>
              <a:rPr lang="en-US" sz="2200" dirty="0"/>
              <a:t>PHP</a:t>
            </a:r>
          </a:p>
          <a:p>
            <a:pPr lvl="1" algn="just"/>
            <a:r>
              <a:rPr lang="en-US" sz="2200" dirty="0" err="1"/>
              <a:t>PHPMySQLServer</a:t>
            </a:r>
            <a:r>
              <a:rPr lang="en-US" sz="2200" dirty="0"/>
              <a:t>(XAMPP)</a:t>
            </a:r>
          </a:p>
          <a:p>
            <a:pPr algn="just"/>
            <a:r>
              <a:rPr lang="en-US" sz="2200" dirty="0"/>
              <a:t>The necessary technical skills are manageable, and all of the technologies are publicly available. The ease of integrating these technologies and the time constraints of product development are matched.</a:t>
            </a:r>
          </a:p>
          <a:p>
            <a:pPr algn="just"/>
            <a:r>
              <a:rPr lang="en-US" sz="2200" dirty="0"/>
              <a:t>The website will be hosted for free at first, but it will eventually be implemented in a premium web hosting environment with enough bandwidth. This application uses relatively little bandwidth because it doesn't have any multimedia features.</a:t>
            </a:r>
          </a:p>
          <a:p>
            <a:pPr marL="0" indent="0" algn="just">
              <a:buNone/>
            </a:pPr>
            <a:endParaRPr lang="en-US" sz="1800" dirty="0"/>
          </a:p>
        </p:txBody>
      </p:sp>
    </p:spTree>
    <p:extLst>
      <p:ext uri="{BB962C8B-B14F-4D97-AF65-F5344CB8AC3E}">
        <p14:creationId xmlns:p14="http://schemas.microsoft.com/office/powerpoint/2010/main" val="3801577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sp>
        <p:nvSpPr>
          <p:cNvPr id="3" name="Content Placeholder 2"/>
          <p:cNvSpPr>
            <a:spLocks noGrp="1"/>
          </p:cNvSpPr>
          <p:nvPr>
            <p:ph idx="1"/>
          </p:nvPr>
        </p:nvSpPr>
        <p:spPr>
          <a:xfrm>
            <a:off x="838200" y="1359568"/>
            <a:ext cx="10515600" cy="5390148"/>
          </a:xfrm>
        </p:spPr>
        <p:txBody>
          <a:bodyPr>
            <a:normAutofit fontScale="40000" lnSpcReduction="20000"/>
          </a:bodyPr>
          <a:lstStyle/>
          <a:p>
            <a:pPr algn="just"/>
            <a:r>
              <a:rPr lang="en-US" sz="3700" dirty="0"/>
              <a:t>We have around 6 months to finish this web-based project, if we schedule the work properly. This project group consists of FOUR people, two of them will handle the designing and coding while the remaining three will handle the other project parameters. Therefore, if the project is well-planned, the allotted time will allow for its appropriate construction.</a:t>
            </a:r>
          </a:p>
          <a:p>
            <a:pPr marL="0" indent="0" algn="just">
              <a:buNone/>
            </a:pPr>
            <a:r>
              <a:rPr lang="en-US" sz="3700" b="1" dirty="0"/>
              <a:t>Project Initiation (Month 0-1)</a:t>
            </a:r>
            <a:endParaRPr lang="en-US" sz="3700" dirty="0"/>
          </a:p>
          <a:p>
            <a:pPr lvl="1" algn="just"/>
            <a:r>
              <a:rPr lang="en-US" sz="3700" dirty="0"/>
              <a:t>Define project goals and objectives.</a:t>
            </a:r>
          </a:p>
          <a:p>
            <a:pPr lvl="1" algn="just"/>
            <a:r>
              <a:rPr lang="en-US" sz="3700" dirty="0"/>
              <a:t>Identify key stakeholders and form a project team.</a:t>
            </a:r>
          </a:p>
          <a:p>
            <a:pPr lvl="1" algn="just"/>
            <a:r>
              <a:rPr lang="en-US" sz="3700" dirty="0"/>
              <a:t>Secure funding and resources.</a:t>
            </a:r>
          </a:p>
          <a:p>
            <a:pPr marL="0" lvl="0" indent="0" algn="just">
              <a:buNone/>
            </a:pPr>
            <a:r>
              <a:rPr lang="en-US" sz="3700" b="1" dirty="0"/>
              <a:t>Market Research and Analysis (Month 0-1)</a:t>
            </a:r>
            <a:endParaRPr lang="en-US" sz="3700" dirty="0"/>
          </a:p>
          <a:p>
            <a:pPr lvl="1" algn="just"/>
            <a:r>
              <a:rPr lang="en-US" sz="3700" dirty="0"/>
              <a:t>Conduct market research to understand the current ambulance service landscape.</a:t>
            </a:r>
          </a:p>
          <a:p>
            <a:pPr lvl="1" algn="just"/>
            <a:r>
              <a:rPr lang="en-US" sz="3700" dirty="0"/>
              <a:t>Identify competitors and potential partners.</a:t>
            </a:r>
          </a:p>
          <a:p>
            <a:pPr lvl="1" algn="just"/>
            <a:r>
              <a:rPr lang="en-US" sz="3700" dirty="0"/>
              <a:t>Determine target regions and demographics.</a:t>
            </a:r>
          </a:p>
          <a:p>
            <a:pPr marL="0" lvl="0" indent="0" algn="just">
              <a:buNone/>
            </a:pPr>
            <a:r>
              <a:rPr lang="en-US" sz="3700" b="1" dirty="0"/>
              <a:t>Concept and Requirements (Month 1-2)</a:t>
            </a:r>
            <a:endParaRPr lang="en-US" sz="3700" dirty="0"/>
          </a:p>
          <a:p>
            <a:pPr lvl="1" algn="just"/>
            <a:r>
              <a:rPr lang="en-US" sz="3700" dirty="0"/>
              <a:t>Develop a concept for the smart ambulance service.</a:t>
            </a:r>
          </a:p>
          <a:p>
            <a:pPr lvl="1" algn="just"/>
            <a:r>
              <a:rPr lang="en-US" sz="3700" dirty="0"/>
              <a:t>Define the technical and functional requirements.</a:t>
            </a:r>
          </a:p>
          <a:p>
            <a:pPr lvl="1" algn="just"/>
            <a:r>
              <a:rPr lang="en-US" sz="3700" dirty="0"/>
              <a:t>Create a preliminary budget and project plan.</a:t>
            </a:r>
          </a:p>
          <a:p>
            <a:pPr marL="0" lvl="0" indent="0" algn="just">
              <a:buNone/>
            </a:pPr>
            <a:r>
              <a:rPr lang="en-US" sz="3700" b="1" dirty="0"/>
              <a:t>Technology Selection and Procurement (Month 1-2)</a:t>
            </a:r>
            <a:endParaRPr lang="en-US" sz="3700" dirty="0"/>
          </a:p>
          <a:p>
            <a:pPr lvl="1" algn="just"/>
            <a:r>
              <a:rPr lang="en-US" sz="3700" dirty="0"/>
              <a:t>Choose the necessary hardware and software components.</a:t>
            </a:r>
          </a:p>
          <a:p>
            <a:pPr lvl="1" algn="just"/>
            <a:r>
              <a:rPr lang="en-US" sz="3700" dirty="0"/>
              <a:t>Procure or develop the technology required for the service.</a:t>
            </a:r>
          </a:p>
          <a:p>
            <a:pPr marL="0" lvl="0" indent="0" algn="just">
              <a:buNone/>
            </a:pPr>
            <a:r>
              <a:rPr lang="en-US" sz="3700" b="1" dirty="0"/>
              <a:t>System Design and Development (Month 2-3)</a:t>
            </a:r>
            <a:endParaRPr lang="en-US" sz="3700" dirty="0"/>
          </a:p>
          <a:p>
            <a:pPr lvl="1" algn="just"/>
            <a:r>
              <a:rPr lang="en-US" sz="3700" dirty="0"/>
              <a:t>Develop the smart ambulance service infrastructure.</a:t>
            </a:r>
          </a:p>
          <a:p>
            <a:pPr lvl="1" algn="just"/>
            <a:r>
              <a:rPr lang="en-US" sz="3700" dirty="0"/>
              <a:t>Create a mobile app or web portal for users.</a:t>
            </a:r>
          </a:p>
          <a:p>
            <a:pPr lvl="1" algn="just"/>
            <a:r>
              <a:rPr lang="en-US" sz="3700" dirty="0"/>
              <a:t>Integrate real-time tracking, communication, and data analysis features.</a:t>
            </a:r>
          </a:p>
          <a:p>
            <a:pPr lvl="1" algn="just"/>
            <a:r>
              <a:rPr lang="en-US" sz="3700" dirty="0"/>
              <a:t>Perform initial testing and quality assurance.</a:t>
            </a:r>
          </a:p>
          <a:p>
            <a:pPr algn="just"/>
            <a:endParaRPr lang="en-GB" dirty="0"/>
          </a:p>
        </p:txBody>
      </p:sp>
    </p:spTree>
    <p:extLst>
      <p:ext uri="{BB962C8B-B14F-4D97-AF65-F5344CB8AC3E}">
        <p14:creationId xmlns:p14="http://schemas.microsoft.com/office/powerpoint/2010/main" val="367733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a:xfrm>
            <a:off x="838200" y="1359568"/>
            <a:ext cx="10515600" cy="4817395"/>
          </a:xfrm>
        </p:spPr>
        <p:txBody>
          <a:bodyPr>
            <a:normAutofit fontScale="70000" lnSpcReduction="20000"/>
          </a:bodyPr>
          <a:lstStyle/>
          <a:p>
            <a:pPr marL="0" indent="0" algn="just">
              <a:buNone/>
            </a:pPr>
            <a:r>
              <a:rPr lang="en-US" dirty="0"/>
              <a:t>The Outcomes of an online system for reserving ambulances can have a big influence on a lot of different things.</a:t>
            </a:r>
          </a:p>
          <a:p>
            <a:pPr marL="0" indent="0" algn="just">
              <a:buNone/>
            </a:pPr>
            <a:endParaRPr lang="en-US" dirty="0"/>
          </a:p>
          <a:p>
            <a:pPr marL="0" indent="0" algn="just">
              <a:buNone/>
            </a:pPr>
            <a:r>
              <a:rPr lang="en-US" b="1" dirty="0"/>
              <a:t>Timeliness and Availability:</a:t>
            </a:r>
            <a:endParaRPr lang="en-US" dirty="0"/>
          </a:p>
          <a:p>
            <a:pPr lvl="0" algn="just"/>
            <a:r>
              <a:rPr lang="en-US" b="1" dirty="0"/>
              <a:t>Improved Access:</a:t>
            </a:r>
            <a:r>
              <a:rPr lang="en-US" dirty="0"/>
              <a:t> By enabling users to quickly and easily book ambulances using a web-based platform, it improves access to emergency medical services.</a:t>
            </a:r>
          </a:p>
          <a:p>
            <a:pPr lvl="0" algn="just"/>
            <a:r>
              <a:rPr lang="en-US" b="1" dirty="0"/>
              <a:t>Timely Response:</a:t>
            </a:r>
            <a:r>
              <a:rPr lang="en-US" dirty="0"/>
              <a:t> Allows consumers to request ambulance services quickly and avoids the usual delays associated with phone-based reservations, which leads to speedier response times.</a:t>
            </a:r>
          </a:p>
          <a:p>
            <a:pPr marL="0" indent="0" algn="just">
              <a:buNone/>
            </a:pPr>
            <a:r>
              <a:rPr lang="en-US" b="1" dirty="0"/>
              <a:t>Effectiveness and Resource Allocation:</a:t>
            </a:r>
            <a:endParaRPr lang="en-US" dirty="0"/>
          </a:p>
          <a:p>
            <a:pPr lvl="0" algn="just"/>
            <a:r>
              <a:rPr lang="en-US" b="1" dirty="0"/>
              <a:t>Optimal Resource Allocation:</a:t>
            </a:r>
            <a:r>
              <a:rPr lang="en-US" dirty="0"/>
              <a:t> By offering automated scheduling and real-time availability, the system may maximize ambulance utilization by making sure resources are used effectively.</a:t>
            </a:r>
          </a:p>
          <a:p>
            <a:pPr lvl="0" algn="just"/>
            <a:r>
              <a:rPr lang="en-US" b="1" dirty="0"/>
              <a:t>Decreased Administrative Overhead:</a:t>
            </a:r>
            <a:r>
              <a:rPr lang="en-US" dirty="0"/>
              <a:t> By automating booking procedures, employees may concentrate on more important work by bearing less administrative load.</a:t>
            </a:r>
          </a:p>
          <a:p>
            <a:pPr marL="0" indent="0" algn="just">
              <a:buNone/>
            </a:pPr>
            <a:r>
              <a:rPr lang="en-US" b="1" dirty="0"/>
              <a:t>Improved User Experience:</a:t>
            </a:r>
            <a:endParaRPr lang="en-US" dirty="0"/>
          </a:p>
          <a:p>
            <a:pPr lvl="0" algn="just"/>
            <a:r>
              <a:rPr lang="en-US" dirty="0"/>
              <a:t>Convenience: Offers an easy-to-use interface for scheduling, paying, and monitoring, improving consumers' experiences while</a:t>
            </a:r>
          </a:p>
          <a:p>
            <a:pPr algn="just"/>
            <a:endParaRPr lang="en-GB" dirty="0"/>
          </a:p>
        </p:txBody>
      </p:sp>
    </p:spTree>
    <p:extLst>
      <p:ext uri="{BB962C8B-B14F-4D97-AF65-F5344CB8AC3E}">
        <p14:creationId xmlns:p14="http://schemas.microsoft.com/office/powerpoint/2010/main" val="1923928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p:txBody>
          <a:bodyPr>
            <a:normAutofit/>
          </a:bodyPr>
          <a:lstStyle/>
          <a:p>
            <a:pPr marL="0" indent="0" algn="just">
              <a:buNone/>
            </a:pPr>
            <a:r>
              <a:rPr lang="en-US" sz="2100" dirty="0"/>
              <a:t>These days, mobile or web applications are far more advantageous than any other system because everyone always has them at their fingertips.</a:t>
            </a:r>
          </a:p>
          <a:p>
            <a:pPr marL="0" indent="0" algn="just">
              <a:buNone/>
            </a:pPr>
            <a:r>
              <a:rPr lang="en-US" sz="2100" dirty="0"/>
              <a:t>People can open and access any application at any time, which makes online or mobile applications more useful in today's world. Therefore, it is a good idea to book ambulance services—both emergency and non-emergency—using an online or mobile application. When a patient is brought to the hospital, this application makes medical emergency services much more beneficial because it allows for prompt treatment or efficient medical care to be provided in the least amount of time due to the patient's symptoms, medical report, and biostatistics (heartbeat, pulse rate, and body temperature) that are recorded during booking. </a:t>
            </a:r>
          </a:p>
          <a:p>
            <a:pPr marL="0" indent="0" algn="just">
              <a:buNone/>
            </a:pPr>
            <a:r>
              <a:rPr lang="en-US" sz="2100" dirty="0"/>
              <a:t>The prototype we envisioned during the initial phase of the project has been successfully implemented and is up and running as a software application. This software application has been designed to meet the features mentioned earlier. The page designing has been done using HTML, CSS and PHP.</a:t>
            </a:r>
          </a:p>
          <a:p>
            <a:pPr algn="just"/>
            <a:endParaRPr lang="en-GB" dirty="0"/>
          </a:p>
        </p:txBody>
      </p:sp>
    </p:spTree>
    <p:extLst>
      <p:ext uri="{BB962C8B-B14F-4D97-AF65-F5344CB8AC3E}">
        <p14:creationId xmlns:p14="http://schemas.microsoft.com/office/powerpoint/2010/main" val="2238571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263316"/>
            <a:ext cx="10515600" cy="5438273"/>
          </a:xfrm>
        </p:spPr>
        <p:txBody>
          <a:bodyPr>
            <a:normAutofit fontScale="55000" lnSpcReduction="20000"/>
          </a:bodyPr>
          <a:lstStyle/>
          <a:p>
            <a:pPr algn="just"/>
            <a:endParaRPr lang="en-US" dirty="0"/>
          </a:p>
          <a:p>
            <a:pPr algn="just"/>
            <a:r>
              <a:rPr lang="en-US" dirty="0"/>
              <a:t>[1]. </a:t>
            </a:r>
            <a:r>
              <a:rPr lang="en-US" dirty="0" err="1"/>
              <a:t>Rhythma</a:t>
            </a:r>
            <a:r>
              <a:rPr lang="en-US" dirty="0"/>
              <a:t> </a:t>
            </a:r>
            <a:r>
              <a:rPr lang="en-US" dirty="0" err="1"/>
              <a:t>Kaul</a:t>
            </a:r>
            <a:r>
              <a:rPr lang="en-US" dirty="0"/>
              <a:t> More than 50% heart attack cases reach hospital late, </a:t>
            </a:r>
            <a:r>
              <a:rPr lang="en-US" dirty="0" err="1"/>
              <a:t>Govt</a:t>
            </a:r>
            <a:r>
              <a:rPr lang="en-US" dirty="0"/>
              <a:t> data shows, Hindustan Times, New Delhi March 10, 2017. Retrieved from https://www.hindustantimes.com/indianews/more-than-50-of-heart-attack-casesreach-hospital-late-govt-data-shows/storypenFdsewgGwpIwiQnRDoLJ.html </a:t>
            </a:r>
          </a:p>
          <a:p>
            <a:pPr algn="just"/>
            <a:r>
              <a:rPr lang="en-US" dirty="0"/>
              <a:t>[2]. Road accidents in India 2018. Government of India, Ministry of road transport &amp; highways transport research wing, New Delhi, </a:t>
            </a:r>
            <a:r>
              <a:rPr lang="en-US" u="sng" dirty="0">
                <a:hlinkClick r:id="rId2"/>
              </a:rPr>
              <a:t>www.morth.nic.in</a:t>
            </a:r>
            <a:r>
              <a:rPr lang="en-US" dirty="0"/>
              <a:t> </a:t>
            </a:r>
          </a:p>
          <a:p>
            <a:pPr algn="just"/>
            <a:r>
              <a:rPr lang="en-US" dirty="0"/>
              <a:t>[3]. </a:t>
            </a:r>
            <a:r>
              <a:rPr lang="en-US" dirty="0" err="1"/>
              <a:t>Sarthak</a:t>
            </a:r>
            <a:r>
              <a:rPr lang="en-US" dirty="0"/>
              <a:t> Khanna, “Ambulance Response Optimization”, International Journal of Computer Sciences and Engineering (JCSE), EISSN: 2347-2693, Vol. 7(6), pp. 281-286, Jun 2019. </a:t>
            </a:r>
          </a:p>
          <a:p>
            <a:pPr algn="just"/>
            <a:r>
              <a:rPr lang="en-US" dirty="0"/>
              <a:t>[4]. </a:t>
            </a:r>
            <a:r>
              <a:rPr lang="en-US" dirty="0" err="1"/>
              <a:t>Kotze</a:t>
            </a:r>
            <a:r>
              <a:rPr lang="en-US" dirty="0"/>
              <a:t> J. M, “The role of the ambulance service as part of the health profession”, S </a:t>
            </a:r>
            <a:r>
              <a:rPr lang="en-US" dirty="0" err="1"/>
              <a:t>Afr</a:t>
            </a:r>
            <a:r>
              <a:rPr lang="en-US" dirty="0"/>
              <a:t> Med J., Vol. 78, Issue 6, p.320-322, 1990. </a:t>
            </a:r>
          </a:p>
          <a:p>
            <a:pPr algn="just"/>
            <a:r>
              <a:rPr lang="en-US" dirty="0"/>
              <a:t>[5]. P. </a:t>
            </a:r>
            <a:r>
              <a:rPr lang="en-US" dirty="0" err="1"/>
              <a:t>Iyappan</a:t>
            </a:r>
            <a:r>
              <a:rPr lang="en-US" dirty="0"/>
              <a:t>, B. </a:t>
            </a:r>
            <a:r>
              <a:rPr lang="en-US" dirty="0" err="1"/>
              <a:t>Nanthini</a:t>
            </a:r>
            <a:r>
              <a:rPr lang="en-US" dirty="0"/>
              <a:t> Devi, P. </a:t>
            </a:r>
            <a:r>
              <a:rPr lang="en-US" dirty="0" err="1"/>
              <a:t>Nivedha</a:t>
            </a:r>
            <a:r>
              <a:rPr lang="en-US" dirty="0"/>
              <a:t> and V. </a:t>
            </a:r>
            <a:r>
              <a:rPr lang="en-US" dirty="0" err="1"/>
              <a:t>Sayoojya</a:t>
            </a:r>
            <a:r>
              <a:rPr lang="en-US" dirty="0"/>
              <a:t>, “Lisa-life saver”, 2019 IEEE International Conference on System, Computation, Automation and Networking (ICSCAN), Pondicherry, India, pp. 1-6, 2019.</a:t>
            </a:r>
          </a:p>
          <a:p>
            <a:pPr algn="just"/>
            <a:r>
              <a:rPr lang="en-US" dirty="0"/>
              <a:t> [6]. TV </a:t>
            </a:r>
            <a:r>
              <a:rPr lang="en-US" dirty="0" err="1"/>
              <a:t>Sethuraman</a:t>
            </a:r>
            <a:r>
              <a:rPr lang="en-US" dirty="0"/>
              <a:t>, </a:t>
            </a:r>
            <a:r>
              <a:rPr lang="en-US" dirty="0" err="1"/>
              <a:t>Kartik</a:t>
            </a:r>
            <a:r>
              <a:rPr lang="en-US" dirty="0"/>
              <a:t> Singh </a:t>
            </a:r>
            <a:r>
              <a:rPr lang="en-US" dirty="0" err="1"/>
              <a:t>Rathore</a:t>
            </a:r>
            <a:r>
              <a:rPr lang="en-US" dirty="0"/>
              <a:t>, </a:t>
            </a:r>
            <a:r>
              <a:rPr lang="en-US" dirty="0" err="1"/>
              <a:t>Amritha</a:t>
            </a:r>
            <a:r>
              <a:rPr lang="en-US" dirty="0"/>
              <a:t> G, </a:t>
            </a:r>
            <a:r>
              <a:rPr lang="en-US" dirty="0" err="1"/>
              <a:t>Kanimozhi</a:t>
            </a:r>
            <a:r>
              <a:rPr lang="en-US" dirty="0"/>
              <a:t> G, “</a:t>
            </a:r>
            <a:r>
              <a:rPr lang="en-US" dirty="0" err="1"/>
              <a:t>IoT</a:t>
            </a:r>
            <a:r>
              <a:rPr lang="en-US" dirty="0"/>
              <a:t> based system for Heart Rate Monitoring and Heart Attack Detection”, International Journal of Engineering and Advanced Technology (IJEAT), ISSN: 2249- 8958, Volume-8 Issue-5, June 2019. </a:t>
            </a:r>
          </a:p>
          <a:p>
            <a:pPr algn="just"/>
            <a:r>
              <a:rPr lang="en-US" dirty="0"/>
              <a:t>[7]. Rashmi </a:t>
            </a:r>
            <a:r>
              <a:rPr lang="en-US" dirty="0" err="1"/>
              <a:t>A.Nimbalkar</a:t>
            </a:r>
            <a:r>
              <a:rPr lang="en-US" dirty="0"/>
              <a:t>, R.A. </a:t>
            </a:r>
            <a:r>
              <a:rPr lang="en-US" dirty="0" err="1"/>
              <a:t>Fadnavis</a:t>
            </a:r>
            <a:r>
              <a:rPr lang="en-US" dirty="0"/>
              <a:t>, “Domain Specific Search Of Nearest Hospital and Healthcare Management System”, IEEE, 978- 4799-2291-8, 2014. </a:t>
            </a:r>
          </a:p>
          <a:p>
            <a:pPr algn="just"/>
            <a:r>
              <a:rPr lang="en-US" dirty="0"/>
              <a:t>[8]. R. </a:t>
            </a:r>
            <a:r>
              <a:rPr lang="en-US" dirty="0" err="1"/>
              <a:t>Vithiya</a:t>
            </a:r>
            <a:r>
              <a:rPr lang="en-US" dirty="0"/>
              <a:t>, S. </a:t>
            </a:r>
            <a:r>
              <a:rPr lang="en-US" dirty="0" err="1"/>
              <a:t>Karthika</a:t>
            </a:r>
            <a:r>
              <a:rPr lang="en-US" dirty="0"/>
              <a:t> and G. </a:t>
            </a:r>
            <a:r>
              <a:rPr lang="en-US" dirty="0" err="1"/>
              <a:t>Sharmila</a:t>
            </a:r>
            <a:r>
              <a:rPr lang="en-US" dirty="0"/>
              <a:t>, "Detection, Monitoring and Tracking Of Survivors under Critical Condition Using Raspberry-Pi," 2019 IEEE International Conference on System, Computation, Automation and Networking (ICSCAN), Pondicherry, India, </a:t>
            </a:r>
            <a:r>
              <a:rPr lang="en-US" dirty="0" err="1"/>
              <a:t>doi</a:t>
            </a:r>
            <a:r>
              <a:rPr lang="en-US" dirty="0"/>
              <a:t>: 10.1109/ICSCAN.2019.8878711, pp. 1-5, 2019. </a:t>
            </a:r>
          </a:p>
          <a:p>
            <a:pPr algn="just"/>
            <a:r>
              <a:rPr lang="en-US" dirty="0"/>
              <a:t>[9]. </a:t>
            </a:r>
            <a:r>
              <a:rPr lang="en-US" dirty="0" err="1"/>
              <a:t>Yuanyuan</a:t>
            </a:r>
            <a:r>
              <a:rPr lang="en-US" dirty="0"/>
              <a:t> Du, Yu Chen, Dan Wang, </a:t>
            </a:r>
            <a:r>
              <a:rPr lang="en-US" dirty="0" err="1"/>
              <a:t>Jinzhao</a:t>
            </a:r>
            <a:r>
              <a:rPr lang="en-US" dirty="0"/>
              <a:t> Liu and </a:t>
            </a:r>
            <a:r>
              <a:rPr lang="en-US" dirty="0" err="1"/>
              <a:t>Yongqiang</a:t>
            </a:r>
            <a:r>
              <a:rPr lang="en-US" dirty="0"/>
              <a:t> Lu, "An android-based emergency alarm and healthcare management system," 2011 IEEE International Symposium on IT in Medicine and Education, </a:t>
            </a:r>
            <a:r>
              <a:rPr lang="en-US" dirty="0" err="1"/>
              <a:t>Cuangzhou</a:t>
            </a:r>
            <a:r>
              <a:rPr lang="en-US" dirty="0"/>
              <a:t>, </a:t>
            </a:r>
            <a:r>
              <a:rPr lang="en-US" dirty="0" err="1"/>
              <a:t>doi</a:t>
            </a:r>
            <a:r>
              <a:rPr lang="en-US" dirty="0"/>
              <a:t>: 10.1109/ITiME.2011.6130855, pp. 375-379, 2011. </a:t>
            </a:r>
          </a:p>
          <a:p>
            <a:pPr algn="just"/>
            <a:r>
              <a:rPr lang="en-US" dirty="0"/>
              <a:t>[10]. Pasha, </a:t>
            </a:r>
            <a:r>
              <a:rPr lang="en-US" dirty="0" err="1"/>
              <a:t>Imtiyaz</a:t>
            </a:r>
            <a:r>
              <a:rPr lang="en-US" dirty="0"/>
              <a:t>, Ambulance management system using GIS, 2006</a:t>
            </a:r>
          </a:p>
          <a:p>
            <a:pPr algn="just"/>
            <a:endParaRPr lang="en-GB" dirty="0"/>
          </a:p>
        </p:txBody>
      </p:sp>
    </p:spTree>
    <p:extLst>
      <p:ext uri="{BB962C8B-B14F-4D97-AF65-F5344CB8AC3E}">
        <p14:creationId xmlns:p14="http://schemas.microsoft.com/office/powerpoint/2010/main" val="3613863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5" name="Content Placeholder 4">
            <a:extLst>
              <a:ext uri="{FF2B5EF4-FFF2-40B4-BE49-F238E27FC236}">
                <a16:creationId xmlns:a16="http://schemas.microsoft.com/office/drawing/2014/main" id="{C0ADBB06-D35B-A54A-AC91-5FD3C30232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5319"/>
            <a:ext cx="4827494" cy="3686450"/>
          </a:xfrm>
        </p:spPr>
      </p:pic>
      <p:pic>
        <p:nvPicPr>
          <p:cNvPr id="7" name="Picture 6">
            <a:extLst>
              <a:ext uri="{FF2B5EF4-FFF2-40B4-BE49-F238E27FC236}">
                <a16:creationId xmlns:a16="http://schemas.microsoft.com/office/drawing/2014/main" id="{A8A624BE-FC02-3B8E-4785-5AB10B1CA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881" y="1395319"/>
            <a:ext cx="5807169" cy="3686450"/>
          </a:xfrm>
          <a:prstGeom prst="rect">
            <a:avLst/>
          </a:prstGeom>
        </p:spPr>
      </p:pic>
    </p:spTree>
    <p:extLst>
      <p:ext uri="{BB962C8B-B14F-4D97-AF65-F5344CB8AC3E}">
        <p14:creationId xmlns:p14="http://schemas.microsoft.com/office/powerpoint/2010/main" val="625457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B787-7153-C95E-5D31-6F3F15A8EB38}"/>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D395A3CC-AE5C-BB29-CA93-759290720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879" y="696072"/>
            <a:ext cx="5856123" cy="4351338"/>
          </a:xfrm>
        </p:spPr>
      </p:pic>
      <p:pic>
        <p:nvPicPr>
          <p:cNvPr id="7" name="Picture 6">
            <a:extLst>
              <a:ext uri="{FF2B5EF4-FFF2-40B4-BE49-F238E27FC236}">
                <a16:creationId xmlns:a16="http://schemas.microsoft.com/office/drawing/2014/main" id="{4D57CB40-F2C6-0E73-6820-EEF4CC25F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326" y="696071"/>
            <a:ext cx="5550522" cy="4135905"/>
          </a:xfrm>
          <a:prstGeom prst="rect">
            <a:avLst/>
          </a:prstGeom>
        </p:spPr>
      </p:pic>
    </p:spTree>
    <p:extLst>
      <p:ext uri="{BB962C8B-B14F-4D97-AF65-F5344CB8AC3E}">
        <p14:creationId xmlns:p14="http://schemas.microsoft.com/office/powerpoint/2010/main" val="3233104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9306A-3AB2-7F7C-7494-C44862D65808}"/>
              </a:ext>
            </a:extLst>
          </p:cNvPr>
          <p:cNvSpPr>
            <a:spLocks noGrp="1"/>
          </p:cNvSpPr>
          <p:nvPr>
            <p:ph type="title"/>
          </p:nvPr>
        </p:nvSpPr>
        <p:spPr/>
        <p:txBody>
          <a:bodyPr/>
          <a:lstStyle/>
          <a:p>
            <a:r>
              <a:rPr lang="en-US" dirty="0"/>
              <a:t> </a:t>
            </a:r>
            <a:endParaRPr lang="en-IN" dirty="0"/>
          </a:p>
        </p:txBody>
      </p:sp>
      <p:pic>
        <p:nvPicPr>
          <p:cNvPr id="9" name="Content Placeholder 8">
            <a:extLst>
              <a:ext uri="{FF2B5EF4-FFF2-40B4-BE49-F238E27FC236}">
                <a16:creationId xmlns:a16="http://schemas.microsoft.com/office/drawing/2014/main" id="{C35D7AD7-CAAC-A19E-C8DB-F113C46D9A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0283" y="902260"/>
            <a:ext cx="5752940" cy="4351338"/>
          </a:xfrm>
        </p:spPr>
      </p:pic>
    </p:spTree>
    <p:extLst>
      <p:ext uri="{BB962C8B-B14F-4D97-AF65-F5344CB8AC3E}">
        <p14:creationId xmlns:p14="http://schemas.microsoft.com/office/powerpoint/2010/main" val="91426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endParaRPr lang="en-US" dirty="0"/>
          </a:p>
        </p:txBody>
      </p:sp>
      <p:sp>
        <p:nvSpPr>
          <p:cNvPr id="3" name="Content Placeholder 2"/>
          <p:cNvSpPr>
            <a:spLocks noGrp="1"/>
          </p:cNvSpPr>
          <p:nvPr>
            <p:ph idx="1"/>
          </p:nvPr>
        </p:nvSpPr>
        <p:spPr/>
        <p:txBody>
          <a:bodyPr>
            <a:normAutofit/>
          </a:bodyPr>
          <a:lstStyle/>
          <a:p>
            <a:pPr algn="just"/>
            <a:r>
              <a:rPr lang="en-US" sz="1800" dirty="0"/>
              <a:t>Determining how the desired improvements may be realized an engineering problem statement is formed outlining what is to be done. First the current safety issues and patient comfort problems associated with ambulances must be established. By consulting records on ambulance accidents and fatalities along with questioning current EMT personnel issues, preventing the best possible patient care may be identified and investigated further. These issues will allow current ambulance design to be analyzed highlighting potential areas for 8 improvement. A physical design flaw derived from the need to improve a current area of patient care gives engineers the problem statement to which potential solutions and designs may be theorized and ultimately realized to resolve the issue.</a:t>
            </a:r>
          </a:p>
          <a:p>
            <a:pPr algn="just"/>
            <a:r>
              <a:rPr lang="en-US" sz="1800" dirty="0"/>
              <a:t>Without any unifying research done, concluding the problems associated with ambulances and the level of patient care they can accommodate, the most up to date source is the working population who use the current machines on a daily basis. To insure a thorough insight multiple sources were contacted; EMS technicians were polled online as well as in person at local emergency facilities, both paramedic supervisors and dispatch operators were interviewed, and tours of local dispatch and management facilities were conducted.</a:t>
            </a:r>
          </a:p>
          <a:p>
            <a:pPr algn="just"/>
            <a:endParaRPr lang="en-US" sz="1800" dirty="0"/>
          </a:p>
        </p:txBody>
      </p:sp>
    </p:spTree>
    <p:extLst>
      <p:ext uri="{BB962C8B-B14F-4D97-AF65-F5344CB8AC3E}">
        <p14:creationId xmlns:p14="http://schemas.microsoft.com/office/powerpoint/2010/main" val="316682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p:txBody>
          <a:bodyPr>
            <a:normAutofit/>
          </a:bodyPr>
          <a:lstStyle/>
          <a:p>
            <a:pPr algn="just"/>
            <a:r>
              <a:rPr lang="en-IN" sz="2000" dirty="0"/>
              <a:t>Paper Name: Towards Vehicular Sensor Networks with Android Smartphones for Road Surface Monitoring. </a:t>
            </a:r>
          </a:p>
          <a:p>
            <a:pPr algn="just"/>
            <a:endParaRPr lang="en-IN" sz="2000" dirty="0"/>
          </a:p>
          <a:p>
            <a:pPr algn="just"/>
            <a:r>
              <a:rPr lang="en-IN" sz="2000" dirty="0"/>
              <a:t>Authors: Girts </a:t>
            </a:r>
            <a:r>
              <a:rPr lang="en-IN" sz="2000" dirty="0" err="1"/>
              <a:t>Strazdins</a:t>
            </a:r>
            <a:r>
              <a:rPr lang="en-IN" sz="2000" dirty="0"/>
              <a:t>, </a:t>
            </a:r>
            <a:r>
              <a:rPr lang="en-IN" sz="2000" dirty="0" err="1"/>
              <a:t>Artis</a:t>
            </a:r>
            <a:r>
              <a:rPr lang="en-IN" sz="2000" dirty="0"/>
              <a:t> </a:t>
            </a:r>
            <a:r>
              <a:rPr lang="en-IN" sz="2000" dirty="0" err="1"/>
              <a:t>Mednis</a:t>
            </a:r>
            <a:r>
              <a:rPr lang="en-IN" sz="2000" dirty="0"/>
              <a:t>, </a:t>
            </a:r>
            <a:r>
              <a:rPr lang="en-IN" sz="2000" dirty="0" err="1"/>
              <a:t>Georgijs</a:t>
            </a:r>
            <a:r>
              <a:rPr lang="en-IN" sz="2000" dirty="0"/>
              <a:t> </a:t>
            </a:r>
            <a:r>
              <a:rPr lang="en-IN" sz="2000" dirty="0" err="1"/>
              <a:t>Kanonirs</a:t>
            </a:r>
            <a:r>
              <a:rPr lang="en-IN" sz="2000" dirty="0"/>
              <a:t>, </a:t>
            </a:r>
            <a:r>
              <a:rPr lang="en-IN" sz="2000" dirty="0" err="1"/>
              <a:t>Reinholds</a:t>
            </a:r>
            <a:r>
              <a:rPr lang="en-IN" sz="2000" dirty="0"/>
              <a:t> </a:t>
            </a:r>
            <a:r>
              <a:rPr lang="en-IN" sz="2000" dirty="0" err="1"/>
              <a:t>Zviedris</a:t>
            </a:r>
            <a:r>
              <a:rPr lang="en-IN" sz="2000" dirty="0"/>
              <a:t> and Leo </a:t>
            </a:r>
            <a:r>
              <a:rPr lang="en-IN" sz="2000" dirty="0" err="1"/>
              <a:t>Selav</a:t>
            </a:r>
            <a:endParaRPr lang="en-IN" sz="2000" dirty="0"/>
          </a:p>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t>Description: Android is one of the most popular smartphone platforms at the moment, and the popularity is even rising. Additionally, it is one of the most open and flexible platforms providing software developers easy access to phone hardware and rich software API. We envision Android-based smartphones as a powerful and widely used participatory sensing platform in near future. In this paper we examine Android smartphones in the context of road surface quality monitoring. We evaluated a set of pothole detection algorithms on Android phones with a sensing application while driving a car in urban environment. </a:t>
            </a:r>
            <a:endParaRPr lang="en-GB" sz="2000" dirty="0">
              <a:latin typeface="Calibri" panose="020F0502020204030204" pitchFamily="34" charset="0"/>
              <a:ea typeface="Calibri" panose="020F0502020204030204" pitchFamily="34" charset="0"/>
              <a:cs typeface="Calibri" panose="020F0502020204030204" pitchFamily="34" charset="0"/>
            </a:endParaRPr>
          </a:p>
          <a:p>
            <a:endParaRPr lang="en-GB" sz="2000" dirty="0"/>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endParaRPr lang="en-US" dirty="0"/>
          </a:p>
        </p:txBody>
      </p:sp>
      <p:sp>
        <p:nvSpPr>
          <p:cNvPr id="3" name="Content Placeholder 2"/>
          <p:cNvSpPr>
            <a:spLocks noGrp="1"/>
          </p:cNvSpPr>
          <p:nvPr>
            <p:ph idx="1"/>
          </p:nvPr>
        </p:nvSpPr>
        <p:spPr/>
        <p:txBody>
          <a:bodyPr>
            <a:normAutofit/>
          </a:bodyPr>
          <a:lstStyle/>
          <a:p>
            <a:pPr algn="just"/>
            <a:r>
              <a:rPr lang="en-US" sz="1800" dirty="0"/>
              <a:t>Paper Name: Accident identification system with SMS notification</a:t>
            </a:r>
          </a:p>
          <a:p>
            <a:pPr algn="just"/>
            <a:endParaRPr lang="en-US" sz="1800" dirty="0"/>
          </a:p>
          <a:p>
            <a:pPr algn="just"/>
            <a:r>
              <a:rPr lang="en-US" sz="1800" dirty="0"/>
              <a:t> Authors: </a:t>
            </a:r>
            <a:r>
              <a:rPr lang="en-US" sz="1800" dirty="0" err="1"/>
              <a:t>Supriya</a:t>
            </a:r>
            <a:r>
              <a:rPr lang="en-US" sz="1800" dirty="0"/>
              <a:t> </a:t>
            </a:r>
            <a:r>
              <a:rPr lang="en-US" sz="1800" dirty="0" err="1"/>
              <a:t>vidhate</a:t>
            </a:r>
            <a:r>
              <a:rPr lang="en-US" sz="1800" dirty="0"/>
              <a:t>, </a:t>
            </a:r>
            <a:r>
              <a:rPr lang="en-US" sz="1800" dirty="0" err="1"/>
              <a:t>mamta</a:t>
            </a:r>
            <a:r>
              <a:rPr lang="en-US" sz="1800" dirty="0"/>
              <a:t> </a:t>
            </a:r>
            <a:r>
              <a:rPr lang="en-US" sz="1800" dirty="0" err="1"/>
              <a:t>tadavi</a:t>
            </a:r>
            <a:r>
              <a:rPr lang="en-US" sz="1800" dirty="0"/>
              <a:t>, </a:t>
            </a:r>
            <a:r>
              <a:rPr lang="en-US" sz="1800" dirty="0" err="1"/>
              <a:t>manisha</a:t>
            </a:r>
            <a:r>
              <a:rPr lang="en-US" sz="1800" dirty="0"/>
              <a:t> </a:t>
            </a:r>
            <a:r>
              <a:rPr lang="en-US" sz="1800" dirty="0" err="1"/>
              <a:t>jagtap</a:t>
            </a:r>
            <a:r>
              <a:rPr lang="en-US" sz="1800" dirty="0"/>
              <a:t>, </a:t>
            </a:r>
            <a:r>
              <a:rPr lang="en-US" sz="1800" dirty="0" err="1"/>
              <a:t>rajratan</a:t>
            </a:r>
            <a:r>
              <a:rPr lang="en-US" sz="1800" dirty="0"/>
              <a:t> </a:t>
            </a:r>
            <a:r>
              <a:rPr lang="en-US" sz="1800" dirty="0" err="1"/>
              <a:t>janrao</a:t>
            </a:r>
            <a:r>
              <a:rPr lang="en-US" sz="1800" dirty="0"/>
              <a:t> </a:t>
            </a:r>
          </a:p>
          <a:p>
            <a:pPr algn="just"/>
            <a:endParaRPr lang="en-US" sz="1800" dirty="0"/>
          </a:p>
          <a:p>
            <a:pPr algn="just"/>
            <a:r>
              <a:rPr lang="en-US" sz="1800" dirty="0"/>
              <a:t>Description: In today’s world highway accident have become a common occurrence. Many people die each year due improper medical care after the accident happen. There is no effective method by which the correct authorities can be informed in time so that the person’s life can be saved. We are designing such a device which will not only detect any accident that happens to the car but also inform the appropriate authorities immediately as soon as the accident occurs</a:t>
            </a:r>
            <a:endParaRPr lang="en-IN" sz="1800" dirty="0"/>
          </a:p>
          <a:p>
            <a:endParaRPr lang="en-US" sz="1800" dirty="0"/>
          </a:p>
        </p:txBody>
      </p:sp>
    </p:spTree>
    <p:extLst>
      <p:ext uri="{BB962C8B-B14F-4D97-AF65-F5344CB8AC3E}">
        <p14:creationId xmlns:p14="http://schemas.microsoft.com/office/powerpoint/2010/main" val="391571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endParaRPr lang="en-US" dirty="0"/>
          </a:p>
        </p:txBody>
      </p:sp>
      <p:sp>
        <p:nvSpPr>
          <p:cNvPr id="3" name="Content Placeholder 2"/>
          <p:cNvSpPr>
            <a:spLocks noGrp="1"/>
          </p:cNvSpPr>
          <p:nvPr>
            <p:ph idx="1"/>
          </p:nvPr>
        </p:nvSpPr>
        <p:spPr/>
        <p:txBody>
          <a:bodyPr>
            <a:normAutofit/>
          </a:bodyPr>
          <a:lstStyle/>
          <a:p>
            <a:pPr algn="just"/>
            <a:r>
              <a:rPr lang="en-US" sz="1800" dirty="0"/>
              <a:t>Paper Name: Cloud Computing and Accident Handling Systems </a:t>
            </a:r>
          </a:p>
          <a:p>
            <a:pPr algn="just"/>
            <a:endParaRPr lang="en-US" sz="1800" dirty="0"/>
          </a:p>
          <a:p>
            <a:pPr algn="just"/>
            <a:r>
              <a:rPr lang="en-US" sz="1800" dirty="0"/>
              <a:t>Authors: </a:t>
            </a:r>
            <a:r>
              <a:rPr lang="en-US" sz="1800" dirty="0" err="1"/>
              <a:t>Jabar</a:t>
            </a:r>
            <a:r>
              <a:rPr lang="en-US" sz="1800" dirty="0"/>
              <a:t> H </a:t>
            </a:r>
            <a:r>
              <a:rPr lang="en-US" sz="1800" dirty="0" err="1"/>
              <a:t>Yousif</a:t>
            </a:r>
            <a:r>
              <a:rPr lang="en-US" sz="1800" dirty="0"/>
              <a:t>, Dinesh Kumar Saini </a:t>
            </a:r>
          </a:p>
          <a:p>
            <a:pPr algn="just"/>
            <a:endParaRPr lang="en-US" sz="1800" dirty="0"/>
          </a:p>
          <a:p>
            <a:pPr algn="just"/>
            <a:r>
              <a:rPr lang="en-US" sz="1800" dirty="0"/>
              <a:t>Description: An attempt is made to study the current issues of the cloud computing solutions for the life critical system- car accident systems in the Gulf region. Gulf region has high death rate because of car accidents and there is little or no proper accident handling facilities in the region. </a:t>
            </a:r>
            <a:endParaRPr lang="en-IN" sz="1800" dirty="0"/>
          </a:p>
          <a:p>
            <a:endParaRPr lang="en-US" sz="1800" dirty="0"/>
          </a:p>
        </p:txBody>
      </p:sp>
    </p:spTree>
    <p:extLst>
      <p:ext uri="{BB962C8B-B14F-4D97-AF65-F5344CB8AC3E}">
        <p14:creationId xmlns:p14="http://schemas.microsoft.com/office/powerpoint/2010/main" val="1798384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endParaRPr lang="en-US" dirty="0"/>
          </a:p>
        </p:txBody>
      </p:sp>
      <p:sp>
        <p:nvSpPr>
          <p:cNvPr id="3" name="Content Placeholder 2"/>
          <p:cNvSpPr>
            <a:spLocks noGrp="1"/>
          </p:cNvSpPr>
          <p:nvPr>
            <p:ph idx="1"/>
          </p:nvPr>
        </p:nvSpPr>
        <p:spPr/>
        <p:txBody>
          <a:bodyPr>
            <a:normAutofit/>
          </a:bodyPr>
          <a:lstStyle/>
          <a:p>
            <a:pPr algn="just"/>
            <a:r>
              <a:rPr lang="en-US" sz="1800" dirty="0"/>
              <a:t>Paper Name: Assessment of medication adherence app features, functionality, and health literacy level and the creation of a searchable Web-based adherence app resource for health care professionals and patients.</a:t>
            </a:r>
          </a:p>
          <a:p>
            <a:pPr algn="just"/>
            <a:r>
              <a:rPr lang="en-US" sz="1800" dirty="0"/>
              <a:t> Authors: Seth </a:t>
            </a:r>
            <a:r>
              <a:rPr lang="en-US" sz="1800" dirty="0" err="1"/>
              <a:t>Heldenbrand</a:t>
            </a:r>
            <a:r>
              <a:rPr lang="en-US" sz="1800" dirty="0"/>
              <a:t>*, Bradley C. Martin, Paul O. </a:t>
            </a:r>
            <a:r>
              <a:rPr lang="en-US" sz="1800" dirty="0" err="1"/>
              <a:t>Gubbins</a:t>
            </a:r>
            <a:r>
              <a:rPr lang="en-US" sz="1800" dirty="0"/>
              <a:t>, Kristie </a:t>
            </a:r>
            <a:r>
              <a:rPr lang="en-US" sz="1800" dirty="0" err="1"/>
              <a:t>Hadden</a:t>
            </a:r>
            <a:r>
              <a:rPr lang="en-US" sz="1800" dirty="0"/>
              <a:t>, Catherine </a:t>
            </a:r>
            <a:r>
              <a:rPr lang="en-US" sz="1800" dirty="0" err="1"/>
              <a:t>Renna</a:t>
            </a:r>
            <a:r>
              <a:rPr lang="en-US" sz="1800" dirty="0"/>
              <a:t>, Rebecca Shilling, Lindsey </a:t>
            </a:r>
            <a:r>
              <a:rPr lang="en-US" sz="1800" dirty="0" err="1"/>
              <a:t>Dayer</a:t>
            </a:r>
            <a:r>
              <a:rPr lang="en-US" sz="1800" dirty="0"/>
              <a:t> </a:t>
            </a:r>
          </a:p>
          <a:p>
            <a:pPr algn="just"/>
            <a:endParaRPr lang="en-US" sz="1800" dirty="0"/>
          </a:p>
          <a:p>
            <a:pPr algn="just"/>
            <a:r>
              <a:rPr lang="en-US" sz="1800" dirty="0"/>
              <a:t>Description: Objectives: To assess the features and level of health literacy (HL) of available medication adherence apps and to create a searchable website to assist health care providers (HCP) and patients identify quality adherence apps. Practice description: Medication nonadherence continues to be a significant problem and leads to poor health outcomes and avoidable health care expense. </a:t>
            </a:r>
            <a:endParaRPr lang="en-IN" sz="1800" dirty="0"/>
          </a:p>
          <a:p>
            <a:endParaRPr lang="en-US" sz="1800" dirty="0"/>
          </a:p>
        </p:txBody>
      </p:sp>
    </p:spTree>
    <p:extLst>
      <p:ext uri="{BB962C8B-B14F-4D97-AF65-F5344CB8AC3E}">
        <p14:creationId xmlns:p14="http://schemas.microsoft.com/office/powerpoint/2010/main" val="343687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p:txBody>
          <a:bodyPr>
            <a:normAutofit fontScale="92500" lnSpcReduction="10000"/>
          </a:bodyPr>
          <a:lstStyle/>
          <a:p>
            <a:r>
              <a:rPr lang="en-US" b="1" dirty="0"/>
              <a:t>GIS role in Transport</a:t>
            </a:r>
            <a:endParaRPr lang="en-US" dirty="0"/>
          </a:p>
          <a:p>
            <a:pPr marL="0" indent="0" algn="just">
              <a:buNone/>
            </a:pPr>
            <a:r>
              <a:rPr lang="en-US" sz="2600" b="1" dirty="0"/>
              <a:t>	</a:t>
            </a:r>
            <a:r>
              <a:rPr lang="en-US" sz="2100" dirty="0"/>
              <a:t>Geographical Information System (GIS) is used for the storage and analysis of spatial information. GIS gives more emphasis on analysis of geographic information, in contrast with other graphic or management systems more directed at the representation of geographic data or its storage [Cowen, D.J 1988]. Today different disciplines use Information Technology(IT) to 17 process the geographic information (remote sensing, geography, civil engineering, cartography, topology, geodesy, photogrammetry, ecology, architecture, computer science </a:t>
            </a:r>
            <a:r>
              <a:rPr lang="en-US" sz="2100" dirty="0" err="1"/>
              <a:t>etc</a:t>
            </a:r>
            <a:r>
              <a:rPr lang="en-US" sz="2100" dirty="0"/>
              <a:t>) [Pons &amp; Perez 2003].Transport networks are used for movement of people, goods, and energy. The features such as form, efficiency and capacity of these networks make an impact on our quality of life and improve our perception of the world. When GIS is applied to transport, this is more than just a sphere of application of their generic functionality [Thill 2000]. </a:t>
            </a:r>
            <a:r>
              <a:rPr lang="en-US" sz="2100" dirty="0" err="1"/>
              <a:t>L.Downey</a:t>
            </a:r>
            <a:r>
              <a:rPr lang="en-US" sz="2100" dirty="0"/>
              <a:t>, Deputy Secretary for Transportation said “We see the geographical Information Systems as a real opportunity to unify transportation planning with the vast data processing capabilities inherent to today’s technology” and also Xu(2000) said “telematics products and services for individual means of transport are based on the integration of digital maps, RDS/TMC ( radio data systems/ traffic message channels) for the transmission of traffic data, GPS(Global Positioning Systems) and GSM( Global System for Mobile Communications) for the transmission of travel data, and mobile telephone communications and other additional sensors are needed to collect travelling information in real-time”.</a:t>
            </a:r>
          </a:p>
          <a:p>
            <a:endParaRPr lang="en-GB" dirty="0"/>
          </a:p>
        </p:txBody>
      </p:sp>
    </p:spTree>
    <p:extLst>
      <p:ext uri="{BB962C8B-B14F-4D97-AF65-F5344CB8AC3E}">
        <p14:creationId xmlns:p14="http://schemas.microsoft.com/office/powerpoint/2010/main" val="254712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GB" b="1" dirty="0"/>
              <a:t>Research Gaps Identified</a:t>
            </a:r>
            <a:endParaRPr lang="en-US" dirty="0"/>
          </a:p>
        </p:txBody>
      </p:sp>
      <p:sp>
        <p:nvSpPr>
          <p:cNvPr id="3" name="Content Placeholder 2"/>
          <p:cNvSpPr>
            <a:spLocks noGrp="1"/>
          </p:cNvSpPr>
          <p:nvPr>
            <p:ph idx="1"/>
          </p:nvPr>
        </p:nvSpPr>
        <p:spPr/>
        <p:txBody>
          <a:bodyPr/>
          <a:lstStyle/>
          <a:p>
            <a:pPr algn="just"/>
            <a:r>
              <a:rPr lang="en-US" b="1" dirty="0"/>
              <a:t>Global Positioning System</a:t>
            </a:r>
          </a:p>
          <a:p>
            <a:pPr algn="just"/>
            <a:r>
              <a:rPr lang="en-US" sz="1800" dirty="0"/>
              <a:t>In India use of GPS/GIS technology in road and railway transportation can improve the efficiency of operations while at the same time it can make contribution to safety natural disasters and man-made disasters. GPS/GIS applications in the land transportation system are divided into four main categories that are as follows [</a:t>
            </a:r>
            <a:r>
              <a:rPr lang="en-US" sz="1800" dirty="0" err="1"/>
              <a:t>Mintsis</a:t>
            </a:r>
            <a:r>
              <a:rPr lang="en-US" sz="1800" dirty="0"/>
              <a:t>. G et al, 2004].</a:t>
            </a:r>
          </a:p>
          <a:p>
            <a:pPr marL="0" indent="0" algn="just">
              <a:buNone/>
            </a:pPr>
            <a:r>
              <a:rPr lang="en-US" sz="1800" dirty="0"/>
              <a:t> 1. Vehicle fleet management </a:t>
            </a:r>
          </a:p>
          <a:p>
            <a:pPr marL="0" indent="0" algn="just">
              <a:buNone/>
            </a:pPr>
            <a:r>
              <a:rPr lang="en-US" sz="1800" dirty="0"/>
              <a:t>2. How GPS use in Data collection and mapping. </a:t>
            </a:r>
          </a:p>
          <a:p>
            <a:pPr marL="0" indent="0" algn="just">
              <a:buNone/>
            </a:pPr>
            <a:r>
              <a:rPr lang="en-US" sz="1800" dirty="0"/>
              <a:t>3. Incident management 23 </a:t>
            </a:r>
          </a:p>
          <a:p>
            <a:pPr marL="0" indent="0" algn="just">
              <a:buNone/>
            </a:pPr>
            <a:r>
              <a:rPr lang="en-US" sz="1800" dirty="0"/>
              <a:t>4. Vehicle navigation systems</a:t>
            </a:r>
          </a:p>
          <a:p>
            <a:pPr marL="0" indent="0" algn="just">
              <a:buNone/>
            </a:pPr>
            <a:endParaRPr lang="en-US" sz="1800" dirty="0"/>
          </a:p>
        </p:txBody>
      </p:sp>
    </p:spTree>
    <p:extLst>
      <p:ext uri="{BB962C8B-B14F-4D97-AF65-F5344CB8AC3E}">
        <p14:creationId xmlns:p14="http://schemas.microsoft.com/office/powerpoint/2010/main" val="4277297712"/>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292</TotalTime>
  <Words>3770</Words>
  <Application>Microsoft Office PowerPoint</Application>
  <PresentationFormat>Widescreen</PresentationFormat>
  <Paragraphs>184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Verdana</vt:lpstr>
      <vt:lpstr>Presidency University 45 Yrs</vt:lpstr>
      <vt:lpstr>The Smart Ambulance Services</vt:lpstr>
      <vt:lpstr>Introduction</vt:lpstr>
      <vt:lpstr>Introduction</vt:lpstr>
      <vt:lpstr>Literature Review</vt:lpstr>
      <vt:lpstr>Literature Review</vt:lpstr>
      <vt:lpstr>Literature Review</vt:lpstr>
      <vt:lpstr>Literature Review</vt:lpstr>
      <vt:lpstr>Research Gaps Identified</vt:lpstr>
      <vt:lpstr> Research Gaps Identified</vt:lpstr>
      <vt:lpstr> Research Gaps Identified</vt:lpstr>
      <vt:lpstr>Proposed Methodology</vt:lpstr>
      <vt:lpstr>Proposed Methodology</vt:lpstr>
      <vt:lpstr>Proposed Methodology</vt:lpstr>
      <vt:lpstr>Objectives</vt:lpstr>
      <vt:lpstr>Objectives</vt:lpstr>
      <vt:lpstr>Objectives</vt:lpstr>
      <vt:lpstr>System Design &amp; Implementation</vt:lpstr>
      <vt:lpstr>System Design &amp; Implementation</vt:lpstr>
      <vt:lpstr>System Design &amp; Implementation</vt:lpstr>
      <vt:lpstr>System Design &amp; Implementation</vt:lpstr>
      <vt:lpstr>Timeline of Project</vt:lpstr>
      <vt:lpstr>Outcomes / Results Obtained</vt:lpstr>
      <vt:lpstr>Conclusion</vt:lpstr>
      <vt:lpstr>References</vt:lpstr>
      <vt:lpstr>Publication Details</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Ganesh Gani</cp:lastModifiedBy>
  <cp:revision>35</cp:revision>
  <dcterms:created xsi:type="dcterms:W3CDTF">2023-03-16T03:26:27Z</dcterms:created>
  <dcterms:modified xsi:type="dcterms:W3CDTF">2024-01-13T10:41:24Z</dcterms:modified>
</cp:coreProperties>
</file>