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318" r:id="rId5"/>
    <p:sldId id="296" r:id="rId6"/>
    <p:sldId id="306" r:id="rId7"/>
    <p:sldId id="319" r:id="rId8"/>
    <p:sldId id="323" r:id="rId9"/>
    <p:sldId id="324" r:id="rId10"/>
    <p:sldId id="325" r:id="rId11"/>
    <p:sldId id="326" r:id="rId12"/>
    <p:sldId id="315" r:id="rId13"/>
    <p:sldId id="321" r:id="rId14"/>
    <p:sldId id="313" r:id="rId15"/>
    <p:sldId id="32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6FF"/>
    <a:srgbClr val="B2C8CD"/>
    <a:srgbClr val="CCD8D6"/>
    <a:srgbClr val="A9D7D9"/>
    <a:srgbClr val="93D3D9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879" autoAdjust="0"/>
  </p:normalViewPr>
  <p:slideViewPr>
    <p:cSldViewPr snapToGrid="0">
      <p:cViewPr varScale="1">
        <p:scale>
          <a:sx n="79" d="100"/>
          <a:sy n="7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3F780C44-9482-03CC-BED5-01EBF39B66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9F2800B-3AF4-822E-9F5F-AA33999FF6E8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A9C83D-DE27-CF99-74D9-096844930A28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97F0FDE-150A-FBBE-F510-657E5E3F3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8D180C9-4BF6-328A-1BB3-19A33608E3C0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F10B5171-BA9D-0956-4355-729AE970CD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078B02-A67D-F787-FB2C-CD4876B89B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370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054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02415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5814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9571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81000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2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8324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8703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58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803010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519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3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28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ACC99-EF7C-FF11-CE9C-83EC300FA7C5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93FF2E16-A493-2379-17BF-C48F640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10" name="Picture 9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4D5584A6-47AB-1F07-427C-19D96694F2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9544B4-EBB1-8AB6-ADE7-F90588F8CFF6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2" name="Picture 11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5D096A1-EE7E-1FC9-4F53-DB6D0B4B806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B2DE45C3-BD1C-20D9-222F-FA7ABFF02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FE7F163-BD44-F8DF-7902-3351678C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D79DC44-C10D-C448-64FE-49C4DBE07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98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3C785-B40B-9978-920F-B4C080850458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F3C62-8324-1A6C-F31C-3E606DC07F5E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2D43A533-EF69-3F79-0DB1-3FE55FEF78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0884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1C201-E463-A4BC-3098-F05F7B0D276D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29604B-A14A-C35E-434B-A3A8FFB589C0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07BBD06-C699-5CFF-C434-A341F85523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9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847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2" r:id="rId21"/>
    <p:sldLayoutId id="2147483694" r:id="rId22"/>
    <p:sldLayoutId id="2147483652" r:id="rId23"/>
    <p:sldLayoutId id="2147483654" r:id="rId24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624" y="1245938"/>
            <a:ext cx="5914417" cy="2645126"/>
          </a:xfrm>
        </p:spPr>
        <p:txBody>
          <a:bodyPr>
            <a:noAutofit/>
          </a:bodyPr>
          <a:lstStyle/>
          <a:p>
            <a:pPr marL="563245" marR="596900" algn="ctr">
              <a:lnSpc>
                <a:spcPct val="150000"/>
              </a:lnSpc>
              <a:spcBef>
                <a:spcPts val="255"/>
              </a:spcBef>
              <a:spcAft>
                <a:spcPts val="0"/>
              </a:spcAft>
            </a:pPr>
            <a:r>
              <a:rPr lang="en-US" sz="2900" b="1" dirty="0">
                <a:solidFill>
                  <a:srgbClr val="B2C8CD"/>
                </a:solidFill>
                <a:effectLst/>
                <a:ea typeface="Times New Roman" panose="02020603050405020304" pitchFamily="18" charset="0"/>
              </a:rPr>
              <a:t>CAR RESALE VALUE PRICE PREDICTION USING COMPILER DESIGN </a:t>
            </a:r>
            <a:endParaRPr lang="en-IN" sz="2900" dirty="0">
              <a:solidFill>
                <a:srgbClr val="B2C8CD"/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972766"/>
            <a:ext cx="2999232" cy="2431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C0ED-B6A3-4390-2DFF-78AA8063CC00}"/>
              </a:ext>
            </a:extLst>
          </p:cNvPr>
          <p:cNvSpPr txBox="1"/>
          <p:nvPr/>
        </p:nvSpPr>
        <p:spPr>
          <a:xfrm>
            <a:off x="4503906" y="4474723"/>
            <a:ext cx="3219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S. Md Jaffer – 192211684</a:t>
            </a:r>
          </a:p>
          <a:p>
            <a:pPr algn="ctr"/>
            <a:r>
              <a:rPr lang="en-IN" b="1" i="1" dirty="0"/>
              <a:t>Abdul Haseeb – 192211497</a:t>
            </a:r>
          </a:p>
          <a:p>
            <a:pPr algn="ctr"/>
            <a:r>
              <a:rPr lang="en-IN" b="1" i="1" dirty="0"/>
              <a:t>G.K Ranjith -192221120</a:t>
            </a:r>
          </a:p>
        </p:txBody>
      </p:sp>
    </p:spTree>
    <p:extLst>
      <p:ext uri="{BB962C8B-B14F-4D97-AF65-F5344CB8AC3E}">
        <p14:creationId xmlns:p14="http://schemas.microsoft.com/office/powerpoint/2010/main" val="175515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CD70-9E53-8A31-04C6-D3F435B4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755" y="99611"/>
            <a:ext cx="12192000" cy="1293028"/>
          </a:xfrm>
        </p:spPr>
        <p:txBody>
          <a:bodyPr/>
          <a:lstStyle/>
          <a:p>
            <a:pPr algn="ctr"/>
            <a:r>
              <a:rPr lang="en-IN" b="1" dirty="0"/>
              <a:t>UI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D3777-0698-8234-1244-30BBC4E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D47967-026D-0480-291C-720309BBE1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387" y="1138137"/>
            <a:ext cx="11011711" cy="576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Layout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Dashboard: Centralized overview of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Prediction Form: Input car specs.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Prediction Results: Display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Visualization Tools: Graphical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Profile: Manage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AAD6FF"/>
                </a:solidFill>
                <a:effectLst/>
                <a:latin typeface="+mj-lt"/>
              </a:rPr>
              <a:t>Feasible Elements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D6FF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 Fields: Text, dropdowns, sliders.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Buttons: Submit, clear/reset.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Visualization Widgets: Charts,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Navigation Menu: Easy access to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Feedback Mechanisms: User input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Additional Considerations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Responsive Design: Fits all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Accessibility: Complies with guidelines.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Testing: Gather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Iterative Design: Continuous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96" y="365125"/>
            <a:ext cx="10544783" cy="132556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44AB6C-3364-9BF6-A0E6-F92AB42A1074}"/>
              </a:ext>
            </a:extLst>
          </p:cNvPr>
          <p:cNvSpPr txBox="1"/>
          <p:nvPr/>
        </p:nvSpPr>
        <p:spPr>
          <a:xfrm>
            <a:off x="1081391" y="1863628"/>
            <a:ext cx="98233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Compiler design implementation has notably boosted the precision of car resale value predictions. Through sophisticated algorithms and optimization techniques, compilers efficiently process vast datasets, resulting in more reliable estimations.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Compiler-designed prediction models have demonstrated improved computational efficiency and reduced processing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efficiency is essential for generating timely predictions in dynamic market conditions, facilitating better decision-making for buyers and sellers alike.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3CE6B-0330-E3C9-726E-DD17EA4D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4BE33-C744-181C-4521-455FA9F42AAE}"/>
              </a:ext>
            </a:extLst>
          </p:cNvPr>
          <p:cNvSpPr txBox="1"/>
          <p:nvPr/>
        </p:nvSpPr>
        <p:spPr>
          <a:xfrm>
            <a:off x="856034" y="2247089"/>
            <a:ext cx="10564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0" dirty="0">
                <a:solidFill>
                  <a:srgbClr val="FFFF00"/>
                </a:solidFill>
                <a:latin typeface="Bradley Hand ITC" panose="03070402050302030203" pitchFamily="66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6449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403" y="978409"/>
            <a:ext cx="2616741" cy="860120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34656" y="1838528"/>
            <a:ext cx="4523362" cy="43802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300" i="1" dirty="0">
                <a:solidFill>
                  <a:schemeClr val="accent3"/>
                </a:solidFill>
                <a:latin typeface="Century Gothic (Body)"/>
                <a:ea typeface="Cambria" panose="02040503050406030204" pitchFamily="18" charset="0"/>
                <a:cs typeface="Arial" panose="020B0604020202020204" pitchFamily="34" charset="0"/>
              </a:rPr>
              <a:t>ABSTRACT</a:t>
            </a:r>
          </a:p>
          <a:p>
            <a:r>
              <a:rPr lang="en-US" sz="2300" i="1" dirty="0">
                <a:ea typeface="Cambria" panose="02040503050406030204" pitchFamily="18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300" i="1" dirty="0">
                <a:solidFill>
                  <a:schemeClr val="accent3"/>
                </a:solidFill>
                <a:ea typeface="Cambria" panose="02040503050406030204" pitchFamily="18" charset="0"/>
                <a:cs typeface="Arial" panose="020B0604020202020204" pitchFamily="34" charset="0"/>
              </a:rPr>
              <a:t>KEY FACTORS INFLUENCE</a:t>
            </a:r>
          </a:p>
          <a:p>
            <a:r>
              <a:rPr lang="en-US" sz="2300" i="1" dirty="0">
                <a:ea typeface="Cambria" panose="02040503050406030204" pitchFamily="18" charset="0"/>
                <a:cs typeface="Arial" panose="020B0604020202020204" pitchFamily="34" charset="0"/>
              </a:rPr>
              <a:t>PROPOSED DESIGN</a:t>
            </a:r>
          </a:p>
          <a:p>
            <a:r>
              <a:rPr lang="en-US" sz="2300" i="1" dirty="0">
                <a:solidFill>
                  <a:schemeClr val="accent3"/>
                </a:solidFill>
                <a:ea typeface="Cambria" panose="02040503050406030204" pitchFamily="18" charset="0"/>
                <a:cs typeface="Arial" panose="020B0604020202020204" pitchFamily="34" charset="0"/>
              </a:rPr>
              <a:t>FUNCTIONALITY</a:t>
            </a:r>
          </a:p>
          <a:p>
            <a:r>
              <a:rPr lang="en-US" sz="2300" i="1" dirty="0">
                <a:ea typeface="Cambria" panose="02040503050406030204" pitchFamily="18" charset="0"/>
                <a:cs typeface="Arial" panose="020B0604020202020204" pitchFamily="34" charset="0"/>
              </a:rPr>
              <a:t>UI DESIGN</a:t>
            </a:r>
          </a:p>
          <a:p>
            <a:r>
              <a:rPr lang="en-US" sz="2300" i="1" dirty="0">
                <a:solidFill>
                  <a:schemeClr val="accent3"/>
                </a:solidFill>
                <a:ea typeface="Cambria" panose="02040503050406030204" pitchFamily="18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1026" name="Picture 2" descr="used-cars-price-prediction · GitHub Topics · GitHub">
            <a:extLst>
              <a:ext uri="{FF2B5EF4-FFF2-40B4-BE49-F238E27FC236}">
                <a16:creationId xmlns:a16="http://schemas.microsoft.com/office/drawing/2014/main" id="{73493648-C7DE-AF29-C0E0-3EC7DA2C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495A7-EF4E-DD79-7E94-9EE3B75DC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362" y="1505545"/>
            <a:ext cx="3766561" cy="38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979" y="764373"/>
            <a:ext cx="3492231" cy="129302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60" y="1863819"/>
            <a:ext cx="10820400" cy="4613181"/>
          </a:xfrm>
        </p:spPr>
        <p:txBody>
          <a:bodyPr numCol="1">
            <a:noAutofit/>
          </a:bodyPr>
          <a:lstStyle/>
          <a:p>
            <a:r>
              <a:rPr lang="en-US" sz="2400" dirty="0"/>
              <a:t>The prediction of car resale values is a critical aspect for stakeholders in the automotive industry, including manufacturers, dealers, and consumers.</a:t>
            </a:r>
          </a:p>
          <a:p>
            <a:r>
              <a:rPr lang="en-US" sz="2400" kern="0" dirty="0">
                <a:effectLst/>
                <a:latin typeface="+mj-lt"/>
                <a:ea typeface="Times New Roman" panose="02020603050405020304" pitchFamily="18" charset="0"/>
              </a:rPr>
              <a:t>Accurate resale value predictions can influence purchasing decisions, inventory management, and pricing strategies. </a:t>
            </a:r>
          </a:p>
          <a:p>
            <a:r>
              <a:rPr lang="en-US" sz="2400" kern="0" dirty="0">
                <a:effectLst/>
                <a:latin typeface="+mj-lt"/>
                <a:ea typeface="Times New Roman" panose="02020603050405020304" pitchFamily="18" charset="0"/>
              </a:rPr>
              <a:t>This research explores an innovative approach to predicting car resale values using principles from compiler design, a domain traditionally associated with computer programming languages. </a:t>
            </a:r>
          </a:p>
          <a:p>
            <a:r>
              <a:rPr lang="en-US" sz="2400" kern="0" dirty="0">
                <a:effectLst/>
                <a:latin typeface="+mj-lt"/>
                <a:ea typeface="Times New Roman" panose="02020603050405020304" pitchFamily="18" charset="0"/>
              </a:rPr>
              <a:t>Compiler design concepts such as lexical analysis, syntax analysis, semantic analysis, and optimization are leveraged to enhance data preprocessing, feature extraction, and model optimization processes. </a:t>
            </a:r>
            <a:endParaRPr lang="en-US" sz="24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0" y="764373"/>
            <a:ext cx="4017524" cy="129302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60" y="1863819"/>
            <a:ext cx="10820400" cy="4613181"/>
          </a:xfrm>
        </p:spPr>
        <p:txBody>
          <a:bodyPr numCol="1">
            <a:noAutofit/>
          </a:bodyPr>
          <a:lstStyle/>
          <a:p>
            <a:r>
              <a:rPr lang="en-US" sz="2400" kern="0" dirty="0">
                <a:effectLst/>
                <a:latin typeface="+mj-lt"/>
                <a:ea typeface="Times New Roman" panose="02020603050405020304" pitchFamily="18" charset="0"/>
              </a:rPr>
              <a:t>The automotive market is highly dynamic, with car resale values playing a crucial role in the economic decisions of buyers, sellers, and dealers. Accurate prediction of these resale values can significantly impact pricing strategies, inventory management, and consumer satisfaction. </a:t>
            </a:r>
          </a:p>
          <a:p>
            <a:r>
              <a:rPr lang="en-US" sz="2400" dirty="0"/>
              <a:t>Compiler design principles enhance the data processing pipeline, ensuring structured and efficient handling of diverse data sources. This approach improves model interpretability and efficiency, facilitating the identification of relevant features.</a:t>
            </a:r>
          </a:p>
          <a:p>
            <a:r>
              <a:rPr lang="en-US" sz="2400" dirty="0"/>
              <a:t>Our research aims to contribute valuable insights to stakeholders in the automotive industry, guiding future research in this interdisciplinary domain.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1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0429"/>
            <a:ext cx="12192000" cy="129302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KEY FACTORS INFLUENCE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91D191-CDD1-FD8D-0182-26098A3E1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7349" y="2772352"/>
            <a:ext cx="72065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and mileage of the 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 and model reputation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Maintenance history and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trends and economic factors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Geographical location and seasonal effects </a:t>
            </a:r>
          </a:p>
        </p:txBody>
      </p:sp>
    </p:spTree>
    <p:extLst>
      <p:ext uri="{BB962C8B-B14F-4D97-AF65-F5344CB8AC3E}">
        <p14:creationId xmlns:p14="http://schemas.microsoft.com/office/powerpoint/2010/main" val="125887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PROPOSED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011092-44AF-DEE5-BABE-AED791A95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32" y="1749142"/>
            <a:ext cx="1192611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Lexical Analysis (Data Preprocessing)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Correct or remove erroneous entries and handle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Normalization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Standardize scaling for numerical features and encode categorical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Tokenization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Break down car descriptions into individual attributes (e.g., make, model, year).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Syntax Analysis (Data Structuring)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Structure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Ensure logical structure and adherence to predefined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Hierarchical Structuring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Organize data into hierarchical structures to reflect attribute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8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FF00"/>
                </a:highlight>
              </a:rPr>
              <a:t>PROPOSED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E6452B-C759-8D35-D64D-A4A9923FCA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277" y="1906824"/>
            <a:ext cx="119650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Semantic Analysis (Feature Extraction)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Identify and select relevant features using statistical analysis and domain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Create new features (e.g., car age, depreciation rate) and ensure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Optimization (Model Development and Tuning)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Selection and Tuning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Choose and fine-tune machine learning models (e.g., regression, decision trees).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Assess performance using MAE, RMSE, and cross-validation.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Implement ensemble methods, feature selection, and dimensionality reduction for enhanced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9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0728"/>
            <a:ext cx="12192000" cy="825230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>
                <a:highlight>
                  <a:srgbClr val="00FF00"/>
                </a:highlight>
              </a:rPr>
              <a:t>PROPOSED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6A303-B6DE-22B4-85F0-3693A52C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2" y="1225686"/>
            <a:ext cx="7665396" cy="5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946" y="563562"/>
            <a:ext cx="9837957" cy="81022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FUNCTIONALITY</a:t>
            </a:r>
            <a:r>
              <a:rPr lang="en-US" sz="4000" dirty="0">
                <a:solidFill>
                  <a:schemeClr val="accent3"/>
                </a:solidFill>
              </a:rPr>
              <a:t> 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7EE817-06C3-8BA6-1586-9219A9F56E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26915" y="1366254"/>
            <a:ext cx="11138170" cy="5220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5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Data Processing and Analysis</a:t>
            </a: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Cleanse and tokenize raw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 data integrity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Extract meaningful features like car age, mileage, and market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5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Feature Engineering</a:t>
            </a: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 new features from existing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Standardize numerical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Encode categorical variables for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5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Model Development</a:t>
            </a: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Choose suitable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Apply optimization techniques for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hyperparameters for accuracy and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5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Integration, Deployment, and User Interface</a:t>
            </a: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Integrate preprocessing, feature extraction, and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Deploy for real-time or batch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 a user-friendly interface with interactive dashboards and customizable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388</TotalTime>
  <Words>764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Bradley Hand ITC</vt:lpstr>
      <vt:lpstr>Calibri</vt:lpstr>
      <vt:lpstr>Cambria</vt:lpstr>
      <vt:lpstr>Century Gothic</vt:lpstr>
      <vt:lpstr>Century Gothic (Body)</vt:lpstr>
      <vt:lpstr>Gill Sans Light</vt:lpstr>
      <vt:lpstr>Times New Roman</vt:lpstr>
      <vt:lpstr>Vapor Trail</vt:lpstr>
      <vt:lpstr>CAR RESALE VALUE PRICE PREDICTION USING COMPILER DESIGN </vt:lpstr>
      <vt:lpstr>Agenda</vt:lpstr>
      <vt:lpstr>ABSTRACT</vt:lpstr>
      <vt:lpstr>Introduction</vt:lpstr>
      <vt:lpstr>KEY FACTORS INFLUENCE </vt:lpstr>
      <vt:lpstr>PROPOSED DESIGN</vt:lpstr>
      <vt:lpstr>PROPOSED DESIGN</vt:lpstr>
      <vt:lpstr>PROPOSED DESIGN</vt:lpstr>
      <vt:lpstr>FUNCTIONALITY </vt:lpstr>
      <vt:lpstr>UI DESIGN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GENERATION BY QRCODE</dc:title>
  <dc:creator>shaik mahammad jaffer</dc:creator>
  <cp:lastModifiedBy>shaik mahammad jaffer</cp:lastModifiedBy>
  <cp:revision>20</cp:revision>
  <dcterms:created xsi:type="dcterms:W3CDTF">2024-01-11T03:17:35Z</dcterms:created>
  <dcterms:modified xsi:type="dcterms:W3CDTF">2024-06-09T14:50:47Z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