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70"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33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BBDD19D-A078-4783-9A10-DF42357853BB}"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261949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DD19D-A078-4783-9A10-DF42357853BB}"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4292136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DD19D-A078-4783-9A10-DF42357853BB}"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5CD47C-CA9C-4903-8709-3EA00B48604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9152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BBDD19D-A078-4783-9A10-DF42357853BB}"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3969229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BBDD19D-A078-4783-9A10-DF42357853BB}"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5CD47C-CA9C-4903-8709-3EA00B48604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0659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BBDD19D-A078-4783-9A10-DF42357853BB}"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3324316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DD19D-A078-4783-9A10-DF42357853BB}"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808365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DD19D-A078-4783-9A10-DF42357853BB}"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3409426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BDD19D-A078-4783-9A10-DF42357853BB}"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269938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BDD19D-A078-4783-9A10-DF42357853BB}"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105326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BBDD19D-A078-4783-9A10-DF42357853BB}"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3402719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BBDD19D-A078-4783-9A10-DF42357853BB}" type="datetimeFigureOut">
              <a:rPr lang="en-US" smtClean="0"/>
              <a:t>2/28/2025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D5CD47C-CA9C-4903-8709-3EA00B48604F}" type="slidenum">
              <a:rPr lang="en-US" smtClean="0"/>
              <a:t>‹#›</a:t>
            </a:fld>
            <a:endParaRPr lang="en-US"/>
          </a:p>
        </p:txBody>
      </p:sp>
      <p:sp>
        <p:nvSpPr>
          <p:cNvPr id="11" name="Oval 10"/>
          <p:cNvSpPr/>
          <p:nvPr userDrawn="1"/>
        </p:nvSpPr>
        <p:spPr>
          <a:xfrm>
            <a:off x="5181602" y="1590675"/>
            <a:ext cx="1206500" cy="747713"/>
          </a:xfrm>
          <a:prstGeom prst="ellipse">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solidFill>
                  <a:sysClr val="windowText" lastClr="000000"/>
                </a:solidFill>
              </a:rPr>
              <a:t>vs</a:t>
            </a:r>
            <a:endParaRPr lang="en-US" sz="3600" dirty="0">
              <a:solidFill>
                <a:sysClr val="windowText" lastClr="000000"/>
              </a:solidFill>
            </a:endParaRPr>
          </a:p>
        </p:txBody>
      </p:sp>
      <p:cxnSp>
        <p:nvCxnSpPr>
          <p:cNvPr id="14" name="Straight Connector 13"/>
          <p:cNvCxnSpPr>
            <a:stCxn id="10" idx="4"/>
          </p:cNvCxnSpPr>
          <p:nvPr userDrawn="1"/>
        </p:nvCxnSpPr>
        <p:spPr>
          <a:xfrm>
            <a:off x="5784852" y="2338388"/>
            <a:ext cx="6350" cy="385127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19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BDD19D-A078-4783-9A10-DF42357853BB}" type="datetimeFigureOut">
              <a:rPr lang="en-US" smtClean="0"/>
              <a:t>2/28/2025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1697795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DD19D-A078-4783-9A10-DF42357853BB}" type="datetimeFigureOut">
              <a:rPr lang="en-US" smtClean="0"/>
              <a:t>2/28/2025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308395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DD19D-A078-4783-9A10-DF42357853BB}"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94320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BDD19D-A078-4783-9A10-DF42357853BB}" type="datetimeFigureOut">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D5CD47C-CA9C-4903-8709-3EA00B48604F}" type="slidenum">
              <a:rPr lang="en-US" smtClean="0"/>
              <a:t>‹#›</a:t>
            </a:fld>
            <a:endParaRPr lang="en-US"/>
          </a:p>
        </p:txBody>
      </p:sp>
    </p:spTree>
    <p:extLst>
      <p:ext uri="{BB962C8B-B14F-4D97-AF65-F5344CB8AC3E}">
        <p14:creationId xmlns:p14="http://schemas.microsoft.com/office/powerpoint/2010/main" val="190272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BBDD19D-A078-4783-9A10-DF42357853BB}" type="datetimeFigureOut">
              <a:rPr lang="en-US" smtClean="0"/>
              <a:t>2/28/2025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D5CD47C-CA9C-4903-8709-3EA00B48604F}" type="slidenum">
              <a:rPr lang="en-US" smtClean="0"/>
              <a:t>‹#›</a:t>
            </a:fld>
            <a:endParaRPr lang="en-US"/>
          </a:p>
        </p:txBody>
      </p:sp>
    </p:spTree>
    <p:extLst>
      <p:ext uri="{BB962C8B-B14F-4D97-AF65-F5344CB8AC3E}">
        <p14:creationId xmlns:p14="http://schemas.microsoft.com/office/powerpoint/2010/main" val="11147284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imperva.com/resources/resource-library/reports/bad-bot-report-2019-the-bot-arms-race-continu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checkpoint.com/cyber-hub/network-security/what-is-network-securit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a:pPr>
            <a:r>
              <a:rPr lang="en-US" sz="2800" b="1" dirty="0">
                <a:latin typeface="Arial Black" panose="020B0A04020102020204" pitchFamily="34" charset="0"/>
              </a:rPr>
              <a:t>What is cyber security</a:t>
            </a:r>
            <a:r>
              <a:rPr lang="en-US" sz="2800" b="1" dirty="0" smtClean="0">
                <a:latin typeface="Arial Black" panose="020B0A04020102020204" pitchFamily="34" charset="0"/>
              </a:rPr>
              <a:t>?</a:t>
            </a:r>
            <a:r>
              <a:rPr lang="en-US" sz="2800" b="1" dirty="0"/>
              <a:t/>
            </a:r>
            <a:br>
              <a:rPr lang="en-US" sz="2800" b="1" dirty="0"/>
            </a:br>
            <a:endParaRPr lang="en-US" sz="2800" dirty="0"/>
          </a:p>
        </p:txBody>
      </p:sp>
      <p:sp>
        <p:nvSpPr>
          <p:cNvPr id="3" name="Content Placeholder 2"/>
          <p:cNvSpPr>
            <a:spLocks noGrp="1"/>
          </p:cNvSpPr>
          <p:nvPr>
            <p:ph idx="1"/>
          </p:nvPr>
        </p:nvSpPr>
        <p:spPr/>
        <p:txBody>
          <a:bodyPr>
            <a:normAutofit/>
          </a:bodyPr>
          <a:lstStyle/>
          <a:p>
            <a:pPr fontAlgn="auto"/>
            <a:r>
              <a:rPr lang="en-US" dirty="0"/>
              <a:t>Cyber security's core function is to protect the </a:t>
            </a:r>
            <a:r>
              <a:rPr lang="en-US" b="1" dirty="0"/>
              <a:t>devices</a:t>
            </a:r>
            <a:r>
              <a:rPr lang="en-US" dirty="0"/>
              <a:t> we all use (smartphones, laptops, tablets and computers), and the </a:t>
            </a:r>
            <a:r>
              <a:rPr lang="en-US" b="1" dirty="0"/>
              <a:t>services</a:t>
            </a:r>
            <a:r>
              <a:rPr lang="en-US" dirty="0"/>
              <a:t> we access - both online and at work - from theft or damage.</a:t>
            </a:r>
          </a:p>
          <a:p>
            <a:pPr fontAlgn="auto"/>
            <a:r>
              <a:rPr lang="en-US" dirty="0"/>
              <a:t>It's also about preventing unauthorised access to the vast amounts of </a:t>
            </a:r>
            <a:r>
              <a:rPr lang="en-US" b="1" dirty="0"/>
              <a:t>personal information</a:t>
            </a:r>
            <a:r>
              <a:rPr lang="en-US" dirty="0"/>
              <a:t> we store on these devices, and online.</a:t>
            </a:r>
          </a:p>
          <a:p>
            <a:r>
              <a:rPr lang="en-US" dirty="0"/>
              <a:t>Cyber security is how individuals and organisations reduce the risk of cyber attack.</a:t>
            </a:r>
          </a:p>
        </p:txBody>
      </p:sp>
    </p:spTree>
    <p:extLst>
      <p:ext uri="{BB962C8B-B14F-4D97-AF65-F5344CB8AC3E}">
        <p14:creationId xmlns:p14="http://schemas.microsoft.com/office/powerpoint/2010/main" val="748903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marL="914400" indent="-914400">
              <a:buFont typeface="+mj-lt"/>
              <a:buAutoNum type="arabicPeriod" startAt="8"/>
            </a:pPr>
            <a:r>
              <a:rPr lang="en-US" sz="2800" b="1" dirty="0"/>
              <a:t>Common Cyber Threats</a:t>
            </a:r>
            <a:r>
              <a:rPr lang="en-US" b="1" dirty="0"/>
              <a:t/>
            </a:r>
            <a:br>
              <a:rPr lang="en-US" b="1" dirty="0"/>
            </a:br>
            <a:r>
              <a:rPr lang="en-US" dirty="0"/>
              <a:t/>
            </a:r>
            <a:br>
              <a:rPr lang="en-US" dirty="0"/>
            </a:br>
            <a:endParaRPr lang="en-US" dirty="0"/>
          </a:p>
        </p:txBody>
      </p:sp>
      <p:sp>
        <p:nvSpPr>
          <p:cNvPr id="3" name="Subtitle 2"/>
          <p:cNvSpPr>
            <a:spLocks noGrp="1"/>
          </p:cNvSpPr>
          <p:nvPr>
            <p:ph type="subTitle" idx="1"/>
          </p:nvPr>
        </p:nvSpPr>
        <p:spPr>
          <a:xfrm>
            <a:off x="2589213" y="3541487"/>
            <a:ext cx="8915399" cy="2362176"/>
          </a:xfrm>
        </p:spPr>
        <p:txBody>
          <a:bodyPr/>
          <a:lstStyle/>
          <a:p>
            <a:pPr marL="285750" indent="-285750">
              <a:buFont typeface="Wingdings" panose="05000000000000000000" pitchFamily="2" charset="2"/>
              <a:buChar char="v"/>
            </a:pPr>
            <a:r>
              <a:rPr lang="en-US" dirty="0"/>
              <a:t>The cyber security landscape is complex, with millions of known threat actors and documented Tactics, Techniques and Procedures (TTP), and new types of attacks emerging every day. </a:t>
            </a:r>
            <a:endParaRPr lang="en-US" dirty="0"/>
          </a:p>
        </p:txBody>
      </p:sp>
    </p:spTree>
    <p:extLst>
      <p:ext uri="{BB962C8B-B14F-4D97-AF65-F5344CB8AC3E}">
        <p14:creationId xmlns:p14="http://schemas.microsoft.com/office/powerpoint/2010/main" val="270570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9"/>
            </a:pPr>
            <a:r>
              <a:rPr lang="en-US" sz="2800" b="1" dirty="0"/>
              <a:t>Principles of Cyber Security</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r>
              <a:rPr lang="en-US" dirty="0"/>
              <a:t>The primary objective of cyber security is to protect data. The security community commonly refers to a triangle of three related principles that ensure data is secure, known as the CIA triad:</a:t>
            </a:r>
          </a:p>
          <a:p>
            <a:r>
              <a:rPr lang="en-US" b="1" dirty="0" smtClean="0"/>
              <a:t>Confidentiality</a:t>
            </a:r>
            <a:r>
              <a:rPr lang="en-US" b="1" dirty="0"/>
              <a:t> </a:t>
            </a:r>
            <a:r>
              <a:rPr lang="en-US" dirty="0"/>
              <a:t>— ensuring sensitive data is only accessible to those people who actually need it, and are permitted to access according to organizational policies, while blocking access to others.</a:t>
            </a:r>
          </a:p>
          <a:p>
            <a:r>
              <a:rPr lang="en-US" b="1" dirty="0" smtClean="0"/>
              <a:t>Integrity</a:t>
            </a:r>
            <a:r>
              <a:rPr lang="en-US" b="1" dirty="0"/>
              <a:t> </a:t>
            </a:r>
            <a:r>
              <a:rPr lang="en-US" dirty="0"/>
              <a:t>— making sure data and systems are not modified due to actions by threat actors, or accidental modification. Measures should be taken to prevent corruption or loss of sensitive data, and to speedily recover from such an event if it occurs.</a:t>
            </a:r>
          </a:p>
          <a:p>
            <a:pPr marL="0" indent="0">
              <a:buNone/>
            </a:pPr>
            <a:r>
              <a:rPr lang="en-US" dirty="0"/>
              <a:t/>
            </a:r>
            <a:br>
              <a:rPr lang="en-US" dirty="0"/>
            </a:br>
            <a:endParaRPr lang="en-US" dirty="0"/>
          </a:p>
        </p:txBody>
      </p:sp>
    </p:spTree>
    <p:extLst>
      <p:ext uri="{BB962C8B-B14F-4D97-AF65-F5344CB8AC3E}">
        <p14:creationId xmlns:p14="http://schemas.microsoft.com/office/powerpoint/2010/main" val="76767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10"/>
            </a:pPr>
            <a:r>
              <a:rPr lang="en-US" sz="3100" b="1" dirty="0"/>
              <a:t>Building a Cyber Security Strategy</a:t>
            </a:r>
            <a:br>
              <a:rPr lang="en-US" sz="3100" b="1" dirty="0"/>
            </a:b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Addressing the cyber security problem in your organization starts from a strategy, which should be supported by senior management and shared with the entire organization.</a:t>
            </a:r>
          </a:p>
          <a:p>
            <a:r>
              <a:rPr lang="en-US" dirty="0" smtClean="0"/>
              <a:t>Here </a:t>
            </a:r>
            <a:r>
              <a:rPr lang="en-US" dirty="0"/>
              <a:t>is a process you can use to build your security strategy:</a:t>
            </a:r>
          </a:p>
          <a:p>
            <a:r>
              <a:rPr lang="en-US" dirty="0"/>
              <a:t>Perform</a:t>
            </a:r>
            <a:r>
              <a:rPr lang="en-US" b="1" dirty="0"/>
              <a:t> </a:t>
            </a:r>
            <a:r>
              <a:rPr lang="en-US" dirty="0"/>
              <a:t>an</a:t>
            </a:r>
            <a:r>
              <a:rPr lang="en-US" b="1" dirty="0"/>
              <a:t> </a:t>
            </a:r>
            <a:r>
              <a:rPr lang="en-US" dirty="0"/>
              <a:t>inventory</a:t>
            </a:r>
            <a:r>
              <a:rPr lang="en-US" b="1" dirty="0"/>
              <a:t> </a:t>
            </a:r>
            <a:r>
              <a:rPr lang="en-US" dirty="0"/>
              <a:t>of</a:t>
            </a:r>
            <a:r>
              <a:rPr lang="en-US" b="1" dirty="0"/>
              <a:t> </a:t>
            </a:r>
            <a:r>
              <a:rPr lang="en-US" dirty="0"/>
              <a:t>computing</a:t>
            </a:r>
            <a:r>
              <a:rPr lang="en-US" b="1" dirty="0"/>
              <a:t> </a:t>
            </a:r>
            <a:r>
              <a:rPr lang="en-US" dirty="0"/>
              <a:t>assets—identify which applications and data your organization possesses, and the consequences if they should be attacked or compromised. Create a list of assets that need to be protected.</a:t>
            </a:r>
          </a:p>
          <a:p>
            <a:r>
              <a:rPr lang="en-US" dirty="0"/>
              <a:t/>
            </a:r>
            <a:br>
              <a:rPr lang="en-US" dirty="0"/>
            </a:br>
            <a:r>
              <a:rPr lang="en-US" dirty="0"/>
              <a:t>Identify</a:t>
            </a:r>
            <a:r>
              <a:rPr lang="en-US" b="1" dirty="0"/>
              <a:t> </a:t>
            </a:r>
            <a:r>
              <a:rPr lang="en-US" dirty="0"/>
              <a:t>compliance</a:t>
            </a:r>
            <a:r>
              <a:rPr lang="en-US" b="1" dirty="0"/>
              <a:t> </a:t>
            </a:r>
            <a:r>
              <a:rPr lang="en-US" dirty="0"/>
              <a:t>requirements—is</a:t>
            </a:r>
            <a:r>
              <a:rPr lang="en-US" b="1" dirty="0"/>
              <a:t> </a:t>
            </a:r>
            <a:r>
              <a:rPr lang="en-US" dirty="0"/>
              <a:t>your organization subject to any regulations or industry standards that affect cybersecurity? Identify the compliance requirements related to cybersecurity and add them to your list of protected assets.</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35777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2110241" y="812800"/>
            <a:ext cx="8915400" cy="3777622"/>
          </a:xfrm>
        </p:spPr>
        <p:txBody>
          <a:bodyPr>
            <a:normAutofit lnSpcReduction="10000"/>
          </a:bodyPr>
          <a:lstStyle/>
          <a:p>
            <a:r>
              <a:rPr lang="en-US" b="1" dirty="0"/>
              <a:t>Prioritize risks</a:t>
            </a:r>
            <a:r>
              <a:rPr lang="en-US" dirty="0"/>
              <a:t>—given the systems you need to protect, your compliance responsibilities, and the common threats, map out your biggest risks. Which are the systems that are the most valuable to the business and most likely to be attacked? These are the first risks you should target with your cybersecurity program.</a:t>
            </a:r>
          </a:p>
          <a:p>
            <a:r>
              <a:rPr lang="en-US" b="1" dirty="0"/>
              <a:t>Build a cybersecurity team</a:t>
            </a:r>
            <a:r>
              <a:rPr lang="en-US" dirty="0"/>
              <a:t>—leverage existing staff in your organization with cybersecurity skills, hire new staff and involve consultants if necessary. Create a capable team that is able to execute on a cybersecurity plan to improve your security posture.</a:t>
            </a:r>
          </a:p>
          <a:p>
            <a:pPr marL="0" indent="0">
              <a:buNone/>
            </a:pPr>
            <a:r>
              <a:rPr lang="en-US" dirty="0"/>
              <a:t/>
            </a:r>
            <a:br>
              <a:rPr lang="en-US" dirty="0"/>
            </a:b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63786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eriod" startAt="11"/>
            </a:pPr>
            <a:r>
              <a:rPr lang="en-US" b="1" dirty="0" smtClean="0"/>
              <a:t> </a:t>
            </a:r>
            <a:r>
              <a:rPr lang="en-US" sz="3100" b="1" dirty="0"/>
              <a:t>Cyber Security Trends</a:t>
            </a:r>
            <a:r>
              <a:rPr lang="en-US" b="1" dirty="0"/>
              <a:t/>
            </a:r>
            <a:br>
              <a:rPr lang="en-US" b="1" dirty="0"/>
            </a:b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sz="2300" b="1" dirty="0"/>
              <a:t>1. Cyber Security and Machine Learning</a:t>
            </a:r>
          </a:p>
          <a:p>
            <a:pPr marL="0" indent="0">
              <a:buNone/>
            </a:pPr>
            <a:r>
              <a:rPr lang="en-US" sz="2300" dirty="0"/>
              <a:t/>
            </a:r>
            <a:br>
              <a:rPr lang="en-US" sz="2300" dirty="0"/>
            </a:br>
            <a:r>
              <a:rPr lang="en-US" sz="2300" dirty="0"/>
              <a:t>In the past, cyber security systems relied on manually defined rules and human inspection to identify and classify security incidents. This was effective but limited, because it required a high level of expertise to manage security tools, and overloaded security staff.</a:t>
            </a:r>
          </a:p>
          <a:p>
            <a:r>
              <a:rPr lang="en-US" sz="2300" b="1" dirty="0"/>
              <a:t>2. API Security</a:t>
            </a:r>
          </a:p>
          <a:p>
            <a:pPr marL="0" indent="0">
              <a:buNone/>
            </a:pPr>
            <a:r>
              <a:rPr lang="en-US" sz="2300" dirty="0"/>
              <a:t/>
            </a:r>
            <a:br>
              <a:rPr lang="en-US" sz="2300" dirty="0"/>
            </a:br>
            <a:r>
              <a:rPr lang="en-US" sz="2300" dirty="0"/>
              <a:t>Application Programming Interfaces (APIs) allow computing systems to communicate with each other and share data. An entire API economy has emerged that allows organizations to share data and software capabilities with each other.</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245757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down)">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9668" y="1493155"/>
            <a:ext cx="8911687" cy="1280890"/>
          </a:xfrm>
        </p:spPr>
        <p:txBody>
          <a:bodyPr>
            <a:normAutofit fontScale="90000"/>
          </a:bodyPr>
          <a:lstStyle/>
          <a:p>
            <a:r>
              <a:rPr lang="en-US" sz="2000" b="1" dirty="0"/>
              <a:t>3. Advanced Bot Protection</a:t>
            </a:r>
            <a:br>
              <a:rPr lang="en-US" sz="2000" b="1" dirty="0"/>
            </a:b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Bots are systems that access websites and perform automated actions. Some bots are legitimate, for example, the </a:t>
            </a:r>
            <a:r>
              <a:rPr lang="en-US" dirty="0" err="1"/>
              <a:t>Googlebot</a:t>
            </a:r>
            <a:r>
              <a:rPr lang="en-US" dirty="0"/>
              <a:t> crawls websites in order to add them to Google’s search index. But other bots are malicious, used by threat actors to launch attacks against millions of vulnerable websites.</a:t>
            </a:r>
          </a:p>
          <a:p>
            <a:r>
              <a:rPr lang="en-US" dirty="0"/>
              <a:t>Bots account for 58% of web traffic today, and a full </a:t>
            </a:r>
            <a:r>
              <a:rPr lang="en-US" dirty="0">
                <a:hlinkClick r:id="rId2"/>
              </a:rPr>
              <a:t>22% of web traffic</a:t>
            </a:r>
            <a:r>
              <a:rPr lang="en-US" dirty="0"/>
              <a:t> is attributed to bad bots. Bad bots can be installed on end-user devices compromised by attackers, forming massive botnets. These devices might be home computers, servers, and </a:t>
            </a:r>
            <a:r>
              <a:rPr lang="en-US" dirty="0" err="1"/>
              <a:t>IoT</a:t>
            </a:r>
            <a:r>
              <a:rPr lang="en-US" dirty="0"/>
              <a:t> devices such as game consoles or smart TVs. Attackers leverage networks of compromised devices to launch </a:t>
            </a:r>
            <a:r>
              <a:rPr lang="en-US" dirty="0" err="1"/>
              <a:t>DDoS</a:t>
            </a:r>
            <a:r>
              <a:rPr lang="en-US" dirty="0"/>
              <a:t> and many other types of attacks.</a:t>
            </a:r>
          </a:p>
          <a:p>
            <a:pPr marL="0" indent="0">
              <a:buNone/>
            </a:pP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528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2"/>
            </a:pPr>
            <a:r>
              <a:rPr lang="en-US" sz="2800" b="1" dirty="0">
                <a:latin typeface="Arial Black" panose="020B0A04020102020204" pitchFamily="34" charset="0"/>
              </a:rPr>
              <a:t>Why is it important?</a:t>
            </a:r>
            <a:r>
              <a:rPr lang="en-US" sz="2800" b="1" dirty="0"/>
              <a:t/>
            </a:r>
            <a:br>
              <a:rPr lang="en-US" sz="2800" b="1" dirty="0"/>
            </a:br>
            <a:endParaRPr lang="en-US" sz="2800" dirty="0"/>
          </a:p>
        </p:txBody>
      </p:sp>
      <p:sp>
        <p:nvSpPr>
          <p:cNvPr id="3" name="Content Placeholder 2"/>
          <p:cNvSpPr>
            <a:spLocks noGrp="1"/>
          </p:cNvSpPr>
          <p:nvPr>
            <p:ph idx="1"/>
          </p:nvPr>
        </p:nvSpPr>
        <p:spPr/>
        <p:txBody>
          <a:bodyPr/>
          <a:lstStyle/>
          <a:p>
            <a:r>
              <a:rPr lang="en-US" dirty="0"/>
              <a:t>Cyber security is important because smartphones, computers and the internet are now such a fundamental part of modern life, that it's difficult to imagine how we'd function without them. </a:t>
            </a:r>
            <a:endParaRPr lang="en-US" dirty="0" smtClean="0"/>
          </a:p>
          <a:p>
            <a:r>
              <a:rPr lang="en-US" dirty="0" smtClean="0"/>
              <a:t>From </a:t>
            </a:r>
            <a:r>
              <a:rPr lang="en-US" dirty="0"/>
              <a:t>online banking and shopping, to email and social media, it's more important than ever to take steps that can prevent cyber criminals getting hold of our accounts, data, and devices. </a:t>
            </a:r>
          </a:p>
        </p:txBody>
      </p:sp>
    </p:spTree>
    <p:extLst>
      <p:ext uri="{BB962C8B-B14F-4D97-AF65-F5344CB8AC3E}">
        <p14:creationId xmlns:p14="http://schemas.microsoft.com/office/powerpoint/2010/main" val="191327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3"/>
            </a:pPr>
            <a:r>
              <a:rPr lang="en-US" sz="2800" dirty="0">
                <a:latin typeface="Arial Rounded MT Bold" panose="020F0704030504030204" pitchFamily="34" charset="0"/>
              </a:rPr>
              <a:t>The Different Types of </a:t>
            </a:r>
            <a:r>
              <a:rPr lang="en-US" sz="2800" dirty="0" smtClean="0">
                <a:latin typeface="Arial Rounded MT Bold" panose="020F0704030504030204" pitchFamily="34" charset="0"/>
              </a:rPr>
              <a:t>Cybersecurity.</a:t>
            </a:r>
            <a:r>
              <a:rPr lang="en-US" sz="2800" dirty="0"/>
              <a:t/>
            </a:r>
            <a:br>
              <a:rPr lang="en-US" sz="2800" dirty="0"/>
            </a:br>
            <a:endParaRPr lang="en-US" sz="2800" dirty="0"/>
          </a:p>
        </p:txBody>
      </p:sp>
      <p:sp>
        <p:nvSpPr>
          <p:cNvPr id="3" name="Content Placeholder 2"/>
          <p:cNvSpPr>
            <a:spLocks noGrp="1"/>
          </p:cNvSpPr>
          <p:nvPr>
            <p:ph idx="1"/>
          </p:nvPr>
        </p:nvSpPr>
        <p:spPr>
          <a:xfrm>
            <a:off x="838200" y="1825624"/>
            <a:ext cx="10515600" cy="5032375"/>
          </a:xfrm>
        </p:spPr>
        <p:txBody>
          <a:bodyPr>
            <a:normAutofit/>
          </a:bodyPr>
          <a:lstStyle/>
          <a:p>
            <a:r>
              <a:rPr lang="en-US" b="1" dirty="0"/>
              <a:t>1</a:t>
            </a:r>
            <a:r>
              <a:rPr lang="en-US" sz="2000" b="1" dirty="0"/>
              <a:t>. Network </a:t>
            </a:r>
            <a:r>
              <a:rPr lang="en-US" sz="2000" b="1" dirty="0" smtClean="0"/>
              <a:t>Security:</a:t>
            </a:r>
          </a:p>
          <a:p>
            <a:pPr lvl="1"/>
            <a:r>
              <a:rPr lang="en-US" sz="1800" dirty="0"/>
              <a:t>Most attacks occur over the network, and </a:t>
            </a:r>
            <a:r>
              <a:rPr lang="en-US" sz="1800" dirty="0">
                <a:hlinkClick r:id="rId2"/>
              </a:rPr>
              <a:t>network security</a:t>
            </a:r>
            <a:r>
              <a:rPr lang="en-US" sz="1800" dirty="0"/>
              <a:t> solutions are designed to identify and block these attacks</a:t>
            </a:r>
            <a:r>
              <a:rPr lang="en-US" sz="1800" dirty="0" smtClean="0"/>
              <a:t>.</a:t>
            </a:r>
          </a:p>
          <a:p>
            <a:r>
              <a:rPr lang="en-US" sz="2000" b="1" dirty="0"/>
              <a:t>2. Cloud </a:t>
            </a:r>
            <a:r>
              <a:rPr lang="en-US" sz="2000" b="1" dirty="0" smtClean="0"/>
              <a:t>Security:</a:t>
            </a:r>
          </a:p>
          <a:p>
            <a:pPr lvl="1"/>
            <a:r>
              <a:rPr lang="en-US" sz="1800" dirty="0"/>
              <a:t>As organizations increasingly adopt cloud computing, securing the cloud becomes a major priority. </a:t>
            </a:r>
            <a:endParaRPr lang="en-US" sz="1800" dirty="0" smtClean="0"/>
          </a:p>
          <a:p>
            <a:r>
              <a:rPr lang="en-US" sz="2000" b="1" dirty="0"/>
              <a:t>3. Endpoint </a:t>
            </a:r>
            <a:r>
              <a:rPr lang="en-US" sz="2000" b="1" dirty="0" smtClean="0"/>
              <a:t>Security:</a:t>
            </a:r>
          </a:p>
          <a:p>
            <a:pPr lvl="1"/>
            <a:r>
              <a:rPr lang="en-US" sz="1800" dirty="0"/>
              <a:t>The zero-trust security model prescribes creating micro-segments around data wherever it may be</a:t>
            </a:r>
            <a:r>
              <a:rPr lang="en-US" sz="1800" dirty="0" smtClean="0"/>
              <a:t>.</a:t>
            </a:r>
          </a:p>
          <a:p>
            <a:r>
              <a:rPr lang="en-US" sz="2000" b="1" dirty="0"/>
              <a:t>4. Mobile </a:t>
            </a:r>
            <a:r>
              <a:rPr lang="en-US" sz="2000" b="1" dirty="0" smtClean="0"/>
              <a:t>Security</a:t>
            </a:r>
          </a:p>
          <a:p>
            <a:pPr lvl="1"/>
            <a:r>
              <a:rPr lang="en-US" sz="1800" dirty="0"/>
              <a:t>Often overlooked, mobile devices such as tablets and smartphones have access to corporate data, exposing businesses to threats from malicious apps, zero-day, phishing, and IM (Instant Messaging) attacks.</a:t>
            </a:r>
            <a:endParaRPr lang="en-US" sz="1800" dirty="0" smtClean="0"/>
          </a:p>
          <a:p>
            <a:pPr lvl="1"/>
            <a:endParaRPr lang="en-US" dirty="0"/>
          </a:p>
        </p:txBody>
      </p:sp>
    </p:spTree>
    <p:extLst>
      <p:ext uri="{BB962C8B-B14F-4D97-AF65-F5344CB8AC3E}">
        <p14:creationId xmlns:p14="http://schemas.microsoft.com/office/powerpoint/2010/main" val="75556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barn(inVertical)">
                                      <p:cBhvr>
                                        <p:cTn id="30" dur="500"/>
                                        <p:tgtEl>
                                          <p:spTgt spid="3">
                                            <p:txEl>
                                              <p:pRg st="4" end="4"/>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barn(inVertical)">
                                      <p:cBhvr>
                                        <p:cTn id="33" dur="500"/>
                                        <p:tgtEl>
                                          <p:spTgt spid="3">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barn(inVertical)">
                                      <p:cBhvr>
                                        <p:cTn id="38" dur="500"/>
                                        <p:tgtEl>
                                          <p:spTgt spid="3">
                                            <p:txEl>
                                              <p:pRg st="6" end="6"/>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barn(inVertical)">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742950" indent="-742950">
              <a:buFont typeface="+mj-lt"/>
              <a:buAutoNum type="arabicPeriod" startAt="4"/>
            </a:pPr>
            <a:r>
              <a:rPr lang="en-US" sz="2800" dirty="0">
                <a:latin typeface="Arial Black" panose="020B0A04020102020204" pitchFamily="34" charset="0"/>
              </a:rPr>
              <a:t>The Evolution of the Cyber Security Threat Landscape</a:t>
            </a:r>
            <a:r>
              <a:rPr lang="en-US" sz="2800" dirty="0"/>
              <a:t/>
            </a:r>
            <a:br>
              <a:rPr lang="en-US" sz="2800" dirty="0"/>
            </a:br>
            <a:endParaRPr lang="en-US" sz="2800" dirty="0"/>
          </a:p>
        </p:txBody>
      </p:sp>
      <p:sp>
        <p:nvSpPr>
          <p:cNvPr id="3" name="Content Placeholder 2"/>
          <p:cNvSpPr>
            <a:spLocks noGrp="1"/>
          </p:cNvSpPr>
          <p:nvPr>
            <p:ph idx="1"/>
          </p:nvPr>
        </p:nvSpPr>
        <p:spPr/>
        <p:txBody>
          <a:bodyPr>
            <a:normAutofit/>
          </a:bodyPr>
          <a:lstStyle/>
          <a:p>
            <a:r>
              <a:rPr lang="en-US" sz="2000" b="1" dirty="0"/>
              <a:t>Gen V </a:t>
            </a:r>
            <a:r>
              <a:rPr lang="en-US" sz="2000" b="1" dirty="0" smtClean="0"/>
              <a:t>Attacks:</a:t>
            </a:r>
          </a:p>
          <a:p>
            <a:pPr lvl="1"/>
            <a:r>
              <a:rPr lang="en-US" sz="1800" b="1" dirty="0"/>
              <a:t>Gen I (Virus</a:t>
            </a:r>
            <a:r>
              <a:rPr lang="en-US" sz="1800" b="1" dirty="0" smtClean="0"/>
              <a:t>):</a:t>
            </a:r>
            <a:r>
              <a:rPr lang="en-US" sz="1800" dirty="0"/>
              <a:t>In the late 1980s, virus attacks against standalone computers inspired the creation of the first antivirus solutions</a:t>
            </a:r>
            <a:r>
              <a:rPr lang="en-US" sz="1800" dirty="0" smtClean="0"/>
              <a:t>.</a:t>
            </a:r>
          </a:p>
          <a:p>
            <a:pPr lvl="1"/>
            <a:r>
              <a:rPr lang="en-US" sz="1800" b="1" dirty="0"/>
              <a:t>Gen II (Network):</a:t>
            </a:r>
            <a:r>
              <a:rPr lang="en-US" sz="1800" dirty="0"/>
              <a:t> As </a:t>
            </a:r>
            <a:r>
              <a:rPr lang="en-US" sz="1800" dirty="0" smtClean="0"/>
              <a:t>cyber attacks </a:t>
            </a:r>
            <a:r>
              <a:rPr lang="en-US" sz="1800" dirty="0"/>
              <a:t>began to come over the Internet, the firewall was developed to identify and block them.</a:t>
            </a:r>
          </a:p>
          <a:p>
            <a:pPr lvl="1"/>
            <a:r>
              <a:rPr lang="en-US" sz="1800" b="1" dirty="0"/>
              <a:t>Gen III (Applications):</a:t>
            </a:r>
            <a:r>
              <a:rPr lang="en-US" sz="1800" dirty="0"/>
              <a:t> Exploitation of vulnerabilities within applications caused the mass adoption of intrusion prevention systems (IPS)</a:t>
            </a:r>
          </a:p>
          <a:p>
            <a:pPr lvl="1"/>
            <a:r>
              <a:rPr lang="en-US" sz="1800" b="1" dirty="0"/>
              <a:t>Gen IV (Payload):</a:t>
            </a:r>
            <a:r>
              <a:rPr lang="en-US" sz="1800" dirty="0"/>
              <a:t> As malware became more targeted and able to evade signature-based defenses, anti-bot and sandboxing solutions were necessary to detect novel threats.</a:t>
            </a:r>
          </a:p>
          <a:p>
            <a:pPr lvl="1"/>
            <a:endParaRPr lang="en-US" b="1" dirty="0"/>
          </a:p>
          <a:p>
            <a:pPr lvl="1"/>
            <a:endParaRPr lang="en-US" dirty="0"/>
          </a:p>
        </p:txBody>
      </p:sp>
    </p:spTree>
    <p:extLst>
      <p:ext uri="{BB962C8B-B14F-4D97-AF65-F5344CB8AC3E}">
        <p14:creationId xmlns:p14="http://schemas.microsoft.com/office/powerpoint/2010/main" val="351543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5"/>
            </a:pPr>
            <a:r>
              <a:rPr lang="en-US" sz="2800" b="1" dirty="0">
                <a:latin typeface="Arial Black" panose="020B0A04020102020204" pitchFamily="34" charset="0"/>
              </a:rPr>
              <a:t>Malware</a:t>
            </a:r>
            <a:r>
              <a:rPr lang="en-US" sz="2800" b="1" dirty="0"/>
              <a:t/>
            </a:r>
            <a:br>
              <a:rPr lang="en-US" sz="2800" b="1" dirty="0"/>
            </a:br>
            <a:endParaRPr lang="en-US" dirty="0"/>
          </a:p>
        </p:txBody>
      </p:sp>
      <p:sp>
        <p:nvSpPr>
          <p:cNvPr id="3" name="Content Placeholder 2"/>
          <p:cNvSpPr>
            <a:spLocks noGrp="1"/>
          </p:cNvSpPr>
          <p:nvPr>
            <p:ph idx="1"/>
          </p:nvPr>
        </p:nvSpPr>
        <p:spPr/>
        <p:txBody>
          <a:bodyPr>
            <a:normAutofit/>
          </a:bodyPr>
          <a:lstStyle/>
          <a:p>
            <a:r>
              <a:rPr lang="en-US" dirty="0" smtClean="0"/>
              <a:t>The different generations of cyberattacks have been defined mainly by the evolution of malware.</a:t>
            </a:r>
          </a:p>
          <a:p>
            <a:r>
              <a:rPr lang="en-US" dirty="0"/>
              <a:t>Malware authors and cyber defenders are playing a continual cat and mouse game, where attackers try to develop techniques that overcome or bypass the latest in security technology</a:t>
            </a:r>
            <a:r>
              <a:rPr lang="en-US" dirty="0" smtClean="0"/>
              <a:t>.</a:t>
            </a:r>
          </a:p>
          <a:p>
            <a:r>
              <a:rPr lang="en-US" dirty="0" smtClean="0"/>
              <a:t> </a:t>
            </a:r>
            <a:r>
              <a:rPr lang="en-US" dirty="0"/>
              <a:t>Often, when they succeed, a new generation of cyberattacks is </a:t>
            </a:r>
            <a:r>
              <a:rPr lang="en-US" dirty="0" smtClean="0"/>
              <a:t>created</a:t>
            </a:r>
          </a:p>
          <a:p>
            <a:r>
              <a:rPr lang="en-US" dirty="0"/>
              <a:t>Modern malware is swift, stealthy, and sophisticated. </a:t>
            </a:r>
            <a:endParaRPr lang="en-US" dirty="0" smtClean="0"/>
          </a:p>
          <a:p>
            <a:r>
              <a:rPr lang="en-US" dirty="0" smtClean="0"/>
              <a:t>The </a:t>
            </a:r>
            <a:r>
              <a:rPr lang="en-US" dirty="0"/>
              <a:t>detection techniques used by legacy security solutions (such as signature-based detection) are no longer effective, and, often, by the time security analysts have detected and responded to a threat, the damage is already done.</a:t>
            </a:r>
          </a:p>
        </p:txBody>
      </p:sp>
    </p:spTree>
    <p:extLst>
      <p:ext uri="{BB962C8B-B14F-4D97-AF65-F5344CB8AC3E}">
        <p14:creationId xmlns:p14="http://schemas.microsoft.com/office/powerpoint/2010/main" val="96166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barn(inVertical)">
                                      <p:cBhvr>
                                        <p:cTn id="3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6"/>
            </a:pPr>
            <a:r>
              <a:rPr lang="en-US" sz="2800" dirty="0">
                <a:latin typeface="Arial Black" panose="020B0A04020102020204" pitchFamily="34" charset="0"/>
              </a:rPr>
              <a:t>Cyber Security Trends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000" dirty="0"/>
              <a:t>The prevailing trends in  cybersecurity often stem from a combination of reactions to prominent cyber threats, emerging technologies, and enduring security objectives. </a:t>
            </a:r>
            <a:endParaRPr lang="en-US" sz="2000" dirty="0" smtClean="0"/>
          </a:p>
          <a:p>
            <a:r>
              <a:rPr lang="en-US" sz="2000" dirty="0" smtClean="0"/>
              <a:t>There are 2 types of Security Trends :</a:t>
            </a:r>
          </a:p>
          <a:p>
            <a:pPr lvl="1"/>
            <a:r>
              <a:rPr lang="en-US" sz="1800" b="1" dirty="0"/>
              <a:t>AI </a:t>
            </a:r>
            <a:r>
              <a:rPr lang="en-US" sz="1800" b="1" dirty="0" smtClean="0"/>
              <a:t>Security</a:t>
            </a:r>
          </a:p>
          <a:p>
            <a:pPr lvl="1"/>
            <a:r>
              <a:rPr lang="en-US" sz="1800" b="1" dirty="0"/>
              <a:t>Hybrid Mesh Firewall Platform</a:t>
            </a:r>
            <a:endParaRPr lang="en-US" sz="1800" dirty="0"/>
          </a:p>
        </p:txBody>
      </p:sp>
    </p:spTree>
    <p:extLst>
      <p:ext uri="{BB962C8B-B14F-4D97-AF65-F5344CB8AC3E}">
        <p14:creationId xmlns:p14="http://schemas.microsoft.com/office/powerpoint/2010/main" val="380717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down)">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down)">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08" y="457200"/>
            <a:ext cx="4411417" cy="1600200"/>
          </a:xfrm>
        </p:spPr>
        <p:txBody>
          <a:bodyPr/>
          <a:lstStyle/>
          <a:p>
            <a:pPr marL="571500" indent="-571500">
              <a:buFont typeface="+mj-lt"/>
              <a:buAutoNum type="romanUcPeriod"/>
            </a:pPr>
            <a:r>
              <a:rPr lang="en-US" b="1" dirty="0"/>
              <a:t>AI </a:t>
            </a:r>
            <a:r>
              <a:rPr lang="en-US" b="1" dirty="0" smtClean="0"/>
              <a:t>Security</a:t>
            </a:r>
            <a:r>
              <a:rPr lang="en-US" dirty="0" smtClean="0"/>
              <a:t>.</a:t>
            </a:r>
            <a:endParaRPr lang="en-US" dirty="0"/>
          </a:p>
        </p:txBody>
      </p:sp>
      <p:pic>
        <p:nvPicPr>
          <p:cNvPr id="6" name="Picture Placeholder 5"/>
          <p:cNvPicPr>
            <a:picLocks noGrp="1" noChangeAspect="1"/>
          </p:cNvPicPr>
          <p:nvPr>
            <p:ph type="pic" idx="1"/>
          </p:nvPr>
        </p:nvPicPr>
        <p:blipFill>
          <a:blip r:embed="rId2"/>
          <a:srcRect t="8825" b="8825"/>
          <a:stretch>
            <a:fillRect/>
          </a:stretch>
        </p:blipFill>
        <p:spPr>
          <a:xfrm>
            <a:off x="5573486" y="634965"/>
            <a:ext cx="5931126" cy="3854970"/>
          </a:xfrm>
          <a:prstGeom prst="rect">
            <a:avLst/>
          </a:prstGeom>
        </p:spPr>
      </p:pic>
      <p:sp>
        <p:nvSpPr>
          <p:cNvPr id="4" name="Text Placeholder 3"/>
          <p:cNvSpPr>
            <a:spLocks noGrp="1"/>
          </p:cNvSpPr>
          <p:nvPr>
            <p:ph type="body" sz="half" idx="2"/>
          </p:nvPr>
        </p:nvSpPr>
        <p:spPr>
          <a:xfrm>
            <a:off x="360608" y="2057400"/>
            <a:ext cx="4411417" cy="3811588"/>
          </a:xfrm>
        </p:spPr>
        <p:txBody>
          <a:bodyPr>
            <a:normAutofit/>
          </a:bodyPr>
          <a:lstStyle/>
          <a:p>
            <a:pPr marL="285750" indent="-285750">
              <a:buFont typeface="Wingdings" panose="05000000000000000000" pitchFamily="2" charset="2"/>
              <a:buChar char="v"/>
            </a:pPr>
            <a:r>
              <a:rPr lang="en-US" sz="1600" dirty="0" smtClean="0"/>
              <a:t>The </a:t>
            </a:r>
            <a:r>
              <a:rPr lang="en-US" sz="1600" dirty="0"/>
              <a:t>ascent of AI profoundly influences cybersecurity, encompassing both offensive and defensive aspects. </a:t>
            </a:r>
            <a:endParaRPr lang="en-US" sz="1600" dirty="0" smtClean="0"/>
          </a:p>
          <a:p>
            <a:pPr marL="285750" indent="-285750">
              <a:buFont typeface="Wingdings" panose="05000000000000000000" pitchFamily="2" charset="2"/>
              <a:buChar char="v"/>
            </a:pPr>
            <a:r>
              <a:rPr lang="en-US" sz="1600" dirty="0" smtClean="0"/>
              <a:t>On </a:t>
            </a:r>
            <a:r>
              <a:rPr lang="en-US" sz="1600" dirty="0"/>
              <a:t>the offensive front, cyber threat actors have already employed tools like ChatGPT to enhance and streamline cyberattacks, contributing to a notable year-over-year surge in attacks across the board.</a:t>
            </a:r>
          </a:p>
        </p:txBody>
      </p:sp>
    </p:spTree>
    <p:extLst>
      <p:ext uri="{BB962C8B-B14F-4D97-AF65-F5344CB8AC3E}">
        <p14:creationId xmlns:p14="http://schemas.microsoft.com/office/powerpoint/2010/main" val="127006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mj-lt"/>
              <a:buAutoNum type="romanUcPeriod" startAt="2"/>
            </a:pPr>
            <a:r>
              <a:rPr lang="en-US" b="1" dirty="0"/>
              <a:t>Hybrid Mesh Firewall Platform</a:t>
            </a:r>
            <a:endParaRPr lang="en-US" dirty="0"/>
          </a:p>
        </p:txBody>
      </p:sp>
      <p:pic>
        <p:nvPicPr>
          <p:cNvPr id="6" name="Picture Placeholder 5"/>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1834" b="1834"/>
          <a:stretch/>
        </p:blipFill>
        <p:spPr/>
      </p:pic>
      <p:sp>
        <p:nvSpPr>
          <p:cNvPr id="4" name="Text Placeholder 3"/>
          <p:cNvSpPr>
            <a:spLocks noGrp="1"/>
          </p:cNvSpPr>
          <p:nvPr>
            <p:ph type="body" sz="half" idx="2"/>
          </p:nvPr>
        </p:nvSpPr>
        <p:spPr/>
        <p:txBody>
          <a:bodyPr>
            <a:noAutofit/>
          </a:bodyPr>
          <a:lstStyle/>
          <a:p>
            <a:pPr marL="285750" indent="-285750">
              <a:buFont typeface="Wingdings" panose="05000000000000000000" pitchFamily="2" charset="2"/>
              <a:buChar char="v"/>
            </a:pPr>
            <a:r>
              <a:rPr lang="en-US" sz="1600" dirty="0"/>
              <a:t>Organizations are progressively adopting hybrid mesh firewall </a:t>
            </a:r>
            <a:r>
              <a:rPr lang="en-US" sz="1600" dirty="0" err="1"/>
              <a:t>platfrom</a:t>
            </a:r>
            <a:r>
              <a:rPr lang="en-US" sz="1600" dirty="0"/>
              <a:t>, integrating diverse firewall types into a unified, centrally managed security </a:t>
            </a:r>
            <a:r>
              <a:rPr lang="en-US" sz="1600" dirty="0" smtClean="0"/>
              <a:t>architecture.</a:t>
            </a:r>
          </a:p>
          <a:p>
            <a:pPr marL="285750" indent="-285750">
              <a:buFont typeface="Wingdings" panose="05000000000000000000" pitchFamily="2" charset="2"/>
              <a:buChar char="v"/>
            </a:pPr>
            <a:r>
              <a:rPr lang="en-US" sz="1600" dirty="0" smtClean="0"/>
              <a:t>This </a:t>
            </a:r>
            <a:r>
              <a:rPr lang="en-US" sz="1600" dirty="0"/>
              <a:t>approach allows organizations to implement firewall solutions tailored to specific environments while simultaneously ensuring centralized oversight, administration, and enforcement of policies across their entire infrastructure.</a:t>
            </a:r>
          </a:p>
        </p:txBody>
      </p:sp>
    </p:spTree>
    <p:extLst>
      <p:ext uri="{BB962C8B-B14F-4D97-AF65-F5344CB8AC3E}">
        <p14:creationId xmlns:p14="http://schemas.microsoft.com/office/powerpoint/2010/main" val="2187431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barn(inVertical)">
                                      <p:cBhvr>
                                        <p:cTn id="19"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742950" indent="-742950">
              <a:buFont typeface="+mj-lt"/>
              <a:buAutoNum type="arabicPeriod" startAt="7"/>
            </a:pPr>
            <a:r>
              <a:rPr lang="en-US" sz="2800" dirty="0" smtClean="0">
                <a:latin typeface="Arial Black" panose="020B0A04020102020204" pitchFamily="34" charset="0"/>
              </a:rPr>
              <a:t>Advantage and Disadvantage of Cyber security:</a:t>
            </a:r>
            <a:endParaRPr lang="en-US" sz="2800" dirty="0">
              <a:latin typeface="Arial Black" panose="020B0A04020102020204" pitchFamily="34" charset="0"/>
            </a:endParaRPr>
          </a:p>
        </p:txBody>
      </p:sp>
      <p:sp>
        <p:nvSpPr>
          <p:cNvPr id="3" name="Text Placeholder 2"/>
          <p:cNvSpPr>
            <a:spLocks noGrp="1"/>
          </p:cNvSpPr>
          <p:nvPr>
            <p:ph type="body" idx="1"/>
          </p:nvPr>
        </p:nvSpPr>
        <p:spPr>
          <a:xfrm>
            <a:off x="816736" y="1681163"/>
            <a:ext cx="4341813" cy="823912"/>
          </a:xfrm>
        </p:spPr>
        <p:txBody>
          <a:bodyPr>
            <a:noAutofit/>
          </a:bodyPr>
          <a:lstStyle/>
          <a:p>
            <a:r>
              <a:rPr lang="en-US" dirty="0" smtClean="0"/>
              <a:t>Advantages of Cyber Security</a:t>
            </a:r>
            <a:r>
              <a:rPr lang="en-US" sz="2000" dirty="0"/>
              <a:t>:</a:t>
            </a:r>
          </a:p>
        </p:txBody>
      </p:sp>
      <p:sp>
        <p:nvSpPr>
          <p:cNvPr id="4" name="Content Placeholder 3"/>
          <p:cNvSpPr>
            <a:spLocks noGrp="1"/>
          </p:cNvSpPr>
          <p:nvPr>
            <p:ph sz="half" idx="2"/>
          </p:nvPr>
        </p:nvSpPr>
        <p:spPr>
          <a:xfrm>
            <a:off x="1210355" y="2737652"/>
            <a:ext cx="4342893" cy="3354060"/>
          </a:xfrm>
        </p:spPr>
        <p:txBody>
          <a:bodyPr/>
          <a:lstStyle/>
          <a:p>
            <a:r>
              <a:rPr lang="en-US" dirty="0" smtClean="0"/>
              <a:t> </a:t>
            </a:r>
            <a:r>
              <a:rPr lang="en-US" dirty="0"/>
              <a:t>Data Safety from Hackers</a:t>
            </a:r>
          </a:p>
          <a:p>
            <a:r>
              <a:rPr lang="en-US" dirty="0"/>
              <a:t>Safeguarding Online </a:t>
            </a:r>
            <a:r>
              <a:rPr lang="en-US" dirty="0" smtClean="0"/>
              <a:t>Transactions</a:t>
            </a:r>
          </a:p>
          <a:p>
            <a:r>
              <a:rPr lang="en-US" dirty="0"/>
              <a:t>Preventing Identity Theft</a:t>
            </a:r>
          </a:p>
          <a:p>
            <a:r>
              <a:rPr lang="en-US" dirty="0"/>
              <a:t>Mitigation of Financial Losses</a:t>
            </a:r>
          </a:p>
          <a:p>
            <a:r>
              <a:rPr lang="en-US" dirty="0"/>
              <a:t>Decreased Data Theft Hazard</a:t>
            </a:r>
          </a:p>
          <a:p>
            <a:endParaRPr lang="en-US" dirty="0"/>
          </a:p>
          <a:p>
            <a:endParaRPr lang="en-US" dirty="0"/>
          </a:p>
        </p:txBody>
      </p:sp>
      <p:sp>
        <p:nvSpPr>
          <p:cNvPr id="5" name="Text Placeholder 4"/>
          <p:cNvSpPr>
            <a:spLocks noGrp="1"/>
          </p:cNvSpPr>
          <p:nvPr>
            <p:ph type="body" sz="quarter" idx="3"/>
          </p:nvPr>
        </p:nvSpPr>
        <p:spPr>
          <a:xfrm>
            <a:off x="7505610" y="1681163"/>
            <a:ext cx="3999001" cy="576262"/>
          </a:xfrm>
        </p:spPr>
        <p:txBody>
          <a:bodyPr>
            <a:noAutofit/>
          </a:bodyPr>
          <a:lstStyle/>
          <a:p>
            <a:r>
              <a:rPr lang="en-US" dirty="0" smtClean="0"/>
              <a:t>Disadvantages of Cyber Security:</a:t>
            </a:r>
            <a:endParaRPr lang="en-US" dirty="0"/>
          </a:p>
        </p:txBody>
      </p:sp>
      <p:sp>
        <p:nvSpPr>
          <p:cNvPr id="6" name="Content Placeholder 5"/>
          <p:cNvSpPr>
            <a:spLocks noGrp="1"/>
          </p:cNvSpPr>
          <p:nvPr>
            <p:ph sz="quarter" idx="4"/>
          </p:nvPr>
        </p:nvSpPr>
        <p:spPr>
          <a:xfrm>
            <a:off x="7033191" y="2737652"/>
            <a:ext cx="4393631" cy="3354060"/>
          </a:xfrm>
        </p:spPr>
        <p:txBody>
          <a:bodyPr/>
          <a:lstStyle/>
          <a:p>
            <a:r>
              <a:rPr lang="en-US" dirty="0"/>
              <a:t>Complexity</a:t>
            </a:r>
          </a:p>
          <a:p>
            <a:r>
              <a:rPr lang="en-US" dirty="0"/>
              <a:t>Cost</a:t>
            </a:r>
          </a:p>
          <a:p>
            <a:r>
              <a:rPr lang="en-US" dirty="0"/>
              <a:t>False Sense of Security</a:t>
            </a:r>
          </a:p>
          <a:p>
            <a:r>
              <a:rPr lang="en-US" dirty="0"/>
              <a:t> Privacy Concerns</a:t>
            </a:r>
          </a:p>
          <a:p>
            <a:r>
              <a:rPr lang="en-US" dirty="0"/>
              <a:t>User Inconvenience</a:t>
            </a:r>
          </a:p>
          <a:p>
            <a:r>
              <a:rPr lang="en-US" dirty="0"/>
              <a:t>Skill Shortage</a:t>
            </a:r>
          </a:p>
          <a:p>
            <a:endParaRPr lang="en-US" dirty="0"/>
          </a:p>
        </p:txBody>
      </p:sp>
    </p:spTree>
    <p:extLst>
      <p:ext uri="{BB962C8B-B14F-4D97-AF65-F5344CB8AC3E}">
        <p14:creationId xmlns:p14="http://schemas.microsoft.com/office/powerpoint/2010/main" val="329102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wipe(down)">
                                      <p:cBhvr>
                                        <p:cTn id="19" dur="500"/>
                                        <p:tgtEl>
                                          <p:spTgt spid="5">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animEffect transition="in" filter="wipe(down)">
                                      <p:cBhvr>
                                        <p:cTn id="24" dur="500"/>
                                        <p:tgtEl>
                                          <p:spTgt spid="4">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Effect transition="in" filter="wipe(down)">
                                      <p:cBhvr>
                                        <p:cTn id="29" dur="500"/>
                                        <p:tgtEl>
                                          <p:spTgt spid="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Effect transition="in" filter="wipe(down)">
                                      <p:cBhvr>
                                        <p:cTn id="34" dur="500"/>
                                        <p:tgtEl>
                                          <p:spTgt spid="4">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animEffect transition="in" filter="wipe(down)">
                                      <p:cBhvr>
                                        <p:cTn id="39" dur="500"/>
                                        <p:tgtEl>
                                          <p:spTgt spid="4">
                                            <p:txEl>
                                              <p:pRg st="3" end="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4">
                                            <p:txEl>
                                              <p:pRg st="4" end="4"/>
                                            </p:txEl>
                                          </p:spTgt>
                                        </p:tgtEl>
                                        <p:attrNameLst>
                                          <p:attrName>style.visibility</p:attrName>
                                        </p:attrNameLst>
                                      </p:cBhvr>
                                      <p:to>
                                        <p:strVal val="visible"/>
                                      </p:to>
                                    </p:set>
                                    <p:animEffect transition="in" filter="wipe(down)">
                                      <p:cBhvr>
                                        <p:cTn id="44" dur="500"/>
                                        <p:tgtEl>
                                          <p:spTgt spid="4">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Effect transition="in" filter="barn(inVertical)">
                                      <p:cBhvr>
                                        <p:cTn id="49" dur="500"/>
                                        <p:tgtEl>
                                          <p:spTgt spid="6">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6">
                                            <p:txEl>
                                              <p:pRg st="1" end="1"/>
                                            </p:txEl>
                                          </p:spTgt>
                                        </p:tgtEl>
                                        <p:attrNameLst>
                                          <p:attrName>style.visibility</p:attrName>
                                        </p:attrNameLst>
                                      </p:cBhvr>
                                      <p:to>
                                        <p:strVal val="visible"/>
                                      </p:to>
                                    </p:set>
                                    <p:animEffect transition="in" filter="barn(inVertical)">
                                      <p:cBhvr>
                                        <p:cTn id="54" dur="500"/>
                                        <p:tgtEl>
                                          <p:spTgt spid="6">
                                            <p:txEl>
                                              <p:pRg st="1" end="1"/>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animEffect transition="in" filter="barn(inVertical)">
                                      <p:cBhvr>
                                        <p:cTn id="59" dur="500"/>
                                        <p:tgtEl>
                                          <p:spTgt spid="6">
                                            <p:txEl>
                                              <p:pRg st="2" end="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6">
                                            <p:txEl>
                                              <p:pRg st="3" end="3"/>
                                            </p:txEl>
                                          </p:spTgt>
                                        </p:tgtEl>
                                        <p:attrNameLst>
                                          <p:attrName>style.visibility</p:attrName>
                                        </p:attrNameLst>
                                      </p:cBhvr>
                                      <p:to>
                                        <p:strVal val="visible"/>
                                      </p:to>
                                    </p:set>
                                    <p:animEffect transition="in" filter="barn(inVertical)">
                                      <p:cBhvr>
                                        <p:cTn id="64" dur="500"/>
                                        <p:tgtEl>
                                          <p:spTgt spid="6">
                                            <p:txEl>
                                              <p:pRg st="3" end="3"/>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animEffect transition="in" filter="barn(inVertical)">
                                      <p:cBhvr>
                                        <p:cTn id="69" dur="500"/>
                                        <p:tgtEl>
                                          <p:spTgt spid="6">
                                            <p:txEl>
                                              <p:pRg st="4" end="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6">
                                            <p:txEl>
                                              <p:pRg st="5" end="5"/>
                                            </p:txEl>
                                          </p:spTgt>
                                        </p:tgtEl>
                                        <p:attrNameLst>
                                          <p:attrName>style.visibility</p:attrName>
                                        </p:attrNameLst>
                                      </p:cBhvr>
                                      <p:to>
                                        <p:strVal val="visible"/>
                                      </p:to>
                                    </p:set>
                                    <p:animEffect transition="in" filter="barn(inVertical)">
                                      <p:cBhvr>
                                        <p:cTn id="74"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111</TotalTime>
  <Words>746</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Arial Rounded MT Bold</vt:lpstr>
      <vt:lpstr>Century Gothic</vt:lpstr>
      <vt:lpstr>Wingdings</vt:lpstr>
      <vt:lpstr>Wingdings 3</vt:lpstr>
      <vt:lpstr>Wisp</vt:lpstr>
      <vt:lpstr>What is cyber security? </vt:lpstr>
      <vt:lpstr>Why is it important? </vt:lpstr>
      <vt:lpstr>The Different Types of Cybersecurity. </vt:lpstr>
      <vt:lpstr>The Evolution of the Cyber Security Threat Landscape </vt:lpstr>
      <vt:lpstr>Malware </vt:lpstr>
      <vt:lpstr>Cyber Security Trends </vt:lpstr>
      <vt:lpstr>AI Security.</vt:lpstr>
      <vt:lpstr>Hybrid Mesh Firewall Platform</vt:lpstr>
      <vt:lpstr>Advantage and Disadvantage of Cyber security:</vt:lpstr>
      <vt:lpstr>Common Cyber Threats  </vt:lpstr>
      <vt:lpstr>Principles of Cyber Security </vt:lpstr>
      <vt:lpstr>Building a Cyber Security Strategy  </vt:lpstr>
      <vt:lpstr>  </vt:lpstr>
      <vt:lpstr> Cyber Security Trends  </vt:lpstr>
      <vt:lpstr>3. Advanced Bot Protection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15</cp:revision>
  <dcterms:created xsi:type="dcterms:W3CDTF">2025-02-25T06:36:55Z</dcterms:created>
  <dcterms:modified xsi:type="dcterms:W3CDTF">2025-02-28T07:23:37Z</dcterms:modified>
</cp:coreProperties>
</file>