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uppa\OneDrive\Desktop\KAVIJI\employee_data%20(2)%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Employee Performance Analysis</a:t>
            </a:r>
            <a:endParaRPr lang="en-IN" altLang="en-US"/>
          </a:p>
        </c:rich>
      </c:tx>
      <c:layout/>
      <c:overlay val="0"/>
      <c:spPr>
        <a:noFill/>
        <a:ln>
          <a:noFill/>
        </a:ln>
        <a:effectLst/>
      </c:spPr>
    </c:title>
    <c:autoTitleDeleted val="0"/>
    <c:plotArea>
      <c:layout/>
      <c:barChart>
        <c:barDir val="col"/>
        <c:grouping val="clustered"/>
        <c:varyColors val="0"/>
        <c:ser>
          <c:idx val="0"/>
          <c:order val="0"/>
          <c:tx>
            <c:strRef>
              <c:f>'[employee_data (2) (2).xlsx]Sheet1'!$B$3:$B$4</c:f>
              <c:strCache>
                <c:ptCount val="1"/>
                <c:pt idx="0">
                  <c:v>HIGH</c:v>
                </c:pt>
              </c:strCache>
            </c:strRef>
          </c:tx>
          <c:spPr>
            <a:solidFill>
              <a:schemeClr val="accent1"/>
            </a:solidFill>
            <a:ln>
              <a:noFill/>
            </a:ln>
            <a:effectLst/>
          </c:spPr>
          <c:invertIfNegative val="0"/>
          <c:dLbls>
            <c:delete val="1"/>
          </c:dLbls>
          <c:cat>
            <c:strRef>
              <c:f>'[employee_data (2)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(2).csv]Sheet1'!$B$5:$B$15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 (2) (2).xlsx]Sheet1'!$C$3:$C$4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'[employee_data (2)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(2).csv]Sheet1'!$C$5:$C$15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 (2) (2).xlsx]Sheet1'!$D$3:$D$4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 (2)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(2).csv]Sheet1'!$D$5:$D$15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 (2) (2).xlsx]Sheet1'!$E$3:$E$4</c:f>
              <c:strCache>
                <c:ptCount val="1"/>
                <c:pt idx="0">
                  <c:v>VERY HIGH</c:v>
                </c:pt>
              </c:strCache>
            </c:strRef>
          </c:tx>
          <c:spPr>
            <a:solidFill>
              <a:schemeClr val="accent4"/>
            </a:solidFill>
            <a:ln>
              <a:noFill/>
            </a:ln>
            <a:effectLst/>
          </c:spPr>
          <c:invertIfNegative val="0"/>
          <c:dLbls>
            <c:delete val="1"/>
          </c:dLbls>
          <c:cat>
            <c:strRef>
              <c:f>'[employee_data (2)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(2).csv]Sheet1'!$E$5:$E$15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626313059"/>
        <c:axId val="830988042"/>
      </c:barChart>
      <c:catAx>
        <c:axId val="6263130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30988042"/>
        <c:crosses val="autoZero"/>
        <c:auto val="1"/>
        <c:lblAlgn val="ctr"/>
        <c:lblOffset val="100"/>
        <c:noMultiLvlLbl val="0"/>
      </c:catAx>
      <c:valAx>
        <c:axId val="83098804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2631305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472777"/>
            <a:ext cx="9982200" cy="2478405"/>
          </a:xfrm>
          <a:prstGeom prst="rect">
            <a:avLst/>
          </a:prstGeom>
        </p:spPr>
        <p:txBody>
          <a:bodyPr vert="horz" wrap="square" lIns="0" tIns="16510" rIns="0" bIns="0" rtlCol="0">
            <a:spAutoFit/>
          </a:bodyPr>
          <a:lstStyle/>
          <a:p>
            <a:pPr marL="3213735" algn="l">
              <a:spcBef>
                <a:spcPts val="130"/>
              </a:spcBef>
            </a:pPr>
            <a:br>
              <a:rPr lang="en-US" sz="3200" b="1" u="sng" dirty="0">
                <a:solidFill>
                  <a:srgbClr val="0F0F0F"/>
                </a:solidFill>
                <a:latin typeface="Times New Roman" panose="02020603050405020304" pitchFamily="18" charset="0"/>
                <a:cs typeface="Times New Roman" panose="02020603050405020304" pitchFamily="18" charset="0"/>
              </a:rPr>
            </a:br>
            <a:br>
              <a:rPr lang="en-US" sz="3200" b="1" u="sng" dirty="0">
                <a:solidFill>
                  <a:srgbClr val="0F0F0F"/>
                </a:solidFill>
                <a:latin typeface="Times New Roman" panose="02020603050405020304" pitchFamily="18" charset="0"/>
                <a:cs typeface="Times New Roman" panose="02020603050405020304" pitchFamily="18" charset="0"/>
              </a:rPr>
            </a:br>
            <a:br>
              <a:rPr lang="en-US" sz="3200" b="1" u="sng" dirty="0">
                <a:solidFill>
                  <a:srgbClr val="0F0F0F"/>
                </a:solidFill>
                <a:latin typeface="Times New Roman" panose="02020603050405020304" pitchFamily="18" charset="0"/>
                <a:cs typeface="Times New Roman" panose="02020603050405020304" pitchFamily="18" charset="0"/>
              </a:rPr>
            </a:br>
            <a:r>
              <a:rPr lang="en-US" sz="3200"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sz="3200" b="1" i="0" u="sng" dirty="0">
                <a:solidFill>
                  <a:srgbClr val="0F0F0F"/>
                </a:solidFill>
                <a:effectLst/>
                <a:latin typeface="Times New Roman" panose="02020603050405020304" pitchFamily="18" charset="0"/>
                <a:cs typeface="Times New Roman" panose="02020603050405020304" pitchFamily="18" charset="0"/>
              </a:rPr>
              <a:t> </a:t>
            </a:r>
            <a:br>
              <a:rPr lang="en-US" sz="3200" b="1" i="0" u="sng" dirty="0">
                <a:solidFill>
                  <a:srgbClr val="0F0F0F"/>
                </a:solidFill>
                <a:effectLst/>
                <a:latin typeface="Roboto" panose="020F0502020204030204" pitchFamily="2" charset="0"/>
              </a:rPr>
            </a:br>
            <a:endParaRPr sz="3200" u="sng"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4"/>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066737" y="2133685"/>
            <a:ext cx="8610600" cy="2306955"/>
          </a:xfrm>
          <a:prstGeom prst="rect">
            <a:avLst/>
          </a:prstGeom>
          <a:noFill/>
        </p:spPr>
        <p:txBody>
          <a:bodyPr wrap="square" rtlCol="0">
            <a:spAutoFit/>
          </a:bodyPr>
          <a:lstStyle/>
          <a:p>
            <a:r>
              <a:rPr lang="en-US" sz="2400"/>
              <a:t>STUDENT NAME</a:t>
            </a:r>
            <a:r>
              <a:rPr lang="en-IN" altLang="en-US" sz="2400"/>
              <a:t> 	 	   </a:t>
            </a:r>
            <a:r>
              <a:rPr lang="en-US" sz="2400"/>
              <a:t>:</a:t>
            </a:r>
            <a:r>
              <a:rPr lang="en-IN" altLang="en-US" sz="2400"/>
              <a:t> R.MAHALAKSHMI</a:t>
            </a:r>
            <a:endParaRPr lang="en-US" sz="2400" dirty="0"/>
          </a:p>
          <a:p>
            <a:r>
              <a:rPr lang="en-US" sz="2400" dirty="0"/>
              <a:t>REGISTER NO</a:t>
            </a:r>
            <a:r>
              <a:rPr lang="en-IN" altLang="en-US" sz="2400" dirty="0"/>
              <a:t>		   </a:t>
            </a:r>
            <a:r>
              <a:rPr lang="en-US" sz="2400" dirty="0"/>
              <a:t>:</a:t>
            </a:r>
            <a:r>
              <a:rPr lang="en-IN" altLang="en-US" sz="2400" dirty="0"/>
              <a:t> 312208107</a:t>
            </a:r>
            <a:endParaRPr lang="en-IN" altLang="en-US" sz="2400" dirty="0"/>
          </a:p>
          <a:p>
            <a:r>
              <a:rPr lang="en-IN" altLang="en-US" sz="2400" dirty="0"/>
              <a:t>NAAN MUDHALVAN ID  	   : ASUNM1325312208107</a:t>
            </a:r>
            <a:endParaRPr lang="en-US" sz="2400" dirty="0"/>
          </a:p>
          <a:p>
            <a:r>
              <a:rPr lang="en-US" sz="2400" dirty="0"/>
              <a:t>DEPARTMENT</a:t>
            </a:r>
            <a:r>
              <a:rPr lang="en-IN" altLang="en-US" sz="2400" dirty="0"/>
              <a:t>		   </a:t>
            </a:r>
            <a:r>
              <a:rPr lang="en-US" sz="2400" dirty="0"/>
              <a:t>:</a:t>
            </a:r>
            <a:r>
              <a:rPr lang="en-IN" altLang="en-US" sz="2400" dirty="0"/>
              <a:t> B.COM A&amp;F</a:t>
            </a:r>
            <a:endParaRPr lang="en-US" sz="2400" dirty="0"/>
          </a:p>
          <a:p>
            <a:r>
              <a:rPr lang="en-US" sz="2400" dirty="0"/>
              <a:t>COLLEGE</a:t>
            </a:r>
            <a:r>
              <a:rPr lang="en-IN" altLang="en-US" sz="2400" dirty="0"/>
              <a:t>			   : SIR THEAGARAYA COLLEGE </a:t>
            </a:r>
            <a:endParaRPr lang="en-US" sz="2400" dirty="0"/>
          </a:p>
          <a:p>
            <a:r>
              <a:rPr lang="en-IN" altLang="en-US" sz="2400" dirty="0"/>
              <a:t> </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443865"/>
          </a:xfrm>
          <a:prstGeom prst="rect">
            <a:avLst/>
          </a:prstGeom>
        </p:spPr>
        <p:txBody>
          <a:bodyPr vert="horz" wrap="square" lIns="0" tIns="13335" rIns="0" bIns="0" rtlCol="0">
            <a:spAutoFit/>
          </a:bodyPr>
          <a:lstStyle/>
          <a:p>
            <a:pPr marL="12700">
              <a:lnSpc>
                <a:spcPct val="100000"/>
              </a:lnSpc>
              <a:spcBef>
                <a:spcPts val="105"/>
              </a:spcBef>
            </a:pPr>
            <a:r>
              <a:rPr sz="2800" b="1" u="sng" spc="15" dirty="0">
                <a:latin typeface="Trebuchet MS" panose="020B0603020202020204"/>
                <a:cs typeface="Trebuchet MS" panose="020B0603020202020204"/>
              </a:rPr>
              <a:t>M</a:t>
            </a:r>
            <a:r>
              <a:rPr sz="2800" b="1" u="sng" dirty="0">
                <a:latin typeface="Trebuchet MS" panose="020B0603020202020204"/>
                <a:cs typeface="Trebuchet MS" panose="020B0603020202020204"/>
              </a:rPr>
              <a:t>O</a:t>
            </a:r>
            <a:r>
              <a:rPr sz="2800" b="1" u="sng" spc="-15" dirty="0">
                <a:latin typeface="Trebuchet MS" panose="020B0603020202020204"/>
                <a:cs typeface="Trebuchet MS" panose="020B0603020202020204"/>
              </a:rPr>
              <a:t>D</a:t>
            </a:r>
            <a:r>
              <a:rPr sz="2800" b="1" u="sng" spc="-35" dirty="0">
                <a:latin typeface="Trebuchet MS" panose="020B0603020202020204"/>
                <a:cs typeface="Trebuchet MS" panose="020B0603020202020204"/>
              </a:rPr>
              <a:t>E</a:t>
            </a:r>
            <a:r>
              <a:rPr sz="2800" b="1" u="sng" spc="-30" dirty="0">
                <a:latin typeface="Trebuchet MS" panose="020B0603020202020204"/>
                <a:cs typeface="Trebuchet MS" panose="020B0603020202020204"/>
              </a:rPr>
              <a:t>LL</a:t>
            </a:r>
            <a:r>
              <a:rPr sz="2800" b="1" u="sng" spc="-5" dirty="0">
                <a:latin typeface="Trebuchet MS" panose="020B0603020202020204"/>
                <a:cs typeface="Trebuchet MS" panose="020B0603020202020204"/>
              </a:rPr>
              <a:t>I</a:t>
            </a:r>
            <a:r>
              <a:rPr sz="2800" b="1" u="sng" spc="30" dirty="0">
                <a:latin typeface="Trebuchet MS" panose="020B0603020202020204"/>
                <a:cs typeface="Trebuchet MS" panose="020B0603020202020204"/>
              </a:rPr>
              <a:t>N</a:t>
            </a:r>
            <a:r>
              <a:rPr sz="2800" b="1" u="sng" spc="5" dirty="0">
                <a:latin typeface="Trebuchet MS" panose="020B0603020202020204"/>
                <a:cs typeface="Trebuchet MS" panose="020B0603020202020204"/>
              </a:rPr>
              <a:t>G</a:t>
            </a:r>
            <a:endParaRPr sz="2800" u="sng" dirty="0">
              <a:latin typeface="Trebuchet MS" panose="020B0603020202020204"/>
              <a:cs typeface="Trebuchet MS" panose="020B0603020202020204"/>
            </a:endParaRPr>
          </a:p>
        </p:txBody>
      </p:sp>
      <p:sp>
        <p:nvSpPr>
          <p:cNvPr id="2" name="Text Box 1"/>
          <p:cNvSpPr txBox="1"/>
          <p:nvPr/>
        </p:nvSpPr>
        <p:spPr>
          <a:xfrm>
            <a:off x="753745" y="1195070"/>
            <a:ext cx="8641080" cy="5077460"/>
          </a:xfrm>
          <a:prstGeom prst="rect">
            <a:avLst/>
          </a:prstGeom>
          <a:noFill/>
        </p:spPr>
        <p:txBody>
          <a:bodyPr wrap="square" rtlCol="0">
            <a:spAutoFit/>
          </a:bodyPr>
          <a:p>
            <a:r>
              <a:rPr lang="en-US" b="1" u="sng"/>
              <a:t>Data collection;</a:t>
            </a:r>
            <a:endParaRPr lang="en-US"/>
          </a:p>
          <a:p>
            <a:r>
              <a:rPr lang="en-US"/>
              <a:t>Data collection involves gathering relevant information from various sources to analyze employee performance, such as sales numbers, project completion rates, or customer feedback.</a:t>
            </a:r>
            <a:endParaRPr lang="en-US"/>
          </a:p>
          <a:p>
            <a:endParaRPr lang="en-US"/>
          </a:p>
          <a:p>
            <a:r>
              <a:rPr lang="en-US" b="1" u="sng"/>
              <a:t>Feature collection;</a:t>
            </a:r>
            <a:endParaRPr lang="en-US"/>
          </a:p>
          <a:p>
            <a:r>
              <a:rPr lang="en-US"/>
              <a:t>Feature collection involves identifying and selecting relevant attributes or characteristics from data that will be used for analysis, such as employee skills, tenure, or performance scores.</a:t>
            </a:r>
            <a:endParaRPr lang="en-US"/>
          </a:p>
          <a:p>
            <a:endParaRPr lang="en-US"/>
          </a:p>
          <a:p>
            <a:r>
              <a:rPr lang="en-US" b="1" u="sng"/>
              <a:t>Data cleaning:</a:t>
            </a:r>
            <a:endParaRPr lang="en-US"/>
          </a:p>
          <a:p>
            <a:r>
              <a:rPr lang="en-US"/>
              <a:t>Data cleaning is the process of correcting or removing inaccurate, incomplete, or irrelevant data to ensure the quality and accuracy of the analysis.</a:t>
            </a:r>
            <a:endParaRPr lang="en-US"/>
          </a:p>
          <a:p>
            <a:endParaRPr lang="en-US"/>
          </a:p>
          <a:p>
            <a:r>
              <a:rPr lang="en-US" b="1" u="sng"/>
              <a:t>Performance level:</a:t>
            </a:r>
            <a:endParaRPr lang="en-US" b="1"/>
          </a:p>
          <a:p>
            <a:r>
              <a:rPr lang="en-US"/>
              <a:t>Performance level refers to the degree or extent to which an employee meets or exceeds job expectations, typically categorized into levels like "Outstanding," "Satisfactory," or "Needs Improvement."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8650"/>
          </a:xfrm>
          <a:prstGeom prst="rect">
            <a:avLst/>
          </a:prstGeom>
        </p:spPr>
        <p:txBody>
          <a:bodyPr vert="horz" wrap="square" lIns="0" tIns="13335" rIns="0" bIns="0" rtlCol="0">
            <a:spAutoFit/>
          </a:bodyPr>
          <a:lstStyle/>
          <a:p>
            <a:pPr marL="12700">
              <a:lnSpc>
                <a:spcPct val="100000"/>
              </a:lnSpc>
              <a:spcBef>
                <a:spcPts val="105"/>
              </a:spcBef>
            </a:pPr>
            <a:r>
              <a:rPr sz="4000" u="sng" dirty="0"/>
              <a:t>R</a:t>
            </a:r>
            <a:r>
              <a:rPr sz="4000" u="sng" spc="-40" dirty="0"/>
              <a:t>E</a:t>
            </a:r>
            <a:r>
              <a:rPr sz="4000" u="sng" spc="15" dirty="0"/>
              <a:t>S</a:t>
            </a:r>
            <a:r>
              <a:rPr sz="4000" u="sng" spc="-30" dirty="0"/>
              <a:t>U</a:t>
            </a:r>
            <a:r>
              <a:rPr sz="4000" u="sng" spc="-405" dirty="0"/>
              <a:t>L</a:t>
            </a:r>
            <a:r>
              <a:rPr sz="4000" u="sng" dirty="0"/>
              <a:t>TS</a:t>
            </a:r>
            <a:endParaRPr sz="40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1905000" y="1524000"/>
          <a:ext cx="6102350" cy="41719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315"/>
          </a:xfrm>
        </p:spPr>
        <p:txBody>
          <a:bodyPr/>
          <a:lstStyle/>
          <a:p>
            <a:r>
              <a:rPr lang="en-US" sz="4000" u="sng" dirty="0">
                <a:latin typeface="Times New Roman" panose="02020603050405020304" pitchFamily="18" charset="0"/>
                <a:cs typeface="Times New Roman" panose="02020603050405020304" pitchFamily="18" charset="0"/>
              </a:rPr>
              <a:t>conclusion</a:t>
            </a:r>
            <a:endParaRPr lang="en-IN" sz="4000" u="sng"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280160" y="1622425"/>
            <a:ext cx="7638415" cy="1938020"/>
          </a:xfrm>
          <a:prstGeom prst="rect">
            <a:avLst/>
          </a:prstGeom>
          <a:noFill/>
        </p:spPr>
        <p:txBody>
          <a:bodyPr wrap="square" rtlCol="0">
            <a:spAutoFit/>
          </a:bodyPr>
          <a:p>
            <a:pPr indent="457200"/>
            <a:r>
              <a:rPr lang="en-US" sz="2000"/>
              <a:t>The employee has shown strong performance in key areas such as [mention strengths], contributing positively to the team. However, improvement is needed in [mention areas for improvement] to enhance overall effectiveness. With targeted development and support, the employee has the potential to excel further. Regular feedback and goal-setting will be essential for continuous growth.</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2057400"/>
            <a:ext cx="6506210" cy="411289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sz="1200" dirty="0">
                <a:latin typeface="Times New Roman" panose="02020603050405020304" pitchFamily="18" charset="0"/>
                <a:cs typeface="Times New Roman" panose="02020603050405020304" pitchFamily="18" charset="0"/>
              </a:rPr>
              <a:t> 1. *Define Performance Criteria*</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*Quantitative Metrics:* Sales numbers, project completion rate, or number of publications.</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*Qualitative Metrics:* Teamwork, creativity, problem-solving abilities, and leadership.</a:t>
            </a:r>
            <a:endParaRPr sz="1200" dirty="0">
              <a:latin typeface="Times New Roman" panose="02020603050405020304" pitchFamily="18" charset="0"/>
              <a:cs typeface="Times New Roman" panose="02020603050405020304" pitchFamily="18" charset="0"/>
            </a:endParaRPr>
          </a:p>
          <a:p>
            <a:endParaRPr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2. *Gather Data*</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*Self-Assessment:* Employees provide their own evaluation.</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*Peer Review:* Feedback from colleagues.</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*Manager Evaluation:* Input from supervisors or team leads.</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*Performance Records:* Previous appraisals, productivity data, etc.</a:t>
            </a:r>
            <a:endParaRPr sz="1200" dirty="0">
              <a:latin typeface="Times New Roman" panose="02020603050405020304" pitchFamily="18" charset="0"/>
              <a:cs typeface="Times New Roman" panose="02020603050405020304" pitchFamily="18" charset="0"/>
            </a:endParaRPr>
          </a:p>
          <a:p>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3. *Analyze Data*</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*Compare Against Goals:* Measure how well the employee met their objectives.</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*Identify Strengths:* Highlight areas where the employee excels.</a:t>
            </a:r>
            <a:endParaRPr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   - *Identify Weaknesses:* Determine areas for improvement.</a:t>
            </a:r>
            <a:endParaRPr sz="12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693420" y="829310"/>
            <a:ext cx="3956050" cy="447040"/>
          </a:xfrm>
          <a:prstGeom prst="rect">
            <a:avLst/>
          </a:prstGeom>
        </p:spPr>
        <p:txBody>
          <a:bodyPr vert="horz" wrap="square" lIns="0" tIns="16510" rIns="0" bIns="0" rtlCol="0">
            <a:spAutoFit/>
          </a:bodyPr>
          <a:lstStyle/>
          <a:p>
            <a:pPr marL="12700">
              <a:lnSpc>
                <a:spcPct val="100000"/>
              </a:lnSpc>
              <a:spcBef>
                <a:spcPts val="130"/>
              </a:spcBef>
            </a:pPr>
            <a:r>
              <a:rPr sz="2800" u="sng" spc="5" dirty="0"/>
              <a:t>PROJECT</a:t>
            </a:r>
            <a:r>
              <a:rPr sz="2800" u="sng" spc="-85" dirty="0"/>
              <a:t> </a:t>
            </a:r>
            <a:r>
              <a:rPr sz="2800" u="sng" spc="25" dirty="0"/>
              <a:t>TITLE</a:t>
            </a:r>
            <a:endParaRPr sz="280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057400" y="1276350"/>
            <a:ext cx="5959475" cy="2083435"/>
          </a:xfrm>
          <a:prstGeom prst="rect">
            <a:avLst/>
          </a:prstGeom>
          <a:noFill/>
        </p:spPr>
        <p:txBody>
          <a:bodyPr wrap="square" rtlCol="0">
            <a:noAutofit/>
          </a:bodyPr>
          <a:lstStyle/>
          <a:p>
            <a:r>
              <a:rPr lang="en-US" sz="2400" b="1" u="sng"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2400" b="1" u="sng"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6983"/>
            <a:ext cx="2357120" cy="628650"/>
          </a:xfrm>
          <a:prstGeom prst="rect">
            <a:avLst/>
          </a:prstGeom>
        </p:spPr>
        <p:txBody>
          <a:bodyPr vert="horz" wrap="square" lIns="0" tIns="13335" rIns="0" bIns="0" rtlCol="0">
            <a:spAutoFit/>
          </a:bodyPr>
          <a:lstStyle/>
          <a:p>
            <a:pPr marL="12700">
              <a:lnSpc>
                <a:spcPct val="100000"/>
              </a:lnSpc>
              <a:spcBef>
                <a:spcPts val="105"/>
              </a:spcBef>
            </a:pPr>
            <a:r>
              <a:rPr sz="4000" u="sng" spc="25" dirty="0"/>
              <a:t>A</a:t>
            </a:r>
            <a:r>
              <a:rPr sz="4000" u="sng" spc="-5" dirty="0"/>
              <a:t>G</a:t>
            </a:r>
            <a:r>
              <a:rPr sz="4000" u="sng" spc="-35" dirty="0"/>
              <a:t>E</a:t>
            </a:r>
            <a:r>
              <a:rPr sz="4000" u="sng" spc="15" dirty="0"/>
              <a:t>N</a:t>
            </a:r>
            <a:r>
              <a:rPr sz="4000" u="sng" dirty="0"/>
              <a:t>DA</a:t>
            </a:r>
            <a:endParaRPr sz="4000" u="sng"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447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IN" sz="2800" u="sng" spc="20"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endParaRPr sz="2800" u="sng"/>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95400" y="1828800"/>
            <a:ext cx="6531610" cy="3415030"/>
          </a:xfrm>
          <a:prstGeom prst="rect">
            <a:avLst/>
          </a:prstGeom>
          <a:noFill/>
        </p:spPr>
        <p:txBody>
          <a:bodyPr wrap="square" rtlCol="0">
            <a:spAutoFit/>
          </a:bodyPr>
          <a:p>
            <a:r>
              <a:rPr lang="en-US"/>
              <a:t>"To enhance organizational productivity and employee satisfaction, it is crucial to develop an effective employee performance analysis framework. The current performance evaluation methods within the organization are outdated, lack consistency, and fail to provide actionable insights into employee strengths and areas for improvement. As a result, employees do not receive clear guidance on how to enhance their performance, and the organization struggles to identify high performers and potential leaders. The goal is to design a comprehensive, data-driven performance analysis system that accurately evaluates employee contributions, supports personal development, and aligns individual performance with organizational objectives."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62000" y="838517"/>
            <a:ext cx="5263515" cy="4470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u="sng" spc="5" dirty="0"/>
              <a:t>PROJECT</a:t>
            </a:r>
            <a:r>
              <a:rPr lang="en-IN" sz="2800" u="sng" spc="5" dirty="0"/>
              <a:t> </a:t>
            </a:r>
            <a:r>
              <a:rPr sz="2800" u="sng" spc="-20" dirty="0"/>
              <a:t>OVERVIEW</a:t>
            </a:r>
            <a:endParaRPr sz="2800" u="sng"/>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1130935" y="1552575"/>
            <a:ext cx="7527290" cy="2306955"/>
          </a:xfrm>
          <a:prstGeom prst="rect">
            <a:avLst/>
          </a:prstGeom>
          <a:noFill/>
        </p:spPr>
        <p:txBody>
          <a:bodyPr wrap="square" rtlCol="0">
            <a:spAutoFit/>
          </a:bodyPr>
          <a:p>
            <a:pPr indent="457200"/>
            <a:r>
              <a:rPr lang="en-US"/>
              <a:t>The Employee Performance Analysis project aims to develop a robust framework for assessing employee contributions within the organization. The project will involve defining clear performance metrics, collecting relevant data, and analyzing results to identify strengths, weaknesses, and potential growth opportunities. The outcome will support informed decision-making, enhance employee development, and align individual performance with organizational goals. This initiative will also foster a culture of continuous improvement and accountability.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67117" y="596836"/>
            <a:ext cx="5014595" cy="447040"/>
          </a:xfrm>
          <a:prstGeom prst="rect">
            <a:avLst/>
          </a:prstGeom>
        </p:spPr>
        <p:txBody>
          <a:bodyPr vert="horz" wrap="square" lIns="0" tIns="16510" rIns="0" bIns="0" rtlCol="0">
            <a:spAutoFit/>
          </a:bodyPr>
          <a:lstStyle/>
          <a:p>
            <a:pPr marL="12700">
              <a:lnSpc>
                <a:spcPct val="100000"/>
              </a:lnSpc>
              <a:spcBef>
                <a:spcPts val="130"/>
              </a:spcBef>
            </a:pPr>
            <a:r>
              <a:rPr sz="2800" u="sng" spc="25" dirty="0"/>
              <a:t>W</a:t>
            </a:r>
            <a:r>
              <a:rPr sz="2800" u="sng" spc="-20" dirty="0"/>
              <a:t>H</a:t>
            </a:r>
            <a:r>
              <a:rPr sz="2800" u="sng" spc="20" dirty="0"/>
              <a:t>O</a:t>
            </a:r>
            <a:r>
              <a:rPr sz="2800" u="sng" spc="-235" dirty="0"/>
              <a:t> </a:t>
            </a:r>
            <a:r>
              <a:rPr sz="2800" u="sng" spc="-10" dirty="0"/>
              <a:t>AR</a:t>
            </a:r>
            <a:r>
              <a:rPr sz="2800" u="sng" spc="15" dirty="0"/>
              <a:t>E</a:t>
            </a:r>
            <a:r>
              <a:rPr sz="2800" u="sng" spc="-35" dirty="0"/>
              <a:t> </a:t>
            </a:r>
            <a:r>
              <a:rPr sz="2800" u="sng" spc="-10" dirty="0"/>
              <a:t>T</a:t>
            </a:r>
            <a:r>
              <a:rPr sz="2800" u="sng" spc="-15" dirty="0"/>
              <a:t>H</a:t>
            </a:r>
            <a:r>
              <a:rPr sz="2800" u="sng" spc="15" dirty="0"/>
              <a:t>E</a:t>
            </a:r>
            <a:r>
              <a:rPr sz="2800" u="sng" spc="-35" dirty="0"/>
              <a:t> </a:t>
            </a:r>
            <a:r>
              <a:rPr sz="2800" u="sng" spc="-20" dirty="0"/>
              <a:t>E</a:t>
            </a:r>
            <a:r>
              <a:rPr sz="2800" u="sng" spc="30" dirty="0"/>
              <a:t>N</a:t>
            </a:r>
            <a:r>
              <a:rPr sz="2800" u="sng" spc="15" dirty="0"/>
              <a:t>D</a:t>
            </a:r>
            <a:r>
              <a:rPr sz="2800" u="sng" spc="-45" dirty="0"/>
              <a:t> </a:t>
            </a:r>
            <a:r>
              <a:rPr sz="2800" u="sng" dirty="0"/>
              <a:t>U</a:t>
            </a:r>
            <a:r>
              <a:rPr sz="2800" u="sng" spc="10" dirty="0"/>
              <a:t>S</a:t>
            </a:r>
            <a:r>
              <a:rPr sz="2800" u="sng" spc="-25" dirty="0"/>
              <a:t>E</a:t>
            </a:r>
            <a:r>
              <a:rPr sz="2800" u="sng" spc="-10" dirty="0"/>
              <a:t>R</a:t>
            </a:r>
            <a:r>
              <a:rPr sz="2800" u="sng" spc="5" dirty="0"/>
              <a:t>S?</a:t>
            </a:r>
            <a:endParaRPr sz="2800" u="sng"/>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409065" y="2138680"/>
            <a:ext cx="7433310" cy="2584450"/>
          </a:xfrm>
          <a:prstGeom prst="rect">
            <a:avLst/>
          </a:prstGeom>
          <a:noFill/>
        </p:spPr>
        <p:txBody>
          <a:bodyPr wrap="square" rtlCol="0">
            <a:spAutoFit/>
          </a:bodyPr>
          <a:p>
            <a:r>
              <a:rPr lang="en-IN" altLang="en-US"/>
              <a:t>       </a:t>
            </a:r>
            <a:r>
              <a:rPr lang="en-US"/>
              <a:t>The end users of the Employee Performance Analysis system include HR professionals, managers, and team leads who will utilize the insights to make informed decisions about promotions, training, and resource allocation. Additionally, employees are key end users, as the system will provide them with clear feedback and development plans to improve their performance and career growth. Executives and organizational leaders will also use the analysis to align individual performance with strategic objectives and identify future leaders. Lastly, the data can serve as a basis for organizational development consultants who assist in optimizing workforce productivity.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382270"/>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endParaRPr sz="2400" u="sng"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1081405" y="1828800"/>
            <a:ext cx="7836535" cy="4523105"/>
          </a:xfrm>
          <a:prstGeom prst="rect">
            <a:avLst/>
          </a:prstGeom>
          <a:noFill/>
        </p:spPr>
        <p:txBody>
          <a:bodyPr wrap="square" rtlCol="0">
            <a:spAutoFit/>
          </a:bodyPr>
          <a:p>
            <a:pPr lvl="0"/>
            <a:r>
              <a:rPr lang="en-US">
                <a:sym typeface="Wingdings 2" panose="05020102010507070707" charset="0"/>
              </a:rPr>
              <a:t></a:t>
            </a:r>
            <a:r>
              <a:rPr lang="en-IN" altLang="en-US">
                <a:sym typeface="Wingdings 2" panose="05020102010507070707" charset="0"/>
              </a:rPr>
              <a:t>      </a:t>
            </a:r>
            <a:r>
              <a:rPr lang="en-US"/>
              <a:t>Conditional formatting_mission</a:t>
            </a:r>
            <a:endParaRPr lang="en-US"/>
          </a:p>
          <a:p>
            <a:pPr lvl="0"/>
            <a:r>
              <a:rPr lang="en-US">
                <a:sym typeface="Wingdings 2" panose="05020102010507070707" charset="0"/>
              </a:rPr>
              <a:t></a:t>
            </a:r>
            <a:r>
              <a:rPr lang="en-IN" altLang="en-US">
                <a:sym typeface="Wingdings 2" panose="05020102010507070707" charset="0"/>
              </a:rPr>
              <a:t>      </a:t>
            </a:r>
            <a:r>
              <a:rPr lang="en-US"/>
              <a:t>Apply conditional formatting to highlight employee performance data, </a:t>
            </a:r>
            <a:r>
              <a:rPr lang="en-IN" altLang="en-US"/>
              <a:t>	</a:t>
            </a:r>
            <a:r>
              <a:rPr lang="en-US"/>
              <a:t>such</a:t>
            </a:r>
            <a:r>
              <a:rPr lang="en-IN" altLang="en-US"/>
              <a:t> </a:t>
            </a:r>
            <a:r>
              <a:rPr lang="en-US"/>
              <a:t>as</a:t>
            </a:r>
            <a:r>
              <a:rPr lang="en-IN" altLang="en-US"/>
              <a:t> </a:t>
            </a:r>
            <a:r>
              <a:rPr lang="en-US"/>
              <a:t>flagging</a:t>
            </a:r>
            <a:r>
              <a:rPr lang="en-IN" altLang="en-US"/>
              <a:t> </a:t>
            </a:r>
            <a:r>
              <a:rPr lang="en-US"/>
              <a:t>cells with performance below a threshold in red </a:t>
            </a:r>
            <a:r>
              <a:rPr lang="en-IN" altLang="en-US"/>
              <a:t>	</a:t>
            </a:r>
            <a:r>
              <a:rPr lang="en-US"/>
              <a:t>and above in</a:t>
            </a:r>
            <a:r>
              <a:rPr lang="en-IN" altLang="en-US"/>
              <a:t> </a:t>
            </a:r>
            <a:r>
              <a:rPr lang="en-US"/>
              <a:t>green for quick analysis.</a:t>
            </a:r>
            <a:endParaRPr lang="en-US"/>
          </a:p>
          <a:p>
            <a:pPr lvl="0"/>
            <a:r>
              <a:rPr lang="en-US">
                <a:sym typeface="Wingdings 2" panose="05020102010507070707" charset="0"/>
              </a:rPr>
              <a:t></a:t>
            </a:r>
            <a:r>
              <a:rPr lang="en-IN" altLang="en-US">
                <a:sym typeface="Wingdings 2" panose="05020102010507070707" charset="0"/>
              </a:rPr>
              <a:t>      </a:t>
            </a:r>
            <a:r>
              <a:rPr lang="en-US"/>
              <a:t>Filter_remove</a:t>
            </a:r>
            <a:endParaRPr lang="en-US"/>
          </a:p>
          <a:p>
            <a:pPr lvl="0"/>
            <a:r>
              <a:rPr lang="en-US">
                <a:sym typeface="Wingdings 2" panose="05020102010507070707" charset="0"/>
              </a:rPr>
              <a:t></a:t>
            </a:r>
            <a:r>
              <a:rPr lang="en-IN" altLang="en-US">
                <a:sym typeface="Wingdings 2" panose="05020102010507070707" charset="0"/>
              </a:rPr>
              <a:t>      </a:t>
            </a:r>
            <a:r>
              <a:rPr lang="en-US"/>
              <a:t>To remove filters from your employee performance analysis, simply </a:t>
            </a:r>
            <a:r>
              <a:rPr lang="en-IN" altLang="en-US"/>
              <a:t>	</a:t>
            </a:r>
            <a:r>
              <a:rPr lang="en-US"/>
              <a:t>go to the "Data" tab in Excel (or your respective software) and </a:t>
            </a:r>
            <a:r>
              <a:rPr lang="en-IN" altLang="en-US"/>
              <a:t>	</a:t>
            </a:r>
            <a:r>
              <a:rPr lang="en-US"/>
              <a:t>click "Clear Filter" to reset</a:t>
            </a:r>
            <a:r>
              <a:rPr lang="en-IN" altLang="en-US"/>
              <a:t> </a:t>
            </a:r>
            <a:r>
              <a:rPr lang="en-US"/>
              <a:t>the view to show all data.</a:t>
            </a:r>
            <a:endParaRPr lang="en-US"/>
          </a:p>
          <a:p>
            <a:pPr lvl="0"/>
            <a:r>
              <a:rPr lang="en-US">
                <a:sym typeface="Wingdings 2" panose="05020102010507070707" charset="0"/>
              </a:rPr>
              <a:t></a:t>
            </a:r>
            <a:r>
              <a:rPr lang="en-IN" altLang="en-US">
                <a:sym typeface="Wingdings 2" panose="05020102010507070707" charset="0"/>
              </a:rPr>
              <a:t>     </a:t>
            </a:r>
            <a:r>
              <a:rPr lang="en-US"/>
              <a:t>Formula performance</a:t>
            </a:r>
            <a:endParaRPr lang="en-US"/>
          </a:p>
          <a:p>
            <a:pPr lvl="0"/>
            <a:r>
              <a:rPr lang="en-US">
                <a:sym typeface="Wingdings 2" panose="05020102010507070707" charset="0"/>
              </a:rPr>
              <a:t></a:t>
            </a:r>
            <a:r>
              <a:rPr lang="en-IN" altLang="en-US">
                <a:sym typeface="Wingdings 2" panose="05020102010507070707" charset="0"/>
              </a:rPr>
              <a:t>     </a:t>
            </a:r>
            <a:r>
              <a:rPr lang="en-US"/>
              <a:t>Use a formula like =IF(performance &gt;= target, "Met", "Not Met") to </a:t>
            </a:r>
            <a:r>
              <a:rPr lang="en-IN" altLang="en-US"/>
              <a:t>	</a:t>
            </a:r>
            <a:r>
              <a:rPr lang="en-US"/>
              <a:t>quickly assess whether each employee's performance meets the </a:t>
            </a:r>
            <a:r>
              <a:rPr lang="en-IN" altLang="en-US"/>
              <a:t>	</a:t>
            </a:r>
            <a:r>
              <a:rPr lang="en-US"/>
              <a:t>target criteria.</a:t>
            </a:r>
            <a:endParaRPr lang="en-US"/>
          </a:p>
          <a:p>
            <a:pPr lvl="0"/>
            <a:r>
              <a:rPr lang="en-US">
                <a:sym typeface="Wingdings 2" panose="05020102010507070707" charset="0"/>
              </a:rPr>
              <a:t></a:t>
            </a:r>
            <a:r>
              <a:rPr lang="en-IN" altLang="en-US">
                <a:sym typeface="Wingdings 2" panose="05020102010507070707" charset="0"/>
              </a:rPr>
              <a:t>     </a:t>
            </a:r>
            <a:r>
              <a:rPr lang="en-US"/>
              <a:t>Pivot _summary</a:t>
            </a:r>
            <a:endParaRPr lang="en-US"/>
          </a:p>
          <a:p>
            <a:pPr lvl="0"/>
            <a:r>
              <a:rPr lang="en-US">
                <a:sym typeface="Wingdings 2" panose="05020102010507070707" charset="0"/>
              </a:rPr>
              <a:t></a:t>
            </a:r>
            <a:r>
              <a:rPr lang="en-IN" altLang="en-US">
                <a:sym typeface="Wingdings 2" panose="05020102010507070707" charset="0"/>
              </a:rPr>
              <a:t>     </a:t>
            </a:r>
            <a:r>
              <a:rPr lang="en-US"/>
              <a:t>A pivot table allows you to summarize large datasets by grouping, </a:t>
            </a:r>
            <a:r>
              <a:rPr lang="en-IN" altLang="en-US"/>
              <a:t>	</a:t>
            </a:r>
            <a:r>
              <a:rPr lang="en-US"/>
              <a:t>sorting,and</a:t>
            </a:r>
            <a:r>
              <a:rPr lang="en-IN" altLang="en-US"/>
              <a:t> </a:t>
            </a:r>
            <a:r>
              <a:rPr lang="en-US"/>
              <a:t>aggregating information, such as employee </a:t>
            </a:r>
            <a:r>
              <a:rPr lang="en-IN" altLang="en-US"/>
              <a:t>	</a:t>
            </a:r>
            <a:r>
              <a:rPr lang="en-US"/>
              <a:t>performance metrics, to provide a concise overview of key insights.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533399"/>
            <a:ext cx="10681335" cy="492125"/>
          </a:xfrm>
        </p:spPr>
        <p:txBody>
          <a:bodyPr/>
          <a:lstStyle/>
          <a:p>
            <a:r>
              <a:rPr lang="en-IN" sz="3200" u="sng" dirty="0"/>
              <a:t>Dataset Description</a:t>
            </a:r>
            <a:endParaRPr lang="en-IN" sz="3200" u="sng" dirty="0"/>
          </a:p>
        </p:txBody>
      </p:sp>
      <p:sp>
        <p:nvSpPr>
          <p:cNvPr id="3" name="Text Box 2"/>
          <p:cNvSpPr txBox="1"/>
          <p:nvPr/>
        </p:nvSpPr>
        <p:spPr>
          <a:xfrm>
            <a:off x="2209800" y="1905000"/>
            <a:ext cx="4064000" cy="3692525"/>
          </a:xfrm>
          <a:prstGeom prst="rect">
            <a:avLst/>
          </a:prstGeom>
          <a:noFill/>
        </p:spPr>
        <p:txBody>
          <a:bodyPr wrap="square" rtlCol="0">
            <a:spAutoFit/>
          </a:bodyPr>
          <a:p>
            <a:r>
              <a:rPr lang="en-IN" altLang="en-US" sz="2400">
                <a:sym typeface="Wingdings 2" panose="05020102010507070707" charset="0"/>
              </a:rPr>
              <a:t> </a:t>
            </a:r>
            <a:r>
              <a:rPr lang="en-IN" altLang="en-US" sz="2400">
                <a:latin typeface="Calibri" panose="020F0502020204030204" charset="0"/>
                <a:cs typeface="Calibri" panose="020F0502020204030204" charset="0"/>
              </a:rPr>
              <a:t>Employee = Kaggle</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26 - Features </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9 - Features  </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Employee Id Number </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Name Text</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Employee Type</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Performance Level</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Gender - Male , Female</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sym typeface="Wingdings 2" panose="05020102010507070707" charset="0"/>
              </a:rPr>
              <a:t> </a:t>
            </a:r>
            <a:r>
              <a:rPr lang="en-IN" altLang="en-US" sz="2400">
                <a:latin typeface="Calibri" panose="020F0502020204030204" charset="0"/>
                <a:cs typeface="Calibri" panose="020F0502020204030204" charset="0"/>
              </a:rPr>
              <a:t>Employee Rating Number</a:t>
            </a:r>
            <a:r>
              <a:rPr lang="en-IN" altLang="en-US" sz="2400"/>
              <a:t> </a:t>
            </a:r>
            <a:r>
              <a:rPr lang="en-IN" altLang="en-US"/>
              <a:t> </a:t>
            </a:r>
            <a:endParaRPr lang="en-IN" altLang="en-US"/>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7" name="object 7"/>
          <p:cNvSpPr txBox="1">
            <a:spLocks noGrp="1"/>
          </p:cNvSpPr>
          <p:nvPr>
            <p:ph type="title"/>
          </p:nvPr>
        </p:nvSpPr>
        <p:spPr>
          <a:xfrm>
            <a:off x="739775" y="654938"/>
            <a:ext cx="8480425" cy="508635"/>
          </a:xfrm>
          <a:prstGeom prst="rect">
            <a:avLst/>
          </a:prstGeom>
        </p:spPr>
        <p:txBody>
          <a:bodyPr vert="horz" wrap="square" lIns="0" tIns="16510" rIns="0" bIns="0" rtlCol="0">
            <a:spAutoFit/>
          </a:bodyPr>
          <a:lstStyle/>
          <a:p>
            <a:pPr marL="12700">
              <a:lnSpc>
                <a:spcPct val="100000"/>
              </a:lnSpc>
              <a:spcBef>
                <a:spcPts val="130"/>
              </a:spcBef>
            </a:pPr>
            <a:r>
              <a:rPr sz="3200" u="sng" spc="15" dirty="0"/>
              <a:t>THE</a:t>
            </a:r>
            <a:r>
              <a:rPr sz="3200" u="sng" spc="20" dirty="0"/>
              <a:t> </a:t>
            </a:r>
            <a:r>
              <a:rPr lang="en-US" sz="3200" u="sng" spc="20" dirty="0"/>
              <a:t>"</a:t>
            </a:r>
            <a:r>
              <a:rPr sz="3200" u="sng" spc="10" dirty="0"/>
              <a:t>WOW</a:t>
            </a:r>
            <a:r>
              <a:rPr lang="en-US" sz="3200" u="sng" spc="10" dirty="0"/>
              <a:t>"</a:t>
            </a:r>
            <a:r>
              <a:rPr sz="3200" u="sng" spc="85" dirty="0"/>
              <a:t> </a:t>
            </a:r>
            <a:r>
              <a:rPr sz="3200" u="sng" spc="10" dirty="0"/>
              <a:t>IN</a:t>
            </a:r>
            <a:r>
              <a:rPr sz="3200" u="sng" spc="-5" dirty="0"/>
              <a:t> </a:t>
            </a:r>
            <a:r>
              <a:rPr sz="3200" u="sng" spc="15" dirty="0"/>
              <a:t>OUR</a:t>
            </a:r>
            <a:r>
              <a:rPr sz="3200" u="sng" spc="-10" dirty="0"/>
              <a:t> </a:t>
            </a:r>
            <a:r>
              <a:rPr sz="3200" u="sng" spc="20" dirty="0"/>
              <a:t>SOLUTION</a:t>
            </a:r>
            <a:endParaRPr sz="32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394970" y="1986280"/>
            <a:ext cx="10123170" cy="892810"/>
          </a:xfrm>
          <a:prstGeom prst="rect">
            <a:avLst/>
          </a:prstGeom>
          <a:noFill/>
        </p:spPr>
        <p:txBody>
          <a:bodyPr wrap="square" rtlCol="0">
            <a:noAutofit/>
          </a:bodyPr>
          <a:p>
            <a:r>
              <a:rPr lang="en-IN" altLang="en-US" sz="2000">
                <a:latin typeface="Calibri" panose="020F0502020204030204" charset="0"/>
                <a:cs typeface="Calibri" panose="020F0502020204030204" charset="0"/>
                <a:sym typeface="Wingdings 2" panose="05020102010507070707" charset="0"/>
              </a:rPr>
              <a:t> </a:t>
            </a:r>
            <a:r>
              <a:rPr lang="en-IN" altLang="en-US" sz="2000"/>
              <a:t>Performance Level 		=IFS(Z8&gt;=5,"VERYHIGH",Z8&gt;=4,"HIGH",Z8&gt;=3,"MED",TRUE,"LOW")</a:t>
            </a:r>
            <a:endParaRPr lang="en-IN" altLang="en-US" sz="20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5544</Words>
  <Application>WPS Presentation</Application>
  <PresentationFormat>Widescreen</PresentationFormat>
  <Paragraphs>126</Paragraphs>
  <Slides>12</Slides>
  <Notes>1</Notes>
  <HiddenSlides>0</HiddenSlides>
  <MMClips>0</MMClips>
  <ScaleCrop>false</ScaleCrop>
  <HeadingPairs>
    <vt:vector size="6" baseType="variant">
      <vt:variant>
        <vt:lpstr>已用的字体</vt:lpstr>
      </vt:variant>
      <vt:variant>
        <vt:i4>43</vt:i4>
      </vt:variant>
      <vt:variant>
        <vt:lpstr>主题</vt:lpstr>
      </vt:variant>
      <vt:variant>
        <vt:i4>1</vt:i4>
      </vt:variant>
      <vt:variant>
        <vt:lpstr>幻灯片标题</vt:lpstr>
      </vt:variant>
      <vt:variant>
        <vt:i4>12</vt:i4>
      </vt:variant>
    </vt:vector>
  </HeadingPairs>
  <TitlesOfParts>
    <vt:vector size="56" baseType="lpstr">
      <vt:lpstr>Arial</vt:lpstr>
      <vt:lpstr>SimSun</vt:lpstr>
      <vt:lpstr>Wingdings</vt:lpstr>
      <vt:lpstr>Trebuchet MS</vt:lpstr>
      <vt:lpstr>Times New Roman</vt:lpstr>
      <vt:lpstr>Roboto</vt:lpstr>
      <vt:lpstr>Calibri</vt:lpstr>
      <vt:lpstr>Microsoft YaHei</vt:lpstr>
      <vt:lpstr>Arial Unicode MS</vt:lpstr>
      <vt:lpstr>Wingdings 2</vt:lpstr>
      <vt:lpstr>Agency FB</vt:lpstr>
      <vt:lpstr>Algerian</vt:lpstr>
      <vt:lpstr>Arial Black</vt:lpstr>
      <vt:lpstr>Arial Narrow</vt:lpstr>
      <vt:lpstr>Arial Rounded MT Bold</vt:lpstr>
      <vt:lpstr>Bahnschrift</vt:lpstr>
      <vt:lpstr>Bahnschrift Condensed</vt:lpstr>
      <vt:lpstr>Bahnschrift SemiBold</vt:lpstr>
      <vt:lpstr>Bahnschrift SemiLight Condensed</vt:lpstr>
      <vt:lpstr>Candara</vt:lpstr>
      <vt:lpstr>Californian FB</vt:lpstr>
      <vt:lpstr>Britannic Bold</vt:lpstr>
      <vt:lpstr>Brush Script MT</vt:lpstr>
      <vt:lpstr>Broadway</vt:lpstr>
      <vt:lpstr>Calibri Light</vt:lpstr>
      <vt:lpstr>Calisto MT</vt:lpstr>
      <vt:lpstr>Cambria</vt:lpstr>
      <vt:lpstr>Cambria Math</vt:lpstr>
      <vt:lpstr>Candara Light</vt:lpstr>
      <vt:lpstr>Cascadia Code</vt:lpstr>
      <vt:lpstr>Cascadia Code ExtraLight</vt:lpstr>
      <vt:lpstr>Cascadia Code Light</vt:lpstr>
      <vt:lpstr>Cascadia Code SemiBold</vt:lpstr>
      <vt:lpstr>Cascadia Code SemiLight</vt:lpstr>
      <vt:lpstr>Bodoni MT Black</vt:lpstr>
      <vt:lpstr>Blackadder ITC</vt:lpstr>
      <vt:lpstr>Bodoni MT</vt:lpstr>
      <vt:lpstr>Bodoni MT Poster Compressed</vt:lpstr>
      <vt:lpstr>Bernard MT Condensed</vt:lpstr>
      <vt:lpstr>Berlin Sans FB Demi</vt:lpstr>
      <vt:lpstr>Bell MT</vt:lpstr>
      <vt:lpstr>Bodoni MT Condensed</vt:lpstr>
      <vt:lpstr>Book Antiqua</vt:lpstr>
      <vt:lpstr>Business Cooperate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kuppa</cp:lastModifiedBy>
  <cp:revision>27</cp:revision>
  <dcterms:created xsi:type="dcterms:W3CDTF">2024-03-29T15:07:00Z</dcterms:created>
  <dcterms:modified xsi:type="dcterms:W3CDTF">2024-08-29T11:07:54Z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04EB8F9F6C7B44F7B9E7C3EC9B1C9B81_13</vt:lpwstr>
  </property>
  <property fmtid="{D5CDD505-2E9C-101B-9397-08002B2CF9AE}" pid="5" name="KSOProductBuildVer">
    <vt:lpwstr>1033-12.2.0.17562</vt:lpwstr>
  </property>
</Properties>
</file>