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83" r:id="rId3"/>
    <p:sldId id="257" r:id="rId4"/>
    <p:sldId id="258" r:id="rId5"/>
    <p:sldId id="273" r:id="rId6"/>
    <p:sldId id="274" r:id="rId7"/>
    <p:sldId id="275" r:id="rId8"/>
    <p:sldId id="276" r:id="rId9"/>
    <p:sldId id="278" r:id="rId10"/>
    <p:sldId id="279" r:id="rId11"/>
    <p:sldId id="280" r:id="rId12"/>
    <p:sldId id="282" r:id="rId13"/>
    <p:sldId id="281" r:id="rId14"/>
    <p:sldId id="259" r:id="rId15"/>
    <p:sldId id="260" r:id="rId16"/>
    <p:sldId id="261" r:id="rId17"/>
    <p:sldId id="263" r:id="rId18"/>
    <p:sldId id="262" r:id="rId19"/>
    <p:sldId id="264" r:id="rId20"/>
    <p:sldId id="266" r:id="rId21"/>
    <p:sldId id="265" r:id="rId22"/>
    <p:sldId id="267" r:id="rId23"/>
    <p:sldId id="268" r:id="rId24"/>
    <p:sldId id="269" r:id="rId25"/>
    <p:sldId id="270" r:id="rId26"/>
    <p:sldId id="27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BE6E54-A3A0-46BA-A598-3AC4FDF1BCF9}">
          <p14:sldIdLst>
            <p14:sldId id="256"/>
            <p14:sldId id="283"/>
            <p14:sldId id="257"/>
            <p14:sldId id="258"/>
            <p14:sldId id="273"/>
            <p14:sldId id="274"/>
            <p14:sldId id="275"/>
            <p14:sldId id="276"/>
            <p14:sldId id="278"/>
            <p14:sldId id="279"/>
            <p14:sldId id="280"/>
            <p14:sldId id="282"/>
            <p14:sldId id="281"/>
            <p14:sldId id="259"/>
            <p14:sldId id="260"/>
            <p14:sldId id="261"/>
            <p14:sldId id="263"/>
            <p14:sldId id="262"/>
            <p14:sldId id="264"/>
            <p14:sldId id="266"/>
            <p14:sldId id="265"/>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4670-F013-45D4-A7AC-4D6751C6E3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BDBC45-E5D0-4208-8D0D-88E456692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672A13-1D8E-40DC-86FB-2E3EBDA55E7E}"/>
              </a:ext>
            </a:extLst>
          </p:cNvPr>
          <p:cNvSpPr>
            <a:spLocks noGrp="1"/>
          </p:cNvSpPr>
          <p:nvPr>
            <p:ph type="dt" sz="half" idx="10"/>
          </p:nvPr>
        </p:nvSpPr>
        <p:spPr/>
        <p:txBody>
          <a:bodyPr/>
          <a:lstStyle/>
          <a:p>
            <a:fld id="{4AAD347D-5ACD-4C99-B74B-A9C85AD731AF}" type="datetimeFigureOut">
              <a:rPr lang="en-US" smtClean="0"/>
              <a:t>6/7/2024</a:t>
            </a:fld>
            <a:endParaRPr lang="en-US" dirty="0"/>
          </a:p>
        </p:txBody>
      </p:sp>
      <p:sp>
        <p:nvSpPr>
          <p:cNvPr id="5" name="Footer Placeholder 4">
            <a:extLst>
              <a:ext uri="{FF2B5EF4-FFF2-40B4-BE49-F238E27FC236}">
                <a16:creationId xmlns:a16="http://schemas.microsoft.com/office/drawing/2014/main" id="{31BB046C-9BCB-4FE2-B48C-341F7573F3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86E3CB-4D63-431B-BB4F-58B6D311536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712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EE2F-5406-4498-9409-9A191FDE3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456EE3-EDFA-43F0-8323-8C72692332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41BE8-3CEF-4491-9FBD-AEFEA30951B3}"/>
              </a:ext>
            </a:extLst>
          </p:cNvPr>
          <p:cNvSpPr>
            <a:spLocks noGrp="1"/>
          </p:cNvSpPr>
          <p:nvPr>
            <p:ph type="dt" sz="half" idx="10"/>
          </p:nvPr>
        </p:nvSpPr>
        <p:spPr/>
        <p:txBody>
          <a:bodyPr/>
          <a:lstStyle/>
          <a:p>
            <a:fld id="{4509A250-FF31-4206-8172-F9D3106AACB1}" type="datetimeFigureOut">
              <a:rPr lang="en-US" smtClean="0"/>
              <a:t>6/7/2024</a:t>
            </a:fld>
            <a:endParaRPr lang="en-US" dirty="0"/>
          </a:p>
        </p:txBody>
      </p:sp>
      <p:sp>
        <p:nvSpPr>
          <p:cNvPr id="5" name="Footer Placeholder 4">
            <a:extLst>
              <a:ext uri="{FF2B5EF4-FFF2-40B4-BE49-F238E27FC236}">
                <a16:creationId xmlns:a16="http://schemas.microsoft.com/office/drawing/2014/main" id="{AF624DBF-AD7F-48C5-A2CC-FC7EC286E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3DD25E-2AD8-4328-9934-599D4B09B8E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931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45720-3B11-48BE-9473-CB7E3DDBD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F1EE68-DBA4-4BC7-B862-8533F02665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B8F22-5DC7-45C9-AC88-533B766604F3}"/>
              </a:ext>
            </a:extLst>
          </p:cNvPr>
          <p:cNvSpPr>
            <a:spLocks noGrp="1"/>
          </p:cNvSpPr>
          <p:nvPr>
            <p:ph type="dt" sz="half" idx="10"/>
          </p:nvPr>
        </p:nvSpPr>
        <p:spPr/>
        <p:txBody>
          <a:bodyPr/>
          <a:lstStyle/>
          <a:p>
            <a:fld id="{4509A250-FF31-4206-8172-F9D3106AACB1}" type="datetimeFigureOut">
              <a:rPr lang="en-US" smtClean="0"/>
              <a:t>6/7/2024</a:t>
            </a:fld>
            <a:endParaRPr lang="en-US" dirty="0"/>
          </a:p>
        </p:txBody>
      </p:sp>
      <p:sp>
        <p:nvSpPr>
          <p:cNvPr id="5" name="Footer Placeholder 4">
            <a:extLst>
              <a:ext uri="{FF2B5EF4-FFF2-40B4-BE49-F238E27FC236}">
                <a16:creationId xmlns:a16="http://schemas.microsoft.com/office/drawing/2014/main" id="{B9418067-86DE-4D8C-B2BE-0E6B148ED7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D1C69A-1028-4E80-9EF3-6F27FE1C036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638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D1CB-0863-44FC-91B6-C1952A5CA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237F7-88AA-4FF4-8BFC-B347C2A098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44B0-087F-4649-BBB3-612910B9CCE4}"/>
              </a:ext>
            </a:extLst>
          </p:cNvPr>
          <p:cNvSpPr>
            <a:spLocks noGrp="1"/>
          </p:cNvSpPr>
          <p:nvPr>
            <p:ph type="dt" sz="half" idx="10"/>
          </p:nvPr>
        </p:nvSpPr>
        <p:spPr/>
        <p:txBody>
          <a:bodyPr/>
          <a:lstStyle/>
          <a:p>
            <a:fld id="{4509A250-FF31-4206-8172-F9D3106AACB1}" type="datetimeFigureOut">
              <a:rPr lang="en-US" smtClean="0"/>
              <a:t>6/7/2024</a:t>
            </a:fld>
            <a:endParaRPr lang="en-US" dirty="0"/>
          </a:p>
        </p:txBody>
      </p:sp>
      <p:sp>
        <p:nvSpPr>
          <p:cNvPr id="5" name="Footer Placeholder 4">
            <a:extLst>
              <a:ext uri="{FF2B5EF4-FFF2-40B4-BE49-F238E27FC236}">
                <a16:creationId xmlns:a16="http://schemas.microsoft.com/office/drawing/2014/main" id="{6F083E87-7BBB-4A42-8317-68970E4775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0EF407-BEB3-42A3-A203-74CFE9083E5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627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D8F5-F170-4DD6-A16F-9922F084C4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43652E-AAFB-4F18-AAC6-41449F621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29C7C1-F88A-443A-9643-71F943A5A277}"/>
              </a:ext>
            </a:extLst>
          </p:cNvPr>
          <p:cNvSpPr>
            <a:spLocks noGrp="1"/>
          </p:cNvSpPr>
          <p:nvPr>
            <p:ph type="dt" sz="half" idx="10"/>
          </p:nvPr>
        </p:nvSpPr>
        <p:spPr/>
        <p:txBody>
          <a:bodyPr/>
          <a:lstStyle/>
          <a:p>
            <a:fld id="{9796027F-7875-4030-9381-8BD8C4F21935}" type="datetimeFigureOut">
              <a:rPr lang="en-US" smtClean="0"/>
              <a:t>6/7/2024</a:t>
            </a:fld>
            <a:endParaRPr lang="en-US" dirty="0"/>
          </a:p>
        </p:txBody>
      </p:sp>
      <p:sp>
        <p:nvSpPr>
          <p:cNvPr id="5" name="Footer Placeholder 4">
            <a:extLst>
              <a:ext uri="{FF2B5EF4-FFF2-40B4-BE49-F238E27FC236}">
                <a16:creationId xmlns:a16="http://schemas.microsoft.com/office/drawing/2014/main" id="{120F4F6A-4B6C-40AF-82F8-32F05D0D31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5B8B1E-23D5-4172-B6AF-F78BD54DB33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223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4A42-6731-49DB-8470-A54DF0689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ABC32-7F05-4BC0-B7BA-7931CCE244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0B71C-8773-41E9-8660-D45E47F066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957B2-E808-4952-882E-EEBBDEB88853}"/>
              </a:ext>
            </a:extLst>
          </p:cNvPr>
          <p:cNvSpPr>
            <a:spLocks noGrp="1"/>
          </p:cNvSpPr>
          <p:nvPr>
            <p:ph type="dt" sz="half" idx="10"/>
          </p:nvPr>
        </p:nvSpPr>
        <p:spPr/>
        <p:txBody>
          <a:bodyPr/>
          <a:lstStyle/>
          <a:p>
            <a:fld id="{9796027F-7875-4030-9381-8BD8C4F21935}" type="datetimeFigureOut">
              <a:rPr lang="en-US" smtClean="0"/>
              <a:t>6/7/2024</a:t>
            </a:fld>
            <a:endParaRPr lang="en-US" dirty="0"/>
          </a:p>
        </p:txBody>
      </p:sp>
      <p:sp>
        <p:nvSpPr>
          <p:cNvPr id="6" name="Footer Placeholder 5">
            <a:extLst>
              <a:ext uri="{FF2B5EF4-FFF2-40B4-BE49-F238E27FC236}">
                <a16:creationId xmlns:a16="http://schemas.microsoft.com/office/drawing/2014/main" id="{E1D5B240-9BEF-43FE-BD4E-674E3A9D8A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D500CA-2904-4858-923F-B353366478DF}"/>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883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E086-8957-406B-A36E-D5E789B852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C22FF7-9908-47ED-85F5-8B2B385101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F7DE52-A29A-499C-8E0C-D5B78BC8A6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67FFBB-36B1-4C47-9599-A678650BC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418F15-9444-4A72-BB71-4C43555170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5AE040-926F-426A-BE72-5385BA2D25C1}"/>
              </a:ext>
            </a:extLst>
          </p:cNvPr>
          <p:cNvSpPr>
            <a:spLocks noGrp="1"/>
          </p:cNvSpPr>
          <p:nvPr>
            <p:ph type="dt" sz="half" idx="10"/>
          </p:nvPr>
        </p:nvSpPr>
        <p:spPr/>
        <p:txBody>
          <a:bodyPr/>
          <a:lstStyle/>
          <a:p>
            <a:fld id="{9796027F-7875-4030-9381-8BD8C4F21935}" type="datetimeFigureOut">
              <a:rPr lang="en-US" smtClean="0"/>
              <a:t>6/7/2024</a:t>
            </a:fld>
            <a:endParaRPr lang="en-US" dirty="0"/>
          </a:p>
        </p:txBody>
      </p:sp>
      <p:sp>
        <p:nvSpPr>
          <p:cNvPr id="8" name="Footer Placeholder 7">
            <a:extLst>
              <a:ext uri="{FF2B5EF4-FFF2-40B4-BE49-F238E27FC236}">
                <a16:creationId xmlns:a16="http://schemas.microsoft.com/office/drawing/2014/main" id="{9BFB0C28-3CDA-43BE-96ED-DD22B109EE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DCAB44-8957-40AA-A9C8-2C14E653BF6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905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13D8-8EDB-41B3-A1F2-C24C930ABC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C8913E-DB18-4DDD-8C68-398F8B403B68}"/>
              </a:ext>
            </a:extLst>
          </p:cNvPr>
          <p:cNvSpPr>
            <a:spLocks noGrp="1"/>
          </p:cNvSpPr>
          <p:nvPr>
            <p:ph type="dt" sz="half" idx="10"/>
          </p:nvPr>
        </p:nvSpPr>
        <p:spPr/>
        <p:txBody>
          <a:bodyPr/>
          <a:lstStyle/>
          <a:p>
            <a:fld id="{4509A250-FF31-4206-8172-F9D3106AACB1}" type="datetimeFigureOut">
              <a:rPr lang="en-US" smtClean="0"/>
              <a:t>6/7/2024</a:t>
            </a:fld>
            <a:endParaRPr lang="en-US" dirty="0"/>
          </a:p>
        </p:txBody>
      </p:sp>
      <p:sp>
        <p:nvSpPr>
          <p:cNvPr id="4" name="Footer Placeholder 3">
            <a:extLst>
              <a:ext uri="{FF2B5EF4-FFF2-40B4-BE49-F238E27FC236}">
                <a16:creationId xmlns:a16="http://schemas.microsoft.com/office/drawing/2014/main" id="{C85B69B1-EF60-4C60-9C3B-BBD0E8C03EA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EA9F7FE-8217-4049-9F7A-4D386C80838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293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3A46D-4192-40AF-90C2-68ECCADEB2F2}"/>
              </a:ext>
            </a:extLst>
          </p:cNvPr>
          <p:cNvSpPr>
            <a:spLocks noGrp="1"/>
          </p:cNvSpPr>
          <p:nvPr>
            <p:ph type="dt" sz="half" idx="10"/>
          </p:nvPr>
        </p:nvSpPr>
        <p:spPr/>
        <p:txBody>
          <a:bodyPr/>
          <a:lstStyle/>
          <a:p>
            <a:fld id="{4509A250-FF31-4206-8172-F9D3106AACB1}" type="datetimeFigureOut">
              <a:rPr lang="en-US" smtClean="0"/>
              <a:t>6/7/2024</a:t>
            </a:fld>
            <a:endParaRPr lang="en-US" dirty="0"/>
          </a:p>
        </p:txBody>
      </p:sp>
      <p:sp>
        <p:nvSpPr>
          <p:cNvPr id="3" name="Footer Placeholder 2">
            <a:extLst>
              <a:ext uri="{FF2B5EF4-FFF2-40B4-BE49-F238E27FC236}">
                <a16:creationId xmlns:a16="http://schemas.microsoft.com/office/drawing/2014/main" id="{6EB90681-359B-42D9-8381-29F7532857B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D60F714-8D4A-4515-805A-3FD8DECA819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945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82E1-0B63-4EBB-9EC9-1A83FCB7F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7C5EFF-6F9B-4927-9840-C3AEC476A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8B2A91-6528-42F6-AB24-39D609C02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6D9EAC-D300-4CB8-BCAC-2D7ED6C42282}"/>
              </a:ext>
            </a:extLst>
          </p:cNvPr>
          <p:cNvSpPr>
            <a:spLocks noGrp="1"/>
          </p:cNvSpPr>
          <p:nvPr>
            <p:ph type="dt" sz="half" idx="10"/>
          </p:nvPr>
        </p:nvSpPr>
        <p:spPr/>
        <p:txBody>
          <a:bodyPr/>
          <a:lstStyle/>
          <a:p>
            <a:fld id="{4509A250-FF31-4206-8172-F9D3106AACB1}" type="datetimeFigureOut">
              <a:rPr lang="en-US" smtClean="0"/>
              <a:t>6/7/2024</a:t>
            </a:fld>
            <a:endParaRPr lang="en-US" dirty="0"/>
          </a:p>
        </p:txBody>
      </p:sp>
      <p:sp>
        <p:nvSpPr>
          <p:cNvPr id="6" name="Footer Placeholder 5">
            <a:extLst>
              <a:ext uri="{FF2B5EF4-FFF2-40B4-BE49-F238E27FC236}">
                <a16:creationId xmlns:a16="http://schemas.microsoft.com/office/drawing/2014/main" id="{9AA9A65F-2B77-4BC0-A50B-468E0EDBD3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1F12F7-AA83-47A2-801B-73F9C15D632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69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D042-ED09-4448-9F42-5D4B142A7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75A89E-21DD-4471-BD8F-4E7A57A9B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0ABD29-08DA-403C-811C-CDFA22D00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EB830D-032C-4AF7-938A-8005D92969B9}"/>
              </a:ext>
            </a:extLst>
          </p:cNvPr>
          <p:cNvSpPr>
            <a:spLocks noGrp="1"/>
          </p:cNvSpPr>
          <p:nvPr>
            <p:ph type="dt" sz="half" idx="10"/>
          </p:nvPr>
        </p:nvSpPr>
        <p:spPr/>
        <p:txBody>
          <a:bodyPr/>
          <a:lstStyle/>
          <a:p>
            <a:fld id="{4509A250-FF31-4206-8172-F9D3106AACB1}" type="datetimeFigureOut">
              <a:rPr lang="en-US" smtClean="0"/>
              <a:t>6/7/2024</a:t>
            </a:fld>
            <a:endParaRPr lang="en-US" dirty="0"/>
          </a:p>
        </p:txBody>
      </p:sp>
      <p:sp>
        <p:nvSpPr>
          <p:cNvPr id="6" name="Footer Placeholder 5">
            <a:extLst>
              <a:ext uri="{FF2B5EF4-FFF2-40B4-BE49-F238E27FC236}">
                <a16:creationId xmlns:a16="http://schemas.microsoft.com/office/drawing/2014/main" id="{11F80D4E-C0D6-441C-ACF6-186FAE2677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932422-C159-453F-A7B4-74E9D828329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3305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E7CA-BB1E-46E1-A0C2-97617757D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460911-7ADE-4C4B-9AA4-C783FA136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F7900-73A2-42B5-809F-2D003E1C5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6/7/2024</a:t>
            </a:fld>
            <a:endParaRPr lang="en-US" dirty="0"/>
          </a:p>
        </p:txBody>
      </p:sp>
      <p:sp>
        <p:nvSpPr>
          <p:cNvPr id="5" name="Footer Placeholder 4">
            <a:extLst>
              <a:ext uri="{FF2B5EF4-FFF2-40B4-BE49-F238E27FC236}">
                <a16:creationId xmlns:a16="http://schemas.microsoft.com/office/drawing/2014/main" id="{919C3D34-7EBC-4065-9266-F26F4D904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45359B2-88F5-4FAD-93FE-CDAA4CA9D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7883628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5606-F1CC-426B-8C20-7F7FCF94F79E}"/>
              </a:ext>
            </a:extLst>
          </p:cNvPr>
          <p:cNvSpPr>
            <a:spLocks noGrp="1"/>
          </p:cNvSpPr>
          <p:nvPr>
            <p:ph type="ctrTitle"/>
          </p:nvPr>
        </p:nvSpPr>
        <p:spPr>
          <a:xfrm>
            <a:off x="1154955" y="718931"/>
            <a:ext cx="9751584" cy="3329581"/>
          </a:xfrm>
        </p:spPr>
        <p:txBody>
          <a:bodyPr/>
          <a:lstStyle/>
          <a:p>
            <a:pPr algn="l"/>
            <a:r>
              <a:rPr lang="en-US" dirty="0">
                <a:solidFill>
                  <a:schemeClr val="accent2"/>
                </a:solidFill>
                <a:latin typeface="Arial" panose="020B0604020202020204" pitchFamily="34" charset="0"/>
                <a:cs typeface="Arial" panose="020B0604020202020204" pitchFamily="34" charset="0"/>
              </a:rPr>
              <a:t>INTERVIEW PRESENTATION</a:t>
            </a:r>
          </a:p>
        </p:txBody>
      </p:sp>
      <p:sp>
        <p:nvSpPr>
          <p:cNvPr id="3" name="Subtitle 2">
            <a:extLst>
              <a:ext uri="{FF2B5EF4-FFF2-40B4-BE49-F238E27FC236}">
                <a16:creationId xmlns:a16="http://schemas.microsoft.com/office/drawing/2014/main" id="{62F913FA-EDE6-4E03-AEC0-D04361976A49}"/>
              </a:ext>
            </a:extLst>
          </p:cNvPr>
          <p:cNvSpPr>
            <a:spLocks noGrp="1"/>
          </p:cNvSpPr>
          <p:nvPr>
            <p:ph type="subTitle" idx="1"/>
          </p:nvPr>
        </p:nvSpPr>
        <p:spPr>
          <a:xfrm>
            <a:off x="1154955" y="4741726"/>
            <a:ext cx="9144000" cy="1655762"/>
          </a:xfrm>
        </p:spPr>
        <p:txBody>
          <a:bodyPr/>
          <a:lstStyle/>
          <a:p>
            <a:pPr algn="l"/>
            <a:r>
              <a:rPr lang="en-US" dirty="0">
                <a:solidFill>
                  <a:srgbClr val="00B0F0"/>
                </a:solidFill>
              </a:rPr>
              <a:t>Maha Montassar</a:t>
            </a:r>
          </a:p>
        </p:txBody>
      </p:sp>
    </p:spTree>
    <p:extLst>
      <p:ext uri="{BB962C8B-B14F-4D97-AF65-F5344CB8AC3E}">
        <p14:creationId xmlns:p14="http://schemas.microsoft.com/office/powerpoint/2010/main" val="37627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FC80-5EB9-4656-BE8F-3D3BCCDC67A5}"/>
              </a:ext>
            </a:extLst>
          </p:cNvPr>
          <p:cNvSpPr>
            <a:spLocks noGrp="1"/>
          </p:cNvSpPr>
          <p:nvPr>
            <p:ph type="title"/>
          </p:nvPr>
        </p:nvSpPr>
        <p:spPr>
          <a:xfrm>
            <a:off x="646111" y="452718"/>
            <a:ext cx="9404723" cy="832743"/>
          </a:xfrm>
        </p:spPr>
        <p:txBody>
          <a:bodyPr/>
          <a:lstStyle/>
          <a:p>
            <a:r>
              <a:rPr lang="en-US" sz="2200" b="1" dirty="0">
                <a:solidFill>
                  <a:schemeClr val="accent5"/>
                </a:solidFill>
                <a:latin typeface="+mn-lt"/>
              </a:rPr>
              <a:t>IV. SUPPORT VECTOR MACHINE</a:t>
            </a:r>
          </a:p>
        </p:txBody>
      </p:sp>
      <p:sp>
        <p:nvSpPr>
          <p:cNvPr id="3" name="Content Placeholder 2">
            <a:extLst>
              <a:ext uri="{FF2B5EF4-FFF2-40B4-BE49-F238E27FC236}">
                <a16:creationId xmlns:a16="http://schemas.microsoft.com/office/drawing/2014/main" id="{9A530E28-E163-4F8C-A674-83201F01F3D6}"/>
              </a:ext>
            </a:extLst>
          </p:cNvPr>
          <p:cNvSpPr>
            <a:spLocks noGrp="1"/>
          </p:cNvSpPr>
          <p:nvPr>
            <p:ph idx="1"/>
          </p:nvPr>
        </p:nvSpPr>
        <p:spPr>
          <a:xfrm>
            <a:off x="645130" y="1331259"/>
            <a:ext cx="8946541" cy="4195481"/>
          </a:xfrm>
        </p:spPr>
        <p:txBody>
          <a:bodyPr/>
          <a:lstStyle/>
          <a:p>
            <a:pPr>
              <a:buFont typeface="Arial" panose="020B0604020202020204" pitchFamily="34" charset="0"/>
              <a:buChar char="•"/>
            </a:pPr>
            <a:r>
              <a:rPr lang="en-US" sz="2000" dirty="0"/>
              <a:t>A widely used machine learning algorithm that can be used for classification, regression, and outlier detection. It is known for its ability to find the optimal decision boundary between different classes by maximizing the margin between them</a:t>
            </a:r>
            <a:r>
              <a:rPr lang="en-US" dirty="0"/>
              <a:t>.</a:t>
            </a:r>
          </a:p>
        </p:txBody>
      </p:sp>
      <p:pic>
        <p:nvPicPr>
          <p:cNvPr id="5" name="Picture 4">
            <a:extLst>
              <a:ext uri="{FF2B5EF4-FFF2-40B4-BE49-F238E27FC236}">
                <a16:creationId xmlns:a16="http://schemas.microsoft.com/office/drawing/2014/main" id="{1B69779E-FA0B-4819-8BAE-972FBE95D192}"/>
              </a:ext>
            </a:extLst>
          </p:cNvPr>
          <p:cNvPicPr>
            <a:picLocks noChangeAspect="1"/>
          </p:cNvPicPr>
          <p:nvPr/>
        </p:nvPicPr>
        <p:blipFill>
          <a:blip r:embed="rId2"/>
          <a:stretch>
            <a:fillRect/>
          </a:stretch>
        </p:blipFill>
        <p:spPr>
          <a:xfrm>
            <a:off x="3378451" y="2743200"/>
            <a:ext cx="5965186" cy="3277769"/>
          </a:xfrm>
          <a:prstGeom prst="rect">
            <a:avLst/>
          </a:prstGeom>
        </p:spPr>
      </p:pic>
    </p:spTree>
    <p:extLst>
      <p:ext uri="{BB962C8B-B14F-4D97-AF65-F5344CB8AC3E}">
        <p14:creationId xmlns:p14="http://schemas.microsoft.com/office/powerpoint/2010/main" val="52344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357AD-1710-4D50-A21F-7F4C13CAE8B9}"/>
              </a:ext>
            </a:extLst>
          </p:cNvPr>
          <p:cNvSpPr>
            <a:spLocks noGrp="1"/>
          </p:cNvSpPr>
          <p:nvPr>
            <p:ph idx="1"/>
          </p:nvPr>
        </p:nvSpPr>
        <p:spPr>
          <a:xfrm>
            <a:off x="612981" y="648187"/>
            <a:ext cx="8946541" cy="4195481"/>
          </a:xfrm>
        </p:spPr>
        <p:txBody>
          <a:bodyPr>
            <a:normAutofit/>
          </a:bodyPr>
          <a:lstStyle/>
          <a:p>
            <a:pPr>
              <a:buFont typeface="Arial" panose="020B0604020202020204" pitchFamily="34" charset="0"/>
              <a:buChar char="•"/>
            </a:pPr>
            <a:r>
              <a:rPr lang="en-US" sz="2000" b="1" u="sng" dirty="0">
                <a:solidFill>
                  <a:srgbClr val="00B0F0"/>
                </a:solidFill>
                <a:cs typeface="Arial" panose="020B0604020202020204" pitchFamily="34" charset="0"/>
              </a:rPr>
              <a:t>Key terms:</a:t>
            </a:r>
          </a:p>
          <a:p>
            <a:pPr>
              <a:buFont typeface="Arial" panose="020B0604020202020204" pitchFamily="34" charset="0"/>
              <a:buChar char="•"/>
            </a:pPr>
            <a:endParaRPr lang="en-US" sz="2000" b="1" u="sng" dirty="0">
              <a:solidFill>
                <a:srgbClr val="00B0F0"/>
              </a:solidFill>
              <a:cs typeface="Arial" panose="020B0604020202020204" pitchFamily="34" charset="0"/>
            </a:endParaRPr>
          </a:p>
          <a:p>
            <a:pPr marL="800100" lvl="1" indent="-342900">
              <a:buFont typeface="+mj-lt"/>
              <a:buAutoNum type="arabicPeriod"/>
            </a:pPr>
            <a:r>
              <a:rPr lang="en-US" sz="2000" b="1" dirty="0">
                <a:solidFill>
                  <a:schemeClr val="accent2"/>
                </a:solidFill>
              </a:rPr>
              <a:t>Hyperplane: </a:t>
            </a:r>
            <a:r>
              <a:rPr lang="en-US" sz="2000" dirty="0"/>
              <a:t>a decision boundary that separates data points into different classes in a high-dimensional space. In two-dimensional space, a hyperplane is simply a line that separates the data points into two classes. I</a:t>
            </a:r>
            <a:r>
              <a:rPr lang="pt-BR" sz="2000" dirty="0"/>
              <a:t>n N-dimensional space, a hyperplane has (N-1)-dimensions.</a:t>
            </a:r>
          </a:p>
          <a:p>
            <a:pPr marL="800100" lvl="1" indent="-342900">
              <a:buFont typeface="+mj-lt"/>
              <a:buAutoNum type="arabicPeriod"/>
            </a:pPr>
            <a:r>
              <a:rPr lang="en-US" sz="2000" b="1" dirty="0">
                <a:solidFill>
                  <a:schemeClr val="accent2"/>
                </a:solidFill>
              </a:rPr>
              <a:t>Margin: </a:t>
            </a:r>
            <a:r>
              <a:rPr lang="en-US" sz="2000" dirty="0"/>
              <a:t>the distance between the decision boundary (hyperplane) and the closest data points from each class. The goal of SVMs is to maximize this margin while minimizing classification errors.</a:t>
            </a:r>
          </a:p>
          <a:p>
            <a:pPr marL="800100" lvl="1" indent="-342900">
              <a:buFont typeface="+mj-lt"/>
              <a:buAutoNum type="arabicPeriod"/>
            </a:pPr>
            <a:r>
              <a:rPr lang="en-US" sz="2000" b="1" dirty="0">
                <a:solidFill>
                  <a:schemeClr val="accent2"/>
                </a:solidFill>
              </a:rPr>
              <a:t>Support Vectors: </a:t>
            </a:r>
            <a:r>
              <a:rPr lang="en-US" sz="2000" dirty="0"/>
              <a:t>they are the data points that lie closest to the decision boundary. These data points are important because they determine the position and orientation of the hyperplane, and thus have a significant impact on the classification accuracy of the SVM</a:t>
            </a:r>
            <a:endParaRPr lang="en-US" sz="2000" b="1" dirty="0"/>
          </a:p>
          <a:p>
            <a:pPr lvl="1"/>
            <a:endParaRPr lang="en-US" b="1" dirty="0"/>
          </a:p>
          <a:p>
            <a:pPr lvl="1"/>
            <a:endParaRPr lang="en-US" dirty="0"/>
          </a:p>
        </p:txBody>
      </p:sp>
    </p:spTree>
    <p:extLst>
      <p:ext uri="{BB962C8B-B14F-4D97-AF65-F5344CB8AC3E}">
        <p14:creationId xmlns:p14="http://schemas.microsoft.com/office/powerpoint/2010/main" val="26939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842BD-2B9D-4395-9004-52A17C4CD696}"/>
              </a:ext>
            </a:extLst>
          </p:cNvPr>
          <p:cNvSpPr>
            <a:spLocks noGrp="1"/>
          </p:cNvSpPr>
          <p:nvPr>
            <p:ph idx="1"/>
          </p:nvPr>
        </p:nvSpPr>
        <p:spPr>
          <a:xfrm>
            <a:off x="334686" y="436153"/>
            <a:ext cx="10015262" cy="5779117"/>
          </a:xfrm>
        </p:spPr>
        <p:txBody>
          <a:bodyPr>
            <a:normAutofit/>
          </a:bodyPr>
          <a:lstStyle/>
          <a:p>
            <a:pPr fontAlgn="base"/>
            <a:r>
              <a:rPr lang="en-US" sz="2000" b="1" u="sng" dirty="0">
                <a:solidFill>
                  <a:srgbClr val="00B0F0"/>
                </a:solidFill>
                <a:latin typeface="Arial" panose="020B0604020202020204" pitchFamily="34" charset="0"/>
                <a:cs typeface="Arial" panose="020B0604020202020204" pitchFamily="34" charset="0"/>
              </a:rPr>
              <a:t>Applications:</a:t>
            </a:r>
          </a:p>
          <a:p>
            <a:pPr fontAlgn="base"/>
            <a:endParaRPr lang="en-US" sz="2000" b="1" u="sng" dirty="0">
              <a:solidFill>
                <a:srgbClr val="00B0F0"/>
              </a:solidFill>
              <a:latin typeface="Arial" panose="020B0604020202020204" pitchFamily="34" charset="0"/>
              <a:cs typeface="Arial" panose="020B0604020202020204" pitchFamily="34" charset="0"/>
            </a:endParaRPr>
          </a:p>
          <a:p>
            <a:pPr lvl="1" fontAlgn="base">
              <a:buFont typeface="Courier New" panose="02070309020205020404" pitchFamily="49" charset="0"/>
              <a:buChar char="o"/>
            </a:pPr>
            <a:r>
              <a:rPr lang="en-US" sz="2000" b="1" dirty="0"/>
              <a:t>Text Classification and Natural Language Processing: </a:t>
            </a:r>
            <a:r>
              <a:rPr lang="en-US" sz="2000" dirty="0"/>
              <a:t>used in spam detection, sentiment analysis and document categorization.</a:t>
            </a:r>
          </a:p>
          <a:p>
            <a:pPr lvl="1" fontAlgn="base">
              <a:buFont typeface="Courier New" panose="02070309020205020404" pitchFamily="49" charset="0"/>
              <a:buChar char="o"/>
            </a:pPr>
            <a:r>
              <a:rPr lang="en-US" sz="2000" b="1" dirty="0"/>
              <a:t>Image Recognition and Computer Vision: </a:t>
            </a:r>
            <a:r>
              <a:rPr lang="en-US" sz="2000" dirty="0"/>
              <a:t>helps in object detection, face recognition and handwriting recognition.</a:t>
            </a:r>
          </a:p>
          <a:p>
            <a:pPr lvl="1" fontAlgn="base">
              <a:buFont typeface="Courier New" panose="02070309020205020404" pitchFamily="49" charset="0"/>
              <a:buChar char="o"/>
            </a:pPr>
            <a:r>
              <a:rPr lang="en-US" sz="2000" b="1" dirty="0"/>
              <a:t>Healthcare and Medicine: </a:t>
            </a:r>
            <a:r>
              <a:rPr lang="en-US" sz="2000" dirty="0"/>
              <a:t>assists in Disease Diagnosis and Predictive Health Analytics.</a:t>
            </a:r>
          </a:p>
          <a:p>
            <a:pPr lvl="1" fontAlgn="base">
              <a:buFont typeface="Courier New" panose="02070309020205020404" pitchFamily="49" charset="0"/>
              <a:buChar char="o"/>
            </a:pPr>
            <a:endParaRPr lang="en-US" sz="2000" dirty="0"/>
          </a:p>
          <a:p>
            <a:r>
              <a:rPr lang="en-US" sz="2000" b="1" u="sng" dirty="0">
                <a:solidFill>
                  <a:srgbClr val="00B0F0"/>
                </a:solidFill>
                <a:latin typeface="Arial" panose="020B0604020202020204" pitchFamily="34" charset="0"/>
                <a:cs typeface="Arial" panose="020B0604020202020204" pitchFamily="34" charset="0"/>
              </a:rPr>
              <a:t>Limitations:</a:t>
            </a:r>
          </a:p>
          <a:p>
            <a:endParaRPr lang="en-US" sz="2000" b="1" u="sng" dirty="0">
              <a:solidFill>
                <a:srgbClr val="00B0F0"/>
              </a:solidFill>
              <a:latin typeface="Arial" panose="020B0604020202020204" pitchFamily="34" charset="0"/>
              <a:cs typeface="Arial" panose="020B0604020202020204" pitchFamily="34" charset="0"/>
            </a:endParaRPr>
          </a:p>
          <a:p>
            <a:pPr lvl="1" fontAlgn="base">
              <a:buFont typeface="Courier New" panose="02070309020205020404" pitchFamily="49" charset="0"/>
              <a:buChar char="o"/>
            </a:pPr>
            <a:r>
              <a:rPr lang="en-US" sz="2000" b="1" dirty="0"/>
              <a:t>Not suitable for large datasets with many features: </a:t>
            </a:r>
            <a:r>
              <a:rPr lang="en-US" sz="2000" dirty="0"/>
              <a:t>SVMs can be very slow and can consume a lot of memory when the dataset has many features.</a:t>
            </a:r>
          </a:p>
          <a:p>
            <a:pPr lvl="1">
              <a:buFont typeface="Courier New" panose="02070309020205020404" pitchFamily="49" charset="0"/>
              <a:buChar char="o"/>
            </a:pPr>
            <a:r>
              <a:rPr lang="en-US" sz="2000" b="1" dirty="0"/>
              <a:t>Not suitable for datasets with missing values: </a:t>
            </a:r>
            <a:r>
              <a:rPr lang="en-US" sz="2000" dirty="0"/>
              <a:t>SVMs requires complete datasets, with no missing values, it can not handle missing values.</a:t>
            </a:r>
          </a:p>
          <a:p>
            <a:pPr marL="457200" lvl="1" indent="0">
              <a:buNone/>
            </a:pPr>
            <a:endParaRPr lang="en-US" dirty="0"/>
          </a:p>
        </p:txBody>
      </p:sp>
    </p:spTree>
    <p:extLst>
      <p:ext uri="{BB962C8B-B14F-4D97-AF65-F5344CB8AC3E}">
        <p14:creationId xmlns:p14="http://schemas.microsoft.com/office/powerpoint/2010/main" val="146543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27C2-0FEF-4F63-83A1-0FB1571BB278}"/>
              </a:ext>
            </a:extLst>
          </p:cNvPr>
          <p:cNvSpPr>
            <a:spLocks noGrp="1"/>
          </p:cNvSpPr>
          <p:nvPr>
            <p:ph type="title"/>
          </p:nvPr>
        </p:nvSpPr>
        <p:spPr>
          <a:xfrm>
            <a:off x="1168208" y="1513353"/>
            <a:ext cx="8825657" cy="1915647"/>
          </a:xfrm>
        </p:spPr>
        <p:txBody>
          <a:bodyPr/>
          <a:lstStyle/>
          <a:p>
            <a:r>
              <a:rPr lang="en-US" dirty="0">
                <a:solidFill>
                  <a:schemeClr val="accent2"/>
                </a:solidFill>
                <a:latin typeface="Arial" panose="020B0604020202020204" pitchFamily="34" charset="0"/>
                <a:cs typeface="Arial" panose="020B0604020202020204" pitchFamily="34" charset="0"/>
              </a:rPr>
              <a:t>Data Cleaning and Preprocessing</a:t>
            </a:r>
          </a:p>
        </p:txBody>
      </p:sp>
    </p:spTree>
    <p:extLst>
      <p:ext uri="{BB962C8B-B14F-4D97-AF65-F5344CB8AC3E}">
        <p14:creationId xmlns:p14="http://schemas.microsoft.com/office/powerpoint/2010/main" val="194780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8DA45-1219-4E60-9A82-042F9031CE53}"/>
              </a:ext>
            </a:extLst>
          </p:cNvPr>
          <p:cNvSpPr>
            <a:spLocks noGrp="1"/>
          </p:cNvSpPr>
          <p:nvPr>
            <p:ph idx="1"/>
          </p:nvPr>
        </p:nvSpPr>
        <p:spPr>
          <a:xfrm>
            <a:off x="1037051" y="966239"/>
            <a:ext cx="8946541" cy="4195481"/>
          </a:xfrm>
        </p:spPr>
        <p:txBody>
          <a:bodyPr>
            <a:normAutofit/>
          </a:bodyPr>
          <a:lstStyle/>
          <a:p>
            <a:endParaRPr lang="en-US" sz="1800" dirty="0"/>
          </a:p>
          <a:p>
            <a:pPr>
              <a:buFont typeface="Arial" panose="020B0604020202020204" pitchFamily="34" charset="0"/>
              <a:buChar char="•"/>
            </a:pPr>
            <a:r>
              <a:rPr lang="en-US" sz="1800" dirty="0"/>
              <a:t>Real-world data can have errors, outliers and missing values since it comes from a variety of resources. Data cleaning is the process of identifying and correcting errors and inconstancies in data to improve its quality. </a:t>
            </a:r>
          </a:p>
          <a:p>
            <a:pPr>
              <a:buFont typeface="Arial" panose="020B0604020202020204" pitchFamily="34" charset="0"/>
              <a:buChar char="•"/>
            </a:pPr>
            <a:r>
              <a:rPr lang="en-US" sz="1800" dirty="0"/>
              <a:t>the best practices of data cleaning consist of:</a:t>
            </a:r>
          </a:p>
          <a:p>
            <a:pPr marL="0" indent="0">
              <a:buNone/>
            </a:pPr>
            <a:endParaRPr lang="en-US" sz="1800" dirty="0"/>
          </a:p>
          <a:p>
            <a:pPr marL="1714500" lvl="3" indent="-342900">
              <a:buFont typeface="+mj-lt"/>
              <a:buAutoNum type="arabicPeriod"/>
            </a:pPr>
            <a:r>
              <a:rPr lang="en-US" sz="1800" dirty="0"/>
              <a:t>Data understanding</a:t>
            </a:r>
          </a:p>
          <a:p>
            <a:pPr marL="1714500" lvl="3" indent="-342900">
              <a:buFont typeface="+mj-lt"/>
              <a:buAutoNum type="arabicPeriod"/>
            </a:pPr>
            <a:r>
              <a:rPr lang="en-US" sz="1800" dirty="0"/>
              <a:t>Data cleaning</a:t>
            </a:r>
          </a:p>
          <a:p>
            <a:pPr marL="1714500" lvl="3" indent="-342900">
              <a:buFont typeface="+mj-lt"/>
              <a:buAutoNum type="arabicPeriod"/>
            </a:pPr>
            <a:r>
              <a:rPr lang="en-US" dirty="0"/>
              <a:t>Data Splitting</a:t>
            </a:r>
            <a:endParaRPr lang="en-US" sz="1800" dirty="0"/>
          </a:p>
          <a:p>
            <a:pPr marL="1714500" lvl="3" indent="-342900">
              <a:buFont typeface="+mj-lt"/>
              <a:buAutoNum type="arabicPeriod"/>
            </a:pPr>
            <a:r>
              <a:rPr lang="en-US" sz="1800" dirty="0"/>
              <a:t>Data transformation</a:t>
            </a:r>
          </a:p>
          <a:p>
            <a:pPr marL="1714500" lvl="3" indent="-342900">
              <a:buFont typeface="+mj-lt"/>
              <a:buAutoNum type="arabicPeriod"/>
            </a:pPr>
            <a:r>
              <a:rPr lang="en-US" sz="1800" dirty="0"/>
              <a:t>Feature selection</a:t>
            </a:r>
          </a:p>
        </p:txBody>
      </p:sp>
    </p:spTree>
    <p:extLst>
      <p:ext uri="{BB962C8B-B14F-4D97-AF65-F5344CB8AC3E}">
        <p14:creationId xmlns:p14="http://schemas.microsoft.com/office/powerpoint/2010/main" val="3045165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CF0-3A41-4F57-AB17-2B8FE419623B}"/>
              </a:ext>
            </a:extLst>
          </p:cNvPr>
          <p:cNvSpPr>
            <a:spLocks noGrp="1"/>
          </p:cNvSpPr>
          <p:nvPr>
            <p:ph type="title"/>
          </p:nvPr>
        </p:nvSpPr>
        <p:spPr/>
        <p:txBody>
          <a:bodyPr/>
          <a:lstStyle/>
          <a:p>
            <a:r>
              <a:rPr lang="en-US" sz="2200" b="1" dirty="0">
                <a:solidFill>
                  <a:schemeClr val="accent5"/>
                </a:solidFill>
                <a:latin typeface="+mn-lt"/>
              </a:rPr>
              <a:t>I. Data Understanding</a:t>
            </a:r>
          </a:p>
        </p:txBody>
      </p:sp>
      <p:sp>
        <p:nvSpPr>
          <p:cNvPr id="3" name="Content Placeholder 2">
            <a:extLst>
              <a:ext uri="{FF2B5EF4-FFF2-40B4-BE49-F238E27FC236}">
                <a16:creationId xmlns:a16="http://schemas.microsoft.com/office/drawing/2014/main" id="{A9090921-720F-41E3-B381-005F7D3DDD95}"/>
              </a:ext>
            </a:extLst>
          </p:cNvPr>
          <p:cNvSpPr>
            <a:spLocks noGrp="1"/>
          </p:cNvSpPr>
          <p:nvPr>
            <p:ph idx="1"/>
          </p:nvPr>
        </p:nvSpPr>
        <p:spPr/>
        <p:txBody>
          <a:bodyPr>
            <a:normAutofit/>
          </a:bodyPr>
          <a:lstStyle/>
          <a:p>
            <a:r>
              <a:rPr lang="en-US" sz="2000" dirty="0"/>
              <a:t>This step is crucial before start cleaning the data, it consists of understanding the data variable and involves gaining insight into the structure, quality, and characteristics of the data before any analysis or modeling takes place.</a:t>
            </a:r>
          </a:p>
        </p:txBody>
      </p:sp>
    </p:spTree>
    <p:extLst>
      <p:ext uri="{BB962C8B-B14F-4D97-AF65-F5344CB8AC3E}">
        <p14:creationId xmlns:p14="http://schemas.microsoft.com/office/powerpoint/2010/main" val="123970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4390-BCAE-4F2D-8072-80B894CB9847}"/>
              </a:ext>
            </a:extLst>
          </p:cNvPr>
          <p:cNvSpPr>
            <a:spLocks noGrp="1"/>
          </p:cNvSpPr>
          <p:nvPr>
            <p:ph type="title"/>
          </p:nvPr>
        </p:nvSpPr>
        <p:spPr/>
        <p:txBody>
          <a:bodyPr/>
          <a:lstStyle/>
          <a:p>
            <a:r>
              <a:rPr lang="en-US" sz="2200" b="1" dirty="0">
                <a:solidFill>
                  <a:schemeClr val="accent5"/>
                </a:solidFill>
                <a:latin typeface="+mn-lt"/>
              </a:rPr>
              <a:t>II. DATA CLEANING</a:t>
            </a:r>
          </a:p>
        </p:txBody>
      </p:sp>
      <p:sp>
        <p:nvSpPr>
          <p:cNvPr id="3" name="Content Placeholder 2">
            <a:extLst>
              <a:ext uri="{FF2B5EF4-FFF2-40B4-BE49-F238E27FC236}">
                <a16:creationId xmlns:a16="http://schemas.microsoft.com/office/drawing/2014/main" id="{3ACE18F9-0D13-4E2A-8204-2BE3BE0F1E96}"/>
              </a:ext>
            </a:extLst>
          </p:cNvPr>
          <p:cNvSpPr>
            <a:spLocks noGrp="1"/>
          </p:cNvSpPr>
          <p:nvPr>
            <p:ph idx="1"/>
          </p:nvPr>
        </p:nvSpPr>
        <p:spPr>
          <a:xfrm>
            <a:off x="1104293" y="1443318"/>
            <a:ext cx="8946541" cy="4665934"/>
          </a:xfrm>
        </p:spPr>
        <p:txBody>
          <a:bodyPr>
            <a:normAutofit/>
          </a:bodyPr>
          <a:lstStyle/>
          <a:p>
            <a:pPr>
              <a:buFont typeface="Arial" panose="020B0604020202020204" pitchFamily="34" charset="0"/>
              <a:buChar char="•"/>
            </a:pPr>
            <a:r>
              <a:rPr lang="en-US" sz="2000" dirty="0"/>
              <a:t>Also known as data cleansing, is the process of detecting and correcting corrupt or inaccurate records from a dataset. It consists of:</a:t>
            </a:r>
          </a:p>
          <a:p>
            <a:pPr marL="0" indent="0">
              <a:buNone/>
            </a:pPr>
            <a:endParaRPr lang="en-US" sz="2000" dirty="0"/>
          </a:p>
          <a:p>
            <a:pPr lvl="1">
              <a:buFont typeface="Courier New" panose="02070309020205020404" pitchFamily="49" charset="0"/>
              <a:buChar char="o"/>
            </a:pPr>
            <a:r>
              <a:rPr lang="en-US" sz="2000" b="1" dirty="0">
                <a:solidFill>
                  <a:schemeClr val="accent2"/>
                </a:solidFill>
              </a:rPr>
              <a:t>Missing values handling: </a:t>
            </a:r>
            <a:r>
              <a:rPr lang="en-US" sz="2000" dirty="0"/>
              <a:t>Dealing with missing data by either removing records with missing values, filling them in with appropriate values (such as the mean or median), or using other imputation techniques</a:t>
            </a:r>
          </a:p>
          <a:p>
            <a:pPr lvl="1">
              <a:buFont typeface="Courier New" panose="02070309020205020404" pitchFamily="49" charset="0"/>
              <a:buChar char="o"/>
            </a:pPr>
            <a:r>
              <a:rPr lang="en-US" sz="2000" b="1" dirty="0">
                <a:solidFill>
                  <a:schemeClr val="accent2"/>
                </a:solidFill>
              </a:rPr>
              <a:t>Removing duplicates: </a:t>
            </a:r>
            <a:r>
              <a:rPr lang="en-US" sz="2000" dirty="0"/>
              <a:t>Identify and remove duplicate records.</a:t>
            </a:r>
          </a:p>
          <a:p>
            <a:pPr lvl="1">
              <a:buFont typeface="Courier New" panose="02070309020205020404" pitchFamily="49" charset="0"/>
              <a:buChar char="o"/>
            </a:pPr>
            <a:r>
              <a:rPr lang="en-US" sz="2000" b="1" dirty="0">
                <a:solidFill>
                  <a:schemeClr val="accent2"/>
                </a:solidFill>
              </a:rPr>
              <a:t>Outliers handling: </a:t>
            </a:r>
            <a:r>
              <a:rPr lang="en-US" sz="2000" dirty="0"/>
              <a:t>Outliers are a source of data skewness, detecting outliers is a fundamental step in data preprocessing, we can detect them using Visualization techniques such as Interquartile Range and scatter plots or using statistical test such as </a:t>
            </a:r>
            <a:r>
              <a:rPr lang="en-US" sz="2000" b="1" u="sng" dirty="0"/>
              <a:t>Standard Deviation </a:t>
            </a:r>
            <a:r>
              <a:rPr lang="en-US" sz="2000" dirty="0"/>
              <a:t>and </a:t>
            </a:r>
            <a:r>
              <a:rPr lang="en-US" sz="2000" b="1" u="sng" dirty="0"/>
              <a:t>Z_Score. </a:t>
            </a:r>
            <a:r>
              <a:rPr lang="en-US" sz="2000" dirty="0"/>
              <a:t>when outliers are detected we can remove them or apply transformation on data such as </a:t>
            </a:r>
            <a:r>
              <a:rPr lang="en-US" sz="2000" b="1" u="sng" dirty="0" err="1"/>
              <a:t>Box_Cox</a:t>
            </a:r>
            <a:r>
              <a:rPr lang="en-US" sz="2000" b="1" u="sng" dirty="0"/>
              <a:t> </a:t>
            </a:r>
            <a:r>
              <a:rPr lang="en-US" sz="2000" dirty="0"/>
              <a:t>or </a:t>
            </a:r>
            <a:r>
              <a:rPr lang="en-US" sz="2000" b="1" u="sng" dirty="0"/>
              <a:t>log transformation </a:t>
            </a:r>
            <a:r>
              <a:rPr lang="en-US" sz="2000" dirty="0"/>
              <a:t>to reduce the impact.</a:t>
            </a:r>
          </a:p>
        </p:txBody>
      </p:sp>
    </p:spTree>
    <p:extLst>
      <p:ext uri="{BB962C8B-B14F-4D97-AF65-F5344CB8AC3E}">
        <p14:creationId xmlns:p14="http://schemas.microsoft.com/office/powerpoint/2010/main" val="280052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A76F-C948-4095-BA2A-9E4ADF2957C9}"/>
              </a:ext>
            </a:extLst>
          </p:cNvPr>
          <p:cNvSpPr>
            <a:spLocks noGrp="1"/>
          </p:cNvSpPr>
          <p:nvPr>
            <p:ph type="title"/>
          </p:nvPr>
        </p:nvSpPr>
        <p:spPr/>
        <p:txBody>
          <a:bodyPr/>
          <a:lstStyle/>
          <a:p>
            <a:r>
              <a:rPr lang="en-US" sz="2200" b="1" dirty="0">
                <a:solidFill>
                  <a:schemeClr val="accent5"/>
                </a:solidFill>
                <a:latin typeface="+mn-lt"/>
              </a:rPr>
              <a:t>III. DATA SPLITTING</a:t>
            </a:r>
          </a:p>
        </p:txBody>
      </p:sp>
      <p:sp>
        <p:nvSpPr>
          <p:cNvPr id="3" name="Content Placeholder 2">
            <a:extLst>
              <a:ext uri="{FF2B5EF4-FFF2-40B4-BE49-F238E27FC236}">
                <a16:creationId xmlns:a16="http://schemas.microsoft.com/office/drawing/2014/main" id="{90926C7F-3D5C-40C5-98BD-09C2E7295648}"/>
              </a:ext>
            </a:extLst>
          </p:cNvPr>
          <p:cNvSpPr>
            <a:spLocks noGrp="1"/>
          </p:cNvSpPr>
          <p:nvPr>
            <p:ph idx="1"/>
          </p:nvPr>
        </p:nvSpPr>
        <p:spPr/>
        <p:txBody>
          <a:bodyPr>
            <a:normAutofit/>
          </a:bodyPr>
          <a:lstStyle/>
          <a:p>
            <a:pPr>
              <a:buFont typeface="Arial" panose="020B0604020202020204" pitchFamily="34" charset="0"/>
              <a:buChar char="•"/>
            </a:pPr>
            <a:r>
              <a:rPr lang="en-US" sz="2000" dirty="0"/>
              <a:t>This step involves dividing the dataset into separate subsets for different purposes, primarily to train and evaluate the model effectively.</a:t>
            </a:r>
          </a:p>
          <a:p>
            <a:pPr lvl="1">
              <a:buFont typeface="Courier New" panose="02070309020205020404" pitchFamily="49" charset="0"/>
              <a:buChar char="o"/>
            </a:pPr>
            <a:r>
              <a:rPr lang="en-US" sz="2000" b="1" dirty="0">
                <a:solidFill>
                  <a:schemeClr val="accent2"/>
                </a:solidFill>
              </a:rPr>
              <a:t>Train-Validation-Test Split: </a:t>
            </a:r>
            <a:r>
              <a:rPr lang="en-US" sz="2000" dirty="0"/>
              <a:t>Split the data into training, validation, and test sets to ensure unbiased model evaluation.</a:t>
            </a:r>
          </a:p>
          <a:p>
            <a:pPr marL="914400" lvl="2" indent="0">
              <a:buNone/>
            </a:pPr>
            <a:r>
              <a:rPr lang="en-US" dirty="0"/>
              <a:t>-</a:t>
            </a:r>
            <a:r>
              <a:rPr lang="en-US" b="1" dirty="0"/>
              <a:t>Training Set: </a:t>
            </a:r>
            <a:r>
              <a:rPr lang="en-US" dirty="0"/>
              <a:t>Used to train the model.</a:t>
            </a:r>
          </a:p>
          <a:p>
            <a:pPr marL="914400" lvl="2" indent="0">
              <a:buNone/>
            </a:pPr>
            <a:r>
              <a:rPr lang="en-US" b="1" dirty="0"/>
              <a:t>-Validation Set: </a:t>
            </a:r>
            <a:r>
              <a:rPr lang="en-US" dirty="0"/>
              <a:t>Used for model tuning and hyperparameter optimization.</a:t>
            </a:r>
          </a:p>
          <a:p>
            <a:pPr marL="914400" lvl="2" indent="0">
              <a:buNone/>
            </a:pPr>
            <a:r>
              <a:rPr lang="en-US" b="1" dirty="0"/>
              <a:t>-Test Set: </a:t>
            </a:r>
            <a:r>
              <a:rPr lang="en-US" dirty="0"/>
              <a:t>Used for final model evaluation to assess its performance on unseen data.</a:t>
            </a:r>
          </a:p>
        </p:txBody>
      </p:sp>
    </p:spTree>
    <p:extLst>
      <p:ext uri="{BB962C8B-B14F-4D97-AF65-F5344CB8AC3E}">
        <p14:creationId xmlns:p14="http://schemas.microsoft.com/office/powerpoint/2010/main" val="65590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3500-7846-49C6-B863-D5F240883394}"/>
              </a:ext>
            </a:extLst>
          </p:cNvPr>
          <p:cNvSpPr>
            <a:spLocks noGrp="1"/>
          </p:cNvSpPr>
          <p:nvPr>
            <p:ph type="title"/>
          </p:nvPr>
        </p:nvSpPr>
        <p:spPr/>
        <p:txBody>
          <a:bodyPr/>
          <a:lstStyle/>
          <a:p>
            <a:r>
              <a:rPr lang="en-US" sz="2200" b="1" dirty="0">
                <a:solidFill>
                  <a:schemeClr val="accent5"/>
                </a:solidFill>
                <a:latin typeface="+mn-lt"/>
              </a:rPr>
              <a:t>IV. DATA TRANSFORMATION</a:t>
            </a:r>
          </a:p>
        </p:txBody>
      </p:sp>
      <p:sp>
        <p:nvSpPr>
          <p:cNvPr id="3" name="Content Placeholder 2">
            <a:extLst>
              <a:ext uri="{FF2B5EF4-FFF2-40B4-BE49-F238E27FC236}">
                <a16:creationId xmlns:a16="http://schemas.microsoft.com/office/drawing/2014/main" id="{7A67BC8D-BD73-403B-81BB-655D7D653370}"/>
              </a:ext>
            </a:extLst>
          </p:cNvPr>
          <p:cNvSpPr>
            <a:spLocks noGrp="1"/>
          </p:cNvSpPr>
          <p:nvPr>
            <p:ph idx="1"/>
          </p:nvPr>
        </p:nvSpPr>
        <p:spPr/>
        <p:txBody>
          <a:bodyPr>
            <a:normAutofit/>
          </a:bodyPr>
          <a:lstStyle/>
          <a:p>
            <a:pPr>
              <a:buFont typeface="Arial" panose="020B0604020202020204" pitchFamily="34" charset="0"/>
              <a:buChar char="•"/>
            </a:pPr>
            <a:r>
              <a:rPr lang="en-US" sz="2000" dirty="0"/>
              <a:t>A crucial step, It involves converting raw data into a format that is suitable for analysis and modeling. This step includes:</a:t>
            </a:r>
          </a:p>
          <a:p>
            <a:pPr>
              <a:buFont typeface="Arial" panose="020B0604020202020204" pitchFamily="34" charset="0"/>
              <a:buChar char="•"/>
            </a:pPr>
            <a:endParaRPr lang="en-US" sz="2000" dirty="0"/>
          </a:p>
          <a:p>
            <a:pPr lvl="1">
              <a:buFont typeface="Courier New" panose="02070309020205020404" pitchFamily="49" charset="0"/>
              <a:buChar char="o"/>
            </a:pPr>
            <a:r>
              <a:rPr lang="en-US" sz="2000" b="1" dirty="0">
                <a:solidFill>
                  <a:schemeClr val="accent2"/>
                </a:solidFill>
              </a:rPr>
              <a:t>Feature Engineering: </a:t>
            </a:r>
            <a:r>
              <a:rPr lang="en-US" sz="2000" dirty="0"/>
              <a:t>Create new features from existing ones to better represent the underlying problem.</a:t>
            </a:r>
          </a:p>
          <a:p>
            <a:pPr lvl="1">
              <a:buFont typeface="Courier New" panose="02070309020205020404" pitchFamily="49" charset="0"/>
              <a:buChar char="o"/>
            </a:pPr>
            <a:r>
              <a:rPr lang="en-US" sz="2000" b="1" dirty="0">
                <a:solidFill>
                  <a:schemeClr val="accent2"/>
                </a:solidFill>
              </a:rPr>
              <a:t>Encoding Categorical Variables: </a:t>
            </a:r>
            <a:r>
              <a:rPr lang="en-US" sz="2000" dirty="0"/>
              <a:t>Convert categorical variables into numerical values using techniques like one-hot encoding, label encoding, or target encoding.</a:t>
            </a:r>
          </a:p>
          <a:p>
            <a:pPr lvl="1">
              <a:buFont typeface="Courier New" panose="02070309020205020404" pitchFamily="49" charset="0"/>
              <a:buChar char="o"/>
            </a:pPr>
            <a:r>
              <a:rPr lang="en-US" sz="2000" b="1" dirty="0">
                <a:solidFill>
                  <a:schemeClr val="accent2"/>
                </a:solidFill>
              </a:rPr>
              <a:t>Data Normalization &amp; Standardization: </a:t>
            </a:r>
            <a:r>
              <a:rPr lang="en-US" sz="2000" dirty="0"/>
              <a:t>Depending on the algorithm we are using, we may need to normalize or standardize the feature so that they contribute equally to the model's performance</a:t>
            </a:r>
          </a:p>
        </p:txBody>
      </p:sp>
    </p:spTree>
    <p:extLst>
      <p:ext uri="{BB962C8B-B14F-4D97-AF65-F5344CB8AC3E}">
        <p14:creationId xmlns:p14="http://schemas.microsoft.com/office/powerpoint/2010/main" val="226273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AADF-C75B-4327-B31B-62772B55B0E6}"/>
              </a:ext>
            </a:extLst>
          </p:cNvPr>
          <p:cNvSpPr>
            <a:spLocks noGrp="1"/>
          </p:cNvSpPr>
          <p:nvPr>
            <p:ph type="title"/>
          </p:nvPr>
        </p:nvSpPr>
        <p:spPr/>
        <p:txBody>
          <a:bodyPr/>
          <a:lstStyle/>
          <a:p>
            <a:r>
              <a:rPr lang="en-US" sz="2200" b="1" dirty="0">
                <a:solidFill>
                  <a:schemeClr val="accent5"/>
                </a:solidFill>
                <a:latin typeface="+mn-lt"/>
              </a:rPr>
              <a:t>V. FEATURE SELECTION</a:t>
            </a:r>
          </a:p>
        </p:txBody>
      </p:sp>
      <p:sp>
        <p:nvSpPr>
          <p:cNvPr id="3" name="Content Placeholder 2">
            <a:extLst>
              <a:ext uri="{FF2B5EF4-FFF2-40B4-BE49-F238E27FC236}">
                <a16:creationId xmlns:a16="http://schemas.microsoft.com/office/drawing/2014/main" id="{E9A264B8-C4B4-44C5-ABA5-F6EFE854F23F}"/>
              </a:ext>
            </a:extLst>
          </p:cNvPr>
          <p:cNvSpPr>
            <a:spLocks noGrp="1"/>
          </p:cNvSpPr>
          <p:nvPr>
            <p:ph idx="1"/>
          </p:nvPr>
        </p:nvSpPr>
        <p:spPr>
          <a:xfrm>
            <a:off x="1104293" y="1549336"/>
            <a:ext cx="9404723" cy="5036994"/>
          </a:xfrm>
        </p:spPr>
        <p:txBody>
          <a:bodyPr>
            <a:normAutofit/>
          </a:bodyPr>
          <a:lstStyle/>
          <a:p>
            <a:pPr>
              <a:buFont typeface="Arial" panose="020B0604020202020204" pitchFamily="34" charset="0"/>
              <a:buChar char="•"/>
            </a:pPr>
            <a:r>
              <a:rPr lang="en-US" sz="2000" dirty="0"/>
              <a:t>Feature selection is a crucial step in data preprocessing that helps in identifying the most relevant features for training your model</a:t>
            </a:r>
          </a:p>
        </p:txBody>
      </p:sp>
      <p:sp>
        <p:nvSpPr>
          <p:cNvPr id="4" name="Rectangle: Rounded Corners 3">
            <a:extLst>
              <a:ext uri="{FF2B5EF4-FFF2-40B4-BE49-F238E27FC236}">
                <a16:creationId xmlns:a16="http://schemas.microsoft.com/office/drawing/2014/main" id="{AC8AFBF0-91D3-4E87-8906-1541E787AB8D}"/>
              </a:ext>
            </a:extLst>
          </p:cNvPr>
          <p:cNvSpPr/>
          <p:nvPr/>
        </p:nvSpPr>
        <p:spPr>
          <a:xfrm>
            <a:off x="1325217" y="2626844"/>
            <a:ext cx="2292626" cy="646043"/>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Filter-based</a:t>
            </a:r>
          </a:p>
        </p:txBody>
      </p:sp>
      <p:sp>
        <p:nvSpPr>
          <p:cNvPr id="5" name="Rectangle: Rounded Corners 4">
            <a:extLst>
              <a:ext uri="{FF2B5EF4-FFF2-40B4-BE49-F238E27FC236}">
                <a16:creationId xmlns:a16="http://schemas.microsoft.com/office/drawing/2014/main" id="{0C7000DE-E0D8-4D5D-9A20-33316D431742}"/>
              </a:ext>
            </a:extLst>
          </p:cNvPr>
          <p:cNvSpPr/>
          <p:nvPr/>
        </p:nvSpPr>
        <p:spPr>
          <a:xfrm>
            <a:off x="4768130" y="2626843"/>
            <a:ext cx="2292626" cy="646043"/>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Wrapper-based</a:t>
            </a:r>
          </a:p>
        </p:txBody>
      </p:sp>
      <p:sp>
        <p:nvSpPr>
          <p:cNvPr id="6" name="Rectangle: Rounded Corners 5">
            <a:extLst>
              <a:ext uri="{FF2B5EF4-FFF2-40B4-BE49-F238E27FC236}">
                <a16:creationId xmlns:a16="http://schemas.microsoft.com/office/drawing/2014/main" id="{8CB7C91D-1A57-4183-AE9B-3921D3DD1EE7}"/>
              </a:ext>
            </a:extLst>
          </p:cNvPr>
          <p:cNvSpPr/>
          <p:nvPr/>
        </p:nvSpPr>
        <p:spPr>
          <a:xfrm>
            <a:off x="8106934" y="2626842"/>
            <a:ext cx="2292626" cy="646043"/>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Embedded</a:t>
            </a:r>
          </a:p>
        </p:txBody>
      </p:sp>
      <p:sp>
        <p:nvSpPr>
          <p:cNvPr id="7" name="TextBox 6">
            <a:extLst>
              <a:ext uri="{FF2B5EF4-FFF2-40B4-BE49-F238E27FC236}">
                <a16:creationId xmlns:a16="http://schemas.microsoft.com/office/drawing/2014/main" id="{5CED8904-DCA7-4687-855F-B8BADB033553}"/>
              </a:ext>
            </a:extLst>
          </p:cNvPr>
          <p:cNvSpPr txBox="1"/>
          <p:nvPr/>
        </p:nvSpPr>
        <p:spPr>
          <a:xfrm>
            <a:off x="1325216" y="3475784"/>
            <a:ext cx="3049695" cy="3416320"/>
          </a:xfrm>
          <a:prstGeom prst="rect">
            <a:avLst/>
          </a:prstGeom>
          <a:noFill/>
        </p:spPr>
        <p:txBody>
          <a:bodyPr wrap="square" rtlCol="0">
            <a:spAutoFit/>
          </a:bodyPr>
          <a:lstStyle/>
          <a:p>
            <a:pPr marL="285750" indent="-285750">
              <a:buFont typeface="Courier New" panose="02070309020205020404" pitchFamily="49" charset="0"/>
              <a:buChar char="o"/>
            </a:pPr>
            <a:r>
              <a:rPr lang="en-US" dirty="0"/>
              <a:t>Select subset of features based on their relationship with the target:</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1600" dirty="0"/>
              <a:t>Information Gain</a:t>
            </a:r>
          </a:p>
          <a:p>
            <a:pPr marL="742950" lvl="1" indent="-285750">
              <a:buFont typeface="Arial" panose="020B0604020202020204" pitchFamily="34" charset="0"/>
              <a:buChar char="•"/>
            </a:pPr>
            <a:r>
              <a:rPr lang="en-US" sz="1600" dirty="0"/>
              <a:t>Chi-square test</a:t>
            </a:r>
          </a:p>
          <a:p>
            <a:pPr marL="742950" lvl="1" indent="-285750">
              <a:buFont typeface="Arial" panose="020B0604020202020204" pitchFamily="34" charset="0"/>
              <a:buChar char="•"/>
            </a:pPr>
            <a:r>
              <a:rPr lang="en-US" sz="1600" dirty="0"/>
              <a:t>Fisher’s score</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dirty="0"/>
          </a:p>
          <a:p>
            <a:endParaRPr lang="en-US" dirty="0"/>
          </a:p>
        </p:txBody>
      </p:sp>
      <p:sp>
        <p:nvSpPr>
          <p:cNvPr id="8" name="TextBox 7">
            <a:extLst>
              <a:ext uri="{FF2B5EF4-FFF2-40B4-BE49-F238E27FC236}">
                <a16:creationId xmlns:a16="http://schemas.microsoft.com/office/drawing/2014/main" id="{782E3152-8839-4C9C-A759-5A4C35ED8F13}"/>
              </a:ext>
            </a:extLst>
          </p:cNvPr>
          <p:cNvSpPr txBox="1"/>
          <p:nvPr/>
        </p:nvSpPr>
        <p:spPr>
          <a:xfrm>
            <a:off x="8196303" y="3473228"/>
            <a:ext cx="2770893" cy="2492990"/>
          </a:xfrm>
          <a:prstGeom prst="rect">
            <a:avLst/>
          </a:prstGeom>
          <a:noFill/>
        </p:spPr>
        <p:txBody>
          <a:bodyPr wrap="square" rtlCol="0">
            <a:spAutoFit/>
          </a:bodyPr>
          <a:lstStyle/>
          <a:p>
            <a:pPr marL="285750" indent="-285750">
              <a:buFont typeface="Courier New" panose="02070309020205020404" pitchFamily="49" charset="0"/>
              <a:buChar char="o"/>
            </a:pPr>
            <a:r>
              <a:rPr lang="en-US" dirty="0"/>
              <a:t>Include the feature selection process during the model training:</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1600" dirty="0"/>
              <a:t>Regularization</a:t>
            </a:r>
          </a:p>
          <a:p>
            <a:pPr marL="742950" lvl="1" indent="-285750">
              <a:buFont typeface="Arial" panose="020B0604020202020204" pitchFamily="34" charset="0"/>
              <a:buChar char="•"/>
            </a:pPr>
            <a:r>
              <a:rPr lang="en-US" sz="1600" dirty="0"/>
              <a:t>Random Forest Importance</a:t>
            </a:r>
          </a:p>
          <a:p>
            <a:endParaRPr lang="en-US" dirty="0"/>
          </a:p>
        </p:txBody>
      </p:sp>
      <p:sp>
        <p:nvSpPr>
          <p:cNvPr id="9" name="TextBox 8">
            <a:extLst>
              <a:ext uri="{FF2B5EF4-FFF2-40B4-BE49-F238E27FC236}">
                <a16:creationId xmlns:a16="http://schemas.microsoft.com/office/drawing/2014/main" id="{794727BB-3030-4833-A162-882222BB2887}"/>
              </a:ext>
            </a:extLst>
          </p:cNvPr>
          <p:cNvSpPr txBox="1"/>
          <p:nvPr/>
        </p:nvSpPr>
        <p:spPr>
          <a:xfrm>
            <a:off x="4761203" y="3492341"/>
            <a:ext cx="3049691" cy="2800767"/>
          </a:xfrm>
          <a:prstGeom prst="rect">
            <a:avLst/>
          </a:prstGeom>
          <a:noFill/>
        </p:spPr>
        <p:txBody>
          <a:bodyPr wrap="square" rtlCol="0">
            <a:spAutoFit/>
          </a:bodyPr>
          <a:lstStyle/>
          <a:p>
            <a:pPr marL="285750" indent="-285750">
              <a:buFont typeface="Courier New" panose="02070309020205020404" pitchFamily="49" charset="0"/>
              <a:buChar char="o"/>
            </a:pPr>
            <a:r>
              <a:rPr lang="en-US" dirty="0"/>
              <a:t>Search for well performing subset of features using a machine learning algorithm:</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1600" dirty="0"/>
              <a:t>Forward selection</a:t>
            </a:r>
          </a:p>
          <a:p>
            <a:pPr marL="742950" lvl="1" indent="-285750">
              <a:buFont typeface="Arial" panose="020B0604020202020204" pitchFamily="34" charset="0"/>
              <a:buChar char="•"/>
            </a:pPr>
            <a:r>
              <a:rPr lang="en-US" sz="1600" dirty="0"/>
              <a:t>Backward selection</a:t>
            </a:r>
          </a:p>
          <a:p>
            <a:pPr marL="742950" lvl="1" indent="-285750">
              <a:buFont typeface="Arial" panose="020B0604020202020204" pitchFamily="34" charset="0"/>
              <a:buChar char="•"/>
            </a:pPr>
            <a:r>
              <a:rPr lang="en-US" sz="1600" dirty="0"/>
              <a:t>Stepwise selection</a:t>
            </a:r>
          </a:p>
          <a:p>
            <a:endParaRPr lang="en-US" dirty="0"/>
          </a:p>
        </p:txBody>
      </p:sp>
      <p:cxnSp>
        <p:nvCxnSpPr>
          <p:cNvPr id="10" name="Straight Connector 9">
            <a:extLst>
              <a:ext uri="{FF2B5EF4-FFF2-40B4-BE49-F238E27FC236}">
                <a16:creationId xmlns:a16="http://schemas.microsoft.com/office/drawing/2014/main" id="{6E781D65-7FBB-4446-BC24-9BB44DB5BC7A}"/>
              </a:ext>
            </a:extLst>
          </p:cNvPr>
          <p:cNvCxnSpPr>
            <a:cxnSpLocks/>
          </p:cNvCxnSpPr>
          <p:nvPr/>
        </p:nvCxnSpPr>
        <p:spPr>
          <a:xfrm>
            <a:off x="4215444" y="2649848"/>
            <a:ext cx="0" cy="3459404"/>
          </a:xfrm>
          <a:prstGeom prst="line">
            <a:avLst/>
          </a:prstGeom>
          <a:ln w="47625">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A3EF01D-33A4-423F-AE13-660A066763A2}"/>
              </a:ext>
            </a:extLst>
          </p:cNvPr>
          <p:cNvCxnSpPr>
            <a:cxnSpLocks/>
          </p:cNvCxnSpPr>
          <p:nvPr/>
        </p:nvCxnSpPr>
        <p:spPr>
          <a:xfrm>
            <a:off x="7720644" y="2649848"/>
            <a:ext cx="0" cy="3459404"/>
          </a:xfrm>
          <a:prstGeom prst="line">
            <a:avLst/>
          </a:prstGeom>
          <a:ln w="47625">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0895788-6883-4A43-BC94-D3F66AF3756E}"/>
              </a:ext>
            </a:extLst>
          </p:cNvPr>
          <p:cNvCxnSpPr>
            <a:cxnSpLocks/>
          </p:cNvCxnSpPr>
          <p:nvPr/>
        </p:nvCxnSpPr>
        <p:spPr>
          <a:xfrm>
            <a:off x="862644" y="2649848"/>
            <a:ext cx="0" cy="3459404"/>
          </a:xfrm>
          <a:prstGeom prst="line">
            <a:avLst/>
          </a:prstGeom>
          <a:ln w="47625">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66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27C2-0FEF-4F63-83A1-0FB1571BB278}"/>
              </a:ext>
            </a:extLst>
          </p:cNvPr>
          <p:cNvSpPr>
            <a:spLocks noGrp="1"/>
          </p:cNvSpPr>
          <p:nvPr>
            <p:ph type="title"/>
          </p:nvPr>
        </p:nvSpPr>
        <p:spPr>
          <a:xfrm>
            <a:off x="1168208" y="1513353"/>
            <a:ext cx="8825657" cy="1915647"/>
          </a:xfrm>
        </p:spPr>
        <p:txBody>
          <a:bodyPr/>
          <a:lstStyle/>
          <a:p>
            <a:r>
              <a:rPr lang="en-US" dirty="0">
                <a:solidFill>
                  <a:schemeClr val="accent2"/>
                </a:solidFill>
                <a:latin typeface="Arial" panose="020B0604020202020204" pitchFamily="34" charset="0"/>
                <a:cs typeface="Arial" panose="020B0604020202020204" pitchFamily="34" charset="0"/>
              </a:rPr>
              <a:t>Machine Learning Algorithms</a:t>
            </a:r>
          </a:p>
        </p:txBody>
      </p:sp>
    </p:spTree>
    <p:extLst>
      <p:ext uri="{BB962C8B-B14F-4D97-AF65-F5344CB8AC3E}">
        <p14:creationId xmlns:p14="http://schemas.microsoft.com/office/powerpoint/2010/main" val="712792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22B5-4215-4D44-8399-9B56406D6F34}"/>
              </a:ext>
            </a:extLst>
          </p:cNvPr>
          <p:cNvSpPr>
            <a:spLocks noGrp="1"/>
          </p:cNvSpPr>
          <p:nvPr>
            <p:ph type="title"/>
          </p:nvPr>
        </p:nvSpPr>
        <p:spPr>
          <a:xfrm>
            <a:off x="1194713" y="1513353"/>
            <a:ext cx="8825657" cy="1915647"/>
          </a:xfrm>
        </p:spPr>
        <p:txBody>
          <a:bodyPr/>
          <a:lstStyle/>
          <a:p>
            <a:r>
              <a:rPr lang="en-US" dirty="0">
                <a:solidFill>
                  <a:schemeClr val="accent2"/>
                </a:solidFill>
                <a:latin typeface="Arial" panose="020B0604020202020204" pitchFamily="34" charset="0"/>
                <a:cs typeface="Arial" panose="020B0604020202020204" pitchFamily="34" charset="0"/>
              </a:rPr>
              <a:t>Model Evaluation Metrics</a:t>
            </a:r>
          </a:p>
        </p:txBody>
      </p:sp>
    </p:spTree>
    <p:extLst>
      <p:ext uri="{BB962C8B-B14F-4D97-AF65-F5344CB8AC3E}">
        <p14:creationId xmlns:p14="http://schemas.microsoft.com/office/powerpoint/2010/main" val="281551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E6D2-5D01-4C73-A173-4837C68A0D5B}"/>
              </a:ext>
            </a:extLst>
          </p:cNvPr>
          <p:cNvSpPr>
            <a:spLocks noGrp="1"/>
          </p:cNvSpPr>
          <p:nvPr>
            <p:ph idx="1"/>
          </p:nvPr>
        </p:nvSpPr>
        <p:spPr>
          <a:xfrm>
            <a:off x="387695" y="543339"/>
            <a:ext cx="9975505" cy="6007132"/>
          </a:xfrm>
        </p:spPr>
        <p:txBody>
          <a:bodyPr/>
          <a:lstStyle/>
          <a:p>
            <a:pPr>
              <a:buFont typeface="Arial" panose="020B0604020202020204" pitchFamily="34" charset="0"/>
              <a:buChar char="•"/>
            </a:pPr>
            <a:r>
              <a:rPr lang="en-US" sz="2000" dirty="0"/>
              <a:t>Evaluating a machine learning model is an important step to understand it's effectiveness. Evaluation metrics depend on the type of the problem: classification and regression.</a:t>
            </a:r>
          </a:p>
          <a:p>
            <a:endParaRPr lang="en-US" dirty="0"/>
          </a:p>
          <a:p>
            <a:r>
              <a:rPr lang="en-US" sz="2400" b="1" dirty="0">
                <a:solidFill>
                  <a:srgbClr val="00B0F0"/>
                </a:solidFill>
              </a:rPr>
              <a:t>Classification metrics: </a:t>
            </a:r>
          </a:p>
          <a:p>
            <a:pPr marL="457200" indent="-457200">
              <a:buAutoNum type="arabicPeriod"/>
            </a:pPr>
            <a:endParaRPr lang="en-US" sz="2400" b="1" dirty="0">
              <a:solidFill>
                <a:srgbClr val="00B0F0"/>
              </a:solidFill>
            </a:endParaRPr>
          </a:p>
          <a:p>
            <a:pPr lvl="1">
              <a:buFont typeface="Courier New" panose="02070309020205020404" pitchFamily="49" charset="0"/>
              <a:buChar char="o"/>
            </a:pPr>
            <a:r>
              <a:rPr lang="en-US" sz="2000" b="1" dirty="0">
                <a:solidFill>
                  <a:schemeClr val="accent2"/>
                </a:solidFill>
              </a:rPr>
              <a:t>Confusion matrix : </a:t>
            </a:r>
            <a:r>
              <a:rPr lang="en-US" sz="2000" dirty="0"/>
              <a:t>a table used to describe the performance of a classification model on a set of test data for which the true values are known  </a:t>
            </a:r>
          </a:p>
        </p:txBody>
      </p:sp>
      <p:pic>
        <p:nvPicPr>
          <p:cNvPr id="5" name="Picture 4">
            <a:extLst>
              <a:ext uri="{FF2B5EF4-FFF2-40B4-BE49-F238E27FC236}">
                <a16:creationId xmlns:a16="http://schemas.microsoft.com/office/drawing/2014/main" id="{7D7115C8-602C-477D-BAE8-A0AD7F21FA52}"/>
              </a:ext>
            </a:extLst>
          </p:cNvPr>
          <p:cNvPicPr>
            <a:picLocks noChangeAspect="1"/>
          </p:cNvPicPr>
          <p:nvPr/>
        </p:nvPicPr>
        <p:blipFill>
          <a:blip r:embed="rId2"/>
          <a:stretch>
            <a:fillRect/>
          </a:stretch>
        </p:blipFill>
        <p:spPr>
          <a:xfrm>
            <a:off x="3854963" y="3429000"/>
            <a:ext cx="4984238" cy="2743583"/>
          </a:xfrm>
          <a:prstGeom prst="rect">
            <a:avLst/>
          </a:prstGeom>
        </p:spPr>
      </p:pic>
    </p:spTree>
    <p:extLst>
      <p:ext uri="{BB962C8B-B14F-4D97-AF65-F5344CB8AC3E}">
        <p14:creationId xmlns:p14="http://schemas.microsoft.com/office/powerpoint/2010/main" val="174996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D531D-6BD6-40C6-9278-91744216944A}"/>
              </a:ext>
            </a:extLst>
          </p:cNvPr>
          <p:cNvSpPr>
            <a:spLocks noGrp="1"/>
          </p:cNvSpPr>
          <p:nvPr>
            <p:ph idx="1"/>
          </p:nvPr>
        </p:nvSpPr>
        <p:spPr>
          <a:xfrm>
            <a:off x="1050303" y="1138518"/>
            <a:ext cx="8946541" cy="5169517"/>
          </a:xfrm>
        </p:spPr>
        <p:txBody>
          <a:bodyPr>
            <a:normAutofit/>
          </a:bodyPr>
          <a:lstStyle/>
          <a:p>
            <a:pPr>
              <a:buFont typeface="Courier New" panose="02070309020205020404" pitchFamily="49" charset="0"/>
              <a:buChar char="o"/>
            </a:pPr>
            <a:r>
              <a:rPr lang="en-US" sz="2000" b="1" dirty="0">
                <a:solidFill>
                  <a:schemeClr val="accent2"/>
                </a:solidFill>
              </a:rPr>
              <a:t>Accuracy: </a:t>
            </a:r>
            <a:r>
              <a:rPr lang="en-US" sz="2000" dirty="0"/>
              <a:t>represents the number of correct predictions made by 	the model over all kinds predictions made.</a:t>
            </a:r>
          </a:p>
          <a:p>
            <a:pPr>
              <a:buFont typeface="Courier New" panose="02070309020205020404" pitchFamily="49" charset="0"/>
              <a:buChar char="o"/>
            </a:pPr>
            <a:r>
              <a:rPr lang="en-US" sz="2000" b="1" dirty="0">
                <a:solidFill>
                  <a:schemeClr val="accent2"/>
                </a:solidFill>
              </a:rPr>
              <a:t>Precision:  </a:t>
            </a:r>
            <a:r>
              <a:rPr lang="en-US" sz="2000" dirty="0"/>
              <a:t>is defined as the number of true positives divided by the 	number of true positives plus the number of false positives.</a:t>
            </a:r>
          </a:p>
          <a:p>
            <a:pPr>
              <a:buFont typeface="Courier New" panose="02070309020205020404" pitchFamily="49" charset="0"/>
              <a:buChar char="o"/>
            </a:pPr>
            <a:r>
              <a:rPr lang="en-US" sz="2000" b="1" dirty="0">
                <a:solidFill>
                  <a:schemeClr val="accent2"/>
                </a:solidFill>
              </a:rPr>
              <a:t>F1 score: </a:t>
            </a:r>
            <a:r>
              <a:rPr lang="en-US" sz="2000" dirty="0"/>
              <a:t>The harmonic mean of precision and recall.</a:t>
            </a:r>
          </a:p>
          <a:p>
            <a:pPr>
              <a:buFont typeface="Courier New" panose="02070309020205020404" pitchFamily="49" charset="0"/>
              <a:buChar char="o"/>
            </a:pPr>
            <a:r>
              <a:rPr lang="en-US" sz="2000" b="1" dirty="0">
                <a:solidFill>
                  <a:schemeClr val="accent2"/>
                </a:solidFill>
              </a:rPr>
              <a:t>ROC-AUC: </a:t>
            </a:r>
            <a:r>
              <a:rPr lang="en-US" sz="2000" dirty="0"/>
              <a:t>Measures the area under the ROC curve which plots the true positive rate against the false positive rate.</a:t>
            </a:r>
          </a:p>
          <a:p>
            <a:pPr>
              <a:buFont typeface="Courier New" panose="02070309020205020404" pitchFamily="49" charset="0"/>
              <a:buChar char="o"/>
            </a:pPr>
            <a:r>
              <a:rPr lang="en-US" sz="2000" b="1" dirty="0">
                <a:solidFill>
                  <a:schemeClr val="accent2"/>
                </a:solidFill>
              </a:rPr>
              <a:t>Logarithmic Loss : </a:t>
            </a:r>
            <a:r>
              <a:rPr lang="en-US" sz="2000" dirty="0"/>
              <a:t>Log loss measures the performance of a 	classification model where the prediction input is a probability value between 0 and 1.</a:t>
            </a:r>
          </a:p>
        </p:txBody>
      </p:sp>
    </p:spTree>
    <p:extLst>
      <p:ext uri="{BB962C8B-B14F-4D97-AF65-F5344CB8AC3E}">
        <p14:creationId xmlns:p14="http://schemas.microsoft.com/office/powerpoint/2010/main" val="1879737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50798-6866-43E6-A8C5-4D68377E232E}"/>
              </a:ext>
            </a:extLst>
          </p:cNvPr>
          <p:cNvSpPr>
            <a:spLocks noGrp="1"/>
          </p:cNvSpPr>
          <p:nvPr>
            <p:ph idx="1"/>
          </p:nvPr>
        </p:nvSpPr>
        <p:spPr>
          <a:xfrm>
            <a:off x="347938" y="343388"/>
            <a:ext cx="9763471" cy="5673099"/>
          </a:xfrm>
        </p:spPr>
        <p:txBody>
          <a:bodyPr>
            <a:normAutofit/>
          </a:bodyPr>
          <a:lstStyle/>
          <a:p>
            <a:pPr>
              <a:buFont typeface="Arial" panose="020B0604020202020204" pitchFamily="34" charset="0"/>
              <a:buChar char="•"/>
            </a:pPr>
            <a:endParaRPr lang="en-US" b="1" dirty="0">
              <a:solidFill>
                <a:srgbClr val="00B0F0"/>
              </a:solidFill>
            </a:endParaRPr>
          </a:p>
          <a:p>
            <a:pPr>
              <a:buFont typeface="Arial" panose="020B0604020202020204" pitchFamily="34" charset="0"/>
              <a:buChar char="•"/>
            </a:pPr>
            <a:endParaRPr lang="en-US" b="1" dirty="0">
              <a:solidFill>
                <a:srgbClr val="00B0F0"/>
              </a:solidFill>
            </a:endParaRPr>
          </a:p>
          <a:p>
            <a:pPr>
              <a:buFont typeface="Arial" panose="020B0604020202020204" pitchFamily="34" charset="0"/>
              <a:buChar char="•"/>
            </a:pPr>
            <a:r>
              <a:rPr lang="en-US" sz="2400" b="1" dirty="0">
                <a:solidFill>
                  <a:srgbClr val="00B0F0"/>
                </a:solidFill>
              </a:rPr>
              <a:t>Regression metrics:</a:t>
            </a:r>
          </a:p>
          <a:p>
            <a:pPr>
              <a:buFont typeface="Arial" panose="020B0604020202020204" pitchFamily="34" charset="0"/>
              <a:buChar char="•"/>
            </a:pPr>
            <a:endParaRPr lang="en-US" sz="2000" b="1" dirty="0">
              <a:solidFill>
                <a:srgbClr val="00B0F0"/>
              </a:solidFill>
            </a:endParaRPr>
          </a:p>
          <a:p>
            <a:pPr lvl="1">
              <a:buFont typeface="Courier New" panose="02070309020205020404" pitchFamily="49" charset="0"/>
              <a:buChar char="o"/>
            </a:pPr>
            <a:r>
              <a:rPr lang="en-US" sz="2000" b="1" dirty="0">
                <a:solidFill>
                  <a:schemeClr val="accent2"/>
                </a:solidFill>
              </a:rPr>
              <a:t>Mean Absolute Error (MAE): </a:t>
            </a:r>
            <a:r>
              <a:rPr lang="en-US" sz="2000" dirty="0"/>
              <a:t>The average of the absolute differences between predicted and actual values.</a:t>
            </a:r>
          </a:p>
          <a:p>
            <a:pPr lvl="1">
              <a:buFont typeface="Courier New" panose="02070309020205020404" pitchFamily="49" charset="0"/>
              <a:buChar char="o"/>
            </a:pPr>
            <a:r>
              <a:rPr lang="en-US" sz="2000" b="1" dirty="0">
                <a:solidFill>
                  <a:schemeClr val="accent2"/>
                </a:solidFill>
              </a:rPr>
              <a:t>Mean Squared Error (MSE): </a:t>
            </a:r>
            <a:r>
              <a:rPr lang="en-US" sz="2000" dirty="0"/>
              <a:t>The average of the squared differences between predicted and actual values.</a:t>
            </a:r>
          </a:p>
          <a:p>
            <a:pPr lvl="1">
              <a:buFont typeface="Courier New" panose="02070309020205020404" pitchFamily="49" charset="0"/>
              <a:buChar char="o"/>
            </a:pPr>
            <a:r>
              <a:rPr lang="en-US" sz="2000" b="1" dirty="0">
                <a:solidFill>
                  <a:schemeClr val="accent2"/>
                </a:solidFill>
              </a:rPr>
              <a:t>Root Mean Squared Error (RMSE): </a:t>
            </a:r>
            <a:r>
              <a:rPr lang="en-US" sz="2000" dirty="0"/>
              <a:t>The square root of the mean squared error.</a:t>
            </a:r>
          </a:p>
          <a:p>
            <a:pPr lvl="1">
              <a:buFont typeface="Courier New" panose="02070309020205020404" pitchFamily="49" charset="0"/>
              <a:buChar char="o"/>
            </a:pPr>
            <a:r>
              <a:rPr lang="en-US" sz="2000" b="1" dirty="0">
                <a:solidFill>
                  <a:schemeClr val="accent2"/>
                </a:solidFill>
              </a:rPr>
              <a:t>R-squared: </a:t>
            </a:r>
            <a:r>
              <a:rPr lang="en-US" sz="2000" dirty="0"/>
              <a:t>Indicates the proportion of the variance in the dependent variable that can be explained by the independent variables in the regression mode.</a:t>
            </a:r>
          </a:p>
          <a:p>
            <a:pPr lvl="1">
              <a:buFont typeface="Courier New" panose="02070309020205020404" pitchFamily="49" charset="0"/>
              <a:buChar char="o"/>
            </a:pPr>
            <a:r>
              <a:rPr lang="en-US" sz="2000" b="1" dirty="0">
                <a:solidFill>
                  <a:schemeClr val="accent2"/>
                </a:solidFill>
              </a:rPr>
              <a:t>Adjusted R-squared: </a:t>
            </a:r>
            <a:r>
              <a:rPr lang="en-US" sz="2000" dirty="0"/>
              <a:t>Adjusts the R-squared value based on the number of predictors in the model. </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548538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290EA-A7AC-498B-8112-2BA84CC4CEA8}"/>
              </a:ext>
            </a:extLst>
          </p:cNvPr>
          <p:cNvSpPr>
            <a:spLocks noGrp="1"/>
          </p:cNvSpPr>
          <p:nvPr>
            <p:ph idx="1"/>
          </p:nvPr>
        </p:nvSpPr>
        <p:spPr>
          <a:xfrm>
            <a:off x="864773" y="1098761"/>
            <a:ext cx="8946541" cy="4195481"/>
          </a:xfrm>
        </p:spPr>
        <p:txBody>
          <a:bodyPr/>
          <a:lstStyle/>
          <a:p>
            <a:pPr>
              <a:buFont typeface="Arial" panose="020B0604020202020204" pitchFamily="34" charset="0"/>
              <a:buChar char="•"/>
            </a:pPr>
            <a:r>
              <a:rPr lang="en-US" sz="2000" dirty="0"/>
              <a:t>When to Use Each Metric:</a:t>
            </a:r>
          </a:p>
          <a:p>
            <a:pPr>
              <a:buFont typeface="Arial" panose="020B0604020202020204" pitchFamily="34" charset="0"/>
              <a:buChar char="•"/>
            </a:pPr>
            <a:endParaRPr lang="en-US" sz="2000" dirty="0"/>
          </a:p>
          <a:p>
            <a:pPr marL="457200" lvl="1" indent="0">
              <a:buNone/>
            </a:pPr>
            <a:r>
              <a:rPr lang="en-US" sz="2000" b="1" dirty="0">
                <a:solidFill>
                  <a:schemeClr val="accent2"/>
                </a:solidFill>
              </a:rPr>
              <a:t>-Balanced Datasets: </a:t>
            </a:r>
            <a:r>
              <a:rPr lang="en-US" sz="2000" dirty="0"/>
              <a:t>Accuracy, ROC-AUC.</a:t>
            </a:r>
          </a:p>
          <a:p>
            <a:pPr marL="457200" lvl="1" indent="0">
              <a:buNone/>
            </a:pPr>
            <a:r>
              <a:rPr lang="en-US" sz="2000" b="1" dirty="0">
                <a:solidFill>
                  <a:schemeClr val="accent2"/>
                </a:solidFill>
              </a:rPr>
              <a:t>-Imbalanced Datasets: </a:t>
            </a:r>
            <a:r>
              <a:rPr lang="en-US" sz="2000" dirty="0"/>
              <a:t>Precision, Recall, F1 Score, Confusion Matrix.</a:t>
            </a:r>
          </a:p>
          <a:p>
            <a:pPr marL="457200" lvl="1" indent="0">
              <a:buNone/>
            </a:pPr>
            <a:r>
              <a:rPr lang="en-US" sz="2000" b="1" dirty="0">
                <a:solidFill>
                  <a:schemeClr val="accent2"/>
                </a:solidFill>
              </a:rPr>
              <a:t>-Probability Predictions: </a:t>
            </a:r>
            <a:r>
              <a:rPr lang="en-US" sz="2000" dirty="0"/>
              <a:t>Log Loss, ROC-AUC.</a:t>
            </a:r>
          </a:p>
          <a:p>
            <a:pPr marL="457200" lvl="1" indent="0">
              <a:buNone/>
            </a:pPr>
            <a:r>
              <a:rPr lang="en-US" sz="2000" b="1" dirty="0">
                <a:solidFill>
                  <a:schemeClr val="accent2"/>
                </a:solidFill>
              </a:rPr>
              <a:t>-Regression: </a:t>
            </a:r>
            <a:r>
              <a:rPr lang="en-US" sz="2000" dirty="0"/>
              <a:t>MAE, MSE, RMSE, R², Adjusted R².</a:t>
            </a:r>
          </a:p>
          <a:p>
            <a:pPr marL="457200" lvl="1" indent="0">
              <a:buNone/>
            </a:pPr>
            <a:r>
              <a:rPr lang="en-US" sz="2000" b="1" dirty="0">
                <a:solidFill>
                  <a:schemeClr val="accent2"/>
                </a:solidFill>
              </a:rPr>
              <a:t>-Comparing Models: </a:t>
            </a:r>
            <a:r>
              <a:rPr lang="en-US" sz="2000" dirty="0"/>
              <a:t>ROC-AUC for classifiers, Adjusted R² for regression.</a:t>
            </a:r>
          </a:p>
          <a:p>
            <a:pPr marL="457200" lvl="1" indent="0">
              <a:buNone/>
            </a:pPr>
            <a:endParaRPr lang="en-US" dirty="0"/>
          </a:p>
        </p:txBody>
      </p:sp>
    </p:spTree>
    <p:extLst>
      <p:ext uri="{BB962C8B-B14F-4D97-AF65-F5344CB8AC3E}">
        <p14:creationId xmlns:p14="http://schemas.microsoft.com/office/powerpoint/2010/main" val="408503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27C2-0FEF-4F63-83A1-0FB1571BB278}"/>
              </a:ext>
            </a:extLst>
          </p:cNvPr>
          <p:cNvSpPr>
            <a:spLocks noGrp="1"/>
          </p:cNvSpPr>
          <p:nvPr>
            <p:ph type="title"/>
          </p:nvPr>
        </p:nvSpPr>
        <p:spPr>
          <a:xfrm>
            <a:off x="1168208" y="1513353"/>
            <a:ext cx="8825657" cy="1915647"/>
          </a:xfrm>
        </p:spPr>
        <p:txBody>
          <a:bodyPr/>
          <a:lstStyle/>
          <a:p>
            <a:r>
              <a:rPr lang="en-US" dirty="0">
                <a:solidFill>
                  <a:schemeClr val="accent2"/>
                </a:solidFill>
                <a:latin typeface="Arial" panose="020B0604020202020204" pitchFamily="34" charset="0"/>
                <a:cs typeface="Arial" panose="020B0604020202020204" pitchFamily="34" charset="0"/>
              </a:rPr>
              <a:t>Model Validation Techniques</a:t>
            </a:r>
          </a:p>
        </p:txBody>
      </p:sp>
    </p:spTree>
    <p:extLst>
      <p:ext uri="{BB962C8B-B14F-4D97-AF65-F5344CB8AC3E}">
        <p14:creationId xmlns:p14="http://schemas.microsoft.com/office/powerpoint/2010/main" val="3242097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1B465-9790-4406-831A-691A962B0AFC}"/>
              </a:ext>
            </a:extLst>
          </p:cNvPr>
          <p:cNvSpPr>
            <a:spLocks noGrp="1"/>
          </p:cNvSpPr>
          <p:nvPr>
            <p:ph idx="1"/>
          </p:nvPr>
        </p:nvSpPr>
        <p:spPr>
          <a:xfrm>
            <a:off x="984042" y="1331259"/>
            <a:ext cx="8946541" cy="4195481"/>
          </a:xfrm>
        </p:spPr>
        <p:txBody>
          <a:bodyPr>
            <a:normAutofit/>
          </a:bodyPr>
          <a:lstStyle/>
          <a:p>
            <a:pPr marL="0" indent="0">
              <a:buNone/>
            </a:pPr>
            <a:r>
              <a:rPr lang="en-US" sz="2000" dirty="0"/>
              <a:t>Model validation assesses the ability of ML model to produce predictions with enough accuracy to be used to achieve business objectives.  It helps ensure that the model performs as intended and can handle unseen data.</a:t>
            </a:r>
          </a:p>
          <a:p>
            <a:pPr marL="0" indent="0">
              <a:buNone/>
            </a:pPr>
            <a:r>
              <a:rPr lang="en-US" sz="2000" dirty="0"/>
              <a:t>Based on the data how is used in training, model validation can be categorized into two main approaches:</a:t>
            </a:r>
          </a:p>
          <a:p>
            <a:pPr lvl="1"/>
            <a:r>
              <a:rPr lang="en-US" sz="2000" b="1" dirty="0">
                <a:solidFill>
                  <a:srgbClr val="00B0F0"/>
                </a:solidFill>
              </a:rPr>
              <a:t>In sample validation</a:t>
            </a:r>
            <a:r>
              <a:rPr lang="en-US" sz="2000" b="1" dirty="0">
                <a:solidFill>
                  <a:schemeClr val="accent5"/>
                </a:solidFill>
              </a:rPr>
              <a:t>: </a:t>
            </a:r>
            <a:r>
              <a:rPr lang="en-US" sz="2000" dirty="0"/>
              <a:t>This approach involves the use of data from  the same dataset that was employed to develop the model.</a:t>
            </a:r>
          </a:p>
          <a:p>
            <a:pPr lvl="1"/>
            <a:r>
              <a:rPr lang="en-US" sz="2000" b="1" dirty="0">
                <a:solidFill>
                  <a:srgbClr val="00B0F0"/>
                </a:solidFill>
              </a:rPr>
              <a:t>Holdout method: </a:t>
            </a:r>
            <a:r>
              <a:rPr lang="en-US" sz="2000" dirty="0"/>
              <a:t>The dataset is then divided into training set which is used to train the model and a hold out set which is used to test the performance of the model.</a:t>
            </a:r>
          </a:p>
        </p:txBody>
      </p:sp>
    </p:spTree>
    <p:extLst>
      <p:ext uri="{BB962C8B-B14F-4D97-AF65-F5344CB8AC3E}">
        <p14:creationId xmlns:p14="http://schemas.microsoft.com/office/powerpoint/2010/main" val="2969821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079B1-DC66-4351-9BC6-6932F35ABAE9}"/>
              </a:ext>
            </a:extLst>
          </p:cNvPr>
          <p:cNvSpPr>
            <a:spLocks noGrp="1"/>
          </p:cNvSpPr>
          <p:nvPr>
            <p:ph idx="1"/>
          </p:nvPr>
        </p:nvSpPr>
        <p:spPr>
          <a:xfrm>
            <a:off x="1050303" y="952988"/>
            <a:ext cx="8946541" cy="4195481"/>
          </a:xfrm>
        </p:spPr>
        <p:txBody>
          <a:bodyPr>
            <a:normAutofit/>
          </a:bodyPr>
          <a:lstStyle/>
          <a:p>
            <a:pPr>
              <a:buFont typeface="Arial" panose="020B0604020202020204" pitchFamily="34" charset="0"/>
              <a:buChar char="•"/>
            </a:pPr>
            <a:r>
              <a:rPr lang="en-US" sz="2000" dirty="0">
                <a:solidFill>
                  <a:srgbClr val="00B0F0"/>
                </a:solidFill>
              </a:rPr>
              <a:t>Out-of-Sample Validation: </a:t>
            </a:r>
            <a:r>
              <a:rPr lang="en-US" sz="2000" dirty="0"/>
              <a:t>This approach relies on entirely different data from the data used for training the model. This gives a more reliable prediction of how accurate the model will be in predicting new inputs.</a:t>
            </a:r>
          </a:p>
          <a:p>
            <a:pPr>
              <a:buFont typeface="Arial" panose="020B0604020202020204" pitchFamily="34" charset="0"/>
              <a:buChar char="•"/>
            </a:pPr>
            <a:endParaRPr lang="en-US" sz="2000" dirty="0"/>
          </a:p>
          <a:p>
            <a:pPr lvl="1">
              <a:buFont typeface="Courier New" panose="02070309020205020404" pitchFamily="49" charset="0"/>
              <a:buChar char="o"/>
            </a:pPr>
            <a:r>
              <a:rPr lang="en-US" sz="2000" b="1" dirty="0">
                <a:solidFill>
                  <a:schemeClr val="accent2"/>
                </a:solidFill>
              </a:rPr>
              <a:t>K-Fold Cross-validation: </a:t>
            </a:r>
            <a:r>
              <a:rPr lang="en-US" sz="2000" dirty="0"/>
              <a:t>The data is divided into k number of folds. The model is trained on k-1 folds and tested on the fold that is left. This is repeated k times, each time using a different fold for testing.</a:t>
            </a:r>
          </a:p>
          <a:p>
            <a:pPr lvl="1">
              <a:buFont typeface="Courier New" panose="02070309020205020404" pitchFamily="49" charset="0"/>
              <a:buChar char="o"/>
            </a:pPr>
            <a:r>
              <a:rPr lang="en-US" sz="2000" b="1" dirty="0">
                <a:solidFill>
                  <a:schemeClr val="accent2"/>
                </a:solidFill>
              </a:rPr>
              <a:t>Leave-One-Out Cross-validation: </a:t>
            </a:r>
            <a:r>
              <a:rPr lang="en-US" sz="2000" dirty="0"/>
              <a:t>This is a form of k-fold cross validation where k is equal to the number of instances. Only one piece of data is not used to train the model. This is repeated for each data point.</a:t>
            </a:r>
          </a:p>
          <a:p>
            <a:pPr lvl="1">
              <a:buFont typeface="Courier New" panose="02070309020205020404" pitchFamily="49" charset="0"/>
              <a:buChar char="o"/>
            </a:pPr>
            <a:r>
              <a:rPr lang="en-US" sz="2000" b="1" dirty="0">
                <a:solidFill>
                  <a:schemeClr val="accent2"/>
                </a:solidFill>
              </a:rPr>
              <a:t>Stratified K-Fold Cross-validation: </a:t>
            </a:r>
            <a:r>
              <a:rPr lang="en-US" sz="2000" dirty="0"/>
              <a:t>in this type of cross-validation each fold has the same ratio of classes/categories as the overall dataset. This is useful especially where data in one class is very low compared to others.</a:t>
            </a:r>
          </a:p>
        </p:txBody>
      </p:sp>
    </p:spTree>
    <p:extLst>
      <p:ext uri="{BB962C8B-B14F-4D97-AF65-F5344CB8AC3E}">
        <p14:creationId xmlns:p14="http://schemas.microsoft.com/office/powerpoint/2010/main" val="380876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E93949-895D-4F5A-A11D-62C2A4F6A87A}"/>
              </a:ext>
            </a:extLst>
          </p:cNvPr>
          <p:cNvSpPr>
            <a:spLocks noGrp="1"/>
          </p:cNvSpPr>
          <p:nvPr>
            <p:ph type="body" idx="1"/>
          </p:nvPr>
        </p:nvSpPr>
        <p:spPr>
          <a:xfrm>
            <a:off x="267059" y="139120"/>
            <a:ext cx="8825658" cy="860400"/>
          </a:xfrm>
        </p:spPr>
        <p:txBody>
          <a:bodyPr>
            <a:normAutofit/>
          </a:bodyPr>
          <a:lstStyle/>
          <a:p>
            <a:r>
              <a:rPr lang="en-US" sz="2200" b="1" dirty="0">
                <a:solidFill>
                  <a:schemeClr val="accent5"/>
                </a:solidFill>
              </a:rPr>
              <a:t>I. MACHINE LEARNING ALGORITHMS</a:t>
            </a:r>
          </a:p>
        </p:txBody>
      </p:sp>
      <p:sp>
        <p:nvSpPr>
          <p:cNvPr id="4" name="Rectangle: Rounded Corners 3">
            <a:extLst>
              <a:ext uri="{FF2B5EF4-FFF2-40B4-BE49-F238E27FC236}">
                <a16:creationId xmlns:a16="http://schemas.microsoft.com/office/drawing/2014/main" id="{3D73644B-FF39-40D3-AD50-9EDA8EAC48CC}"/>
              </a:ext>
            </a:extLst>
          </p:cNvPr>
          <p:cNvSpPr/>
          <p:nvPr/>
        </p:nvSpPr>
        <p:spPr>
          <a:xfrm>
            <a:off x="4913244" y="630767"/>
            <a:ext cx="2468215" cy="493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5" name="Rectangle: Rounded Corners 4">
            <a:extLst>
              <a:ext uri="{FF2B5EF4-FFF2-40B4-BE49-F238E27FC236}">
                <a16:creationId xmlns:a16="http://schemas.microsoft.com/office/drawing/2014/main" id="{2E698FAA-5F13-4D2F-BD6E-FDF09F4D1D57}"/>
              </a:ext>
            </a:extLst>
          </p:cNvPr>
          <p:cNvSpPr/>
          <p:nvPr/>
        </p:nvSpPr>
        <p:spPr>
          <a:xfrm>
            <a:off x="5082209" y="1495968"/>
            <a:ext cx="2027581" cy="493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6" name="Rectangle: Rounded Corners 5">
            <a:extLst>
              <a:ext uri="{FF2B5EF4-FFF2-40B4-BE49-F238E27FC236}">
                <a16:creationId xmlns:a16="http://schemas.microsoft.com/office/drawing/2014/main" id="{94E878BC-2B6B-47F2-97DC-9715510406F7}"/>
              </a:ext>
            </a:extLst>
          </p:cNvPr>
          <p:cNvSpPr/>
          <p:nvPr/>
        </p:nvSpPr>
        <p:spPr>
          <a:xfrm>
            <a:off x="8488018" y="1470454"/>
            <a:ext cx="2027580" cy="518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Reinforcement</a:t>
            </a:r>
          </a:p>
        </p:txBody>
      </p:sp>
      <p:sp>
        <p:nvSpPr>
          <p:cNvPr id="7" name="Rectangle: Rounded Corners 6">
            <a:extLst>
              <a:ext uri="{FF2B5EF4-FFF2-40B4-BE49-F238E27FC236}">
                <a16:creationId xmlns:a16="http://schemas.microsoft.com/office/drawing/2014/main" id="{D8FA2B48-2FAE-41D1-A836-3205A9BEB660}"/>
              </a:ext>
            </a:extLst>
          </p:cNvPr>
          <p:cNvSpPr/>
          <p:nvPr/>
        </p:nvSpPr>
        <p:spPr>
          <a:xfrm>
            <a:off x="1371601" y="1510894"/>
            <a:ext cx="2027582" cy="493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Supervised</a:t>
            </a:r>
          </a:p>
        </p:txBody>
      </p:sp>
      <p:sp>
        <p:nvSpPr>
          <p:cNvPr id="8" name="Rectangle: Rounded Corners 7">
            <a:extLst>
              <a:ext uri="{FF2B5EF4-FFF2-40B4-BE49-F238E27FC236}">
                <a16:creationId xmlns:a16="http://schemas.microsoft.com/office/drawing/2014/main" id="{411110F0-E794-4E65-9D41-EEFAA17BEF6A}"/>
              </a:ext>
            </a:extLst>
          </p:cNvPr>
          <p:cNvSpPr/>
          <p:nvPr/>
        </p:nvSpPr>
        <p:spPr>
          <a:xfrm>
            <a:off x="1345097" y="2334687"/>
            <a:ext cx="2027582" cy="493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
        <p:nvSpPr>
          <p:cNvPr id="9" name="Rectangle: Rounded Corners 8">
            <a:extLst>
              <a:ext uri="{FF2B5EF4-FFF2-40B4-BE49-F238E27FC236}">
                <a16:creationId xmlns:a16="http://schemas.microsoft.com/office/drawing/2014/main" id="{FD7A6416-56CC-4777-9FC0-F4AB40AC79AB}"/>
              </a:ext>
            </a:extLst>
          </p:cNvPr>
          <p:cNvSpPr/>
          <p:nvPr/>
        </p:nvSpPr>
        <p:spPr>
          <a:xfrm>
            <a:off x="5082208" y="2359432"/>
            <a:ext cx="2027581" cy="493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Clustering</a:t>
            </a:r>
          </a:p>
        </p:txBody>
      </p:sp>
      <p:sp>
        <p:nvSpPr>
          <p:cNvPr id="10" name="TextBox 9">
            <a:extLst>
              <a:ext uri="{FF2B5EF4-FFF2-40B4-BE49-F238E27FC236}">
                <a16:creationId xmlns:a16="http://schemas.microsoft.com/office/drawing/2014/main" id="{874C8C54-714F-42A2-AD65-C739AD6D9984}"/>
              </a:ext>
            </a:extLst>
          </p:cNvPr>
          <p:cNvSpPr txBox="1"/>
          <p:nvPr/>
        </p:nvSpPr>
        <p:spPr>
          <a:xfrm>
            <a:off x="1901687" y="2990526"/>
            <a:ext cx="143786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Linear</a:t>
            </a:r>
          </a:p>
          <a:p>
            <a:pPr marL="171450" indent="-171450">
              <a:buFont typeface="Arial" panose="020B0604020202020204" pitchFamily="34" charset="0"/>
              <a:buChar char="•"/>
            </a:pPr>
            <a:r>
              <a:rPr lang="en-US" sz="1200" dirty="0"/>
              <a:t>Polynomial</a:t>
            </a:r>
          </a:p>
        </p:txBody>
      </p:sp>
      <p:sp>
        <p:nvSpPr>
          <p:cNvPr id="11" name="Rectangle: Rounded Corners 10">
            <a:extLst>
              <a:ext uri="{FF2B5EF4-FFF2-40B4-BE49-F238E27FC236}">
                <a16:creationId xmlns:a16="http://schemas.microsoft.com/office/drawing/2014/main" id="{31837CC7-B7A4-47DF-B151-0E16697F1526}"/>
              </a:ext>
            </a:extLst>
          </p:cNvPr>
          <p:cNvSpPr/>
          <p:nvPr/>
        </p:nvSpPr>
        <p:spPr>
          <a:xfrm>
            <a:off x="1311966" y="3454650"/>
            <a:ext cx="2027582" cy="493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a:t>
            </a:r>
          </a:p>
        </p:txBody>
      </p:sp>
      <p:sp>
        <p:nvSpPr>
          <p:cNvPr id="12" name="Rectangle: Rounded Corners 11">
            <a:extLst>
              <a:ext uri="{FF2B5EF4-FFF2-40B4-BE49-F238E27FC236}">
                <a16:creationId xmlns:a16="http://schemas.microsoft.com/office/drawing/2014/main" id="{56961A2E-7A3D-4911-A8CF-61C481C8E88A}"/>
              </a:ext>
            </a:extLst>
          </p:cNvPr>
          <p:cNvSpPr/>
          <p:nvPr/>
        </p:nvSpPr>
        <p:spPr>
          <a:xfrm>
            <a:off x="1311966" y="4212704"/>
            <a:ext cx="2027582" cy="493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13" name="Rectangle: Rounded Corners 12">
            <a:extLst>
              <a:ext uri="{FF2B5EF4-FFF2-40B4-BE49-F238E27FC236}">
                <a16:creationId xmlns:a16="http://schemas.microsoft.com/office/drawing/2014/main" id="{16E05F95-0436-4273-81E8-C2BBF11F1FEA}"/>
              </a:ext>
            </a:extLst>
          </p:cNvPr>
          <p:cNvSpPr/>
          <p:nvPr/>
        </p:nvSpPr>
        <p:spPr>
          <a:xfrm>
            <a:off x="1311966" y="4970758"/>
            <a:ext cx="2027582" cy="493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a:t>
            </a:r>
          </a:p>
        </p:txBody>
      </p:sp>
      <p:sp>
        <p:nvSpPr>
          <p:cNvPr id="14" name="TextBox 13">
            <a:extLst>
              <a:ext uri="{FF2B5EF4-FFF2-40B4-BE49-F238E27FC236}">
                <a16:creationId xmlns:a16="http://schemas.microsoft.com/office/drawing/2014/main" id="{38641BBF-88EC-449C-B71C-124EC4B299A4}"/>
              </a:ext>
            </a:extLst>
          </p:cNvPr>
          <p:cNvSpPr txBox="1"/>
          <p:nvPr/>
        </p:nvSpPr>
        <p:spPr>
          <a:xfrm>
            <a:off x="1901686" y="5676488"/>
            <a:ext cx="1795671"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KNN</a:t>
            </a:r>
          </a:p>
          <a:p>
            <a:pPr marL="171450" indent="-171450">
              <a:buFont typeface="Arial" panose="020B0604020202020204" pitchFamily="34" charset="0"/>
              <a:buChar char="•"/>
            </a:pPr>
            <a:r>
              <a:rPr lang="en-US" sz="1200" dirty="0"/>
              <a:t>Logistic regression</a:t>
            </a:r>
          </a:p>
          <a:p>
            <a:pPr marL="171450" indent="-171450">
              <a:buFont typeface="Arial" panose="020B0604020202020204" pitchFamily="34" charset="0"/>
              <a:buChar char="•"/>
            </a:pPr>
            <a:r>
              <a:rPr lang="en-US" sz="1200" dirty="0"/>
              <a:t>SVM</a:t>
            </a:r>
          </a:p>
          <a:p>
            <a:pPr marL="171450" indent="-171450">
              <a:buFont typeface="Arial" panose="020B0604020202020204" pitchFamily="34" charset="0"/>
              <a:buChar char="•"/>
            </a:pPr>
            <a:r>
              <a:rPr lang="en-US" sz="1200" dirty="0"/>
              <a:t>Naïve-Bayes</a:t>
            </a:r>
          </a:p>
        </p:txBody>
      </p:sp>
      <p:sp>
        <p:nvSpPr>
          <p:cNvPr id="15" name="TextBox 14">
            <a:extLst>
              <a:ext uri="{FF2B5EF4-FFF2-40B4-BE49-F238E27FC236}">
                <a16:creationId xmlns:a16="http://schemas.microsoft.com/office/drawing/2014/main" id="{8CDD30D2-06DA-467D-9AC1-095120B0DE5A}"/>
              </a:ext>
            </a:extLst>
          </p:cNvPr>
          <p:cNvSpPr txBox="1"/>
          <p:nvPr/>
        </p:nvSpPr>
        <p:spPr>
          <a:xfrm>
            <a:off x="5585788" y="2903852"/>
            <a:ext cx="17956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SVD</a:t>
            </a:r>
          </a:p>
          <a:p>
            <a:pPr marL="171450" indent="-171450">
              <a:buFont typeface="Arial" panose="020B0604020202020204" pitchFamily="34" charset="0"/>
              <a:buChar char="•"/>
            </a:pPr>
            <a:r>
              <a:rPr lang="en-US" sz="1200" dirty="0"/>
              <a:t>PCA</a:t>
            </a:r>
          </a:p>
          <a:p>
            <a:pPr marL="171450" indent="-171450">
              <a:buFont typeface="Arial" panose="020B0604020202020204" pitchFamily="34" charset="0"/>
              <a:buChar char="•"/>
            </a:pPr>
            <a:r>
              <a:rPr lang="en-US" sz="1200" dirty="0"/>
              <a:t>K-means</a:t>
            </a:r>
          </a:p>
        </p:txBody>
      </p:sp>
      <p:sp>
        <p:nvSpPr>
          <p:cNvPr id="21" name="Rectangle: Rounded Corners 20">
            <a:extLst>
              <a:ext uri="{FF2B5EF4-FFF2-40B4-BE49-F238E27FC236}">
                <a16:creationId xmlns:a16="http://schemas.microsoft.com/office/drawing/2014/main" id="{9B93E291-2105-43DC-9E91-3A3AE56AEC39}"/>
              </a:ext>
            </a:extLst>
          </p:cNvPr>
          <p:cNvSpPr/>
          <p:nvPr/>
        </p:nvSpPr>
        <p:spPr>
          <a:xfrm>
            <a:off x="725555" y="2228053"/>
            <a:ext cx="6987210" cy="2568307"/>
          </a:xfrm>
          <a:prstGeom prst="round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4157F3C9-2098-437C-8ABF-F44F032666C6}"/>
              </a:ext>
            </a:extLst>
          </p:cNvPr>
          <p:cNvSpPr/>
          <p:nvPr/>
        </p:nvSpPr>
        <p:spPr>
          <a:xfrm>
            <a:off x="725554" y="4902994"/>
            <a:ext cx="6987209" cy="1703907"/>
          </a:xfrm>
          <a:prstGeom prst="round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72F6B76-EF2A-4F0B-93B4-EFACA034BD32}"/>
              </a:ext>
            </a:extLst>
          </p:cNvPr>
          <p:cNvSpPr/>
          <p:nvPr/>
        </p:nvSpPr>
        <p:spPr>
          <a:xfrm>
            <a:off x="7706138" y="5368205"/>
            <a:ext cx="2517914" cy="688466"/>
          </a:xfrm>
          <a:prstGeom prst="roundRect">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0223E75-6C38-43C4-AEB9-21559804CE2C}"/>
              </a:ext>
            </a:extLst>
          </p:cNvPr>
          <p:cNvSpPr txBox="1"/>
          <p:nvPr/>
        </p:nvSpPr>
        <p:spPr>
          <a:xfrm>
            <a:off x="7987747" y="5527772"/>
            <a:ext cx="1802296" cy="369332"/>
          </a:xfrm>
          <a:prstGeom prst="rect">
            <a:avLst/>
          </a:prstGeom>
          <a:noFill/>
        </p:spPr>
        <p:txBody>
          <a:bodyPr wrap="square" rtlCol="0">
            <a:spAutoFit/>
          </a:bodyPr>
          <a:lstStyle/>
          <a:p>
            <a:r>
              <a:rPr lang="en-US" dirty="0"/>
              <a:t>Categorical</a:t>
            </a:r>
          </a:p>
        </p:txBody>
      </p:sp>
      <p:sp>
        <p:nvSpPr>
          <p:cNvPr id="27" name="Rectangle: Rounded Corners 26">
            <a:extLst>
              <a:ext uri="{FF2B5EF4-FFF2-40B4-BE49-F238E27FC236}">
                <a16:creationId xmlns:a16="http://schemas.microsoft.com/office/drawing/2014/main" id="{9B1BAAD6-B710-4140-913A-A3C0DE3F488B}"/>
              </a:ext>
            </a:extLst>
          </p:cNvPr>
          <p:cNvSpPr/>
          <p:nvPr/>
        </p:nvSpPr>
        <p:spPr>
          <a:xfrm>
            <a:off x="7706138" y="3084767"/>
            <a:ext cx="2517914" cy="688466"/>
          </a:xfrm>
          <a:prstGeom prst="roundRect">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716DF8F-CE95-4B4F-886C-4B7440E05622}"/>
              </a:ext>
            </a:extLst>
          </p:cNvPr>
          <p:cNvSpPr txBox="1"/>
          <p:nvPr/>
        </p:nvSpPr>
        <p:spPr>
          <a:xfrm>
            <a:off x="7987747" y="3244334"/>
            <a:ext cx="1802296" cy="369332"/>
          </a:xfrm>
          <a:prstGeom prst="rect">
            <a:avLst/>
          </a:prstGeom>
          <a:noFill/>
        </p:spPr>
        <p:txBody>
          <a:bodyPr wrap="square" rtlCol="0">
            <a:spAutoFit/>
          </a:bodyPr>
          <a:lstStyle/>
          <a:p>
            <a:r>
              <a:rPr lang="en-US" dirty="0"/>
              <a:t>Continuous</a:t>
            </a:r>
          </a:p>
        </p:txBody>
      </p:sp>
      <p:cxnSp>
        <p:nvCxnSpPr>
          <p:cNvPr id="18" name="Connector: Elbow 17">
            <a:extLst>
              <a:ext uri="{FF2B5EF4-FFF2-40B4-BE49-F238E27FC236}">
                <a16:creationId xmlns:a16="http://schemas.microsoft.com/office/drawing/2014/main" id="{AF151C39-FA40-4143-83D1-CAD9034D02A3}"/>
              </a:ext>
            </a:extLst>
          </p:cNvPr>
          <p:cNvCxnSpPr>
            <a:stCxn id="4" idx="2"/>
            <a:endCxn id="7" idx="0"/>
          </p:cNvCxnSpPr>
          <p:nvPr/>
        </p:nvCxnSpPr>
        <p:spPr>
          <a:xfrm rot="5400000">
            <a:off x="4072989" y="-563470"/>
            <a:ext cx="386767" cy="3761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D79E8A4-7D63-42D6-B38B-665AA3339C7A}"/>
              </a:ext>
            </a:extLst>
          </p:cNvPr>
          <p:cNvCxnSpPr>
            <a:cxnSpLocks/>
          </p:cNvCxnSpPr>
          <p:nvPr/>
        </p:nvCxnSpPr>
        <p:spPr>
          <a:xfrm rot="16200000" flipH="1">
            <a:off x="7657215" y="-354873"/>
            <a:ext cx="346327" cy="3354456"/>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7D87A4A-77D5-4E18-801B-7B253D903059}"/>
              </a:ext>
            </a:extLst>
          </p:cNvPr>
          <p:cNvCxnSpPr>
            <a:stCxn id="4" idx="2"/>
          </p:cNvCxnSpPr>
          <p:nvPr/>
        </p:nvCxnSpPr>
        <p:spPr>
          <a:xfrm flipH="1">
            <a:off x="6147351" y="1124127"/>
            <a:ext cx="1" cy="38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0365AA1C-FD6F-4D9F-9FB8-2E01F2BEDC54}"/>
              </a:ext>
            </a:extLst>
          </p:cNvPr>
          <p:cNvCxnSpPr>
            <a:stCxn id="7" idx="1"/>
            <a:endCxn id="13" idx="1"/>
          </p:cNvCxnSpPr>
          <p:nvPr/>
        </p:nvCxnSpPr>
        <p:spPr>
          <a:xfrm rot="10800000" flipV="1">
            <a:off x="1311967" y="1757574"/>
            <a:ext cx="59635" cy="3459864"/>
          </a:xfrm>
          <a:prstGeom prst="bentConnector3">
            <a:avLst>
              <a:gd name="adj1" fmla="val 4833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7C72ED9-256A-49AD-B67A-ACD16D45E39A}"/>
              </a:ext>
            </a:extLst>
          </p:cNvPr>
          <p:cNvCxnSpPr>
            <a:stCxn id="7" idx="1"/>
            <a:endCxn id="12" idx="1"/>
          </p:cNvCxnSpPr>
          <p:nvPr/>
        </p:nvCxnSpPr>
        <p:spPr>
          <a:xfrm rot="10800000" flipV="1">
            <a:off x="1311967" y="1757574"/>
            <a:ext cx="59635" cy="2701810"/>
          </a:xfrm>
          <a:prstGeom prst="bentConnector3">
            <a:avLst>
              <a:gd name="adj1" fmla="val 4833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2E1A4ABB-486D-4E98-B847-0E977B484FE8}"/>
              </a:ext>
            </a:extLst>
          </p:cNvPr>
          <p:cNvCxnSpPr>
            <a:stCxn id="7" idx="1"/>
            <a:endCxn id="11" idx="1"/>
          </p:cNvCxnSpPr>
          <p:nvPr/>
        </p:nvCxnSpPr>
        <p:spPr>
          <a:xfrm rot="10800000" flipV="1">
            <a:off x="1311967" y="1757574"/>
            <a:ext cx="59635" cy="1943756"/>
          </a:xfrm>
          <a:prstGeom prst="bentConnector3">
            <a:avLst>
              <a:gd name="adj1" fmla="val 4833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F4CB9A7-FB3F-46A7-8F03-26A7A7589AE1}"/>
              </a:ext>
            </a:extLst>
          </p:cNvPr>
          <p:cNvCxnSpPr>
            <a:cxnSpLocks/>
          </p:cNvCxnSpPr>
          <p:nvPr/>
        </p:nvCxnSpPr>
        <p:spPr>
          <a:xfrm rot="10800000" flipV="1">
            <a:off x="1315280" y="1757574"/>
            <a:ext cx="26504" cy="823793"/>
          </a:xfrm>
          <a:prstGeom prst="bentConnector3">
            <a:avLst>
              <a:gd name="adj1" fmla="val 9625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547CFE87-9448-4F8D-8CD9-5B909223E585}"/>
              </a:ext>
            </a:extLst>
          </p:cNvPr>
          <p:cNvCxnSpPr>
            <a:stCxn id="5" idx="1"/>
            <a:endCxn id="9" idx="1"/>
          </p:cNvCxnSpPr>
          <p:nvPr/>
        </p:nvCxnSpPr>
        <p:spPr>
          <a:xfrm rot="10800000" flipV="1">
            <a:off x="5082209" y="1742648"/>
            <a:ext cx="1" cy="86346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2CAB7219-074D-4BC8-94DD-4D1E6C318538}"/>
              </a:ext>
            </a:extLst>
          </p:cNvPr>
          <p:cNvSpPr/>
          <p:nvPr/>
        </p:nvSpPr>
        <p:spPr>
          <a:xfrm>
            <a:off x="5082208" y="5035534"/>
            <a:ext cx="2027581" cy="493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Markov Model</a:t>
            </a:r>
          </a:p>
        </p:txBody>
      </p:sp>
      <p:cxnSp>
        <p:nvCxnSpPr>
          <p:cNvPr id="52" name="Connector: Elbow 51">
            <a:extLst>
              <a:ext uri="{FF2B5EF4-FFF2-40B4-BE49-F238E27FC236}">
                <a16:creationId xmlns:a16="http://schemas.microsoft.com/office/drawing/2014/main" id="{064445A7-90AC-4075-BF93-0D502A1AF559}"/>
              </a:ext>
            </a:extLst>
          </p:cNvPr>
          <p:cNvCxnSpPr>
            <a:stCxn id="5" idx="1"/>
            <a:endCxn id="48" idx="1"/>
          </p:cNvCxnSpPr>
          <p:nvPr/>
        </p:nvCxnSpPr>
        <p:spPr>
          <a:xfrm rot="10800000" flipV="1">
            <a:off x="5082209" y="1742648"/>
            <a:ext cx="1" cy="3539566"/>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79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FC80-5EB9-4656-BE8F-3D3BCCDC67A5}"/>
              </a:ext>
            </a:extLst>
          </p:cNvPr>
          <p:cNvSpPr>
            <a:spLocks noGrp="1"/>
          </p:cNvSpPr>
          <p:nvPr>
            <p:ph type="title"/>
          </p:nvPr>
        </p:nvSpPr>
        <p:spPr>
          <a:xfrm>
            <a:off x="645130" y="273229"/>
            <a:ext cx="9404723" cy="832743"/>
          </a:xfrm>
        </p:spPr>
        <p:txBody>
          <a:bodyPr/>
          <a:lstStyle/>
          <a:p>
            <a:r>
              <a:rPr lang="en-US" sz="2200" b="1" dirty="0">
                <a:solidFill>
                  <a:schemeClr val="accent5"/>
                </a:solidFill>
                <a:latin typeface="+mn-lt"/>
              </a:rPr>
              <a:t>II. DECISION TREE</a:t>
            </a:r>
          </a:p>
        </p:txBody>
      </p:sp>
      <p:sp>
        <p:nvSpPr>
          <p:cNvPr id="3" name="Content Placeholder 2">
            <a:extLst>
              <a:ext uri="{FF2B5EF4-FFF2-40B4-BE49-F238E27FC236}">
                <a16:creationId xmlns:a16="http://schemas.microsoft.com/office/drawing/2014/main" id="{9A530E28-E163-4F8C-A674-83201F01F3D6}"/>
              </a:ext>
            </a:extLst>
          </p:cNvPr>
          <p:cNvSpPr>
            <a:spLocks noGrp="1"/>
          </p:cNvSpPr>
          <p:nvPr>
            <p:ph idx="1"/>
          </p:nvPr>
        </p:nvSpPr>
        <p:spPr>
          <a:xfrm>
            <a:off x="645130" y="1331259"/>
            <a:ext cx="8946541" cy="4195481"/>
          </a:xfrm>
        </p:spPr>
        <p:txBody>
          <a:bodyPr>
            <a:normAutofit/>
          </a:bodyPr>
          <a:lstStyle/>
          <a:p>
            <a:pPr>
              <a:buFont typeface="Arial" panose="020B0604020202020204" pitchFamily="34" charset="0"/>
              <a:buChar char="•"/>
            </a:pPr>
            <a:r>
              <a:rPr lang="en-US" sz="2000" dirty="0"/>
              <a:t>One of the most popular machine learning algorithms. It uses a tree like structure and their possible combinations to solve a particular problem, it can be used for classification, regression  and Feature Selection purposes.  Decision tree consists of:</a:t>
            </a:r>
          </a:p>
          <a:p>
            <a:pPr>
              <a:buFont typeface="Arial" panose="020B0604020202020204" pitchFamily="34" charset="0"/>
              <a:buChar char="•"/>
            </a:pPr>
            <a:endParaRPr lang="en-US" sz="2000" dirty="0"/>
          </a:p>
          <a:p>
            <a:pPr lvl="1">
              <a:buFont typeface="Courier New" panose="02070309020205020404" pitchFamily="49" charset="0"/>
              <a:buChar char="o"/>
            </a:pPr>
            <a:r>
              <a:rPr lang="en-US" sz="2000" dirty="0"/>
              <a:t>Nodes representing decisions or tests on attributes</a:t>
            </a:r>
          </a:p>
          <a:p>
            <a:pPr lvl="1">
              <a:buFont typeface="Courier New" panose="02070309020205020404" pitchFamily="49" charset="0"/>
              <a:buChar char="o"/>
            </a:pPr>
            <a:r>
              <a:rPr lang="en-US" sz="2000" dirty="0"/>
              <a:t>Branches representing the outcome of these decisions</a:t>
            </a:r>
          </a:p>
          <a:p>
            <a:pPr lvl="1">
              <a:buFont typeface="Courier New" panose="02070309020205020404" pitchFamily="49" charset="0"/>
              <a:buChar char="o"/>
            </a:pPr>
            <a:r>
              <a:rPr lang="en-US" sz="2000" dirty="0"/>
              <a:t>Leaf nodes representing final outcomes or predictions</a:t>
            </a:r>
          </a:p>
        </p:txBody>
      </p:sp>
    </p:spTree>
    <p:extLst>
      <p:ext uri="{BB962C8B-B14F-4D97-AF65-F5344CB8AC3E}">
        <p14:creationId xmlns:p14="http://schemas.microsoft.com/office/powerpoint/2010/main" val="349730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3812E-8A4A-43D0-9375-825A09D18B26}"/>
              </a:ext>
            </a:extLst>
          </p:cNvPr>
          <p:cNvSpPr>
            <a:spLocks noGrp="1"/>
          </p:cNvSpPr>
          <p:nvPr>
            <p:ph idx="1"/>
          </p:nvPr>
        </p:nvSpPr>
        <p:spPr>
          <a:xfrm>
            <a:off x="679243" y="807214"/>
            <a:ext cx="8946541" cy="5606838"/>
          </a:xfrm>
        </p:spPr>
        <p:txBody>
          <a:bodyPr>
            <a:normAutofit/>
          </a:bodyPr>
          <a:lstStyle/>
          <a:p>
            <a:pPr>
              <a:buFont typeface="Courier New" panose="02070309020205020404" pitchFamily="49" charset="0"/>
              <a:buChar char="o"/>
            </a:pPr>
            <a:r>
              <a:rPr lang="en-US" sz="2000" dirty="0"/>
              <a:t>The process of creating a decision tree involves:</a:t>
            </a:r>
          </a:p>
          <a:p>
            <a:pPr>
              <a:buFont typeface="Courier New" panose="02070309020205020404" pitchFamily="49" charset="0"/>
              <a:buChar char="o"/>
            </a:pPr>
            <a:endParaRPr lang="en-US" sz="2000" dirty="0"/>
          </a:p>
          <a:p>
            <a:pPr marL="857250" lvl="1" indent="-457200" fontAlgn="base">
              <a:buFont typeface="+mj-lt"/>
              <a:buAutoNum type="arabicPeriod"/>
            </a:pPr>
            <a:r>
              <a:rPr lang="en-US" sz="2000" b="1" u="sng" dirty="0">
                <a:solidFill>
                  <a:srgbClr val="00B0F0"/>
                </a:solidFill>
                <a:latin typeface="Arial" panose="020B0604020202020204" pitchFamily="34" charset="0"/>
                <a:cs typeface="Arial" panose="020B0604020202020204" pitchFamily="34" charset="0"/>
              </a:rPr>
              <a:t>Selecting the Best Attribute</a:t>
            </a:r>
            <a:r>
              <a:rPr lang="en-US" sz="2000" u="sng" dirty="0">
                <a:solidFill>
                  <a:srgbClr val="00B0F0"/>
                </a:solidFill>
              </a:rPr>
              <a:t>: </a:t>
            </a:r>
            <a:r>
              <a:rPr lang="en-US" sz="2000" dirty="0"/>
              <a:t>Using a metric like Gini impurity, entropy, or information gain, the best attribute to split the data is selected.</a:t>
            </a:r>
          </a:p>
          <a:p>
            <a:pPr marL="857250" lvl="1" indent="-457200" fontAlgn="base">
              <a:buFont typeface="+mj-lt"/>
              <a:buAutoNum type="arabicPeriod"/>
            </a:pPr>
            <a:endParaRPr lang="en-US" sz="2000" dirty="0"/>
          </a:p>
          <a:p>
            <a:pPr marL="857250" lvl="1" indent="-457200" fontAlgn="base">
              <a:buFont typeface="+mj-lt"/>
              <a:buAutoNum type="arabicPeriod"/>
            </a:pPr>
            <a:r>
              <a:rPr lang="en-US" sz="2000" b="1" u="sng" dirty="0">
                <a:solidFill>
                  <a:srgbClr val="00B0F0"/>
                </a:solidFill>
                <a:latin typeface="Arial" panose="020B0604020202020204" pitchFamily="34" charset="0"/>
                <a:cs typeface="Arial" panose="020B0604020202020204" pitchFamily="34" charset="0"/>
              </a:rPr>
              <a:t>Splitting the Dataset</a:t>
            </a:r>
            <a:r>
              <a:rPr lang="en-US" sz="2000" u="sng" dirty="0">
                <a:solidFill>
                  <a:srgbClr val="00B0F0"/>
                </a:solidFill>
                <a:latin typeface="Arial" panose="020B0604020202020204" pitchFamily="34" charset="0"/>
                <a:cs typeface="Arial" panose="020B0604020202020204" pitchFamily="34" charset="0"/>
              </a:rPr>
              <a:t>: </a:t>
            </a:r>
            <a:r>
              <a:rPr lang="en-US" sz="2000" dirty="0"/>
              <a:t>The dataset is split into subsets based on the selected attribute.</a:t>
            </a:r>
          </a:p>
          <a:p>
            <a:pPr marL="857250" lvl="1" indent="-457200" fontAlgn="base">
              <a:buFont typeface="+mj-lt"/>
              <a:buAutoNum type="arabicPeriod"/>
            </a:pPr>
            <a:endParaRPr lang="en-US" sz="2000" dirty="0"/>
          </a:p>
          <a:p>
            <a:pPr marL="857250" lvl="1" indent="-457200" fontAlgn="base">
              <a:buFont typeface="+mj-lt"/>
              <a:buAutoNum type="arabicPeriod"/>
            </a:pPr>
            <a:r>
              <a:rPr lang="en-US" sz="2000" b="1" u="sng" dirty="0">
                <a:solidFill>
                  <a:srgbClr val="00B0F0"/>
                </a:solidFill>
                <a:latin typeface="Arial" panose="020B0604020202020204" pitchFamily="34" charset="0"/>
                <a:cs typeface="Arial" panose="020B0604020202020204" pitchFamily="34" charset="0"/>
              </a:rPr>
              <a:t>Repeating the Process</a:t>
            </a:r>
            <a:r>
              <a:rPr lang="en-US" sz="2000" u="sng" dirty="0">
                <a:solidFill>
                  <a:srgbClr val="00B0F0"/>
                </a:solidFill>
                <a:latin typeface="Arial" panose="020B0604020202020204" pitchFamily="34" charset="0"/>
                <a:cs typeface="Arial" panose="020B0604020202020204" pitchFamily="34" charset="0"/>
              </a:rPr>
              <a:t>: </a:t>
            </a:r>
            <a:r>
              <a:rPr lang="en-US" sz="2000" dirty="0"/>
              <a:t>The process is repeated recursively for each subset, creating a new internal node or leaf node until a stopping criterion is me.</a:t>
            </a:r>
          </a:p>
          <a:p>
            <a:endParaRPr lang="en-US" dirty="0"/>
          </a:p>
        </p:txBody>
      </p:sp>
    </p:spTree>
    <p:extLst>
      <p:ext uri="{BB962C8B-B14F-4D97-AF65-F5344CB8AC3E}">
        <p14:creationId xmlns:p14="http://schemas.microsoft.com/office/powerpoint/2010/main" val="157649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842BD-2B9D-4395-9004-52A17C4CD696}"/>
              </a:ext>
            </a:extLst>
          </p:cNvPr>
          <p:cNvSpPr>
            <a:spLocks noGrp="1"/>
          </p:cNvSpPr>
          <p:nvPr>
            <p:ph idx="1"/>
          </p:nvPr>
        </p:nvSpPr>
        <p:spPr>
          <a:xfrm>
            <a:off x="334686" y="436153"/>
            <a:ext cx="8946541" cy="5779117"/>
          </a:xfrm>
        </p:spPr>
        <p:txBody>
          <a:bodyPr>
            <a:normAutofit/>
          </a:bodyPr>
          <a:lstStyle/>
          <a:p>
            <a:pPr fontAlgn="base">
              <a:buFont typeface="Arial" panose="020B0604020202020204" pitchFamily="34" charset="0"/>
              <a:buChar char="•"/>
            </a:pPr>
            <a:r>
              <a:rPr lang="en-US" sz="2000" b="1" u="sng" dirty="0">
                <a:solidFill>
                  <a:srgbClr val="00B0F0"/>
                </a:solidFill>
                <a:cs typeface="Arial" panose="020B0604020202020204" pitchFamily="34" charset="0"/>
              </a:rPr>
              <a:t>Applications:</a:t>
            </a:r>
          </a:p>
          <a:p>
            <a:pPr fontAlgn="base">
              <a:buFont typeface="Arial" panose="020B0604020202020204" pitchFamily="34" charset="0"/>
              <a:buChar char="•"/>
            </a:pPr>
            <a:endParaRPr lang="en-US" sz="2000" b="1" u="sng" dirty="0">
              <a:solidFill>
                <a:srgbClr val="00B0F0"/>
              </a:solidFill>
              <a:cs typeface="Arial" panose="020B0604020202020204" pitchFamily="34" charset="0"/>
            </a:endParaRPr>
          </a:p>
          <a:p>
            <a:pPr lvl="1" fontAlgn="base">
              <a:buFont typeface="Courier New" panose="02070309020205020404" pitchFamily="49" charset="0"/>
              <a:buChar char="o"/>
            </a:pPr>
            <a:r>
              <a:rPr lang="en-US" sz="2000" b="1" dirty="0"/>
              <a:t>Business Decision Making</a:t>
            </a:r>
            <a:r>
              <a:rPr lang="en-US" sz="2000" dirty="0"/>
              <a:t>: Used in strategic planning and resource allocation.</a:t>
            </a:r>
          </a:p>
          <a:p>
            <a:pPr lvl="1" fontAlgn="base">
              <a:buFont typeface="Courier New" panose="02070309020205020404" pitchFamily="49" charset="0"/>
              <a:buChar char="o"/>
            </a:pPr>
            <a:r>
              <a:rPr lang="en-US" sz="2000" b="1" dirty="0"/>
              <a:t>Healthcare</a:t>
            </a:r>
            <a:r>
              <a:rPr lang="en-US" sz="2000" dirty="0"/>
              <a:t>: Assists in diagnosing diseases and suggesting treatment plans.</a:t>
            </a:r>
          </a:p>
          <a:p>
            <a:pPr lvl="1" fontAlgn="base">
              <a:buFont typeface="Courier New" panose="02070309020205020404" pitchFamily="49" charset="0"/>
              <a:buChar char="o"/>
            </a:pPr>
            <a:r>
              <a:rPr lang="en-US" sz="2000" b="1" dirty="0"/>
              <a:t>Finance</a:t>
            </a:r>
            <a:r>
              <a:rPr lang="en-US" sz="2000" dirty="0"/>
              <a:t>: Helps in credit scoring and risk assessment.</a:t>
            </a:r>
          </a:p>
          <a:p>
            <a:pPr lvl="1" fontAlgn="base">
              <a:buFont typeface="Courier New" panose="02070309020205020404" pitchFamily="49" charset="0"/>
              <a:buChar char="o"/>
            </a:pPr>
            <a:r>
              <a:rPr lang="en-US" sz="2000" b="1" dirty="0"/>
              <a:t>Marketing</a:t>
            </a:r>
            <a:r>
              <a:rPr lang="en-US" sz="2000" dirty="0"/>
              <a:t>: Used to segment customers and predict customer behavior.</a:t>
            </a:r>
          </a:p>
          <a:p>
            <a:pPr lvl="1" fontAlgn="base">
              <a:buFont typeface="Courier New" panose="02070309020205020404" pitchFamily="49" charset="0"/>
              <a:buChar char="o"/>
            </a:pPr>
            <a:endParaRPr lang="en-US" sz="2000" dirty="0"/>
          </a:p>
          <a:p>
            <a:pPr>
              <a:buFont typeface="Arial" panose="020B0604020202020204" pitchFamily="34" charset="0"/>
              <a:buChar char="•"/>
            </a:pPr>
            <a:r>
              <a:rPr lang="en-US" sz="2000" b="1" u="sng" dirty="0">
                <a:solidFill>
                  <a:srgbClr val="00B0F0"/>
                </a:solidFill>
                <a:cs typeface="Arial" panose="020B0604020202020204" pitchFamily="34" charset="0"/>
              </a:rPr>
              <a:t>Limitations</a:t>
            </a:r>
            <a:r>
              <a:rPr lang="en-US" sz="2000" b="1" u="sng" dirty="0">
                <a:solidFill>
                  <a:srgbClr val="00B0F0"/>
                </a:solidFill>
              </a:rPr>
              <a:t>:</a:t>
            </a:r>
          </a:p>
          <a:p>
            <a:pPr>
              <a:buFont typeface="Arial" panose="020B0604020202020204" pitchFamily="34" charset="0"/>
              <a:buChar char="•"/>
            </a:pPr>
            <a:endParaRPr lang="en-US" sz="2000" b="1" u="sng" dirty="0">
              <a:solidFill>
                <a:srgbClr val="00B0F0"/>
              </a:solidFill>
            </a:endParaRPr>
          </a:p>
          <a:p>
            <a:pPr lvl="1">
              <a:buFont typeface="Courier New" panose="02070309020205020404" pitchFamily="49" charset="0"/>
              <a:buChar char="o"/>
            </a:pPr>
            <a:r>
              <a:rPr lang="en-US" sz="2000" dirty="0"/>
              <a:t>The biggest issue of decision trees in machine learning is overfitting, which can lead to wrong decisions. A decision tree will keep generating new nodes to fit the data. This makes it complex to interpret, and it loses its generalization capabilities. It performs well on the training data, but starts making mistakes on unseen data.</a:t>
            </a:r>
          </a:p>
          <a:p>
            <a:pPr lvl="1">
              <a:buFont typeface="Courier New" panose="02070309020205020404" pitchFamily="49" charset="0"/>
              <a:buChar char="o"/>
            </a:pPr>
            <a:r>
              <a:rPr lang="en-US" sz="2000" dirty="0"/>
              <a:t>The addition of new data points leads to the re-generation of the overall tree meaning that nodes need to be recalculated.</a:t>
            </a:r>
          </a:p>
          <a:p>
            <a:pPr lvl="1"/>
            <a:endParaRPr lang="en-US" dirty="0"/>
          </a:p>
        </p:txBody>
      </p:sp>
    </p:spTree>
    <p:extLst>
      <p:ext uri="{BB962C8B-B14F-4D97-AF65-F5344CB8AC3E}">
        <p14:creationId xmlns:p14="http://schemas.microsoft.com/office/powerpoint/2010/main" val="103851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FC80-5EB9-4656-BE8F-3D3BCCDC67A5}"/>
              </a:ext>
            </a:extLst>
          </p:cNvPr>
          <p:cNvSpPr>
            <a:spLocks noGrp="1"/>
          </p:cNvSpPr>
          <p:nvPr>
            <p:ph type="title"/>
          </p:nvPr>
        </p:nvSpPr>
        <p:spPr>
          <a:xfrm>
            <a:off x="645130" y="498516"/>
            <a:ext cx="9404723" cy="832743"/>
          </a:xfrm>
        </p:spPr>
        <p:txBody>
          <a:bodyPr/>
          <a:lstStyle/>
          <a:p>
            <a:r>
              <a:rPr lang="en-US" sz="2200" b="1" dirty="0">
                <a:solidFill>
                  <a:schemeClr val="accent5"/>
                </a:solidFill>
                <a:latin typeface="+mn-lt"/>
              </a:rPr>
              <a:t>III. K-MEANS</a:t>
            </a:r>
          </a:p>
        </p:txBody>
      </p:sp>
      <p:sp>
        <p:nvSpPr>
          <p:cNvPr id="3" name="Content Placeholder 2">
            <a:extLst>
              <a:ext uri="{FF2B5EF4-FFF2-40B4-BE49-F238E27FC236}">
                <a16:creationId xmlns:a16="http://schemas.microsoft.com/office/drawing/2014/main" id="{9A530E28-E163-4F8C-A674-83201F01F3D6}"/>
              </a:ext>
            </a:extLst>
          </p:cNvPr>
          <p:cNvSpPr>
            <a:spLocks noGrp="1"/>
          </p:cNvSpPr>
          <p:nvPr>
            <p:ph idx="1"/>
          </p:nvPr>
        </p:nvSpPr>
        <p:spPr>
          <a:xfrm>
            <a:off x="645130" y="1331259"/>
            <a:ext cx="8946541" cy="4195481"/>
          </a:xfrm>
        </p:spPr>
        <p:txBody>
          <a:bodyPr>
            <a:normAutofit/>
          </a:bodyPr>
          <a:lstStyle/>
          <a:p>
            <a:r>
              <a:rPr lang="en-US" sz="2000" dirty="0"/>
              <a:t>K-means is often referred to as Lloyd’s algorithm. It is one of the most popular algorithms for partitioning a data set into K distinct, non-overlapping clusters. The K-means algorithm clusters data by trying to separate samples in n groups of equal variance.</a:t>
            </a:r>
          </a:p>
        </p:txBody>
      </p:sp>
    </p:spTree>
    <p:extLst>
      <p:ext uri="{BB962C8B-B14F-4D97-AF65-F5344CB8AC3E}">
        <p14:creationId xmlns:p14="http://schemas.microsoft.com/office/powerpoint/2010/main" val="86532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C3DD69-D5DC-4065-B911-51881BC29892}"/>
              </a:ext>
            </a:extLst>
          </p:cNvPr>
          <p:cNvSpPr/>
          <p:nvPr/>
        </p:nvSpPr>
        <p:spPr>
          <a:xfrm>
            <a:off x="1348406" y="811693"/>
            <a:ext cx="2378765" cy="62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Determine the value of K</a:t>
            </a:r>
          </a:p>
        </p:txBody>
      </p:sp>
      <p:sp>
        <p:nvSpPr>
          <p:cNvPr id="3" name="Rectangle: Rounded Corners 2">
            <a:extLst>
              <a:ext uri="{FF2B5EF4-FFF2-40B4-BE49-F238E27FC236}">
                <a16:creationId xmlns:a16="http://schemas.microsoft.com/office/drawing/2014/main" id="{3480FEEB-CDFB-43FA-9394-71E35F04C6B3}"/>
              </a:ext>
            </a:extLst>
          </p:cNvPr>
          <p:cNvSpPr/>
          <p:nvPr/>
        </p:nvSpPr>
        <p:spPr>
          <a:xfrm>
            <a:off x="5956851" y="811693"/>
            <a:ext cx="2378765" cy="646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Centroid initialization</a:t>
            </a:r>
          </a:p>
        </p:txBody>
      </p:sp>
      <p:sp>
        <p:nvSpPr>
          <p:cNvPr id="4" name="Rectangle: Rounded Corners 3">
            <a:extLst>
              <a:ext uri="{FF2B5EF4-FFF2-40B4-BE49-F238E27FC236}">
                <a16:creationId xmlns:a16="http://schemas.microsoft.com/office/drawing/2014/main" id="{3039BCE0-A7CC-47F2-9ACB-B90184ABF07D}"/>
              </a:ext>
            </a:extLst>
          </p:cNvPr>
          <p:cNvSpPr/>
          <p:nvPr/>
        </p:nvSpPr>
        <p:spPr>
          <a:xfrm>
            <a:off x="5956851" y="2057406"/>
            <a:ext cx="2378765" cy="646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 the distance</a:t>
            </a:r>
          </a:p>
        </p:txBody>
      </p:sp>
      <p:sp>
        <p:nvSpPr>
          <p:cNvPr id="5" name="Rectangle: Rounded Corners 4">
            <a:extLst>
              <a:ext uri="{FF2B5EF4-FFF2-40B4-BE49-F238E27FC236}">
                <a16:creationId xmlns:a16="http://schemas.microsoft.com/office/drawing/2014/main" id="{F0F5749F-DF76-44DA-88E0-C3EFDAFFC359}"/>
              </a:ext>
            </a:extLst>
          </p:cNvPr>
          <p:cNvSpPr/>
          <p:nvPr/>
        </p:nvSpPr>
        <p:spPr>
          <a:xfrm>
            <a:off x="5956849" y="3248439"/>
            <a:ext cx="2378767" cy="64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the nearest cluster</a:t>
            </a:r>
          </a:p>
        </p:txBody>
      </p:sp>
      <p:sp>
        <p:nvSpPr>
          <p:cNvPr id="6" name="Rectangle: Rounded Corners 5">
            <a:extLst>
              <a:ext uri="{FF2B5EF4-FFF2-40B4-BE49-F238E27FC236}">
                <a16:creationId xmlns:a16="http://schemas.microsoft.com/office/drawing/2014/main" id="{4803A3EE-CFDA-4C6E-BF33-3D2D71FBAAF2}"/>
              </a:ext>
            </a:extLst>
          </p:cNvPr>
          <p:cNvSpPr/>
          <p:nvPr/>
        </p:nvSpPr>
        <p:spPr>
          <a:xfrm>
            <a:off x="5956849" y="4510709"/>
            <a:ext cx="2378767" cy="646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centroid initialization</a:t>
            </a:r>
          </a:p>
        </p:txBody>
      </p:sp>
      <p:sp>
        <p:nvSpPr>
          <p:cNvPr id="7" name="Rectangle: Rounded Corners 6">
            <a:extLst>
              <a:ext uri="{FF2B5EF4-FFF2-40B4-BE49-F238E27FC236}">
                <a16:creationId xmlns:a16="http://schemas.microsoft.com/office/drawing/2014/main" id="{1E3DF852-A4A6-43E8-A50A-FF6E117EAACD}"/>
              </a:ext>
            </a:extLst>
          </p:cNvPr>
          <p:cNvSpPr/>
          <p:nvPr/>
        </p:nvSpPr>
        <p:spPr>
          <a:xfrm>
            <a:off x="5989977" y="5772978"/>
            <a:ext cx="2378767" cy="646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 the variance</a:t>
            </a:r>
          </a:p>
        </p:txBody>
      </p:sp>
      <p:sp>
        <p:nvSpPr>
          <p:cNvPr id="8" name="Rectangle: Rounded Corners 7">
            <a:extLst>
              <a:ext uri="{FF2B5EF4-FFF2-40B4-BE49-F238E27FC236}">
                <a16:creationId xmlns:a16="http://schemas.microsoft.com/office/drawing/2014/main" id="{96748F99-014C-4DE9-AF89-239906EA8181}"/>
              </a:ext>
            </a:extLst>
          </p:cNvPr>
          <p:cNvSpPr/>
          <p:nvPr/>
        </p:nvSpPr>
        <p:spPr>
          <a:xfrm>
            <a:off x="1381534" y="5764414"/>
            <a:ext cx="2378765" cy="64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Clustering result</a:t>
            </a:r>
          </a:p>
        </p:txBody>
      </p:sp>
      <p:cxnSp>
        <p:nvCxnSpPr>
          <p:cNvPr id="14" name="Straight Arrow Connector 13">
            <a:extLst>
              <a:ext uri="{FF2B5EF4-FFF2-40B4-BE49-F238E27FC236}">
                <a16:creationId xmlns:a16="http://schemas.microsoft.com/office/drawing/2014/main" id="{EFA1F9FE-4344-440B-8F1D-A688F7FF69A9}"/>
              </a:ext>
            </a:extLst>
          </p:cNvPr>
          <p:cNvCxnSpPr>
            <a:cxnSpLocks/>
          </p:cNvCxnSpPr>
          <p:nvPr/>
        </p:nvCxnSpPr>
        <p:spPr>
          <a:xfrm>
            <a:off x="3727171" y="1126398"/>
            <a:ext cx="2229680" cy="10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8473A9-E570-479B-A75C-F6158E0F0596}"/>
              </a:ext>
            </a:extLst>
          </p:cNvPr>
          <p:cNvCxnSpPr>
            <a:cxnSpLocks/>
            <a:endCxn id="4" idx="0"/>
          </p:cNvCxnSpPr>
          <p:nvPr/>
        </p:nvCxnSpPr>
        <p:spPr>
          <a:xfrm>
            <a:off x="7146232" y="1491297"/>
            <a:ext cx="2" cy="5661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169755-961F-467A-9D2C-8EDCFDFEFAD3}"/>
              </a:ext>
            </a:extLst>
          </p:cNvPr>
          <p:cNvCxnSpPr>
            <a:cxnSpLocks/>
          </p:cNvCxnSpPr>
          <p:nvPr/>
        </p:nvCxnSpPr>
        <p:spPr>
          <a:xfrm>
            <a:off x="7146230" y="2703451"/>
            <a:ext cx="2" cy="5661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4C6C71-6A68-411F-B7AE-A15522C37D02}"/>
              </a:ext>
            </a:extLst>
          </p:cNvPr>
          <p:cNvCxnSpPr>
            <a:cxnSpLocks/>
          </p:cNvCxnSpPr>
          <p:nvPr/>
        </p:nvCxnSpPr>
        <p:spPr>
          <a:xfrm>
            <a:off x="7146230" y="3939005"/>
            <a:ext cx="2" cy="5661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5D26CC-FB38-42E8-8949-63794B907819}"/>
              </a:ext>
            </a:extLst>
          </p:cNvPr>
          <p:cNvCxnSpPr>
            <a:cxnSpLocks/>
          </p:cNvCxnSpPr>
          <p:nvPr/>
        </p:nvCxnSpPr>
        <p:spPr>
          <a:xfrm>
            <a:off x="7146230" y="5156752"/>
            <a:ext cx="0" cy="6076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9A50059-A644-4E69-85A4-64E07FB6F575}"/>
              </a:ext>
            </a:extLst>
          </p:cNvPr>
          <p:cNvCxnSpPr>
            <a:cxnSpLocks/>
            <a:endCxn id="8" idx="3"/>
          </p:cNvCxnSpPr>
          <p:nvPr/>
        </p:nvCxnSpPr>
        <p:spPr>
          <a:xfrm flipH="1" flipV="1">
            <a:off x="3760299" y="6087436"/>
            <a:ext cx="2229678" cy="13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ED5E0AF-7C7D-4BF7-9800-CEBF5205823B}"/>
              </a:ext>
            </a:extLst>
          </p:cNvPr>
          <p:cNvSpPr txBox="1"/>
          <p:nvPr/>
        </p:nvSpPr>
        <p:spPr>
          <a:xfrm>
            <a:off x="2875722" y="342108"/>
            <a:ext cx="1060174" cy="369332"/>
          </a:xfrm>
          <a:prstGeom prst="rect">
            <a:avLst/>
          </a:prstGeom>
          <a:noFill/>
        </p:spPr>
        <p:txBody>
          <a:bodyPr wrap="square" rtlCol="0">
            <a:spAutoFit/>
          </a:bodyPr>
          <a:lstStyle/>
          <a:p>
            <a:r>
              <a:rPr lang="en-US" dirty="0"/>
              <a:t>Step1</a:t>
            </a:r>
          </a:p>
        </p:txBody>
      </p:sp>
      <p:sp>
        <p:nvSpPr>
          <p:cNvPr id="27" name="TextBox 26">
            <a:extLst>
              <a:ext uri="{FF2B5EF4-FFF2-40B4-BE49-F238E27FC236}">
                <a16:creationId xmlns:a16="http://schemas.microsoft.com/office/drawing/2014/main" id="{C7942A2F-3754-4ABD-AC55-A2E084CCEDBA}"/>
              </a:ext>
            </a:extLst>
          </p:cNvPr>
          <p:cNvSpPr txBox="1"/>
          <p:nvPr/>
        </p:nvSpPr>
        <p:spPr>
          <a:xfrm>
            <a:off x="7626626" y="315601"/>
            <a:ext cx="1060174" cy="369332"/>
          </a:xfrm>
          <a:prstGeom prst="rect">
            <a:avLst/>
          </a:prstGeom>
          <a:noFill/>
        </p:spPr>
        <p:txBody>
          <a:bodyPr wrap="square" rtlCol="0">
            <a:spAutoFit/>
          </a:bodyPr>
          <a:lstStyle/>
          <a:p>
            <a:r>
              <a:rPr lang="en-US" dirty="0"/>
              <a:t>Step 2</a:t>
            </a:r>
          </a:p>
        </p:txBody>
      </p:sp>
      <p:sp>
        <p:nvSpPr>
          <p:cNvPr id="28" name="TextBox 27">
            <a:extLst>
              <a:ext uri="{FF2B5EF4-FFF2-40B4-BE49-F238E27FC236}">
                <a16:creationId xmlns:a16="http://schemas.microsoft.com/office/drawing/2014/main" id="{4E6AFBD9-88EF-4C67-A208-D14490CE896B}"/>
              </a:ext>
            </a:extLst>
          </p:cNvPr>
          <p:cNvSpPr txBox="1"/>
          <p:nvPr/>
        </p:nvSpPr>
        <p:spPr>
          <a:xfrm>
            <a:off x="7805528" y="1572282"/>
            <a:ext cx="1060174" cy="369332"/>
          </a:xfrm>
          <a:prstGeom prst="rect">
            <a:avLst/>
          </a:prstGeom>
          <a:noFill/>
        </p:spPr>
        <p:txBody>
          <a:bodyPr wrap="square" rtlCol="0">
            <a:spAutoFit/>
          </a:bodyPr>
          <a:lstStyle/>
          <a:p>
            <a:r>
              <a:rPr lang="en-US" dirty="0"/>
              <a:t>Step 3</a:t>
            </a:r>
          </a:p>
        </p:txBody>
      </p:sp>
      <p:sp>
        <p:nvSpPr>
          <p:cNvPr id="29" name="TextBox 28">
            <a:extLst>
              <a:ext uri="{FF2B5EF4-FFF2-40B4-BE49-F238E27FC236}">
                <a16:creationId xmlns:a16="http://schemas.microsoft.com/office/drawing/2014/main" id="{87F8B23D-2485-4C4C-AD1A-6A0E014E945A}"/>
              </a:ext>
            </a:extLst>
          </p:cNvPr>
          <p:cNvSpPr txBox="1"/>
          <p:nvPr/>
        </p:nvSpPr>
        <p:spPr>
          <a:xfrm>
            <a:off x="7818781" y="2744098"/>
            <a:ext cx="1060174" cy="369332"/>
          </a:xfrm>
          <a:prstGeom prst="rect">
            <a:avLst/>
          </a:prstGeom>
          <a:noFill/>
        </p:spPr>
        <p:txBody>
          <a:bodyPr wrap="square" rtlCol="0">
            <a:spAutoFit/>
          </a:bodyPr>
          <a:lstStyle/>
          <a:p>
            <a:r>
              <a:rPr lang="en-US" dirty="0"/>
              <a:t>Step 4</a:t>
            </a:r>
          </a:p>
        </p:txBody>
      </p:sp>
      <p:sp>
        <p:nvSpPr>
          <p:cNvPr id="30" name="TextBox 29">
            <a:extLst>
              <a:ext uri="{FF2B5EF4-FFF2-40B4-BE49-F238E27FC236}">
                <a16:creationId xmlns:a16="http://schemas.microsoft.com/office/drawing/2014/main" id="{4F4ECF61-7360-46CD-8A16-19C36EC3E6AB}"/>
              </a:ext>
            </a:extLst>
          </p:cNvPr>
          <p:cNvSpPr txBox="1"/>
          <p:nvPr/>
        </p:nvSpPr>
        <p:spPr>
          <a:xfrm>
            <a:off x="7885038" y="4025585"/>
            <a:ext cx="1060174" cy="369332"/>
          </a:xfrm>
          <a:prstGeom prst="rect">
            <a:avLst/>
          </a:prstGeom>
          <a:noFill/>
        </p:spPr>
        <p:txBody>
          <a:bodyPr wrap="square" rtlCol="0">
            <a:spAutoFit/>
          </a:bodyPr>
          <a:lstStyle/>
          <a:p>
            <a:r>
              <a:rPr lang="en-US" dirty="0"/>
              <a:t>Step 5</a:t>
            </a:r>
          </a:p>
        </p:txBody>
      </p:sp>
      <p:sp>
        <p:nvSpPr>
          <p:cNvPr id="31" name="TextBox 30">
            <a:extLst>
              <a:ext uri="{FF2B5EF4-FFF2-40B4-BE49-F238E27FC236}">
                <a16:creationId xmlns:a16="http://schemas.microsoft.com/office/drawing/2014/main" id="{E41E94D5-A289-4D6D-B3E3-37D25F2ECBA6}"/>
              </a:ext>
            </a:extLst>
          </p:cNvPr>
          <p:cNvSpPr txBox="1"/>
          <p:nvPr/>
        </p:nvSpPr>
        <p:spPr>
          <a:xfrm>
            <a:off x="5923717" y="5272544"/>
            <a:ext cx="1060174" cy="369332"/>
          </a:xfrm>
          <a:prstGeom prst="rect">
            <a:avLst/>
          </a:prstGeom>
          <a:noFill/>
        </p:spPr>
        <p:txBody>
          <a:bodyPr wrap="square" rtlCol="0">
            <a:spAutoFit/>
          </a:bodyPr>
          <a:lstStyle/>
          <a:p>
            <a:r>
              <a:rPr lang="en-US" dirty="0"/>
              <a:t>Step 7</a:t>
            </a:r>
          </a:p>
        </p:txBody>
      </p:sp>
      <p:cxnSp>
        <p:nvCxnSpPr>
          <p:cNvPr id="37" name="Straight Connector 36">
            <a:extLst>
              <a:ext uri="{FF2B5EF4-FFF2-40B4-BE49-F238E27FC236}">
                <a16:creationId xmlns:a16="http://schemas.microsoft.com/office/drawing/2014/main" id="{EDA61E15-F8F5-4F09-8918-C33D0C9B33E2}"/>
              </a:ext>
            </a:extLst>
          </p:cNvPr>
          <p:cNvCxnSpPr/>
          <p:nvPr/>
        </p:nvCxnSpPr>
        <p:spPr>
          <a:xfrm flipH="1" flipV="1">
            <a:off x="4842010" y="2964251"/>
            <a:ext cx="1099931" cy="710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76DB78-6F19-4944-8DBC-2CB12BF24EFE}"/>
              </a:ext>
            </a:extLst>
          </p:cNvPr>
          <p:cNvCxnSpPr/>
          <p:nvPr/>
        </p:nvCxnSpPr>
        <p:spPr>
          <a:xfrm flipV="1">
            <a:off x="4842010" y="2351646"/>
            <a:ext cx="1114839" cy="6060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E913F9-807C-47EE-AE69-4272A46149F1}"/>
              </a:ext>
            </a:extLst>
          </p:cNvPr>
          <p:cNvCxnSpPr>
            <a:cxnSpLocks/>
            <a:stCxn id="7" idx="3"/>
          </p:cNvCxnSpPr>
          <p:nvPr/>
        </p:nvCxnSpPr>
        <p:spPr>
          <a:xfrm flipV="1">
            <a:off x="8368744" y="3319678"/>
            <a:ext cx="2458280" cy="277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DE86506-7DC2-4556-B320-5498EC63BE41}"/>
              </a:ext>
            </a:extLst>
          </p:cNvPr>
          <p:cNvCxnSpPr>
            <a:endCxn id="3" idx="3"/>
          </p:cNvCxnSpPr>
          <p:nvPr/>
        </p:nvCxnSpPr>
        <p:spPr>
          <a:xfrm flipH="1" flipV="1">
            <a:off x="8335616" y="1134716"/>
            <a:ext cx="2507978" cy="21849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D13ECF6-CE7F-4D87-975B-9156AFBF143F}"/>
              </a:ext>
            </a:extLst>
          </p:cNvPr>
          <p:cNvSpPr txBox="1"/>
          <p:nvPr/>
        </p:nvSpPr>
        <p:spPr>
          <a:xfrm>
            <a:off x="3674168" y="2735097"/>
            <a:ext cx="1060174" cy="369332"/>
          </a:xfrm>
          <a:prstGeom prst="rect">
            <a:avLst/>
          </a:prstGeom>
          <a:noFill/>
        </p:spPr>
        <p:txBody>
          <a:bodyPr wrap="square" rtlCol="0">
            <a:spAutoFit/>
          </a:bodyPr>
          <a:lstStyle/>
          <a:p>
            <a:r>
              <a:rPr lang="en-US" dirty="0"/>
              <a:t>Step6</a:t>
            </a:r>
          </a:p>
        </p:txBody>
      </p:sp>
      <p:sp>
        <p:nvSpPr>
          <p:cNvPr id="45" name="TextBox 44">
            <a:extLst>
              <a:ext uri="{FF2B5EF4-FFF2-40B4-BE49-F238E27FC236}">
                <a16:creationId xmlns:a16="http://schemas.microsoft.com/office/drawing/2014/main" id="{1A3224D7-5B54-43BF-B51E-8B9281B41207}"/>
              </a:ext>
            </a:extLst>
          </p:cNvPr>
          <p:cNvSpPr txBox="1"/>
          <p:nvPr/>
        </p:nvSpPr>
        <p:spPr>
          <a:xfrm>
            <a:off x="10793896" y="3779991"/>
            <a:ext cx="1060174" cy="369332"/>
          </a:xfrm>
          <a:prstGeom prst="rect">
            <a:avLst/>
          </a:prstGeom>
          <a:noFill/>
        </p:spPr>
        <p:txBody>
          <a:bodyPr wrap="square" rtlCol="0">
            <a:spAutoFit/>
          </a:bodyPr>
          <a:lstStyle/>
          <a:p>
            <a:r>
              <a:rPr lang="en-US" dirty="0"/>
              <a:t>Step 8</a:t>
            </a:r>
          </a:p>
        </p:txBody>
      </p:sp>
      <p:sp>
        <p:nvSpPr>
          <p:cNvPr id="46" name="TextBox 45">
            <a:extLst>
              <a:ext uri="{FF2B5EF4-FFF2-40B4-BE49-F238E27FC236}">
                <a16:creationId xmlns:a16="http://schemas.microsoft.com/office/drawing/2014/main" id="{0C935359-EED1-425F-802C-76BD6583899A}"/>
              </a:ext>
            </a:extLst>
          </p:cNvPr>
          <p:cNvSpPr txBox="1"/>
          <p:nvPr/>
        </p:nvSpPr>
        <p:spPr>
          <a:xfrm>
            <a:off x="9939123" y="4505114"/>
            <a:ext cx="2196551" cy="523220"/>
          </a:xfrm>
          <a:prstGeom prst="rect">
            <a:avLst/>
          </a:prstGeom>
          <a:noFill/>
        </p:spPr>
        <p:txBody>
          <a:bodyPr wrap="square" rtlCol="0">
            <a:spAutoFit/>
          </a:bodyPr>
          <a:lstStyle/>
          <a:p>
            <a:pPr algn="ctr"/>
            <a:r>
              <a:rPr lang="en-US" sz="1400" dirty="0">
                <a:solidFill>
                  <a:schemeClr val="accent2"/>
                </a:solidFill>
              </a:rPr>
              <a:t>Repeat until the lowest sum of variance</a:t>
            </a:r>
          </a:p>
        </p:txBody>
      </p:sp>
      <p:sp>
        <p:nvSpPr>
          <p:cNvPr id="47" name="TextBox 46">
            <a:extLst>
              <a:ext uri="{FF2B5EF4-FFF2-40B4-BE49-F238E27FC236}">
                <a16:creationId xmlns:a16="http://schemas.microsoft.com/office/drawing/2014/main" id="{F2E9D7A8-2E7E-4B00-B737-83D2B26EA20F}"/>
              </a:ext>
            </a:extLst>
          </p:cNvPr>
          <p:cNvSpPr txBox="1"/>
          <p:nvPr/>
        </p:nvSpPr>
        <p:spPr>
          <a:xfrm>
            <a:off x="7159481" y="5208433"/>
            <a:ext cx="277964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solidFill>
              </a:rPr>
              <a:t>Convergence</a:t>
            </a:r>
          </a:p>
          <a:p>
            <a:pPr marL="285750" indent="-285750">
              <a:buFont typeface="Arial" panose="020B0604020202020204" pitchFamily="34" charset="0"/>
              <a:buChar char="•"/>
            </a:pPr>
            <a:r>
              <a:rPr lang="en-US" sz="1400" dirty="0">
                <a:solidFill>
                  <a:schemeClr val="accent2"/>
                </a:solidFill>
              </a:rPr>
              <a:t>Max number of iteration</a:t>
            </a:r>
          </a:p>
        </p:txBody>
      </p:sp>
      <p:sp>
        <p:nvSpPr>
          <p:cNvPr id="48" name="TextBox 47">
            <a:extLst>
              <a:ext uri="{FF2B5EF4-FFF2-40B4-BE49-F238E27FC236}">
                <a16:creationId xmlns:a16="http://schemas.microsoft.com/office/drawing/2014/main" id="{CA5FDC88-1222-4EA5-9036-3F076F920352}"/>
              </a:ext>
            </a:extLst>
          </p:cNvPr>
          <p:cNvSpPr txBox="1"/>
          <p:nvPr/>
        </p:nvSpPr>
        <p:spPr>
          <a:xfrm>
            <a:off x="2288483" y="3116773"/>
            <a:ext cx="3163955"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solidFill>
              </a:rPr>
              <a:t>Not convergence</a:t>
            </a:r>
          </a:p>
          <a:p>
            <a:pPr marL="285750" indent="-285750">
              <a:buFont typeface="Arial" panose="020B0604020202020204" pitchFamily="34" charset="0"/>
              <a:buChar char="•"/>
            </a:pPr>
            <a:r>
              <a:rPr lang="en-US" sz="1400" dirty="0">
                <a:solidFill>
                  <a:schemeClr val="accent2"/>
                </a:solidFill>
              </a:rPr>
              <a:t>Not max number of iteration</a:t>
            </a:r>
          </a:p>
        </p:txBody>
      </p:sp>
      <p:sp>
        <p:nvSpPr>
          <p:cNvPr id="52" name="TextBox 51">
            <a:extLst>
              <a:ext uri="{FF2B5EF4-FFF2-40B4-BE49-F238E27FC236}">
                <a16:creationId xmlns:a16="http://schemas.microsoft.com/office/drawing/2014/main" id="{524A46A0-7AF5-4A18-B535-BA4304F1333B}"/>
              </a:ext>
            </a:extLst>
          </p:cNvPr>
          <p:cNvSpPr txBox="1"/>
          <p:nvPr/>
        </p:nvSpPr>
        <p:spPr>
          <a:xfrm>
            <a:off x="3806676" y="6157411"/>
            <a:ext cx="2196551" cy="523220"/>
          </a:xfrm>
          <a:prstGeom prst="rect">
            <a:avLst/>
          </a:prstGeom>
          <a:noFill/>
        </p:spPr>
        <p:txBody>
          <a:bodyPr wrap="square" rtlCol="0">
            <a:spAutoFit/>
          </a:bodyPr>
          <a:lstStyle/>
          <a:p>
            <a:pPr algn="ctr"/>
            <a:r>
              <a:rPr lang="en-US" sz="1400" dirty="0">
                <a:solidFill>
                  <a:schemeClr val="accent2"/>
                </a:solidFill>
              </a:rPr>
              <a:t>Get the lowest sum of variance</a:t>
            </a:r>
          </a:p>
        </p:txBody>
      </p:sp>
    </p:spTree>
    <p:extLst>
      <p:ext uri="{BB962C8B-B14F-4D97-AF65-F5344CB8AC3E}">
        <p14:creationId xmlns:p14="http://schemas.microsoft.com/office/powerpoint/2010/main" val="337547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842BD-2B9D-4395-9004-52A17C4CD696}"/>
              </a:ext>
            </a:extLst>
          </p:cNvPr>
          <p:cNvSpPr>
            <a:spLocks noGrp="1"/>
          </p:cNvSpPr>
          <p:nvPr>
            <p:ph idx="1"/>
          </p:nvPr>
        </p:nvSpPr>
        <p:spPr>
          <a:xfrm>
            <a:off x="334686" y="436153"/>
            <a:ext cx="10015262" cy="5779117"/>
          </a:xfrm>
        </p:spPr>
        <p:txBody>
          <a:bodyPr>
            <a:normAutofit/>
          </a:bodyPr>
          <a:lstStyle/>
          <a:p>
            <a:pPr fontAlgn="base">
              <a:buFont typeface="Arial" panose="020B0604020202020204" pitchFamily="34" charset="0"/>
              <a:buChar char="•"/>
            </a:pPr>
            <a:r>
              <a:rPr lang="en-US" sz="2000" b="1" u="sng" dirty="0">
                <a:solidFill>
                  <a:srgbClr val="00B0F0"/>
                </a:solidFill>
                <a:cs typeface="Arial" panose="020B0604020202020204" pitchFamily="34" charset="0"/>
              </a:rPr>
              <a:t>Applications:</a:t>
            </a:r>
          </a:p>
          <a:p>
            <a:pPr fontAlgn="base">
              <a:buFont typeface="Arial" panose="020B0604020202020204" pitchFamily="34" charset="0"/>
              <a:buChar char="•"/>
            </a:pPr>
            <a:endParaRPr lang="en-US" sz="2000" b="1" u="sng" dirty="0">
              <a:solidFill>
                <a:srgbClr val="00B0F0"/>
              </a:solidFill>
              <a:cs typeface="Arial" panose="020B0604020202020204" pitchFamily="34" charset="0"/>
            </a:endParaRPr>
          </a:p>
          <a:p>
            <a:pPr lvl="1" fontAlgn="base">
              <a:buFont typeface="Courier New" panose="02070309020205020404" pitchFamily="49" charset="0"/>
              <a:buChar char="o"/>
            </a:pPr>
            <a:r>
              <a:rPr lang="en-US" sz="2000" b="1" dirty="0"/>
              <a:t>Customer Segmentation</a:t>
            </a:r>
            <a:r>
              <a:rPr lang="en-US" sz="2000" dirty="0"/>
              <a:t>: group customers and identify them for or personalized marketing campaigns and product recommendations.</a:t>
            </a:r>
          </a:p>
          <a:p>
            <a:pPr lvl="1" fontAlgn="base">
              <a:buFont typeface="Courier New" panose="02070309020205020404" pitchFamily="49" charset="0"/>
              <a:buChar char="o"/>
            </a:pPr>
            <a:r>
              <a:rPr lang="en-US" sz="2000" b="1" dirty="0"/>
              <a:t>Document Clustering and Text Mining: </a:t>
            </a:r>
            <a:r>
              <a:rPr lang="en-US" sz="2000" dirty="0"/>
              <a:t>clustering documents into groups based on their content to identify underlying topics.</a:t>
            </a:r>
          </a:p>
          <a:p>
            <a:pPr lvl="1" fontAlgn="base">
              <a:buFont typeface="Courier New" panose="02070309020205020404" pitchFamily="49" charset="0"/>
              <a:buChar char="o"/>
            </a:pPr>
            <a:r>
              <a:rPr lang="en-US" sz="2000" b="1" dirty="0"/>
              <a:t>Anomaly detection</a:t>
            </a:r>
            <a:r>
              <a:rPr lang="en-US" sz="2000" dirty="0"/>
              <a:t>: helps in fraud detection and detecting anomalies in network traffic.</a:t>
            </a:r>
          </a:p>
          <a:p>
            <a:pPr lvl="1" fontAlgn="base">
              <a:buFont typeface="Courier New" panose="02070309020205020404" pitchFamily="49" charset="0"/>
              <a:buChar char="o"/>
            </a:pPr>
            <a:endParaRPr lang="en-US" sz="2000" dirty="0"/>
          </a:p>
          <a:p>
            <a:pPr>
              <a:buFont typeface="Arial" panose="020B0604020202020204" pitchFamily="34" charset="0"/>
              <a:buChar char="•"/>
            </a:pPr>
            <a:r>
              <a:rPr lang="en-US" sz="2000" b="1" u="sng" dirty="0">
                <a:solidFill>
                  <a:srgbClr val="00B0F0"/>
                </a:solidFill>
                <a:cs typeface="Arial" panose="020B0604020202020204" pitchFamily="34" charset="0"/>
              </a:rPr>
              <a:t>Limitations:</a:t>
            </a:r>
          </a:p>
          <a:p>
            <a:pPr>
              <a:buFont typeface="Arial" panose="020B0604020202020204" pitchFamily="34" charset="0"/>
              <a:buChar char="•"/>
            </a:pPr>
            <a:endParaRPr lang="en-US" sz="2000" b="1" u="sng" dirty="0">
              <a:solidFill>
                <a:srgbClr val="00B0F0"/>
              </a:solidFill>
              <a:cs typeface="Arial" panose="020B0604020202020204" pitchFamily="34" charset="0"/>
            </a:endParaRPr>
          </a:p>
          <a:p>
            <a:pPr lvl="1">
              <a:buFont typeface="Courier New" panose="02070309020205020404" pitchFamily="49" charset="0"/>
              <a:buChar char="o"/>
            </a:pPr>
            <a:r>
              <a:rPr lang="en-US" sz="2000" b="1" dirty="0"/>
              <a:t>Sensitivity to Initialization</a:t>
            </a:r>
            <a:r>
              <a:rPr lang="en-US" sz="2000" dirty="0"/>
              <a:t>: The algorithm’s results can vary based on the initial placement of centroids, leading to suboptimal solutions.</a:t>
            </a:r>
          </a:p>
          <a:p>
            <a:pPr lvl="1">
              <a:buFont typeface="Courier New" panose="02070309020205020404" pitchFamily="49" charset="0"/>
              <a:buChar char="o"/>
            </a:pPr>
            <a:r>
              <a:rPr lang="en-US" sz="2000" b="1" dirty="0"/>
              <a:t>Outlier Sensitivity</a:t>
            </a:r>
            <a:r>
              <a:rPr lang="en-US" sz="2000" dirty="0"/>
              <a:t>: K-Means can be sensitive to outliers, as they can disproportionately influence the position of centroids.</a:t>
            </a:r>
          </a:p>
        </p:txBody>
      </p:sp>
    </p:spTree>
    <p:extLst>
      <p:ext uri="{BB962C8B-B14F-4D97-AF65-F5344CB8AC3E}">
        <p14:creationId xmlns:p14="http://schemas.microsoft.com/office/powerpoint/2010/main" val="753899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1432</TotalTime>
  <Words>1928</Words>
  <Application>Microsoft Office PowerPoint</Application>
  <PresentationFormat>Widescreen</PresentationFormat>
  <Paragraphs>187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INTERVIEW PRESENTATION</vt:lpstr>
      <vt:lpstr>Machine Learning Algorithms</vt:lpstr>
      <vt:lpstr>PowerPoint Presentation</vt:lpstr>
      <vt:lpstr>II. DECISION TREE</vt:lpstr>
      <vt:lpstr>PowerPoint Presentation</vt:lpstr>
      <vt:lpstr>PowerPoint Presentation</vt:lpstr>
      <vt:lpstr>III. K-MEANS</vt:lpstr>
      <vt:lpstr>PowerPoint Presentation</vt:lpstr>
      <vt:lpstr>PowerPoint Presentation</vt:lpstr>
      <vt:lpstr>IV. SUPPORT VECTOR MACHINE</vt:lpstr>
      <vt:lpstr>PowerPoint Presentation</vt:lpstr>
      <vt:lpstr>PowerPoint Presentation</vt:lpstr>
      <vt:lpstr>Data Cleaning and Preprocessing</vt:lpstr>
      <vt:lpstr>PowerPoint Presentation</vt:lpstr>
      <vt:lpstr>I. Data Understanding</vt:lpstr>
      <vt:lpstr>II. DATA CLEANING</vt:lpstr>
      <vt:lpstr>III. DATA SPLITTING</vt:lpstr>
      <vt:lpstr>IV. DATA TRANSFORMATION</vt:lpstr>
      <vt:lpstr>V. FEATURE SELECTION</vt:lpstr>
      <vt:lpstr>Model Evaluation Metrics</vt:lpstr>
      <vt:lpstr>PowerPoint Presentation</vt:lpstr>
      <vt:lpstr>PowerPoint Presentation</vt:lpstr>
      <vt:lpstr>PowerPoint Presentation</vt:lpstr>
      <vt:lpstr>PowerPoint Presentation</vt:lpstr>
      <vt:lpstr>Model Validation Techniques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 Montassar</dc:creator>
  <cp:lastModifiedBy>Maha Montassar</cp:lastModifiedBy>
  <cp:revision>54</cp:revision>
  <dcterms:created xsi:type="dcterms:W3CDTF">2024-06-06T14:06:35Z</dcterms:created>
  <dcterms:modified xsi:type="dcterms:W3CDTF">2024-06-07T19:06:04Z</dcterms:modified>
</cp:coreProperties>
</file>