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84" autoAdjust="0"/>
    <p:restoredTop sz="94664"/>
  </p:normalViewPr>
  <p:slideViewPr>
    <p:cSldViewPr snapToGrid="0">
      <p:cViewPr varScale="1">
        <p:scale>
          <a:sx n="62" d="100"/>
          <a:sy n="62" d="100"/>
        </p:scale>
        <p:origin x="828"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AD584DF-3677-49A4-8C98-746C0E61BC85}" type="datetimeFigureOut">
              <a:rPr lang="en-IN" smtClean="0"/>
              <a:t>17-04-2025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7275440-A828-4126-9D41-E5628E9EF534}"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68883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D584DF-3677-49A4-8C98-746C0E61BC85}" type="datetimeFigureOut">
              <a:rPr lang="en-IN" smtClean="0"/>
              <a:t>17-04-2025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7275440-A828-4126-9D41-E5628E9EF534}" type="slidenum">
              <a:rPr lang="en-IN" smtClean="0"/>
              <a:t>‹#›</a:t>
            </a:fld>
            <a:endParaRPr lang="en-IN"/>
          </a:p>
        </p:txBody>
      </p:sp>
    </p:spTree>
    <p:extLst>
      <p:ext uri="{BB962C8B-B14F-4D97-AF65-F5344CB8AC3E}">
        <p14:creationId xmlns:p14="http://schemas.microsoft.com/office/powerpoint/2010/main" val="7375066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D584DF-3677-49A4-8C98-746C0E61BC85}" type="datetimeFigureOut">
              <a:rPr lang="en-IN" smtClean="0"/>
              <a:t>17-04-2025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7275440-A828-4126-9D41-E5628E9EF534}" type="slidenum">
              <a:rPr lang="en-IN" smtClean="0"/>
              <a:t>‹#›</a:t>
            </a:fld>
            <a:endParaRPr lang="en-IN"/>
          </a:p>
        </p:txBody>
      </p:sp>
    </p:spTree>
    <p:extLst>
      <p:ext uri="{BB962C8B-B14F-4D97-AF65-F5344CB8AC3E}">
        <p14:creationId xmlns:p14="http://schemas.microsoft.com/office/powerpoint/2010/main" val="39854586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D584DF-3677-49A4-8C98-746C0E61BC85}" type="datetimeFigureOut">
              <a:rPr lang="en-IN" smtClean="0"/>
              <a:t>17-04-2025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7275440-A828-4126-9D41-E5628E9EF534}" type="slidenum">
              <a:rPr lang="en-IN" smtClean="0"/>
              <a:t>‹#›</a:t>
            </a:fld>
            <a:endParaRPr lang="en-IN"/>
          </a:p>
        </p:txBody>
      </p:sp>
    </p:spTree>
    <p:extLst>
      <p:ext uri="{BB962C8B-B14F-4D97-AF65-F5344CB8AC3E}">
        <p14:creationId xmlns:p14="http://schemas.microsoft.com/office/powerpoint/2010/main" val="2025596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D584DF-3677-49A4-8C98-746C0E61BC85}" type="datetimeFigureOut">
              <a:rPr lang="en-IN" smtClean="0"/>
              <a:t>17-04-2025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7275440-A828-4126-9D41-E5628E9EF534}"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58553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AD584DF-3677-49A4-8C98-746C0E61BC85}" type="datetimeFigureOut">
              <a:rPr lang="en-IN" smtClean="0"/>
              <a:t>17-04-2025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7275440-A828-4126-9D41-E5628E9EF534}" type="slidenum">
              <a:rPr lang="en-IN" smtClean="0"/>
              <a:t>‹#›</a:t>
            </a:fld>
            <a:endParaRPr lang="en-IN"/>
          </a:p>
        </p:txBody>
      </p:sp>
    </p:spTree>
    <p:extLst>
      <p:ext uri="{BB962C8B-B14F-4D97-AF65-F5344CB8AC3E}">
        <p14:creationId xmlns:p14="http://schemas.microsoft.com/office/powerpoint/2010/main" val="22174764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AD584DF-3677-49A4-8C98-746C0E61BC85}" type="datetimeFigureOut">
              <a:rPr lang="en-IN" smtClean="0"/>
              <a:t>17-04-2025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7275440-A828-4126-9D41-E5628E9EF534}" type="slidenum">
              <a:rPr lang="en-IN" smtClean="0"/>
              <a:t>‹#›</a:t>
            </a:fld>
            <a:endParaRPr lang="en-IN"/>
          </a:p>
        </p:txBody>
      </p:sp>
    </p:spTree>
    <p:extLst>
      <p:ext uri="{BB962C8B-B14F-4D97-AF65-F5344CB8AC3E}">
        <p14:creationId xmlns:p14="http://schemas.microsoft.com/office/powerpoint/2010/main" val="3984098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AD584DF-3677-49A4-8C98-746C0E61BC85}" type="datetimeFigureOut">
              <a:rPr lang="en-IN" smtClean="0"/>
              <a:t>17-04-2025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7275440-A828-4126-9D41-E5628E9EF534}" type="slidenum">
              <a:rPr lang="en-IN" smtClean="0"/>
              <a:t>‹#›</a:t>
            </a:fld>
            <a:endParaRPr lang="en-IN"/>
          </a:p>
        </p:txBody>
      </p:sp>
    </p:spTree>
    <p:extLst>
      <p:ext uri="{BB962C8B-B14F-4D97-AF65-F5344CB8AC3E}">
        <p14:creationId xmlns:p14="http://schemas.microsoft.com/office/powerpoint/2010/main" val="4132056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CAD584DF-3677-49A4-8C98-746C0E61BC85}" type="datetimeFigureOut">
              <a:rPr lang="en-IN" smtClean="0"/>
              <a:t>17-04-2025</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77275440-A828-4126-9D41-E5628E9EF534}" type="slidenum">
              <a:rPr lang="en-IN" smtClean="0"/>
              <a:t>‹#›</a:t>
            </a:fld>
            <a:endParaRPr lang="en-IN"/>
          </a:p>
        </p:txBody>
      </p:sp>
    </p:spTree>
    <p:extLst>
      <p:ext uri="{BB962C8B-B14F-4D97-AF65-F5344CB8AC3E}">
        <p14:creationId xmlns:p14="http://schemas.microsoft.com/office/powerpoint/2010/main" val="8446611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CAD584DF-3677-49A4-8C98-746C0E61BC85}" type="datetimeFigureOut">
              <a:rPr lang="en-IN" smtClean="0"/>
              <a:t>17-04-2025</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77275440-A828-4126-9D41-E5628E9EF534}" type="slidenum">
              <a:rPr lang="en-IN" smtClean="0"/>
              <a:t>‹#›</a:t>
            </a:fld>
            <a:endParaRPr lang="en-IN"/>
          </a:p>
        </p:txBody>
      </p:sp>
    </p:spTree>
    <p:extLst>
      <p:ext uri="{BB962C8B-B14F-4D97-AF65-F5344CB8AC3E}">
        <p14:creationId xmlns:p14="http://schemas.microsoft.com/office/powerpoint/2010/main" val="36159843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AD584DF-3677-49A4-8C98-746C0E61BC85}" type="datetimeFigureOut">
              <a:rPr lang="en-IN" smtClean="0"/>
              <a:t>17-04-2025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7275440-A828-4126-9D41-E5628E9EF534}" type="slidenum">
              <a:rPr lang="en-IN" smtClean="0"/>
              <a:t>‹#›</a:t>
            </a:fld>
            <a:endParaRPr lang="en-IN"/>
          </a:p>
        </p:txBody>
      </p:sp>
    </p:spTree>
    <p:extLst>
      <p:ext uri="{BB962C8B-B14F-4D97-AF65-F5344CB8AC3E}">
        <p14:creationId xmlns:p14="http://schemas.microsoft.com/office/powerpoint/2010/main" val="41079859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CAD584DF-3677-49A4-8C98-746C0E61BC85}" type="datetimeFigureOut">
              <a:rPr lang="en-IN" smtClean="0"/>
              <a:t>17-04-2025</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77275440-A828-4126-9D41-E5628E9EF534}"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06418974"/>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3CDB1-2184-3616-E946-632900D4342C}"/>
              </a:ext>
            </a:extLst>
          </p:cNvPr>
          <p:cNvSpPr>
            <a:spLocks noGrp="1"/>
          </p:cNvSpPr>
          <p:nvPr>
            <p:ph type="ctrTitle"/>
          </p:nvPr>
        </p:nvSpPr>
        <p:spPr/>
        <p:txBody>
          <a:bodyPr/>
          <a:lstStyle/>
          <a:p>
            <a:r>
              <a:rPr lang="en-IN" b="1" i="0" dirty="0">
                <a:solidFill>
                  <a:srgbClr val="212529"/>
                </a:solidFill>
                <a:effectLst/>
                <a:latin typeface="Times New Roman" panose="02020603050405020304" pitchFamily="18" charset="0"/>
                <a:cs typeface="Times New Roman" panose="02020603050405020304" pitchFamily="18" charset="0"/>
              </a:rPr>
              <a:t>Literature Review Proposal </a:t>
            </a:r>
            <a:endParaRPr lang="en-IN"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B9FCE42C-4915-FFD2-C45C-7FB3B0CFB608}"/>
              </a:ext>
            </a:extLst>
          </p:cNvPr>
          <p:cNvSpPr>
            <a:spLocks noGrp="1"/>
          </p:cNvSpPr>
          <p:nvPr>
            <p:ph type="subTitle" idx="1"/>
          </p:nvPr>
        </p:nvSpPr>
        <p:spPr/>
        <p:txBody>
          <a:bodyPr/>
          <a:lstStyle/>
          <a:p>
            <a:r>
              <a:rPr lang="en-IN" dirty="0">
                <a:latin typeface="Times New Roman" panose="02020603050405020304" pitchFamily="18" charset="0"/>
                <a:cs typeface="Times New Roman" panose="02020603050405020304" pitchFamily="18" charset="0"/>
              </a:rPr>
              <a:t>Role of auditor compensation in the quality of audit reports</a:t>
            </a:r>
          </a:p>
        </p:txBody>
      </p:sp>
    </p:spTree>
    <p:extLst>
      <p:ext uri="{BB962C8B-B14F-4D97-AF65-F5344CB8AC3E}">
        <p14:creationId xmlns:p14="http://schemas.microsoft.com/office/powerpoint/2010/main" val="1989101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7D27CF-F533-910B-94CA-5D54AA7F4EB6}"/>
              </a:ext>
            </a:extLst>
          </p:cNvPr>
          <p:cNvSpPr>
            <a:spLocks noGrp="1"/>
          </p:cNvSpPr>
          <p:nvPr>
            <p:ph type="title"/>
          </p:nvPr>
        </p:nvSpPr>
        <p:spPr/>
        <p:txBody>
          <a:bodyPr>
            <a:normAutofit/>
          </a:bodyPr>
          <a:lstStyle/>
          <a:p>
            <a:r>
              <a:rPr lang="en-IN" sz="2800"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668486FC-FC63-EA28-19F3-23410EC99BED}"/>
              </a:ext>
            </a:extLst>
          </p:cNvPr>
          <p:cNvSpPr>
            <a:spLocks noGrp="1"/>
          </p:cNvSpPr>
          <p:nvPr>
            <p:ph idx="1"/>
          </p:nvPr>
        </p:nvSpPr>
        <p:spPr/>
        <p:txBody>
          <a:bodyPr>
            <a:normAutofit/>
          </a:bodyPr>
          <a:lstStyle/>
          <a:p>
            <a:pPr>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The significant research of </a:t>
            </a:r>
            <a:r>
              <a:rPr lang="en-IN" sz="2400" dirty="0" err="1">
                <a:latin typeface="Times New Roman" panose="02020603050405020304" pitchFamily="18" charset="0"/>
                <a:cs typeface="Times New Roman" panose="02020603050405020304" pitchFamily="18" charset="0"/>
              </a:rPr>
              <a:t>Ernstberger</a:t>
            </a:r>
            <a:r>
              <a:rPr lang="en-IN" sz="2400" dirty="0">
                <a:latin typeface="Times New Roman" panose="02020603050405020304" pitchFamily="18" charset="0"/>
                <a:cs typeface="Times New Roman" panose="02020603050405020304" pitchFamily="18" charset="0"/>
              </a:rPr>
              <a:t> (2019) found that inside small profit sharing pool and  high variable compensation are two features of auditor compensation which can encourage lower quality of audit.</a:t>
            </a:r>
          </a:p>
          <a:p>
            <a:pPr>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Their study also indicated that these associations are more distinct in medium sized audit firms.</a:t>
            </a:r>
          </a:p>
          <a:p>
            <a:pPr>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Their exists plenty of previous literatures based on role of big 4 auditors and the audit quality.</a:t>
            </a:r>
          </a:p>
          <a:p>
            <a:pPr>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 This literature review proposal focuses on audit quality and the auditor compensations.</a:t>
            </a:r>
          </a:p>
        </p:txBody>
      </p:sp>
    </p:spTree>
    <p:extLst>
      <p:ext uri="{BB962C8B-B14F-4D97-AF65-F5344CB8AC3E}">
        <p14:creationId xmlns:p14="http://schemas.microsoft.com/office/powerpoint/2010/main" val="36729048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AE3FAA-9542-2D93-8BAA-7975E14DDEC2}"/>
              </a:ext>
            </a:extLst>
          </p:cNvPr>
          <p:cNvSpPr>
            <a:spLocks noGrp="1"/>
          </p:cNvSpPr>
          <p:nvPr>
            <p:ph type="title"/>
          </p:nvPr>
        </p:nvSpPr>
        <p:spPr/>
        <p:txBody>
          <a:bodyPr>
            <a:normAutofit/>
          </a:bodyPr>
          <a:lstStyle/>
          <a:p>
            <a:r>
              <a:rPr lang="en-US" sz="2800" dirty="0">
                <a:latin typeface="Times New Roman" panose="02020603050405020304" pitchFamily="18" charset="0"/>
                <a:cs typeface="Times New Roman" panose="02020603050405020304" pitchFamily="18" charset="0"/>
              </a:rPr>
              <a:t>Audit quality, auditor compensation and initial public offering underpricing- by Chang et.al (2008)</a:t>
            </a:r>
            <a:endParaRPr lang="en-IN" sz="2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E5BE75F-1589-FC68-6D76-B7B7F3CB9145}"/>
              </a:ext>
            </a:extLst>
          </p:cNvPr>
          <p:cNvSpPr>
            <a:spLocks noGrp="1"/>
          </p:cNvSpPr>
          <p:nvPr>
            <p:ph idx="1"/>
          </p:nvPr>
        </p:nvSpPr>
        <p:spPr/>
        <p:txBody>
          <a:bodyPr>
            <a:normAutofit/>
          </a:bodyPr>
          <a:lstStyle/>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The study of “Audit quality, auditor compensation and initial public offering underpricing” by Chang et.al (2008) by using  Australian sample over the period of 1996-2003 find the evidence that big 4 audit firms earn significantly higher than others. Also audit quality is positively associated with Initial public offering.</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This research study employes Agency theory and principle-agent theory as this study examines the relationship between External auditors, shareholders and other managements.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097535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C6265-C0BA-FE3B-BF12-A11E2EC44BA0}"/>
              </a:ext>
            </a:extLst>
          </p:cNvPr>
          <p:cNvSpPr>
            <a:spLocks noGrp="1"/>
          </p:cNvSpPr>
          <p:nvPr>
            <p:ph type="title"/>
          </p:nvPr>
        </p:nvSpPr>
        <p:spPr/>
        <p:txBody>
          <a:bodyPr>
            <a:normAutofit/>
          </a:bodyPr>
          <a:lstStyle/>
          <a:p>
            <a:r>
              <a:rPr lang="en-US" sz="2800" dirty="0">
                <a:latin typeface="Times New Roman" panose="02020603050405020304" pitchFamily="18" charset="0"/>
                <a:cs typeface="Times New Roman" panose="02020603050405020304" pitchFamily="18" charset="0"/>
              </a:rPr>
              <a:t>The Impact of Internal Auditor Compensation and Role on External Auditors Planning Judgments and Decisions-</a:t>
            </a:r>
            <a:r>
              <a:rPr lang="en-IN" sz="2800" dirty="0">
                <a:latin typeface="Times New Roman" panose="02020603050405020304" pitchFamily="18" charset="0"/>
                <a:cs typeface="Times New Roman" panose="02020603050405020304" pitchFamily="18" charset="0"/>
              </a:rPr>
              <a:t> </a:t>
            </a:r>
            <a:r>
              <a:rPr lang="en-IN" sz="2800" dirty="0" err="1">
                <a:latin typeface="Times New Roman" panose="02020603050405020304" pitchFamily="18" charset="0"/>
                <a:cs typeface="Times New Roman" panose="02020603050405020304" pitchFamily="18" charset="0"/>
              </a:rPr>
              <a:t>Dezoort</a:t>
            </a:r>
            <a:r>
              <a:rPr lang="en-IN" sz="2800" dirty="0">
                <a:latin typeface="Times New Roman" panose="02020603050405020304" pitchFamily="18" charset="0"/>
                <a:cs typeface="Times New Roman" panose="02020603050405020304" pitchFamily="18" charset="0"/>
              </a:rPr>
              <a:t> et.al (2001)</a:t>
            </a:r>
          </a:p>
        </p:txBody>
      </p:sp>
      <p:sp>
        <p:nvSpPr>
          <p:cNvPr id="3" name="Content Placeholder 2">
            <a:extLst>
              <a:ext uri="{FF2B5EF4-FFF2-40B4-BE49-F238E27FC236}">
                <a16:creationId xmlns:a16="http://schemas.microsoft.com/office/drawing/2014/main" id="{AC5324BE-FCC7-7E9B-A8FE-AA9BDD12A0B3}"/>
              </a:ext>
            </a:extLst>
          </p:cNvPr>
          <p:cNvSpPr>
            <a:spLocks noGrp="1"/>
          </p:cNvSpPr>
          <p:nvPr>
            <p:ph idx="1"/>
          </p:nvPr>
        </p:nvSpPr>
        <p:spPr/>
        <p:txBody>
          <a:bodyPr/>
          <a:lstStyle/>
          <a:p>
            <a:pPr>
              <a:buFont typeface="Wingdings" panose="05000000000000000000" pitchFamily="2" charset="2"/>
              <a:buChar char="Ø"/>
            </a:pPr>
            <a:r>
              <a:rPr lang="en-US" sz="2400" b="0" i="0" dirty="0">
                <a:solidFill>
                  <a:srgbClr val="0D0D0D"/>
                </a:solidFill>
                <a:effectLst/>
                <a:highlight>
                  <a:srgbClr val="FFFFFF"/>
                </a:highlight>
                <a:latin typeface="Times New Roman" panose="02020603050405020304" pitchFamily="18" charset="0"/>
                <a:cs typeface="Times New Roman" panose="02020603050405020304" pitchFamily="18" charset="0"/>
              </a:rPr>
              <a:t>This paper presents findings from an experimental study investigating how external audit planning is influenced when internal auditors have incentives and other benefits.</a:t>
            </a:r>
          </a:p>
          <a:p>
            <a:pPr>
              <a:buFont typeface="Wingdings" panose="05000000000000000000" pitchFamily="2" charset="2"/>
              <a:buChar char="Ø"/>
            </a:pPr>
            <a:r>
              <a:rPr lang="en-US" sz="2400" dirty="0">
                <a:solidFill>
                  <a:srgbClr val="0D0D0D"/>
                </a:solidFill>
                <a:highlight>
                  <a:srgbClr val="FFFFFF"/>
                </a:highlight>
                <a:latin typeface="Times New Roman" panose="02020603050405020304" pitchFamily="18" charset="0"/>
                <a:cs typeface="Times New Roman" panose="02020603050405020304" pitchFamily="18" charset="0"/>
              </a:rPr>
              <a:t>Drawing on attribution theory , the study examined how incentives and high compensations impact the auditors.</a:t>
            </a:r>
          </a:p>
          <a:p>
            <a:pPr>
              <a:buFont typeface="Wingdings" panose="05000000000000000000" pitchFamily="2" charset="2"/>
              <a:buChar char="Ø"/>
            </a:pPr>
            <a:r>
              <a:rPr lang="en-US" sz="2400" b="0" i="0" dirty="0">
                <a:solidFill>
                  <a:srgbClr val="0D0D0D"/>
                </a:solidFill>
                <a:effectLst/>
                <a:highlight>
                  <a:srgbClr val="FFFFFF"/>
                </a:highlight>
                <a:latin typeface="Times New Roman" panose="02020603050405020304" pitchFamily="18" charset="0"/>
                <a:cs typeface="Times New Roman" panose="02020603050405020304" pitchFamily="18" charset="0"/>
              </a:rPr>
              <a:t>The results of this study after critical reviews suggested that when auditors have th</a:t>
            </a:r>
            <a:r>
              <a:rPr lang="en-US" sz="2400" dirty="0">
                <a:solidFill>
                  <a:srgbClr val="0D0D0D"/>
                </a:solidFill>
                <a:highlight>
                  <a:srgbClr val="FFFFFF"/>
                </a:highlight>
                <a:latin typeface="Times New Roman" panose="02020603050405020304" pitchFamily="18" charset="0"/>
                <a:cs typeface="Times New Roman" panose="02020603050405020304" pitchFamily="18" charset="0"/>
              </a:rPr>
              <a:t>e opportunity for incentive or extra compensation, external auditors are rely less on the internal auditors and they allocate more audit hours.</a:t>
            </a:r>
            <a:endParaRPr lang="en-US" sz="2400"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3848307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1FFCBC-3797-CF3D-ED50-6EB4B2CE8003}"/>
              </a:ext>
            </a:extLst>
          </p:cNvPr>
          <p:cNvSpPr>
            <a:spLocks noGrp="1"/>
          </p:cNvSpPr>
          <p:nvPr>
            <p:ph type="title"/>
          </p:nvPr>
        </p:nvSpPr>
        <p:spPr/>
        <p:txBody>
          <a:bodyPr>
            <a:normAutofit/>
          </a:bodyPr>
          <a:lstStyle/>
          <a:p>
            <a:r>
              <a:rPr lang="en-IN" sz="2800" dirty="0">
                <a:latin typeface="Times New Roman" panose="02020603050405020304" pitchFamily="18" charset="0"/>
                <a:cs typeface="Times New Roman" panose="02020603050405020304" pitchFamily="18" charset="0"/>
              </a:rPr>
              <a:t>Audit personnel salaries and audit quality-Hoopes et.al (2018)</a:t>
            </a:r>
          </a:p>
        </p:txBody>
      </p:sp>
      <p:sp>
        <p:nvSpPr>
          <p:cNvPr id="3" name="Content Placeholder 2">
            <a:extLst>
              <a:ext uri="{FF2B5EF4-FFF2-40B4-BE49-F238E27FC236}">
                <a16:creationId xmlns:a16="http://schemas.microsoft.com/office/drawing/2014/main" id="{281063DD-D70A-E2E2-AE6B-3D8F7A7CF2D1}"/>
              </a:ext>
            </a:extLst>
          </p:cNvPr>
          <p:cNvSpPr>
            <a:spLocks noGrp="1"/>
          </p:cNvSpPr>
          <p:nvPr>
            <p:ph idx="1"/>
          </p:nvPr>
        </p:nvSpPr>
        <p:spPr/>
        <p:txBody>
          <a:bodyPr/>
          <a:lstStyle/>
          <a:p>
            <a:pPr>
              <a:buFont typeface="Wingdings" panose="05000000000000000000" pitchFamily="2" charset="2"/>
              <a:buChar char="Ø"/>
            </a:pPr>
            <a:r>
              <a:rPr lang="en-US" sz="2400" dirty="0">
                <a:solidFill>
                  <a:srgbClr val="0D0D0D"/>
                </a:solidFill>
                <a:highlight>
                  <a:srgbClr val="FFFFFF"/>
                </a:highlight>
                <a:latin typeface="Times New Roman" panose="02020603050405020304" pitchFamily="18" charset="0"/>
                <a:cs typeface="Times New Roman" panose="02020603050405020304" pitchFamily="18" charset="0"/>
              </a:rPr>
              <a:t>This study </a:t>
            </a:r>
            <a:r>
              <a:rPr lang="en-US" sz="2400" b="0" i="0" dirty="0">
                <a:solidFill>
                  <a:srgbClr val="0D0D0D"/>
                </a:solidFill>
                <a:effectLst/>
                <a:highlight>
                  <a:srgbClr val="FFFFFF"/>
                </a:highlight>
                <a:latin typeface="Times New Roman" panose="02020603050405020304" pitchFamily="18" charset="0"/>
                <a:cs typeface="Times New Roman" panose="02020603050405020304" pitchFamily="18" charset="0"/>
              </a:rPr>
              <a:t> finds that the audit offices who are offering lower salaries tend to have a higher percentage of clients experiencing restatements, indicating lower audit quality.</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The authors also documented positive and significant associations between salary and fees, suggesting that audit offices pass some of the cost of higher labor onto their clients.</a:t>
            </a:r>
            <a:endParaRPr lang="en-US" sz="2400"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28937905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4CB87-8AE4-4C97-4FF3-AB7D4EF9058B}"/>
              </a:ext>
            </a:extLst>
          </p:cNvPr>
          <p:cNvSpPr>
            <a:spLocks noGrp="1"/>
          </p:cNvSpPr>
          <p:nvPr>
            <p:ph type="title"/>
          </p:nvPr>
        </p:nvSpPr>
        <p:spPr/>
        <p:txBody>
          <a:bodyPr>
            <a:normAutofit/>
          </a:bodyPr>
          <a:lstStyle/>
          <a:p>
            <a:r>
              <a:rPr lang="en-IN" sz="2800" b="1" u="sng" dirty="0">
                <a:latin typeface="Times New Roman" panose="02020603050405020304" pitchFamily="18" charset="0"/>
                <a:cs typeface="Times New Roman" panose="02020603050405020304" pitchFamily="18" charset="0"/>
              </a:rPr>
              <a:t>Reason for the Review</a:t>
            </a:r>
          </a:p>
        </p:txBody>
      </p:sp>
      <p:sp>
        <p:nvSpPr>
          <p:cNvPr id="3" name="Content Placeholder 2">
            <a:extLst>
              <a:ext uri="{FF2B5EF4-FFF2-40B4-BE49-F238E27FC236}">
                <a16:creationId xmlns:a16="http://schemas.microsoft.com/office/drawing/2014/main" id="{BEF4A62F-2B87-017A-E266-5021E47D7B00}"/>
              </a:ext>
            </a:extLst>
          </p:cNvPr>
          <p:cNvSpPr>
            <a:spLocks noGrp="1"/>
          </p:cNvSpPr>
          <p:nvPr>
            <p:ph idx="1"/>
          </p:nvPr>
        </p:nvSpPr>
        <p:spPr/>
        <p:txBody>
          <a:bodyPr>
            <a:normAutofit/>
          </a:bodyPr>
          <a:lstStyle/>
          <a:p>
            <a:pPr>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There exists a number of researches on the topic of “The auditor compensation and the quality of Auditing” but I believe that still there exists a gap in this field of study.</a:t>
            </a:r>
          </a:p>
          <a:p>
            <a:pPr>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Most of the studies has examined the neither long term incentives or short term Incentives.</a:t>
            </a:r>
          </a:p>
          <a:p>
            <a:pPr>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The future researchers can also consider the non financial incentive rather than financial benefits  </a:t>
            </a:r>
          </a:p>
          <a:p>
            <a:pPr>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Most of the studies are conducted on a global or U.S perspective, there is still chance of conducting research based countries having strong economic balance.</a:t>
            </a:r>
          </a:p>
        </p:txBody>
      </p:sp>
    </p:spTree>
    <p:extLst>
      <p:ext uri="{BB962C8B-B14F-4D97-AF65-F5344CB8AC3E}">
        <p14:creationId xmlns:p14="http://schemas.microsoft.com/office/powerpoint/2010/main" val="2845924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309D3-087B-F72A-085C-B46B83395F49}"/>
              </a:ext>
            </a:extLst>
          </p:cNvPr>
          <p:cNvSpPr>
            <a:spLocks noGrp="1"/>
          </p:cNvSpPr>
          <p:nvPr>
            <p:ph type="title"/>
          </p:nvPr>
        </p:nvSpPr>
        <p:spPr/>
        <p:txBody>
          <a:bodyPr>
            <a:normAutofit/>
          </a:bodyPr>
          <a:lstStyle/>
          <a:p>
            <a:r>
              <a:rPr lang="en-IN" sz="2800" b="1" u="sng" dirty="0">
                <a:latin typeface="Times New Roman" panose="02020603050405020304" pitchFamily="18" charset="0"/>
                <a:cs typeface="Times New Roman" panose="02020603050405020304" pitchFamily="18" charset="0"/>
              </a:rPr>
              <a:t>Accounting Theories </a:t>
            </a:r>
          </a:p>
        </p:txBody>
      </p:sp>
      <p:sp>
        <p:nvSpPr>
          <p:cNvPr id="3" name="Content Placeholder 2">
            <a:extLst>
              <a:ext uri="{FF2B5EF4-FFF2-40B4-BE49-F238E27FC236}">
                <a16:creationId xmlns:a16="http://schemas.microsoft.com/office/drawing/2014/main" id="{CCA29AE2-525B-49BC-F0F1-D3ED8368442C}"/>
              </a:ext>
            </a:extLst>
          </p:cNvPr>
          <p:cNvSpPr>
            <a:spLocks noGrp="1"/>
          </p:cNvSpPr>
          <p:nvPr>
            <p:ph idx="1"/>
          </p:nvPr>
        </p:nvSpPr>
        <p:spPr/>
        <p:txBody>
          <a:bodyPr>
            <a:normAutofit/>
          </a:bodyPr>
          <a:lstStyle/>
          <a:p>
            <a:pPr>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In my point of view this research field is completely associated with the interest of shareholders, management and other stakeholders.</a:t>
            </a:r>
          </a:p>
          <a:p>
            <a:pPr>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Most of the previous researches employed agency theory, and attribution theory </a:t>
            </a:r>
          </a:p>
          <a:p>
            <a:pPr>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This field of study examines the disagreement between shareholders, management, investors lenders, and other stakeholders.</a:t>
            </a:r>
          </a:p>
          <a:p>
            <a:pPr>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In the future researches as well Agency theory is the most appropriate theory to explain the research problem and findings.</a:t>
            </a:r>
          </a:p>
          <a:p>
            <a:pPr>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Principle-agent relationship theory and attribution theory can also be used. </a:t>
            </a:r>
          </a:p>
        </p:txBody>
      </p:sp>
    </p:spTree>
    <p:extLst>
      <p:ext uri="{BB962C8B-B14F-4D97-AF65-F5344CB8AC3E}">
        <p14:creationId xmlns:p14="http://schemas.microsoft.com/office/powerpoint/2010/main" val="5091990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875D2-5CF8-FE95-B0CE-487873593255}"/>
              </a:ext>
            </a:extLst>
          </p:cNvPr>
          <p:cNvSpPr>
            <a:spLocks noGrp="1"/>
          </p:cNvSpPr>
          <p:nvPr>
            <p:ph type="title"/>
          </p:nvPr>
        </p:nvSpPr>
        <p:spPr/>
        <p:txBody>
          <a:bodyPr>
            <a:normAutofit/>
          </a:bodyPr>
          <a:lstStyle/>
          <a:p>
            <a:r>
              <a:rPr lang="en-IN" sz="2800" b="1" u="sng"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1C85670A-95B5-3F15-4302-4C94C9507F7C}"/>
              </a:ext>
            </a:extLst>
          </p:cNvPr>
          <p:cNvSpPr>
            <a:spLocks noGrp="1"/>
          </p:cNvSpPr>
          <p:nvPr>
            <p:ph idx="1"/>
          </p:nvPr>
        </p:nvSpPr>
        <p:spPr/>
        <p:txBody>
          <a:bodyPr/>
          <a:lstStyle/>
          <a:p>
            <a:pPr>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To conclude in my own words , I Would like to carry a critical review of auditor compensation and the audit quality in a particular country which has neither a strong economy or weak economy to examine the results.</a:t>
            </a:r>
          </a:p>
          <a:p>
            <a:pPr>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In order to increase the investor confidence and also to ensure the stakeholders trust, it is significant to address this research issue and filling these research gaps.</a:t>
            </a:r>
          </a:p>
          <a:p>
            <a:pPr>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The review can be conducted to evaluate the impact  between short term incentives and long term incentives on audit quality and also we can consider the effect of non financial incentives and audit quality.  </a:t>
            </a:r>
          </a:p>
          <a:p>
            <a:pPr>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Agency theory can be used in this review while addressing  the research problem and also during explaining the findings.</a:t>
            </a:r>
          </a:p>
          <a:p>
            <a:pPr>
              <a:buFont typeface="Wingdings" panose="05000000000000000000" pitchFamily="2" charset="2"/>
              <a:buChar char="Ø"/>
            </a:pPr>
            <a:endParaRPr lang="en-IN" dirty="0"/>
          </a:p>
          <a:p>
            <a:endParaRPr lang="en-IN" dirty="0"/>
          </a:p>
        </p:txBody>
      </p:sp>
    </p:spTree>
    <p:extLst>
      <p:ext uri="{BB962C8B-B14F-4D97-AF65-F5344CB8AC3E}">
        <p14:creationId xmlns:p14="http://schemas.microsoft.com/office/powerpoint/2010/main" val="1378369460"/>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78</TotalTime>
  <Words>674</Words>
  <Application>Microsoft Office PowerPoint</Application>
  <PresentationFormat>Widescreen</PresentationFormat>
  <Paragraphs>33</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Calibri</vt:lpstr>
      <vt:lpstr>Calibri Light</vt:lpstr>
      <vt:lpstr>Times New Roman</vt:lpstr>
      <vt:lpstr>Wingdings</vt:lpstr>
      <vt:lpstr>Retrospect</vt:lpstr>
      <vt:lpstr>Literature Review Proposal </vt:lpstr>
      <vt:lpstr>Introduction</vt:lpstr>
      <vt:lpstr>Audit quality, auditor compensation and initial public offering underpricing- by Chang et.al (2008)</vt:lpstr>
      <vt:lpstr>The Impact of Internal Auditor Compensation and Role on External Auditors Planning Judgments and Decisions- Dezoort et.al (2001)</vt:lpstr>
      <vt:lpstr>Audit personnel salaries and audit quality-Hoopes et.al (2018)</vt:lpstr>
      <vt:lpstr>Reason for the Review</vt:lpstr>
      <vt:lpstr>Accounting Theories </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Literature Review Proposal</dc:title>
  <dc:creator>Adarsh Nampoothiri</dc:creator>
  <cp:lastModifiedBy>mahamud.hossen12@gmail.com</cp:lastModifiedBy>
  <cp:revision>3</cp:revision>
  <dcterms:created xsi:type="dcterms:W3CDTF">2024-04-24T10:57:56Z</dcterms:created>
  <dcterms:modified xsi:type="dcterms:W3CDTF">2025-04-17T04:35:25Z</dcterms:modified>
</cp:coreProperties>
</file>